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6" r:id="rId8"/>
    <p:sldMasterId id="2147483770" r:id="rId9"/>
    <p:sldMasterId id="2147483794" r:id="rId10"/>
    <p:sldMasterId id="2147483806" r:id="rId11"/>
  </p:sldMasterIdLst>
  <p:notesMasterIdLst>
    <p:notesMasterId r:id="rId74"/>
  </p:notesMasterIdLst>
  <p:sldIdLst>
    <p:sldId id="432" r:id="rId12"/>
    <p:sldId id="433" r:id="rId13"/>
    <p:sldId id="301" r:id="rId14"/>
    <p:sldId id="361" r:id="rId15"/>
    <p:sldId id="397" r:id="rId16"/>
    <p:sldId id="398" r:id="rId17"/>
    <p:sldId id="399" r:id="rId18"/>
    <p:sldId id="400" r:id="rId19"/>
    <p:sldId id="401" r:id="rId20"/>
    <p:sldId id="307" r:id="rId21"/>
    <p:sldId id="314" r:id="rId22"/>
    <p:sldId id="362" r:id="rId23"/>
    <p:sldId id="364" r:id="rId24"/>
    <p:sldId id="365" r:id="rId25"/>
    <p:sldId id="366" r:id="rId26"/>
    <p:sldId id="302" r:id="rId27"/>
    <p:sldId id="313" r:id="rId28"/>
    <p:sldId id="367" r:id="rId29"/>
    <p:sldId id="369" r:id="rId30"/>
    <p:sldId id="368" r:id="rId31"/>
    <p:sldId id="371" r:id="rId32"/>
    <p:sldId id="402" r:id="rId33"/>
    <p:sldId id="370" r:id="rId34"/>
    <p:sldId id="403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407" r:id="rId45"/>
    <p:sldId id="303" r:id="rId46"/>
    <p:sldId id="316" r:id="rId47"/>
    <p:sldId id="317" r:id="rId48"/>
    <p:sldId id="333" r:id="rId49"/>
    <p:sldId id="334" r:id="rId50"/>
    <p:sldId id="382" r:id="rId51"/>
    <p:sldId id="335" r:id="rId52"/>
    <p:sldId id="343" r:id="rId53"/>
    <p:sldId id="386" r:id="rId54"/>
    <p:sldId id="387" r:id="rId55"/>
    <p:sldId id="410" r:id="rId56"/>
    <p:sldId id="389" r:id="rId57"/>
    <p:sldId id="409" r:id="rId58"/>
    <p:sldId id="411" r:id="rId59"/>
    <p:sldId id="417" r:id="rId60"/>
    <p:sldId id="418" r:id="rId61"/>
    <p:sldId id="419" r:id="rId62"/>
    <p:sldId id="420" r:id="rId63"/>
    <p:sldId id="421" r:id="rId64"/>
    <p:sldId id="422" r:id="rId65"/>
    <p:sldId id="423" r:id="rId66"/>
    <p:sldId id="424" r:id="rId67"/>
    <p:sldId id="425" r:id="rId68"/>
    <p:sldId id="426" r:id="rId69"/>
    <p:sldId id="427" r:id="rId70"/>
    <p:sldId id="428" r:id="rId71"/>
    <p:sldId id="429" r:id="rId72"/>
    <p:sldId id="430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79" initials="a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346"/>
    <a:srgbClr val="D95120"/>
    <a:srgbClr val="00FF00"/>
    <a:srgbClr val="FF8000"/>
    <a:srgbClr val="BFBFBF"/>
    <a:srgbClr val="006600"/>
    <a:srgbClr val="0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620"/>
    <p:restoredTop sz="99563" autoAdjust="0"/>
  </p:normalViewPr>
  <p:slideViewPr>
    <p:cSldViewPr showGuides="1">
      <p:cViewPr varScale="1">
        <p:scale>
          <a:sx n="117" d="100"/>
          <a:sy n="117" d="100"/>
        </p:scale>
        <p:origin x="-2184" y="-104"/>
      </p:cViewPr>
      <p:guideLst>
        <p:guide orient="horz" pos="2161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80" Type="http://schemas.openxmlformats.org/officeDocument/2006/relationships/tableStyles" Target="tableStyles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73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commentAuthors" Target="commentAuthors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705F-B394-464E-B433-3DE5C596BE11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8BC1-5116-42E9-9FD1-534C1449E49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05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11</a:t>
            </a:fld>
            <a:endParaRPr lang="en-GB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Chooz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18</a:t>
            </a:fld>
            <a:endParaRPr lang="en-GB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Chooz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19</a:t>
            </a:fld>
            <a:endParaRPr lang="en-GB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Chooz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Peroration: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 Goals of the presentation: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sensitivity and precision of the beta beam and neutrino </a:t>
            </a:r>
            <a:r>
              <a:rPr lang="en-GB" baseline="0" dirty="0" err="1" smtClean="0"/>
              <a:t>factoru</a:t>
            </a:r>
            <a:endParaRPr lang="en-GB" baseline="0" dirty="0" smtClean="0"/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maturity of R&amp;D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Demonstrate that there are short-term contributions, especially </a:t>
            </a:r>
            <a:r>
              <a:rPr lang="en-GB" baseline="0" dirty="0" err="1" smtClean="0"/>
              <a:t>nuSTORM</a:t>
            </a:r>
            <a:endParaRPr lang="en-GB" baseline="0" smtClean="0"/>
          </a:p>
          <a:p>
            <a:pPr lvl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Peroration: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 Goals of the presentation: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sensitivity and precision of the beta beam and neutrino factory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maturity of R&amp;D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Demonstrate that there are short-term contributions, especially </a:t>
            </a:r>
            <a:r>
              <a:rPr lang="en-GB" baseline="0" dirty="0" err="1" smtClean="0"/>
              <a:t>nSTORM</a:t>
            </a:r>
            <a:endParaRPr lang="en-GB" baseline="0" dirty="0" smtClean="0"/>
          </a:p>
          <a:p>
            <a:pPr lvl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jpeg"/><Relationship Id="rId3" Type="http://schemas.openxmlformats.org/officeDocument/2006/relationships/image" Target="../media/image2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27462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6512" y="-57001"/>
            <a:ext cx="4176464" cy="461665"/>
          </a:xfrm>
          <a:prstGeom prst="rect">
            <a:avLst/>
          </a:prstGeom>
          <a:solidFill>
            <a:srgbClr val="BFBFBF">
              <a:alpha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 December 2012</a:t>
            </a:fld>
            <a:endParaRPr lang="en-GB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5427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46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644">
            <a:off x="-1314876" y="-244475"/>
            <a:ext cx="11139452" cy="7426301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27462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6512" y="-57001"/>
            <a:ext cx="485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 December 2012</a:t>
            </a:fld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4850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8968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917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4392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2049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4431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6548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9889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9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1605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99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5 December 2012</a:t>
            </a:fld>
            <a:endParaRPr lang="en-GB" sz="2800" b="1" dirty="0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 December 2012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5 December 2012</a:t>
            </a:fld>
            <a:endParaRPr lang="en-GB" sz="2800" b="1" dirty="0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Document" r:id="rId4" imgW="3683000" imgH="1104900" progId="Word.Document.8">
                  <p:embed/>
                </p:oleObj>
              </mc:Choice>
              <mc:Fallback>
                <p:oleObj name="Document" r:id="rId4" imgW="3683000" imgH="110490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3430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5 December 2012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5 December 2012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5 December 2012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8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51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7665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730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711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187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69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548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723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03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5 December 2012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3990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942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50750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4716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3567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1610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579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267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2099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61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2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41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dirty="0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dirty="0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05/12/2012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12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Relationship Id="rId3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925299"/>
            <a:ext cx="6408712" cy="1077218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>Neutrinos from stored </a:t>
            </a:r>
            <a:r>
              <a:rPr lang="en-US" sz="3200" dirty="0" err="1"/>
              <a:t>muon</a:t>
            </a:r>
            <a:r>
              <a:rPr lang="en-US" sz="3200" dirty="0"/>
              <a:t> beams</a:t>
            </a:r>
            <a:r>
              <a:rPr lang="en-US" sz="3200" dirty="0" smtClean="0"/>
              <a:t>: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4975083"/>
            <a:ext cx="5989052" cy="1118213"/>
          </a:xfrm>
        </p:spPr>
        <p:txBody>
          <a:bodyPr/>
          <a:lstStyle/>
          <a:p>
            <a:r>
              <a:rPr lang="en-US" sz="2800" b="0" dirty="0" smtClean="0"/>
              <a:t>… an </a:t>
            </a:r>
            <a:r>
              <a:rPr lang="en-US" sz="2800" b="0" dirty="0"/>
              <a:t>incremental approach to the </a:t>
            </a:r>
            <a:r>
              <a:rPr lang="en-US" sz="2800" b="0" dirty="0" smtClean="0"/>
              <a:t/>
            </a:r>
            <a:br>
              <a:rPr lang="en-US" sz="2800" b="0" dirty="0" smtClean="0"/>
            </a:br>
            <a:r>
              <a:rPr lang="en-US" sz="2800" b="0" dirty="0" smtClean="0"/>
              <a:t>Neutrino </a:t>
            </a:r>
            <a:r>
              <a:rPr lang="en-US" sz="2800" b="0" dirty="0"/>
              <a:t>Factory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290562" y="224710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 err="1" smtClean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06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beyond the Standard Model: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501889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Massive neutrino </a:t>
            </a:r>
            <a:r>
              <a:rPr lang="en-GB" i="1" dirty="0"/>
              <a:t>NOT</a:t>
            </a:r>
            <a:r>
              <a:rPr lang="en-GB" dirty="0"/>
              <a:t> </a:t>
            </a:r>
            <a:r>
              <a:rPr lang="en-GB" dirty="0" err="1"/>
              <a:t>helicity</a:t>
            </a:r>
            <a:r>
              <a:rPr lang="en-GB" dirty="0"/>
              <a:t> </a:t>
            </a:r>
            <a:r>
              <a:rPr lang="en-GB" dirty="0" err="1"/>
              <a:t>eigenstate</a:t>
            </a:r>
            <a:r>
              <a:rPr lang="en-GB" dirty="0"/>
              <a:t>, and …</a:t>
            </a:r>
          </a:p>
          <a:p>
            <a:pPr lvl="1"/>
            <a:r>
              <a:rPr lang="en-GB" dirty="0"/>
              <a:t>since neutrino has no conserved quantum numbers</a:t>
            </a:r>
          </a:p>
          <a:p>
            <a:pPr lvl="2"/>
            <a:r>
              <a:rPr lang="en-GB" dirty="0"/>
              <a:t>(except, perhaps, a global lepton number)</a:t>
            </a:r>
          </a:p>
          <a:p>
            <a:pPr>
              <a:buNone/>
            </a:pPr>
            <a:r>
              <a:rPr lang="en-GB" dirty="0"/>
              <a:t> 	quantum mechanics implies neutrinos will mix</a:t>
            </a:r>
          </a:p>
          <a:p>
            <a:r>
              <a:rPr lang="en-US" dirty="0" smtClean="0"/>
              <a:t>Neutrino oscillations imply BSM physics:</a:t>
            </a:r>
          </a:p>
          <a:p>
            <a:pPr lvl="1"/>
            <a:r>
              <a:rPr lang="en-US" dirty="0" smtClean="0"/>
              <a:t>Either:</a:t>
            </a:r>
          </a:p>
          <a:p>
            <a:pPr lvl="2"/>
            <a:r>
              <a:rPr lang="en-US" dirty="0" smtClean="0"/>
              <a:t>Conserved lepton number distinguishes neutrino from antineutrino; or</a:t>
            </a:r>
          </a:p>
          <a:p>
            <a:pPr lvl="2"/>
            <a:r>
              <a:rPr lang="en-US" dirty="0" smtClean="0"/>
              <a:t>Neutrino is its own antiparticle; a new state of matter, a </a:t>
            </a:r>
            <a:r>
              <a:rPr lang="en-US" dirty="0" err="1" smtClean="0"/>
              <a:t>Majorana</a:t>
            </a:r>
            <a:r>
              <a:rPr lang="en-US" dirty="0" smtClean="0"/>
              <a:t> fermion</a:t>
            </a:r>
          </a:p>
          <a:p>
            <a:r>
              <a:rPr lang="en-US" dirty="0" smtClean="0"/>
              <a:t>Mixing among three neutrino </a:t>
            </a:r>
            <a:r>
              <a:rPr lang="en-US" dirty="0" err="1" smtClean="0"/>
              <a:t>flavours</a:t>
            </a:r>
            <a:r>
              <a:rPr lang="en-US" dirty="0" smtClean="0"/>
              <a:t> admits possibility of CP-invariance violation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485" b="24811"/>
          <a:stretch/>
        </p:blipFill>
        <p:spPr>
          <a:xfrm>
            <a:off x="467544" y="5773397"/>
            <a:ext cx="8242820" cy="101771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0748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Neutrino Model: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692695"/>
            <a:ext cx="8712968" cy="147054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3573017"/>
            <a:ext cx="9144000" cy="32849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Three mass states</a:t>
            </a:r>
            <a:br>
              <a:rPr lang="en-US" dirty="0" smtClean="0"/>
            </a:br>
            <a:r>
              <a:rPr lang="en-US" dirty="0" smtClean="0"/>
              <a:t>linked to three</a:t>
            </a:r>
            <a:br>
              <a:rPr lang="en-US" dirty="0" smtClean="0"/>
            </a:br>
            <a:r>
              <a:rPr lang="en-US" dirty="0" err="1" smtClean="0"/>
              <a:t>flavour</a:t>
            </a:r>
            <a:r>
              <a:rPr lang="en-US" dirty="0" smtClean="0"/>
              <a:t> states via</a:t>
            </a:r>
            <a:br>
              <a:rPr lang="en-US" dirty="0" smtClean="0"/>
            </a:br>
            <a:r>
              <a:rPr lang="en-US" i="1" dirty="0" smtClean="0"/>
              <a:t>unitary</a:t>
            </a:r>
            <a:r>
              <a:rPr lang="en-US" dirty="0" smtClean="0"/>
              <a:t> mixing </a:t>
            </a:r>
            <a:br>
              <a:rPr lang="en-US" dirty="0" smtClean="0"/>
            </a:br>
            <a:r>
              <a:rPr lang="en-US" dirty="0" smtClean="0"/>
              <a:t>matrix;</a:t>
            </a:r>
          </a:p>
          <a:p>
            <a:r>
              <a:rPr lang="en-US" dirty="0" smtClean="0"/>
              <a:t>Additional, </a:t>
            </a:r>
            <a:r>
              <a:rPr lang="en-US" i="1" dirty="0" smtClean="0"/>
              <a:t>sterile</a:t>
            </a:r>
            <a:r>
              <a:rPr lang="en-US" dirty="0" smtClean="0"/>
              <a:t>, states conceivable:</a:t>
            </a:r>
          </a:p>
          <a:p>
            <a:pPr lvl="1"/>
            <a:r>
              <a:rPr lang="en-US" dirty="0" smtClean="0"/>
              <a:t>Would imply:</a:t>
            </a:r>
          </a:p>
          <a:p>
            <a:pPr lvl="2"/>
            <a:r>
              <a:rPr lang="en-US" dirty="0" smtClean="0"/>
              <a:t>3-neutrino mixing matrix not unitary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554" y="2204863"/>
            <a:ext cx="4826665" cy="3384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204864"/>
            <a:ext cx="2456886" cy="1322127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016652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window on the unknown: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Neutrino masses are tiny compared to those of the other fermions:</a:t>
            </a:r>
          </a:p>
          <a:p>
            <a:pPr lvl="1"/>
            <a:r>
              <a:rPr lang="en-US" dirty="0" smtClean="0"/>
              <a:t>Hint that neutrino masses do not arise from the same mechanism?</a:t>
            </a:r>
          </a:p>
          <a:p>
            <a:pPr lvl="1"/>
            <a:r>
              <a:rPr lang="en-US" dirty="0" smtClean="0"/>
              <a:t>Related to physics at very high mass scales as in “see-saw models”?</a:t>
            </a:r>
          </a:p>
          <a:p>
            <a:r>
              <a:rPr lang="en-US" dirty="0" smtClean="0"/>
              <a:t>If </a:t>
            </a:r>
            <a:r>
              <a:rPr lang="en-US" dirty="0"/>
              <a:t>Standard Model </a:t>
            </a:r>
            <a:r>
              <a:rPr lang="en-US" dirty="0" err="1" smtClean="0"/>
              <a:t>Lagrangian</a:t>
            </a:r>
            <a:r>
              <a:rPr lang="en-US" dirty="0" smtClean="0"/>
              <a:t> is treated </a:t>
            </a:r>
            <a:r>
              <a:rPr lang="en-US" dirty="0"/>
              <a:t>as an effective theory:</a:t>
            </a:r>
          </a:p>
          <a:p>
            <a:pPr lvl="1"/>
            <a:r>
              <a:rPr lang="en-US" dirty="0"/>
              <a:t>Dimensional analysis [Weinberg] indicates that:</a:t>
            </a:r>
          </a:p>
          <a:p>
            <a:pPr lvl="2"/>
            <a:r>
              <a:rPr lang="en-US" dirty="0" err="1"/>
              <a:t>Majorana</a:t>
            </a:r>
            <a:r>
              <a:rPr lang="en-US" dirty="0"/>
              <a:t> mass term for neutrinos is first term beyond the Standard Model </a:t>
            </a:r>
            <a:r>
              <a:rPr lang="en-US" dirty="0" err="1" smtClean="0"/>
              <a:t>Lagrangian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Fundamental questions:</a:t>
            </a:r>
          </a:p>
          <a:p>
            <a:pPr lvl="1"/>
            <a:r>
              <a:rPr lang="en-US" dirty="0" smtClean="0"/>
              <a:t>What is the nature of the neutrino, </a:t>
            </a:r>
            <a:r>
              <a:rPr lang="en-US" dirty="0" err="1" smtClean="0"/>
              <a:t>Majorana</a:t>
            </a:r>
            <a:r>
              <a:rPr lang="en-US" dirty="0" smtClean="0"/>
              <a:t> or Dirac?</a:t>
            </a:r>
          </a:p>
          <a:p>
            <a:pPr lvl="1"/>
            <a:r>
              <a:rPr lang="en-US" dirty="0" smtClean="0"/>
              <a:t>What is the absolute neutrino-mass scale?</a:t>
            </a:r>
          </a:p>
          <a:p>
            <a:pPr lvl="1"/>
            <a:r>
              <a:rPr lang="en-US" dirty="0" smtClean="0"/>
              <a:t>Is CP-invariance violated in neutrino oscillations?</a:t>
            </a:r>
          </a:p>
          <a:p>
            <a:pPr lvl="1"/>
            <a:r>
              <a:rPr lang="en-US" dirty="0" smtClean="0"/>
              <a:t>Is the neutrino-mass spectrum normal or inverted?</a:t>
            </a:r>
          </a:p>
          <a:p>
            <a:pPr lvl="1"/>
            <a:r>
              <a:rPr lang="en-US" dirty="0"/>
              <a:t>Is the neutrino-mixing matrix unitary?</a:t>
            </a:r>
          </a:p>
          <a:p>
            <a:pPr lvl="1"/>
            <a:r>
              <a:rPr lang="en-US" dirty="0"/>
              <a:t>Are there sterile neutrinos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Is there a connection between quark and lepton </a:t>
            </a:r>
            <a:r>
              <a:rPr lang="en-US" dirty="0" err="1" smtClean="0"/>
              <a:t>flavour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8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scale, Dirac or </a:t>
            </a:r>
            <a:r>
              <a:rPr lang="en-US" dirty="0" err="1"/>
              <a:t>Majorana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mass-scale: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Determination of neutrino mass:</a:t>
            </a:r>
          </a:p>
          <a:p>
            <a:pPr lvl="1"/>
            <a:r>
              <a:rPr lang="en-US" dirty="0" smtClean="0"/>
              <a:t>Electron spectrum in </a:t>
            </a:r>
            <a:br>
              <a:rPr lang="en-US" dirty="0" smtClean="0"/>
            </a:br>
            <a:r>
              <a:rPr lang="en-US" dirty="0" smtClean="0"/>
              <a:t>nuclear beta decay</a:t>
            </a:r>
          </a:p>
          <a:p>
            <a:pPr lvl="1"/>
            <a:r>
              <a:rPr lang="en-US" dirty="0" smtClean="0"/>
              <a:t>If observed, through </a:t>
            </a:r>
            <a:br>
              <a:rPr lang="en-US" dirty="0" smtClean="0"/>
            </a:br>
            <a:r>
              <a:rPr lang="en-US" dirty="0" smtClean="0"/>
              <a:t>neutrino</a:t>
            </a:r>
            <a:r>
              <a:rPr lang="en-US" dirty="0"/>
              <a:t>-less double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beta </a:t>
            </a:r>
            <a:r>
              <a:rPr lang="en-US" dirty="0"/>
              <a:t>decay (0νββ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Cosmological observables, e.g.:</a:t>
            </a:r>
          </a:p>
          <a:p>
            <a:pPr lvl="2"/>
            <a:r>
              <a:rPr lang="en-US" dirty="0" smtClean="0"/>
              <a:t>Large</a:t>
            </a:r>
            <a:r>
              <a:rPr lang="en-US" dirty="0"/>
              <a:t>-scale </a:t>
            </a:r>
            <a:r>
              <a:rPr lang="en-US" dirty="0" smtClean="0"/>
              <a:t>structure; 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osmic </a:t>
            </a:r>
            <a:r>
              <a:rPr lang="en-US" dirty="0"/>
              <a:t>microwave background </a:t>
            </a:r>
            <a:r>
              <a:rPr lang="en-US" dirty="0" smtClean="0"/>
              <a:t>temperature fluctuations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Important measurements!</a:t>
            </a:r>
          </a:p>
          <a:p>
            <a:pPr lvl="1"/>
            <a:r>
              <a:rPr lang="en-US" dirty="0" smtClean="0"/>
              <a:t>Clear </a:t>
            </a:r>
            <a:r>
              <a:rPr lang="en-US" dirty="0" err="1" smtClean="0"/>
              <a:t>programme</a:t>
            </a:r>
            <a:r>
              <a:rPr lang="en-US" dirty="0" smtClean="0"/>
              <a:t> with experiments of a scale that can be taken forward by appropriate laboratories</a:t>
            </a:r>
          </a:p>
        </p:txBody>
      </p:sp>
      <p:pic>
        <p:nvPicPr>
          <p:cNvPr id="7" name="Picture 6" descr="KATRIN-Beamline-2011-Slid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1484784"/>
            <a:ext cx="4248472" cy="197901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018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Dirac or </a:t>
            </a:r>
            <a:r>
              <a:rPr lang="en-US" dirty="0" err="1" smtClean="0"/>
              <a:t>Majorana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64905"/>
            <a:ext cx="8964488" cy="429309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Discovery of</a:t>
            </a:r>
            <a:br>
              <a:rPr lang="en-US" dirty="0" smtClean="0"/>
            </a:br>
            <a:r>
              <a:rPr lang="en-US" dirty="0" smtClean="0"/>
              <a:t>0νββ would be</a:t>
            </a:r>
            <a:br>
              <a:rPr lang="en-US" dirty="0" smtClean="0"/>
            </a:br>
            <a:r>
              <a:rPr lang="en-US" dirty="0" smtClean="0"/>
              <a:t>revolutionary:</a:t>
            </a:r>
          </a:p>
          <a:p>
            <a:pPr lvl="1"/>
            <a:r>
              <a:rPr lang="en-US" dirty="0" smtClean="0"/>
              <a:t>New state of</a:t>
            </a:r>
            <a:br>
              <a:rPr lang="en-US" dirty="0" smtClean="0"/>
            </a:br>
            <a:r>
              <a:rPr lang="en-US" dirty="0" smtClean="0"/>
              <a:t>matter</a:t>
            </a:r>
          </a:p>
          <a:p>
            <a:r>
              <a:rPr lang="en-US" dirty="0" smtClean="0"/>
              <a:t>Importance justifies the variety of approaches:</a:t>
            </a:r>
          </a:p>
          <a:p>
            <a:pPr lvl="1"/>
            <a:r>
              <a:rPr lang="en-US" dirty="0" smtClean="0"/>
              <a:t>Clear </a:t>
            </a:r>
            <a:r>
              <a:rPr lang="en-US" dirty="0" err="1" smtClean="0"/>
              <a:t>programme</a:t>
            </a:r>
            <a:r>
              <a:rPr lang="en-US" dirty="0"/>
              <a:t> </a:t>
            </a:r>
            <a:r>
              <a:rPr lang="en-US" dirty="0" smtClean="0"/>
              <a:t>developed in collaboration with deep underground  laboratories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2160240" cy="166770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78" y="692696"/>
            <a:ext cx="5696673" cy="432048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597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Neutrino Model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7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Daya Bay and RENO:</a:t>
            </a:r>
            <a:endParaRPr lang="en-GB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31" y="75940"/>
            <a:ext cx="3017971" cy="2485564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712" y="698849"/>
            <a:ext cx="2507011" cy="2496256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692" y="1011093"/>
            <a:ext cx="3299769" cy="2508636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7378" y="3769539"/>
            <a:ext cx="2562682" cy="246767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7501" y="3626950"/>
            <a:ext cx="3283194" cy="3066861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41" y="3172467"/>
            <a:ext cx="3030116" cy="1158229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648" y="4797152"/>
            <a:ext cx="2838473" cy="119245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628" y="6087902"/>
            <a:ext cx="2861790" cy="4646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6405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Neutrino Model: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60032" y="1916832"/>
            <a:ext cx="4283968" cy="49411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Exciting new data!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iscovery of leptonic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CP-violation is possible</a:t>
            </a:r>
          </a:p>
          <a:p>
            <a:endParaRPr lang="en-US" dirty="0" smtClean="0"/>
          </a:p>
          <a:p>
            <a:r>
              <a:rPr lang="en-US" dirty="0" smtClean="0"/>
              <a:t>Increases motivation for precision determination of the parameters and search for “non-standard effects”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6749" y="676300"/>
            <a:ext cx="5643563" cy="952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84" y="1769880"/>
            <a:ext cx="4687958" cy="49714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91880" y="2247255"/>
            <a:ext cx="10567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800" b="1" dirty="0" smtClean="0"/>
              <a:t>Fogli, Lisi, Marrone,</a:t>
            </a:r>
            <a:r>
              <a:rPr lang="en-US" sz="800" b="1" dirty="0"/>
              <a:t> </a:t>
            </a:r>
            <a:endParaRPr lang="en-US" sz="800" b="1" dirty="0" smtClean="0"/>
          </a:p>
          <a:p>
            <a:pPr algn="r"/>
            <a:r>
              <a:rPr lang="en-US" sz="800" b="1" dirty="0" smtClean="0"/>
              <a:t>Montanino, Palazzo,</a:t>
            </a:r>
            <a:r>
              <a:rPr lang="en-US" sz="800" b="1" dirty="0"/>
              <a:t> </a:t>
            </a:r>
            <a:endParaRPr lang="en-US" sz="800" b="1" dirty="0" smtClean="0"/>
          </a:p>
          <a:p>
            <a:pPr algn="r"/>
            <a:r>
              <a:rPr lang="en-US" sz="800" b="1" dirty="0" smtClean="0"/>
              <a:t>Rotunno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3888" y="2708920"/>
            <a:ext cx="97975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800" b="1" dirty="0" smtClean="0"/>
              <a:t>arXiv:1205.5254v3</a:t>
            </a:r>
          </a:p>
        </p:txBody>
      </p:sp>
    </p:spTree>
    <p:extLst>
      <p:ext uri="{BB962C8B-B14F-4D97-AF65-F5344CB8AC3E}">
        <p14:creationId xmlns:p14="http://schemas.microsoft.com/office/powerpoint/2010/main" val="360198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Neutrino Model: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60032" y="1916832"/>
            <a:ext cx="4283968" cy="49411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Exciting new data!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iscovery of leptonic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CP-violation is possible</a:t>
            </a:r>
          </a:p>
          <a:p>
            <a:endParaRPr lang="en-US" dirty="0" smtClean="0"/>
          </a:p>
          <a:p>
            <a:r>
              <a:rPr lang="en-US" dirty="0" smtClean="0"/>
              <a:t>Increases motivation for precision determination of the parameters and search for “non-standard effects”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6749" y="676300"/>
            <a:ext cx="5643563" cy="952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02" y="1700808"/>
            <a:ext cx="3605842" cy="504056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443" y="5894205"/>
            <a:ext cx="1296144" cy="203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7999" y="3501008"/>
            <a:ext cx="96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 err="1" smtClean="0"/>
              <a:t>Goncalez</a:t>
            </a:r>
            <a:r>
              <a:rPr lang="en-US" sz="800" b="1" dirty="0" smtClean="0"/>
              <a:t>-Garcia,</a:t>
            </a:r>
            <a:br>
              <a:rPr lang="en-US" sz="800" b="1" dirty="0" smtClean="0"/>
            </a:br>
            <a:r>
              <a:rPr lang="en-US" sz="800" b="1" dirty="0" err="1" smtClean="0"/>
              <a:t>Maltoni</a:t>
            </a:r>
            <a:r>
              <a:rPr lang="en-US" sz="800" b="1" dirty="0" smtClean="0"/>
              <a:t>, </a:t>
            </a:r>
            <a:r>
              <a:rPr lang="en-US" sz="800" b="1" dirty="0" err="1" smtClean="0"/>
              <a:t>Salvado</a:t>
            </a:r>
            <a:r>
              <a:rPr lang="en-US" sz="800" b="1" dirty="0" smtClean="0"/>
              <a:t>,</a:t>
            </a:r>
            <a:br>
              <a:rPr lang="en-US" sz="800" b="1" dirty="0" smtClean="0"/>
            </a:br>
            <a:r>
              <a:rPr lang="en-US" sz="800" b="1" dirty="0" err="1" smtClean="0"/>
              <a:t>Schwetz</a:t>
            </a:r>
            <a:endParaRPr lang="en-US" sz="8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627784" y="3933636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 smtClean="0"/>
              <a:t>arXiv:1209.3023v2</a:t>
            </a:r>
          </a:p>
        </p:txBody>
      </p:sp>
    </p:spTree>
    <p:extLst>
      <p:ext uri="{BB962C8B-B14F-4D97-AF65-F5344CB8AC3E}">
        <p14:creationId xmlns:p14="http://schemas.microsoft.com/office/powerpoint/2010/main" val="3621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Acknowledgements: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1418297"/>
          </a:xfrm>
        </p:spPr>
        <p:txBody>
          <a:bodyPr anchor="ctr" anchorCtr="0">
            <a:normAutofit fontScale="70000" lnSpcReduction="20000"/>
          </a:bodyPr>
          <a:lstStyle/>
          <a:p>
            <a:r>
              <a:rPr lang="en-GB" dirty="0" smtClean="0"/>
              <a:t>Many thanks to those who provided information or material:</a:t>
            </a:r>
          </a:p>
          <a:p>
            <a:pPr lvl="1"/>
            <a:r>
              <a:rPr lang="en-GB" dirty="0" smtClean="0"/>
              <a:t>And in particular the International Design Study for the Neutrino Factory (the IDS-NF), </a:t>
            </a:r>
            <a:r>
              <a:rPr lang="en-GB" dirty="0" err="1" smtClean="0"/>
              <a:t>EUROnu</a:t>
            </a:r>
            <a:r>
              <a:rPr lang="en-GB" dirty="0" smtClean="0"/>
              <a:t> and </a:t>
            </a:r>
            <a:r>
              <a:rPr lang="en-GB" dirty="0" err="1" smtClean="0"/>
              <a:t>nuSTORM</a:t>
            </a:r>
            <a:r>
              <a:rPr lang="en-GB" dirty="0" smtClean="0"/>
              <a:t> collaborations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258888" y="1771651"/>
            <a:ext cx="6680200" cy="4984750"/>
            <a:chOff x="1258888" y="1771651"/>
            <a:chExt cx="6680200" cy="4984750"/>
          </a:xfrm>
        </p:grpSpPr>
        <p:sp>
          <p:nvSpPr>
            <p:cNvPr id="522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60475" y="1773238"/>
              <a:ext cx="6623050" cy="4965700"/>
            </a:xfrm>
            <a:prstGeom prst="rect">
              <a:avLst/>
            </a:prstGeom>
            <a:solidFill>
              <a:srgbClr val="000000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229" name="Rectangle 5"/>
            <p:cNvSpPr>
              <a:spLocks noChangeArrowheads="1"/>
            </p:cNvSpPr>
            <p:nvPr/>
          </p:nvSpPr>
          <p:spPr bwMode="auto">
            <a:xfrm>
              <a:off x="1258888" y="1771651"/>
              <a:ext cx="6626225" cy="49688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223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6513" y="1812926"/>
              <a:ext cx="4611688" cy="490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1" name="Freeform 7"/>
            <p:cNvSpPr>
              <a:spLocks noEditPoints="1"/>
            </p:cNvSpPr>
            <p:nvPr/>
          </p:nvSpPr>
          <p:spPr bwMode="auto">
            <a:xfrm>
              <a:off x="1285875" y="1792288"/>
              <a:ext cx="4651375" cy="4941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30" y="0"/>
                </a:cxn>
                <a:cxn ang="0">
                  <a:pos x="2930" y="3113"/>
                </a:cxn>
                <a:cxn ang="0">
                  <a:pos x="0" y="3113"/>
                </a:cxn>
                <a:cxn ang="0">
                  <a:pos x="0" y="0"/>
                </a:cxn>
                <a:cxn ang="0">
                  <a:pos x="13" y="3106"/>
                </a:cxn>
                <a:cxn ang="0">
                  <a:pos x="7" y="3100"/>
                </a:cxn>
                <a:cxn ang="0">
                  <a:pos x="2924" y="3100"/>
                </a:cxn>
                <a:cxn ang="0">
                  <a:pos x="2917" y="3106"/>
                </a:cxn>
                <a:cxn ang="0">
                  <a:pos x="2917" y="7"/>
                </a:cxn>
                <a:cxn ang="0">
                  <a:pos x="2924" y="13"/>
                </a:cxn>
                <a:cxn ang="0">
                  <a:pos x="7" y="13"/>
                </a:cxn>
                <a:cxn ang="0">
                  <a:pos x="13" y="7"/>
                </a:cxn>
                <a:cxn ang="0">
                  <a:pos x="13" y="3106"/>
                </a:cxn>
              </a:cxnLst>
              <a:rect l="0" t="0" r="r" b="b"/>
              <a:pathLst>
                <a:path w="2930" h="3113">
                  <a:moveTo>
                    <a:pt x="0" y="0"/>
                  </a:moveTo>
                  <a:lnTo>
                    <a:pt x="2930" y="0"/>
                  </a:lnTo>
                  <a:lnTo>
                    <a:pt x="2930" y="3113"/>
                  </a:lnTo>
                  <a:lnTo>
                    <a:pt x="0" y="3113"/>
                  </a:lnTo>
                  <a:lnTo>
                    <a:pt x="0" y="0"/>
                  </a:lnTo>
                  <a:close/>
                  <a:moveTo>
                    <a:pt x="13" y="3106"/>
                  </a:moveTo>
                  <a:lnTo>
                    <a:pt x="7" y="3100"/>
                  </a:lnTo>
                  <a:lnTo>
                    <a:pt x="2924" y="3100"/>
                  </a:lnTo>
                  <a:lnTo>
                    <a:pt x="2917" y="3106"/>
                  </a:lnTo>
                  <a:lnTo>
                    <a:pt x="2917" y="7"/>
                  </a:lnTo>
                  <a:lnTo>
                    <a:pt x="2924" y="13"/>
                  </a:lnTo>
                  <a:lnTo>
                    <a:pt x="7" y="13"/>
                  </a:lnTo>
                  <a:lnTo>
                    <a:pt x="13" y="7"/>
                  </a:lnTo>
                  <a:lnTo>
                    <a:pt x="13" y="3106"/>
                  </a:lnTo>
                  <a:close/>
                </a:path>
              </a:pathLst>
            </a:custGeom>
            <a:solidFill>
              <a:srgbClr val="006600"/>
            </a:solidFill>
            <a:ln w="0" cap="flat">
              <a:solidFill>
                <a:srgbClr val="00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1365250" y="6527801"/>
              <a:ext cx="1055688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https://www.ids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2243138" y="6527801"/>
              <a:ext cx="115888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2282825" y="6527801"/>
              <a:ext cx="2603500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nf.org/wiki/FrontPage/Documentation/IDR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5" name="Rectangle 11"/>
            <p:cNvSpPr>
              <a:spLocks noChangeArrowheads="1"/>
            </p:cNvSpPr>
            <p:nvPr/>
          </p:nvSpPr>
          <p:spPr bwMode="auto">
            <a:xfrm>
              <a:off x="7353300" y="6238876"/>
              <a:ext cx="585788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See also: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>
              <a:off x="6681788" y="6394451"/>
              <a:ext cx="669925" cy="1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ICFA Beam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7" name="Rectangle 13"/>
            <p:cNvSpPr>
              <a:spLocks noChangeArrowheads="1"/>
            </p:cNvSpPr>
            <p:nvPr/>
          </p:nvSpPr>
          <p:spPr bwMode="auto">
            <a:xfrm>
              <a:off x="7273925" y="6394451"/>
              <a:ext cx="612775" cy="1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Dynamics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8" name="Rectangle 14"/>
            <p:cNvSpPr>
              <a:spLocks noChangeArrowheads="1"/>
            </p:cNvSpPr>
            <p:nvPr/>
          </p:nvSpPr>
          <p:spPr bwMode="auto">
            <a:xfrm>
              <a:off x="6450013" y="6548438"/>
              <a:ext cx="750888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Newsletter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9" name="Rectangle 15"/>
            <p:cNvSpPr>
              <a:spLocks noChangeArrowheads="1"/>
            </p:cNvSpPr>
            <p:nvPr/>
          </p:nvSpPr>
          <p:spPr bwMode="auto">
            <a:xfrm>
              <a:off x="7062788" y="6548438"/>
              <a:ext cx="219075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55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0" name="Rectangle 16"/>
            <p:cNvSpPr>
              <a:spLocks noChangeArrowheads="1"/>
            </p:cNvSpPr>
            <p:nvPr/>
          </p:nvSpPr>
          <p:spPr bwMode="auto">
            <a:xfrm>
              <a:off x="7191375" y="6548438"/>
              <a:ext cx="112713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: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1" name="Rectangle 17"/>
            <p:cNvSpPr>
              <a:spLocks noChangeArrowheads="1"/>
            </p:cNvSpPr>
            <p:nvPr/>
          </p:nvSpPr>
          <p:spPr bwMode="auto">
            <a:xfrm>
              <a:off x="7226300" y="6548438"/>
              <a:ext cx="219075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72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2" name="Rectangle 18"/>
            <p:cNvSpPr>
              <a:spLocks noChangeArrowheads="1"/>
            </p:cNvSpPr>
            <p:nvPr/>
          </p:nvSpPr>
          <p:spPr bwMode="auto">
            <a:xfrm>
              <a:off x="7354888" y="6548438"/>
              <a:ext cx="117475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3" name="Rectangle 19"/>
            <p:cNvSpPr>
              <a:spLocks noChangeArrowheads="1"/>
            </p:cNvSpPr>
            <p:nvPr/>
          </p:nvSpPr>
          <p:spPr bwMode="auto">
            <a:xfrm>
              <a:off x="7394575" y="6548438"/>
              <a:ext cx="219075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78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4" name="Rectangle 20"/>
            <p:cNvSpPr>
              <a:spLocks noChangeArrowheads="1"/>
            </p:cNvSpPr>
            <p:nvPr/>
          </p:nvSpPr>
          <p:spPr bwMode="auto">
            <a:xfrm>
              <a:off x="7523163" y="6548438"/>
              <a:ext cx="112713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,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5" name="Rectangle 21"/>
            <p:cNvSpPr>
              <a:spLocks noChangeArrowheads="1"/>
            </p:cNvSpPr>
            <p:nvPr/>
          </p:nvSpPr>
          <p:spPr bwMode="auto">
            <a:xfrm>
              <a:off x="7558088" y="6548438"/>
              <a:ext cx="360363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2011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2249" name="Group 25"/>
            <p:cNvGrpSpPr>
              <a:grpSpLocks/>
            </p:cNvGrpSpPr>
            <p:nvPr/>
          </p:nvGrpSpPr>
          <p:grpSpPr bwMode="auto">
            <a:xfrm>
              <a:off x="1468438" y="4100513"/>
              <a:ext cx="2930525" cy="2384425"/>
              <a:chOff x="925" y="2583"/>
              <a:chExt cx="1846" cy="1502"/>
            </a:xfrm>
          </p:grpSpPr>
          <p:pic>
            <p:nvPicPr>
              <p:cNvPr id="52246" name="Picture 2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" y="2593"/>
                <a:ext cx="1822" cy="1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47" name="Freeform 23"/>
              <p:cNvSpPr>
                <a:spLocks noEditPoints="1"/>
              </p:cNvSpPr>
              <p:nvPr/>
            </p:nvSpPr>
            <p:spPr bwMode="auto">
              <a:xfrm>
                <a:off x="925" y="2583"/>
                <a:ext cx="1846" cy="15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46" y="0"/>
                  </a:cxn>
                  <a:cxn ang="0">
                    <a:pos x="1846" y="1502"/>
                  </a:cxn>
                  <a:cxn ang="0">
                    <a:pos x="0" y="1502"/>
                  </a:cxn>
                  <a:cxn ang="0">
                    <a:pos x="0" y="0"/>
                  </a:cxn>
                  <a:cxn ang="0">
                    <a:pos x="10" y="1497"/>
                  </a:cxn>
                  <a:cxn ang="0">
                    <a:pos x="5" y="1492"/>
                  </a:cxn>
                  <a:cxn ang="0">
                    <a:pos x="1841" y="1492"/>
                  </a:cxn>
                  <a:cxn ang="0">
                    <a:pos x="1835" y="1497"/>
                  </a:cxn>
                  <a:cxn ang="0">
                    <a:pos x="1835" y="5"/>
                  </a:cxn>
                  <a:cxn ang="0">
                    <a:pos x="1841" y="10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0" y="1497"/>
                  </a:cxn>
                </a:cxnLst>
                <a:rect l="0" t="0" r="r" b="b"/>
                <a:pathLst>
                  <a:path w="1846" h="1502">
                    <a:moveTo>
                      <a:pt x="0" y="0"/>
                    </a:moveTo>
                    <a:lnTo>
                      <a:pt x="1846" y="0"/>
                    </a:lnTo>
                    <a:lnTo>
                      <a:pt x="1846" y="1502"/>
                    </a:lnTo>
                    <a:lnTo>
                      <a:pt x="0" y="1502"/>
                    </a:lnTo>
                    <a:lnTo>
                      <a:pt x="0" y="0"/>
                    </a:lnTo>
                    <a:close/>
                    <a:moveTo>
                      <a:pt x="10" y="1497"/>
                    </a:moveTo>
                    <a:lnTo>
                      <a:pt x="5" y="1492"/>
                    </a:lnTo>
                    <a:lnTo>
                      <a:pt x="1841" y="1492"/>
                    </a:lnTo>
                    <a:lnTo>
                      <a:pt x="1835" y="1497"/>
                    </a:lnTo>
                    <a:lnTo>
                      <a:pt x="1835" y="5"/>
                    </a:lnTo>
                    <a:lnTo>
                      <a:pt x="1841" y="10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0" y="149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48" name="Rectangle 24"/>
              <p:cNvSpPr>
                <a:spLocks noChangeArrowheads="1"/>
              </p:cNvSpPr>
              <p:nvPr/>
            </p:nvSpPr>
            <p:spPr bwMode="auto">
              <a:xfrm>
                <a:off x="2031" y="2620"/>
                <a:ext cx="719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136 authors, 48 Institutes: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2266" name="Picture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9" b="1278"/>
          <a:stretch>
            <a:fillRect/>
          </a:stretch>
        </p:blipFill>
        <p:spPr bwMode="auto">
          <a:xfrm>
            <a:off x="4497363" y="3064020"/>
            <a:ext cx="3355476" cy="222543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368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SνM</a:t>
            </a:r>
            <a:r>
              <a:rPr lang="en-GB" dirty="0" smtClean="0"/>
              <a:t> measurement programme: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Looking beyond MINOS, T2K</a:t>
            </a:r>
            <a:r>
              <a:rPr lang="en-GB" dirty="0"/>
              <a:t>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NOνA</a:t>
            </a:r>
            <a:r>
              <a:rPr lang="en-GB" dirty="0" smtClean="0"/>
              <a:t>, </a:t>
            </a:r>
            <a:r>
              <a:rPr lang="en-GB" dirty="0" err="1" smtClean="0"/>
              <a:t>DChooz</a:t>
            </a:r>
            <a:r>
              <a:rPr lang="en-GB" dirty="0" smtClean="0"/>
              <a:t>, </a:t>
            </a:r>
            <a:r>
              <a:rPr lang="en-GB" dirty="0" err="1" smtClean="0"/>
              <a:t>Daya</a:t>
            </a:r>
            <a:r>
              <a:rPr lang="en-GB" dirty="0" smtClean="0"/>
              <a:t> Bay, Reno, …</a:t>
            </a:r>
          </a:p>
          <a:p>
            <a:pPr lvl="1"/>
            <a:r>
              <a:rPr lang="en-GB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will be very well known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Therefore future programme </a:t>
            </a:r>
            <a:br>
              <a:rPr lang="en-GB" dirty="0" smtClean="0"/>
            </a:br>
            <a:r>
              <a:rPr lang="en-GB" dirty="0" smtClean="0"/>
              <a:t>must:</a:t>
            </a:r>
          </a:p>
          <a:p>
            <a:pPr lvl="1"/>
            <a:r>
              <a:rPr lang="en-GB" dirty="0" smtClean="0"/>
              <a:t>Complete the “Standard </a:t>
            </a:r>
            <a:br>
              <a:rPr lang="en-GB" dirty="0" smtClean="0"/>
            </a:br>
            <a:r>
              <a:rPr lang="en-GB" dirty="0" smtClean="0"/>
              <a:t>Neutrino Model” (S</a:t>
            </a:r>
            <a:r>
              <a:rPr lang="el-GR" dirty="0" smtClean="0"/>
              <a:t>ν</a:t>
            </a:r>
            <a:r>
              <a:rPr lang="en-GB" dirty="0" smtClean="0"/>
              <a:t>M):</a:t>
            </a:r>
          </a:p>
          <a:p>
            <a:pPr lvl="2"/>
            <a:r>
              <a:rPr lang="en-GB" dirty="0" smtClean="0"/>
              <a:t>Determine the mass hierarchy</a:t>
            </a:r>
          </a:p>
          <a:p>
            <a:pPr lvl="2"/>
            <a:r>
              <a:rPr lang="en-GB" dirty="0" smtClean="0"/>
              <a:t>Search for (and discover?) leptonic </a:t>
            </a:r>
            <a:br>
              <a:rPr lang="en-GB" dirty="0" smtClean="0"/>
            </a:br>
            <a:r>
              <a:rPr lang="en-GB" dirty="0" smtClean="0"/>
              <a:t>CP-invariance violation</a:t>
            </a:r>
          </a:p>
          <a:p>
            <a:pPr lvl="1"/>
            <a:r>
              <a:rPr lang="en-GB" dirty="0" smtClean="0"/>
              <a:t>Establish the S</a:t>
            </a:r>
            <a:r>
              <a:rPr lang="el-GR" dirty="0" smtClean="0"/>
              <a:t>ν</a:t>
            </a:r>
            <a:r>
              <a:rPr lang="en-GB" dirty="0" smtClean="0"/>
              <a:t>M as the correct </a:t>
            </a:r>
            <a:br>
              <a:rPr lang="en-GB" dirty="0" smtClean="0"/>
            </a:br>
            <a:r>
              <a:rPr lang="en-GB" dirty="0" smtClean="0"/>
              <a:t>description of nature:</a:t>
            </a:r>
          </a:p>
          <a:p>
            <a:pPr lvl="2"/>
            <a:r>
              <a:rPr lang="en-GB" dirty="0" smtClean="0"/>
              <a:t>Determine precisely the degree to which θ</a:t>
            </a:r>
            <a:r>
              <a:rPr lang="en-GB" baseline="-25000" dirty="0" smtClean="0"/>
              <a:t>23</a:t>
            </a:r>
            <a:r>
              <a:rPr lang="en-GB" dirty="0" smtClean="0"/>
              <a:t> differs from </a:t>
            </a:r>
            <a:r>
              <a:rPr lang="el-GR" dirty="0" smtClean="0"/>
              <a:t>π</a:t>
            </a:r>
            <a:r>
              <a:rPr lang="en-GB" dirty="0" smtClean="0"/>
              <a:t>/4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13</a:t>
            </a:r>
            <a:r>
              <a:rPr lang="en-GB" dirty="0" smtClean="0"/>
              <a:t> precisely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12</a:t>
            </a:r>
            <a:r>
              <a:rPr lang="en-GB" dirty="0" smtClean="0"/>
              <a:t> precisely</a:t>
            </a:r>
          </a:p>
          <a:p>
            <a:pPr lvl="1"/>
            <a:r>
              <a:rPr lang="en-GB" dirty="0" smtClean="0"/>
              <a:t>Search for deviations from the S</a:t>
            </a:r>
            <a:r>
              <a:rPr lang="el-GR" dirty="0" smtClean="0"/>
              <a:t>ν</a:t>
            </a:r>
            <a:r>
              <a:rPr lang="en-GB" dirty="0" smtClean="0"/>
              <a:t>M:</a:t>
            </a:r>
          </a:p>
          <a:p>
            <a:pPr lvl="2"/>
            <a:r>
              <a:rPr lang="en-GB" dirty="0" smtClean="0"/>
              <a:t>Test the </a:t>
            </a:r>
            <a:r>
              <a:rPr lang="en-GB" dirty="0" err="1" smtClean="0"/>
              <a:t>unitarity</a:t>
            </a:r>
            <a:r>
              <a:rPr lang="en-GB" dirty="0" smtClean="0"/>
              <a:t> of the neutrino mixing matrix</a:t>
            </a:r>
          </a:p>
          <a:p>
            <a:pPr lvl="2"/>
            <a:r>
              <a:rPr lang="en-GB" dirty="0" smtClean="0"/>
              <a:t>Search for sterile neutrinos, non-standard interactions,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692696"/>
            <a:ext cx="3570507" cy="406488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364793" y="3913311"/>
            <a:ext cx="139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arXiv:1203.5651</a:t>
            </a:r>
            <a:endParaRPr lang="en-US" sz="14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thumbnails: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Conventional super-beams:</a:t>
            </a:r>
          </a:p>
          <a:p>
            <a:pPr lvl="1"/>
            <a:r>
              <a:rPr lang="en-US" dirty="0" smtClean="0"/>
              <a:t>Wide-band, long baseline: e.g. LBNE, LBNO</a:t>
            </a:r>
          </a:p>
          <a:p>
            <a:pPr lvl="2"/>
            <a:r>
              <a:rPr lang="en-US" dirty="0" smtClean="0"/>
              <a:t>&lt;</a:t>
            </a:r>
            <a:r>
              <a:rPr lang="en-US" i="1" dirty="0" smtClean="0"/>
              <a:t>E</a:t>
            </a:r>
            <a:r>
              <a:rPr lang="en-US" i="1" baseline="-25000" dirty="0" smtClean="0"/>
              <a:t>μ</a:t>
            </a:r>
            <a:r>
              <a:rPr lang="en-US" i="1" dirty="0" smtClean="0"/>
              <a:t>&gt; ~ </a:t>
            </a:r>
            <a:r>
              <a:rPr lang="en-US" dirty="0" smtClean="0"/>
              <a:t>2—3 GeV; matched to LAr or Fe calorimeter;</a:t>
            </a:r>
          </a:p>
          <a:p>
            <a:pPr lvl="2"/>
            <a:r>
              <a:rPr lang="en-US" dirty="0" smtClean="0"/>
              <a:t>Long-baseline allows observation of first and second maximum</a:t>
            </a:r>
          </a:p>
          <a:p>
            <a:pPr lvl="2"/>
            <a:r>
              <a:rPr lang="en-US" dirty="0" smtClean="0"/>
              <a:t>Near detector exploited to reduce systematic errors</a:t>
            </a:r>
          </a:p>
          <a:p>
            <a:pPr lvl="1"/>
            <a:r>
              <a:rPr lang="en-US" dirty="0" smtClean="0"/>
              <a:t>Narrow-band, short baseline: e.g. T2HK, SPL</a:t>
            </a:r>
          </a:p>
          <a:p>
            <a:pPr lvl="2"/>
            <a:r>
              <a:rPr lang="en-US" dirty="0"/>
              <a:t>&lt;</a:t>
            </a:r>
            <a:r>
              <a:rPr lang="en-US" i="1" dirty="0"/>
              <a:t>E</a:t>
            </a:r>
            <a:r>
              <a:rPr lang="en-US" i="1" baseline="-25000" dirty="0"/>
              <a:t>μ</a:t>
            </a:r>
            <a:r>
              <a:rPr lang="en-US" i="1" dirty="0"/>
              <a:t>&gt; ~ </a:t>
            </a:r>
            <a:r>
              <a:rPr lang="en-US" dirty="0" smtClean="0"/>
              <a:t>0.5 </a:t>
            </a:r>
            <a:r>
              <a:rPr lang="en-US" dirty="0"/>
              <a:t>GeV; matched to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0 Cherenkov;</a:t>
            </a:r>
            <a:endParaRPr lang="en-US" dirty="0"/>
          </a:p>
          <a:p>
            <a:pPr lvl="2"/>
            <a:r>
              <a:rPr lang="en-US" dirty="0" smtClean="0"/>
              <a:t>Short-baseline </a:t>
            </a:r>
            <a:r>
              <a:rPr lang="en-US" dirty="0"/>
              <a:t>allows observation of first </a:t>
            </a:r>
            <a:r>
              <a:rPr lang="en-US" dirty="0" smtClean="0"/>
              <a:t>maximum</a:t>
            </a:r>
            <a:endParaRPr lang="en-US" dirty="0"/>
          </a:p>
          <a:p>
            <a:pPr lvl="2"/>
            <a:r>
              <a:rPr lang="en-US" dirty="0"/>
              <a:t>Near detector exploited to reduce systematic errors</a:t>
            </a:r>
          </a:p>
          <a:p>
            <a:r>
              <a:rPr lang="en-US" dirty="0" smtClean="0"/>
              <a:t>Beta-beam, short baseline: e.g. CERN γ=100;</a:t>
            </a:r>
          </a:p>
          <a:p>
            <a:pPr lvl="1"/>
            <a:r>
              <a:rPr lang="en-US" dirty="0"/>
              <a:t>&lt;</a:t>
            </a:r>
            <a:r>
              <a:rPr lang="en-US" i="1" dirty="0"/>
              <a:t>E</a:t>
            </a:r>
            <a:r>
              <a:rPr lang="en-US" i="1" baseline="-25000" dirty="0"/>
              <a:t>μ</a:t>
            </a:r>
            <a:r>
              <a:rPr lang="en-US" i="1" dirty="0"/>
              <a:t>&gt; ~ </a:t>
            </a:r>
            <a:r>
              <a:rPr lang="en-US" dirty="0"/>
              <a:t>0.5 GeV; matched to H</a:t>
            </a:r>
            <a:r>
              <a:rPr lang="en-US" baseline="-25000" dirty="0"/>
              <a:t>2</a:t>
            </a:r>
            <a:r>
              <a:rPr lang="en-US" dirty="0"/>
              <a:t>0 Cherenkov;</a:t>
            </a:r>
          </a:p>
          <a:p>
            <a:pPr lvl="1"/>
            <a:r>
              <a:rPr lang="en-US" dirty="0"/>
              <a:t>Short-baseline allows observation of first maximum</a:t>
            </a:r>
          </a:p>
          <a:p>
            <a:pPr lvl="1"/>
            <a:r>
              <a:rPr lang="en-US" dirty="0" smtClean="0"/>
              <a:t>Requires short-baseline super-beam to deliver competitive performance</a:t>
            </a:r>
          </a:p>
          <a:p>
            <a:r>
              <a:rPr lang="en-US" dirty="0" smtClean="0"/>
              <a:t>Neutrino Factory: IDS-NF baseline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μ</a:t>
            </a:r>
            <a:r>
              <a:rPr lang="en-US" dirty="0" smtClean="0"/>
              <a:t>=10 GeV;</a:t>
            </a:r>
          </a:p>
          <a:p>
            <a:pPr lvl="1"/>
            <a:r>
              <a:rPr lang="en-US" dirty="0" smtClean="0"/>
              <a:t>Uniquely well known flux (</a:t>
            </a:r>
            <a:r>
              <a:rPr lang="en-US" dirty="0" err="1" smtClean="0"/>
              <a:t>flavour</a:t>
            </a:r>
            <a:r>
              <a:rPr lang="en-US" dirty="0" smtClean="0"/>
              <a:t> content and energy spectrum);</a:t>
            </a:r>
          </a:p>
          <a:p>
            <a:pPr lvl="1"/>
            <a:r>
              <a:rPr lang="en-US" dirty="0" smtClean="0"/>
              <a:t>Baseline 1500—2500 km</a:t>
            </a:r>
          </a:p>
          <a:p>
            <a:pPr lvl="1"/>
            <a:r>
              <a:rPr lang="en-US" dirty="0" smtClean="0"/>
              <a:t>Requires a </a:t>
            </a:r>
            <a:r>
              <a:rPr lang="en-US" dirty="0" err="1" smtClean="0"/>
              <a:t>magnetised</a:t>
            </a:r>
            <a:r>
              <a:rPr lang="en-US" dirty="0" smtClean="0"/>
              <a:t> detector</a:t>
            </a:r>
          </a:p>
          <a:p>
            <a:pPr lvl="1"/>
            <a:r>
              <a:rPr lang="en-US" dirty="0" smtClean="0"/>
              <a:t>Identified by </a:t>
            </a:r>
            <a:r>
              <a:rPr lang="en-US" dirty="0" err="1" smtClean="0"/>
              <a:t>EUROnu</a:t>
            </a:r>
            <a:r>
              <a:rPr lang="en-US" dirty="0" smtClean="0"/>
              <a:t> as the facility for the high-precision </a:t>
            </a:r>
            <a:r>
              <a:rPr lang="en-US" dirty="0" err="1" smtClean="0"/>
              <a:t>programme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396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Optimise discovery potential for CP and MH:</a:t>
            </a:r>
          </a:p>
          <a:p>
            <a:pPr marL="622300" lvl="1"/>
            <a:r>
              <a:rPr lang="en-GB" dirty="0" smtClean="0"/>
              <a:t>Requirements:</a:t>
            </a:r>
          </a:p>
          <a:p>
            <a:pPr marL="722313" lvl="2"/>
            <a:r>
              <a:rPr lang="en-GB" dirty="0" smtClean="0"/>
              <a:t>Large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sub-leading effects</a:t>
            </a:r>
          </a:p>
          <a:p>
            <a:pPr marL="722313" lvl="2"/>
            <a:endParaRPr lang="en-GB" dirty="0" smtClean="0"/>
          </a:p>
          <a:p>
            <a:pPr lvl="0"/>
            <a:r>
              <a:rPr lang="en-GB" dirty="0" smtClean="0">
                <a:solidFill>
                  <a:prstClr val="white"/>
                </a:solidFill>
              </a:rPr>
              <a:t>Unique:</a:t>
            </a:r>
            <a:endParaRPr lang="en-GB" dirty="0" smtClean="0"/>
          </a:p>
          <a:p>
            <a:pPr marL="722313" lvl="2"/>
            <a:r>
              <a:rPr lang="en-GB" dirty="0" smtClean="0"/>
              <a:t>(Large) high-energy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Optimise event rate at</a:t>
            </a:r>
            <a:br>
              <a:rPr lang="en-GB" dirty="0" smtClean="0"/>
            </a:br>
            <a:r>
              <a:rPr lang="en-GB" dirty="0" smtClean="0"/>
              <a:t>fixed </a:t>
            </a:r>
            <a:r>
              <a:rPr lang="en-GB" i="1" dirty="0" smtClean="0"/>
              <a:t>L/E</a:t>
            </a:r>
            <a:endParaRPr lang="en-GB" dirty="0" smtClean="0"/>
          </a:p>
          <a:p>
            <a:pPr marL="901700" lvl="3"/>
            <a:r>
              <a:rPr lang="en-GB" dirty="0" smtClean="0"/>
              <a:t>Optimise MH sensitivity</a:t>
            </a:r>
          </a:p>
          <a:p>
            <a:pPr marL="901700" lvl="3"/>
            <a:r>
              <a:rPr lang="en-GB" dirty="0" smtClean="0"/>
              <a:t>Optimise CP sensitivity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83521" y="4653136"/>
            <a:ext cx="178567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53653" y="1988840"/>
            <a:ext cx="156410" cy="0"/>
          </a:xfrm>
          <a:prstGeom prst="line">
            <a:avLst/>
          </a:prstGeom>
          <a:ln w="381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121025-IDS-N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1" y="1484784"/>
            <a:ext cx="4838993" cy="424847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645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hierarchy: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2656"/>
            <a:ext cx="5508104" cy="63813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options:</a:t>
            </a:r>
          </a:p>
          <a:p>
            <a:pPr lvl="1"/>
            <a:r>
              <a:rPr lang="en-US" dirty="0" smtClean="0"/>
              <a:t>Exploit </a:t>
            </a:r>
            <a:r>
              <a:rPr lang="en-US" i="1" dirty="0" smtClean="0"/>
              <a:t>L</a:t>
            </a:r>
            <a:r>
              <a:rPr lang="en-US" dirty="0" smtClean="0"/>
              <a:t>/</a:t>
            </a:r>
            <a:r>
              <a:rPr lang="en-US" i="1" dirty="0" smtClean="0"/>
              <a:t>E</a:t>
            </a:r>
            <a:r>
              <a:rPr lang="en-US" dirty="0" smtClean="0"/>
              <a:t> spectrum:</a:t>
            </a:r>
          </a:p>
          <a:p>
            <a:pPr lvl="2"/>
            <a:r>
              <a:rPr lang="en-US" dirty="0" smtClean="0"/>
              <a:t>E.g. </a:t>
            </a:r>
            <a:r>
              <a:rPr lang="en-US" dirty="0" err="1" smtClean="0"/>
              <a:t>Daya</a:t>
            </a:r>
            <a:r>
              <a:rPr lang="en-US" dirty="0" smtClean="0"/>
              <a:t> Bay II:</a:t>
            </a:r>
          </a:p>
          <a:p>
            <a:pPr lvl="3"/>
            <a:r>
              <a:rPr lang="en-US" dirty="0" smtClean="0"/>
              <a:t>Liquid scintillator detector </a:t>
            </a:r>
            <a:br>
              <a:rPr lang="en-US" dirty="0" smtClean="0"/>
            </a:br>
            <a:r>
              <a:rPr lang="en-US" dirty="0" smtClean="0"/>
              <a:t>at 60 km</a:t>
            </a:r>
          </a:p>
          <a:p>
            <a:pPr lvl="3"/>
            <a:r>
              <a:rPr lang="en-US" dirty="0" smtClean="0"/>
              <a:t>Requires exquisite energy resolution</a:t>
            </a:r>
          </a:p>
          <a:p>
            <a:pPr lvl="1"/>
            <a:r>
              <a:rPr lang="en-US" dirty="0" smtClean="0"/>
              <a:t>Exploit matter effect:</a:t>
            </a:r>
          </a:p>
          <a:p>
            <a:pPr lvl="2"/>
            <a:r>
              <a:rPr lang="en-US" dirty="0" smtClean="0"/>
              <a:t>Electron-neutrino charged current interactions in the earth receive additional “charge-exchange” contribution</a:t>
            </a:r>
          </a:p>
          <a:p>
            <a:pPr lvl="2"/>
            <a:r>
              <a:rPr lang="en-US" dirty="0" smtClean="0"/>
              <a:t>Leads to a modification of the oscillation probability for long (~1000 km) baselines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764703"/>
            <a:ext cx="3456384" cy="233189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825877"/>
            <a:ext cx="3456384" cy="248344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36296" y="1412776"/>
            <a:ext cx="1773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Phys.Rev.D78:111103,2008</a:t>
            </a:r>
            <a:endParaRPr lang="en-US" sz="11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2820" y="440749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CERN-SPSC-2012-</a:t>
            </a:r>
            <a:r>
              <a:rPr lang="en-US" sz="1200" b="1" dirty="0" smtClean="0"/>
              <a:t>021;</a:t>
            </a:r>
            <a:br>
              <a:rPr lang="en-US" sz="1200" b="1" dirty="0" smtClean="0"/>
            </a:br>
            <a:r>
              <a:rPr lang="en-US" sz="1200" b="1" dirty="0" smtClean="0"/>
              <a:t>SPSC</a:t>
            </a:r>
            <a:r>
              <a:rPr lang="en-US" sz="1200" b="1" dirty="0"/>
              <a:t>-EOI-007</a:t>
            </a:r>
            <a:endParaRPr lang="en-US" sz="12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3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hierarchy: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706531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Charged current </a:t>
            </a:r>
            <a:r>
              <a:rPr lang="en-US" dirty="0" err="1" smtClean="0"/>
              <a:t>ν</a:t>
            </a:r>
            <a:r>
              <a:rPr lang="en-US" i="1" baseline="-25000" dirty="0" err="1" smtClean="0"/>
              <a:t>e</a:t>
            </a:r>
            <a:r>
              <a:rPr lang="en-US" i="1" dirty="0" err="1" smtClean="0"/>
              <a:t>e</a:t>
            </a:r>
            <a:r>
              <a:rPr lang="en-US" dirty="0" smtClean="0"/>
              <a:t> interactions in earth yields:</a:t>
            </a:r>
          </a:p>
          <a:p>
            <a:pPr lvl="1"/>
            <a:r>
              <a:rPr lang="en-US" i="1" dirty="0" smtClean="0"/>
              <a:t>P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baseline="-25000" dirty="0" smtClean="0"/>
              <a:t>α</a:t>
            </a:r>
            <a:r>
              <a:rPr lang="en-US" dirty="0" smtClean="0"/>
              <a:t> </a:t>
            </a:r>
            <a:r>
              <a:rPr lang="en-US" sz="2000" b="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/>
              <a:t>ν</a:t>
            </a:r>
            <a:r>
              <a:rPr lang="en-US" baseline="-25000" dirty="0" smtClean="0"/>
              <a:t>β</a:t>
            </a:r>
            <a:r>
              <a:rPr lang="en-US" dirty="0" smtClean="0"/>
              <a:t>) ≠ </a:t>
            </a:r>
            <a:r>
              <a:rPr lang="en-US" i="1" dirty="0" smtClean="0"/>
              <a:t>P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/>
              <a:t>α</a:t>
            </a:r>
            <a:r>
              <a:rPr lang="en-US" dirty="0"/>
              <a:t> </a:t>
            </a:r>
            <a:r>
              <a:rPr lang="en-US" sz="1800" b="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err="1"/>
              <a:t>ν</a:t>
            </a:r>
            <a:r>
              <a:rPr lang="en-US" baseline="-25000" dirty="0"/>
              <a:t>β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Potential of present/planned experiments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987824" y="1412776"/>
            <a:ext cx="1008112" cy="0"/>
            <a:chOff x="3131840" y="2132856"/>
            <a:chExt cx="1008112" cy="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923928" y="2132856"/>
              <a:ext cx="216024" cy="0"/>
            </a:xfrm>
            <a:prstGeom prst="line">
              <a:avLst/>
            </a:prstGeom>
            <a:ln>
              <a:solidFill>
                <a:srgbClr val="FFB3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131840" y="2132856"/>
              <a:ext cx="216024" cy="0"/>
            </a:xfrm>
            <a:prstGeom prst="line">
              <a:avLst/>
            </a:prstGeom>
            <a:ln>
              <a:solidFill>
                <a:srgbClr val="FFB34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348880"/>
            <a:ext cx="5886985" cy="443711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371371" y="5805264"/>
            <a:ext cx="12250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0000"/>
                </a:solidFill>
              </a:rPr>
              <a:t>R. </a:t>
            </a:r>
            <a:r>
              <a:rPr lang="en-US" sz="1600" b="1" dirty="0" smtClean="0">
                <a:solidFill>
                  <a:srgbClr val="000000"/>
                </a:solidFill>
              </a:rPr>
              <a:t>Patterson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NuFact12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6256" y="4221088"/>
            <a:ext cx="1816473" cy="1015663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Projection with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T2K, </a:t>
            </a:r>
            <a:r>
              <a:rPr lang="en-US" sz="2000" b="1" dirty="0" err="1" smtClean="0">
                <a:solidFill>
                  <a:schemeClr val="bg1"/>
                </a:solidFill>
              </a:rPr>
              <a:t>NOvA</a:t>
            </a:r>
            <a:r>
              <a:rPr lang="en-US" sz="2000" b="1" dirty="0" smtClean="0">
                <a:solidFill>
                  <a:schemeClr val="bg1"/>
                </a:solidFill>
              </a:rPr>
              <a:t> and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final </a:t>
            </a:r>
            <a:r>
              <a:rPr lang="en-US" sz="2000" b="1" dirty="0" err="1" smtClean="0">
                <a:solidFill>
                  <a:schemeClr val="bg1"/>
                </a:solidFill>
              </a:rPr>
              <a:t>Daya</a:t>
            </a:r>
            <a:r>
              <a:rPr lang="en-US" sz="2000" b="1" dirty="0" smtClean="0">
                <a:solidFill>
                  <a:schemeClr val="bg1"/>
                </a:solidFill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308174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Exploiting the matter effect: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7020272" cy="307468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matter effect may be exploited to determine the mass hierarchy:</a:t>
            </a:r>
          </a:p>
          <a:p>
            <a:pPr lvl="1"/>
            <a:r>
              <a:rPr lang="en-US" dirty="0" smtClean="0"/>
              <a:t>LBNO: &gt; 5σ sensitivity for all </a:t>
            </a:r>
            <a:r>
              <a:rPr lang="en-US" dirty="0" err="1" smtClean="0"/>
              <a:t>δ</a:t>
            </a:r>
            <a:endParaRPr lang="en-US" dirty="0" smtClean="0"/>
          </a:p>
          <a:p>
            <a:pPr lvl="2"/>
            <a:r>
              <a:rPr lang="en-US" dirty="0" smtClean="0"/>
              <a:t>Source: North Area at CERN;</a:t>
            </a:r>
          </a:p>
          <a:p>
            <a:pPr lvl="2"/>
            <a:r>
              <a:rPr lang="en-US" dirty="0" smtClean="0"/>
              <a:t>Detector at </a:t>
            </a:r>
            <a:r>
              <a:rPr lang="en-US" dirty="0" err="1" smtClean="0"/>
              <a:t>Phyasalmi</a:t>
            </a:r>
            <a:r>
              <a:rPr lang="en-US" dirty="0" smtClean="0"/>
              <a:t>, Finland</a:t>
            </a:r>
          </a:p>
          <a:p>
            <a:pPr lvl="3"/>
            <a:r>
              <a:rPr lang="en-US" dirty="0" smtClean="0"/>
              <a:t>Suite of detectors:</a:t>
            </a:r>
          </a:p>
          <a:p>
            <a:pPr lvl="4"/>
            <a:r>
              <a:rPr lang="en-US" dirty="0" err="1" smtClean="0"/>
              <a:t>LAr</a:t>
            </a:r>
            <a:r>
              <a:rPr lang="en-US" dirty="0" smtClean="0"/>
              <a:t> + MIND</a:t>
            </a:r>
          </a:p>
          <a:p>
            <a:pPr lvl="4"/>
            <a:r>
              <a:rPr lang="en-US" dirty="0" smtClean="0"/>
              <a:t>L-scintillator</a:t>
            </a:r>
          </a:p>
          <a:p>
            <a:pPr lvl="3"/>
            <a:r>
              <a:rPr lang="en-US" dirty="0" smtClean="0"/>
              <a:t>Strong </a:t>
            </a:r>
            <a:r>
              <a:rPr lang="en-US" dirty="0" err="1" smtClean="0"/>
              <a:t>astro</a:t>
            </a:r>
            <a:r>
              <a:rPr lang="en-US" dirty="0" smtClean="0"/>
              <a:t>-particle and nucleon-decay case too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58" y="746975"/>
            <a:ext cx="1994090" cy="290049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" y="3717094"/>
            <a:ext cx="3416341" cy="307121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79" y="3725443"/>
            <a:ext cx="4211960" cy="306852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78604" y="577564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CERN-SPSC-2012-</a:t>
            </a:r>
            <a:r>
              <a:rPr lang="en-US" sz="1200" b="1" dirty="0" smtClean="0"/>
              <a:t>021;</a:t>
            </a:r>
            <a:br>
              <a:rPr lang="en-US" sz="1200" b="1" dirty="0" smtClean="0"/>
            </a:br>
            <a:r>
              <a:rPr lang="en-US" sz="1200" b="1" dirty="0" smtClean="0"/>
              <a:t>SPSC</a:t>
            </a:r>
            <a:r>
              <a:rPr lang="en-US" sz="1200" b="1" dirty="0"/>
              <a:t>-EOI-007</a:t>
            </a:r>
            <a:endParaRPr lang="en-US" sz="12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3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hierarchy potential: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45223"/>
            <a:ext cx="9144000" cy="141277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All options proposed for next-generation long-baseline experiment can determine the hierarchy</a:t>
            </a:r>
          </a:p>
          <a:p>
            <a:pPr lvl="1"/>
            <a:r>
              <a:rPr lang="en-US" dirty="0" smtClean="0"/>
              <a:t>Mass hierarchy determination may come with a hint of CP-invariance violation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764704"/>
            <a:ext cx="6768752" cy="465531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52650" y="4221088"/>
            <a:ext cx="136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/>
              <a:t>Huber et al</a:t>
            </a:r>
          </a:p>
        </p:txBody>
      </p:sp>
    </p:spTree>
    <p:extLst>
      <p:ext uri="{BB962C8B-B14F-4D97-AF65-F5344CB8AC3E}">
        <p14:creationId xmlns:p14="http://schemas.microsoft.com/office/powerpoint/2010/main" val="334622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hierarchy 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 addition to reactor and LBL experiments:</a:t>
            </a:r>
          </a:p>
          <a:p>
            <a:pPr lvl="1"/>
            <a:r>
              <a:rPr lang="en-US" dirty="0" smtClean="0"/>
              <a:t>Atmospheric neutrinos:</a:t>
            </a:r>
          </a:p>
          <a:p>
            <a:pPr lvl="2"/>
            <a:r>
              <a:rPr lang="en-US" dirty="0" smtClean="0"/>
              <a:t>ORCA:</a:t>
            </a:r>
          </a:p>
          <a:p>
            <a:pPr lvl="3"/>
            <a:r>
              <a:rPr lang="en-US" dirty="0" smtClean="0"/>
              <a:t>Augment KM3Net with closely packed strings:</a:t>
            </a:r>
          </a:p>
          <a:p>
            <a:pPr lvl="2"/>
            <a:r>
              <a:rPr lang="en-US" dirty="0" smtClean="0"/>
              <a:t>PINGU:</a:t>
            </a:r>
          </a:p>
          <a:p>
            <a:pPr lvl="3"/>
            <a:r>
              <a:rPr lang="en-US" dirty="0" smtClean="0"/>
              <a:t>Augment Ice Cube with closely packed strings:</a:t>
            </a:r>
          </a:p>
          <a:p>
            <a:pPr lvl="2"/>
            <a:r>
              <a:rPr lang="en-US" dirty="0" smtClean="0"/>
              <a:t>Issues:</a:t>
            </a:r>
          </a:p>
          <a:p>
            <a:pPr lvl="3"/>
            <a:r>
              <a:rPr lang="en-US" dirty="0" smtClean="0"/>
              <a:t>Requires extremely large data set;</a:t>
            </a:r>
          </a:p>
          <a:p>
            <a:pPr lvl="3"/>
            <a:r>
              <a:rPr lang="en-US" dirty="0" smtClean="0"/>
              <a:t>Sufficient rejection of downward going </a:t>
            </a:r>
            <a:r>
              <a:rPr lang="en-US" dirty="0" err="1" smtClean="0"/>
              <a:t>muons</a:t>
            </a:r>
            <a:r>
              <a:rPr lang="en-US" dirty="0" smtClean="0"/>
              <a:t>; and</a:t>
            </a:r>
          </a:p>
          <a:p>
            <a:pPr lvl="3"/>
            <a:r>
              <a:rPr lang="en-US" dirty="0" smtClean="0"/>
              <a:t>Sufficient energy resolution (3 GeV)</a:t>
            </a:r>
          </a:p>
          <a:p>
            <a:pPr lvl="2"/>
            <a:r>
              <a:rPr lang="en-US" dirty="0" smtClean="0"/>
              <a:t>Iron calorimeter (ICAL) at the Indian Neutrino Observatory (INO):</a:t>
            </a:r>
          </a:p>
          <a:p>
            <a:pPr lvl="3"/>
            <a:r>
              <a:rPr lang="en-US" dirty="0" smtClean="0"/>
              <a:t>Opportunity:</a:t>
            </a:r>
          </a:p>
          <a:p>
            <a:pPr lvl="4"/>
            <a:r>
              <a:rPr lang="en-US" dirty="0" smtClean="0"/>
              <a:t>Detector is </a:t>
            </a:r>
            <a:r>
              <a:rPr lang="en-US" dirty="0" err="1" smtClean="0"/>
              <a:t>magnetised</a:t>
            </a:r>
            <a:r>
              <a:rPr lang="en-US" dirty="0" smtClean="0"/>
              <a:t>, can distinguish </a:t>
            </a:r>
            <a:r>
              <a:rPr lang="en-US" dirty="0" err="1" smtClean="0"/>
              <a:t>muon</a:t>
            </a:r>
            <a:r>
              <a:rPr lang="en-US" dirty="0" smtClean="0"/>
              <a:t>-neutrino- from anti-</a:t>
            </a:r>
            <a:r>
              <a:rPr lang="en-US" dirty="0" err="1" smtClean="0"/>
              <a:t>muon</a:t>
            </a:r>
            <a:r>
              <a:rPr lang="en-US" dirty="0" smtClean="0"/>
              <a:t>-neutrino-induced interactions;</a:t>
            </a:r>
          </a:p>
          <a:p>
            <a:pPr lvl="3"/>
            <a:r>
              <a:rPr lang="en-US" dirty="0" smtClean="0"/>
              <a:t>Issue:</a:t>
            </a:r>
          </a:p>
          <a:p>
            <a:pPr lvl="4"/>
            <a:r>
              <a:rPr lang="en-US" dirty="0" smtClean="0"/>
              <a:t>Detector resolution limits sensitivity to ~3σ</a:t>
            </a:r>
          </a:p>
          <a:p>
            <a:endParaRPr lang="en-US" dirty="0" smtClean="0"/>
          </a:p>
          <a:p>
            <a:r>
              <a:rPr lang="en-US" dirty="0" smtClean="0"/>
              <a:t>It is possible that a global fit to the results present and near future experiments will allow mass hierarchy to be determined;</a:t>
            </a:r>
          </a:p>
          <a:p>
            <a:pPr lvl="1"/>
            <a:r>
              <a:rPr lang="en-US" dirty="0" smtClean="0"/>
              <a:t>Assumes validity of the Standard (three) Neutrino Model</a:t>
            </a:r>
          </a:p>
        </p:txBody>
      </p:sp>
    </p:spTree>
    <p:extLst>
      <p:ext uri="{BB962C8B-B14F-4D97-AF65-F5344CB8AC3E}">
        <p14:creationId xmlns:p14="http://schemas.microsoft.com/office/powerpoint/2010/main" val="41998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CP-invariance violation: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Seek to establish: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/>
              <a:t>α</a:t>
            </a:r>
            <a:r>
              <a:rPr lang="en-US" dirty="0"/>
              <a:t> </a:t>
            </a:r>
            <a:r>
              <a:rPr lang="en-US" sz="2000" b="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err="1"/>
              <a:t>ν</a:t>
            </a:r>
            <a:r>
              <a:rPr lang="en-US" baseline="-25000" dirty="0"/>
              <a:t>β</a:t>
            </a:r>
            <a:r>
              <a:rPr lang="en-US" dirty="0"/>
              <a:t>) ≠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/>
              <a:t>α</a:t>
            </a:r>
            <a:r>
              <a:rPr lang="en-US" dirty="0"/>
              <a:t> </a:t>
            </a:r>
            <a:r>
              <a:rPr lang="en-US" sz="2000" b="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err="1"/>
              <a:t>ν</a:t>
            </a:r>
            <a:r>
              <a:rPr lang="en-US" baseline="-25000" dirty="0"/>
              <a:t>β</a:t>
            </a:r>
            <a:r>
              <a:rPr lang="en-US" dirty="0"/>
              <a:t>)</a:t>
            </a:r>
          </a:p>
          <a:p>
            <a:pPr marL="0" indent="0">
              <a:buNone/>
              <a:tabLst>
                <a:tab pos="357188" algn="l"/>
              </a:tabLst>
            </a:pPr>
            <a:r>
              <a:rPr lang="en-US" dirty="0" smtClean="0"/>
              <a:t>	by measuring the </a:t>
            </a:r>
            <a:r>
              <a:rPr lang="en-US" i="1" dirty="0" smtClean="0"/>
              <a:t>asymmetry: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θ</a:t>
            </a:r>
            <a:r>
              <a:rPr lang="en-US" baseline="-25000" dirty="0" smtClean="0"/>
              <a:t>13</a:t>
            </a:r>
            <a:r>
              <a:rPr lang="en-US" dirty="0" smtClean="0"/>
              <a:t> makes discovery conceivable, </a:t>
            </a:r>
            <a:r>
              <a:rPr lang="en-US" i="1" dirty="0" smtClean="0"/>
              <a:t>but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Places premium on the control of systematic uncertainties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2708920"/>
            <a:ext cx="6804248" cy="10925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9865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uncertainties: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2349"/>
            <a:ext cx="9144000" cy="15625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T2HK, a case study:</a:t>
            </a:r>
            <a:br>
              <a:rPr lang="en-US" dirty="0" smtClean="0"/>
            </a:br>
            <a:r>
              <a:rPr lang="en-US" dirty="0" smtClean="0"/>
              <a:t>[applicable to, e.g. C2CF, …]</a:t>
            </a:r>
          </a:p>
          <a:p>
            <a:pPr lvl="1"/>
            <a:r>
              <a:rPr lang="en-US" dirty="0" smtClean="0"/>
              <a:t>Narrow-band beam</a:t>
            </a:r>
          </a:p>
          <a:p>
            <a:pPr lvl="1"/>
            <a:r>
              <a:rPr lang="en-US" dirty="0" smtClean="0"/>
              <a:t>Near and far detector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656184"/>
            <a:ext cx="4540480" cy="486916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04256"/>
            <a:ext cx="3625014" cy="357301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75656" y="6093296"/>
            <a:ext cx="2448272" cy="523220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Huber</a:t>
            </a:r>
            <a:r>
              <a:rPr lang="de-DE" sz="1400" b="1" dirty="0">
                <a:solidFill>
                  <a:schemeClr val="bg1"/>
                </a:solidFill>
              </a:rPr>
              <a:t>, </a:t>
            </a:r>
            <a:r>
              <a:rPr lang="de-DE" sz="1400" b="1" dirty="0" err="1">
                <a:solidFill>
                  <a:schemeClr val="bg1"/>
                </a:solidFill>
              </a:rPr>
              <a:t>Mezzetto</a:t>
            </a:r>
            <a:r>
              <a:rPr lang="de-DE" sz="1400" b="1" dirty="0">
                <a:solidFill>
                  <a:schemeClr val="bg1"/>
                </a:solidFill>
              </a:rPr>
              <a:t>, </a:t>
            </a:r>
            <a:r>
              <a:rPr lang="de-DE" sz="1400" b="1" dirty="0" err="1">
                <a:solidFill>
                  <a:schemeClr val="bg1"/>
                </a:solidFill>
              </a:rPr>
              <a:t>Schwetz</a:t>
            </a:r>
            <a:r>
              <a:rPr lang="de-DE" sz="1400" b="1" dirty="0" smtClean="0">
                <a:solidFill>
                  <a:schemeClr val="bg1"/>
                </a:solidFill>
              </a:rPr>
              <a:t>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arXiv:0711.2950v2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1346" y="692696"/>
            <a:ext cx="3757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— critical at large θ</a:t>
            </a:r>
            <a:r>
              <a:rPr lang="en-US" sz="3200" b="1" baseline="-25000" dirty="0" smtClean="0">
                <a:solidFill>
                  <a:srgbClr val="FFFFFF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3211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Neutrinos; beyond the Standard Model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Mass scale, Dirac or </a:t>
            </a:r>
            <a:r>
              <a:rPr lang="en-US" dirty="0" err="1" smtClean="0"/>
              <a:t>Majorana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The Standard Neutrino Model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Sterile neutrinos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Elements of </a:t>
            </a:r>
            <a:r>
              <a:rPr lang="en-US" dirty="0" smtClean="0"/>
              <a:t>the future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err="1" smtClean="0"/>
              <a:t>nuSTORM</a:t>
            </a:r>
            <a:r>
              <a:rPr lang="en-US" dirty="0" smtClean="0"/>
              <a:t> Expression of Interest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Conclusions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029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reach: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496" y="44624"/>
            <a:ext cx="3456384" cy="492443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P. Coloma, P. Huber et al, IDS-NF#</a:t>
            </a:r>
            <a:r>
              <a:rPr lang="de-DE" sz="1400" b="1" dirty="0">
                <a:solidFill>
                  <a:schemeClr val="bg1"/>
                </a:solidFill>
              </a:rPr>
              <a:t>8: </a:t>
            </a:r>
            <a:r>
              <a:rPr lang="de-DE" sz="1400" b="1" dirty="0" smtClean="0">
                <a:solidFill>
                  <a:schemeClr val="bg1"/>
                </a:solidFill>
              </a:rPr>
              <a:t/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100" b="1" dirty="0" smtClean="0">
                <a:solidFill>
                  <a:schemeClr val="bg1"/>
                </a:solidFill>
              </a:rPr>
              <a:t>https</a:t>
            </a:r>
            <a:r>
              <a:rPr lang="de-DE" sz="1100" b="1" dirty="0">
                <a:solidFill>
                  <a:schemeClr val="bg1"/>
                </a:solidFill>
              </a:rPr>
              <a:t>://www.ids-nf.org/wiki/GLA-2012-04-18/</a:t>
            </a:r>
            <a:r>
              <a:rPr lang="de-DE" sz="1100" b="1" dirty="0" smtClean="0">
                <a:solidFill>
                  <a:schemeClr val="bg1"/>
                </a:solidFill>
              </a:rPr>
              <a:t>Agenda</a:t>
            </a:r>
            <a:endParaRPr lang="de-DE" sz="11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875212"/>
            <a:ext cx="6984776" cy="479414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16" name="Text Box 478"/>
          <p:cNvSpPr txBox="1">
            <a:spLocks noChangeArrowheads="1"/>
          </p:cNvSpPr>
          <p:nvPr/>
        </p:nvSpPr>
        <p:spPr bwMode="auto">
          <a:xfrm>
            <a:off x="0" y="62068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73050" marR="0" lvl="0" indent="-273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225800" algn="l"/>
              </a:tabLst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Discovery reach at 3σ:</a:t>
            </a:r>
          </a:p>
          <a:p>
            <a:pPr marL="730250" lvl="1" indent="-273050" eaLnBrk="1" hangingPunct="1">
              <a:buFontTx/>
              <a:buChar char="•"/>
              <a:tabLst>
                <a:tab pos="3225800" algn="l"/>
              </a:tabLst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Neutrino Factory: 	85—90%</a:t>
            </a:r>
          </a:p>
          <a:p>
            <a:pPr marL="730250" lvl="1" indent="-273050" eaLnBrk="1" hangingPunct="1">
              <a:buFontTx/>
              <a:buChar char="•"/>
              <a:tabLst>
                <a:tab pos="3225800" algn="l"/>
              </a:tabLst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Beta beam and SPL:	70—80%</a:t>
            </a:r>
          </a:p>
          <a:p>
            <a:pPr marL="730250" lvl="1" indent="-273050" eaLnBrk="1" hangingPunct="1">
              <a:buFontTx/>
              <a:buChar char="•"/>
              <a:tabLst>
                <a:tab pos="3225800" algn="l"/>
              </a:tabLst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Super beam:	60—75%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2200" y="5517232"/>
            <a:ext cx="136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/>
              <a:t>Huber et al</a:t>
            </a:r>
          </a:p>
        </p:txBody>
      </p:sp>
    </p:spTree>
    <p:extLst>
      <p:ext uri="{BB962C8B-B14F-4D97-AF65-F5344CB8AC3E}">
        <p14:creationId xmlns:p14="http://schemas.microsoft.com/office/powerpoint/2010/main" val="239484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case for precision: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71464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What determines the goal for sensitivity and precision?</a:t>
            </a:r>
          </a:p>
          <a:p>
            <a:pPr lvl="1"/>
            <a:r>
              <a:rPr lang="en-GB" dirty="0" smtClean="0"/>
              <a:t>Sensitivity:</a:t>
            </a:r>
          </a:p>
          <a:p>
            <a:pPr lvl="2"/>
            <a:r>
              <a:rPr lang="en-GB" dirty="0" smtClean="0"/>
              <a:t>Definitive discovery!</a:t>
            </a:r>
          </a:p>
          <a:p>
            <a:pPr lvl="3"/>
            <a:r>
              <a:rPr lang="en-GB" dirty="0" smtClean="0"/>
              <a:t>Must have sensitivity of “~5</a:t>
            </a:r>
            <a:r>
              <a:rPr lang="el-GR" dirty="0" smtClean="0"/>
              <a:t>σ</a:t>
            </a:r>
            <a:r>
              <a:rPr lang="en-GB" dirty="0" smtClean="0"/>
              <a:t>”</a:t>
            </a:r>
          </a:p>
          <a:p>
            <a:pPr lvl="3"/>
            <a:r>
              <a:rPr lang="en-GB" dirty="0" smtClean="0"/>
              <a:t>To resolve the LSND/</a:t>
            </a:r>
            <a:r>
              <a:rPr lang="en-GB" dirty="0" err="1" smtClean="0"/>
              <a:t>miniBooNE</a:t>
            </a:r>
            <a:r>
              <a:rPr lang="en-GB" dirty="0" smtClean="0"/>
              <a:t> “suite of anomalies” may set the bar higher!</a:t>
            </a:r>
          </a:p>
          <a:p>
            <a:pPr lvl="1"/>
            <a:r>
              <a:rPr lang="en-GB" dirty="0" smtClean="0"/>
              <a:t>Precision:</a:t>
            </a:r>
          </a:p>
          <a:p>
            <a:pPr lvl="2"/>
            <a:r>
              <a:rPr lang="en-GB" dirty="0" smtClean="0"/>
              <a:t>Field presently led by experiment;</a:t>
            </a:r>
          </a:p>
          <a:p>
            <a:pPr lvl="3"/>
            <a:r>
              <a:rPr lang="en-GB" dirty="0" smtClean="0"/>
              <a:t>Too many, or too few, theories;</a:t>
            </a:r>
          </a:p>
          <a:p>
            <a:pPr lvl="2"/>
            <a:r>
              <a:rPr lang="en-GB" dirty="0" smtClean="0"/>
              <a:t>Goal to determine parameters with a precision comparable to that with which the quark-mixing parameters are known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88" y="3522043"/>
            <a:ext cx="6336704" cy="321932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71800" y="5517232"/>
            <a:ext cx="60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PDG</a:t>
            </a:r>
          </a:p>
        </p:txBody>
      </p:sp>
    </p:spTree>
    <p:extLst>
      <p:ext uri="{BB962C8B-B14F-4D97-AF65-F5344CB8AC3E}">
        <p14:creationId xmlns:p14="http://schemas.microsoft.com/office/powerpoint/2010/main" val="278889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for precision: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778539"/>
          </a:xfrm>
        </p:spPr>
        <p:txBody>
          <a:bodyPr/>
          <a:lstStyle/>
          <a:p>
            <a:r>
              <a:rPr lang="en-US" dirty="0" smtClean="0"/>
              <a:t>Some guidance from theory:</a:t>
            </a:r>
          </a:p>
          <a:p>
            <a:pPr lvl="1"/>
            <a:r>
              <a:rPr lang="en-US" dirty="0" smtClean="0"/>
              <a:t>Models that relate quarks and leptons lead to sum rules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64" y="2420888"/>
            <a:ext cx="6534472" cy="432601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03648" y="3573016"/>
            <a:ext cx="165096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/>
              <a:t>Antusch</a:t>
            </a:r>
            <a:r>
              <a:rPr lang="en-US" sz="2000" b="1" dirty="0" smtClean="0"/>
              <a:t>, King</a:t>
            </a:r>
          </a:p>
        </p:txBody>
      </p:sp>
    </p:spTree>
    <p:extLst>
      <p:ext uri="{BB962C8B-B14F-4D97-AF65-F5344CB8AC3E}">
        <p14:creationId xmlns:p14="http://schemas.microsoft.com/office/powerpoint/2010/main" val="333415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</a:t>
            </a:r>
            <a:endParaRPr lang="en-US" dirty="0"/>
          </a:p>
        </p:txBody>
      </p:sp>
      <p:sp>
        <p:nvSpPr>
          <p:cNvPr id="7" name="Text Box 478"/>
          <p:cNvSpPr txBox="1">
            <a:spLocks noChangeArrowheads="1"/>
          </p:cNvSpPr>
          <p:nvPr/>
        </p:nvSpPr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73050" marR="0" lvl="0" indent="-273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Benefit of luminosity:</a:t>
            </a:r>
          </a:p>
          <a:p>
            <a:pPr marL="439738" marR="0" lvl="1" indent="-1698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Solid blue lines show effect on precision of scaling luminosity from baseline 10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21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decays per year</a:t>
            </a:r>
          </a:p>
          <a:p>
            <a:pPr marL="439738" marR="0" lvl="1" indent="-1698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Potential for definition of staged upgrade programme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496" y="44624"/>
            <a:ext cx="2592288" cy="523220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Coloma, Huber, Kopp, Winter</a:t>
            </a:r>
            <a:r>
              <a:rPr lang="de-DE" sz="1400" b="1" dirty="0">
                <a:solidFill>
                  <a:schemeClr val="bg1"/>
                </a:solidFill>
              </a:rPr>
              <a:t/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arXiv:1209.5973</a:t>
            </a:r>
            <a:endParaRPr lang="de-DE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60" y="764704"/>
            <a:ext cx="6606480" cy="448382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0260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16674"/>
            <a:ext cx="9144000" cy="646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98826" y="2739822"/>
            <a:ext cx="32575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9253" y="2564904"/>
            <a:ext cx="31146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157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neutrinos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7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LSND: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714357"/>
            <a:ext cx="3923928" cy="614364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LSND reported evidence for an oscillation with Δ</a:t>
            </a:r>
            <a:r>
              <a:rPr lang="en-US" i="1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~ 1 eV</a:t>
            </a:r>
            <a:r>
              <a:rPr lang="en-US" baseline="30000" dirty="0" smtClean="0"/>
              <a:t>2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If confirmed, implies at least one neutrino state that does not couple to Standard Model </a:t>
            </a:r>
            <a:r>
              <a:rPr lang="en-US" i="1" dirty="0" smtClean="0"/>
              <a:t>W</a:t>
            </a:r>
            <a:r>
              <a:rPr lang="en-US" dirty="0" smtClean="0"/>
              <a:t> or </a:t>
            </a:r>
            <a:r>
              <a:rPr lang="en-US" i="1" dirty="0" smtClean="0"/>
              <a:t>Z</a:t>
            </a:r>
            <a:endParaRPr lang="en-US" dirty="0" smtClean="0"/>
          </a:p>
          <a:p>
            <a:pPr lvl="2"/>
            <a:r>
              <a:rPr lang="en-US" dirty="0" smtClean="0"/>
              <a:t>I.e. one or more “sterile” neutrinos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3" y="652167"/>
            <a:ext cx="5112625" cy="552193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04999" y="4820334"/>
            <a:ext cx="154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1204.5379v1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3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705561"/>
            <a:ext cx="5868144" cy="329950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Additional information:</a:t>
            </a:r>
          </a:p>
          <a:p>
            <a:pPr lvl="1"/>
            <a:r>
              <a:rPr lang="en-US" dirty="0" err="1" smtClean="0"/>
              <a:t>MiniBooNE</a:t>
            </a:r>
            <a:r>
              <a:rPr lang="en-US" dirty="0" smtClean="0"/>
              <a:t> low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ν</a:t>
            </a:r>
            <a:r>
              <a:rPr lang="en-US" dirty="0" smtClean="0"/>
              <a:t> excess</a:t>
            </a:r>
          </a:p>
          <a:p>
            <a:pPr lvl="1"/>
            <a:r>
              <a:rPr lang="en-US" dirty="0" smtClean="0"/>
              <a:t>Reactor neutrino flux</a:t>
            </a:r>
          </a:p>
          <a:p>
            <a:pPr lvl="1"/>
            <a:r>
              <a:rPr lang="en-US" baseline="30000" dirty="0" smtClean="0"/>
              <a:t>51</a:t>
            </a:r>
            <a:r>
              <a:rPr lang="en-US" dirty="0" smtClean="0"/>
              <a:t>Cr and </a:t>
            </a:r>
            <a:r>
              <a:rPr lang="en-US" baseline="30000" dirty="0" smtClean="0"/>
              <a:t>37</a:t>
            </a:r>
            <a:r>
              <a:rPr lang="en-US" dirty="0" smtClean="0"/>
              <a:t>Ar </a:t>
            </a:r>
            <a:r>
              <a:rPr lang="en-US" dirty="0" err="1" smtClean="0"/>
              <a:t>ν</a:t>
            </a:r>
            <a:r>
              <a:rPr lang="en-US" i="1" baseline="-25000" dirty="0" err="1" smtClean="0"/>
              <a:t>e</a:t>
            </a:r>
            <a:r>
              <a:rPr lang="en-US" dirty="0" smtClean="0"/>
              <a:t> rates</a:t>
            </a:r>
          </a:p>
          <a:p>
            <a:pPr lvl="1"/>
            <a:r>
              <a:rPr lang="en-US" dirty="0" smtClean="0"/>
              <a:t>Cosmic microwave background</a:t>
            </a:r>
          </a:p>
          <a:p>
            <a:r>
              <a:rPr lang="en-US" dirty="0"/>
              <a:t>Individually, or taken together, the “hints” are not </a:t>
            </a:r>
            <a:r>
              <a:rPr lang="en-US" dirty="0" smtClean="0"/>
              <a:t>convincing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5220072" y="4005064"/>
            <a:ext cx="3923928" cy="285293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However:</a:t>
            </a:r>
          </a:p>
          <a:p>
            <a:pPr lvl="1"/>
            <a:r>
              <a:rPr lang="en-US" dirty="0" smtClean="0"/>
              <a:t>Revolutionary if any one of the “hints” would be confirmed</a:t>
            </a:r>
          </a:p>
          <a:p>
            <a:pPr lvl="1"/>
            <a:r>
              <a:rPr lang="en-US" dirty="0" smtClean="0"/>
              <a:t>Clear need to resolve the issue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Further information on sterile neutrinos: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66" y="4034960"/>
            <a:ext cx="4392488" cy="273266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10" y="740719"/>
            <a:ext cx="3099594" cy="348037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00126" y="2924944"/>
            <a:ext cx="183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900" b="1" dirty="0"/>
              <a:t>Phys.Rev.Lett. 102, 101802 (2009)</a:t>
            </a:r>
            <a:r>
              <a:rPr lang="hu-HU" sz="900" b="1" dirty="0" smtClean="0"/>
              <a:t>,</a:t>
            </a:r>
            <a:br>
              <a:rPr lang="hu-HU" sz="900" b="1" dirty="0" smtClean="0"/>
            </a:br>
            <a:r>
              <a:rPr lang="hu-HU" sz="900" b="1" dirty="0"/>
              <a:t>Phys.Rev.Lett. 102, 101802 (2009</a:t>
            </a:r>
            <a:r>
              <a:rPr lang="hu-HU" sz="900" b="1" dirty="0" smtClean="0"/>
              <a:t>)</a:t>
            </a:r>
            <a:endParaRPr lang="en-US" sz="900" b="1" dirty="0" err="1" smtClean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6453336"/>
            <a:ext cx="969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B. </a:t>
            </a:r>
            <a:r>
              <a:rPr lang="en-US" sz="1600" b="1" dirty="0" err="1" smtClean="0">
                <a:solidFill>
                  <a:srgbClr val="000000"/>
                </a:solidFill>
              </a:rPr>
              <a:t>Kayser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3378478"/>
            <a:ext cx="1202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MiniBOONE</a:t>
            </a:r>
          </a:p>
        </p:txBody>
      </p:sp>
    </p:spTree>
    <p:extLst>
      <p:ext uri="{BB962C8B-B14F-4D97-AF65-F5344CB8AC3E}">
        <p14:creationId xmlns:p14="http://schemas.microsoft.com/office/powerpoint/2010/main" val="404575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need to measure: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Present, inconclusive, information from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sz="2400" dirty="0" err="1" smtClean="0">
                <a:latin typeface="Arial"/>
                <a:ea typeface="Wingdings"/>
                <a:cs typeface="Arial"/>
                <a:sym typeface="Wingdings"/>
              </a:rPr>
              <a:t>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ν</a:t>
            </a:r>
            <a:r>
              <a:rPr lang="en-US" baseline="-25000" dirty="0" err="1" smtClean="0">
                <a:ea typeface="Wingdings"/>
                <a:cs typeface="Wingdings"/>
                <a:sym typeface="Wingdings"/>
              </a:rPr>
              <a:t>X</a:t>
            </a:r>
            <a:r>
              <a:rPr lang="en-US" dirty="0" smtClean="0"/>
              <a:t> and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sz="2400" dirty="0" err="1">
                <a:latin typeface="Arial"/>
                <a:ea typeface="Wingdings"/>
                <a:cs typeface="Arial"/>
                <a:sym typeface="Wingdings"/>
              </a:rPr>
              <a:t>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ν</a:t>
            </a:r>
            <a:r>
              <a:rPr lang="en-US" baseline="-25000" dirty="0" err="1">
                <a:ea typeface="Wingdings"/>
                <a:cs typeface="Wingdings"/>
                <a:sym typeface="Wingdings"/>
              </a:rPr>
              <a:t>X</a:t>
            </a:r>
            <a:r>
              <a:rPr lang="en-US" dirty="0" smtClean="0"/>
              <a:t> transitions</a:t>
            </a:r>
          </a:p>
          <a:p>
            <a:r>
              <a:rPr lang="en-US" dirty="0" smtClean="0"/>
              <a:t>Ideally, study: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  <a:tabLst>
                <a:tab pos="358775" algn="l"/>
              </a:tabLst>
            </a:pPr>
            <a:r>
              <a:rPr lang="en-US" dirty="0" smtClean="0"/>
              <a:t>	and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etermine neutral current rate</a:t>
            </a:r>
          </a:p>
          <a:p>
            <a:pPr lvl="2"/>
            <a:r>
              <a:rPr lang="en-US" dirty="0" smtClean="0"/>
              <a:t>oscillation to </a:t>
            </a:r>
            <a:r>
              <a:rPr lang="en-US" dirty="0" err="1" smtClean="0"/>
              <a:t>steriles</a:t>
            </a:r>
            <a:r>
              <a:rPr lang="en-US" dirty="0" smtClean="0"/>
              <a:t> will change neutral current rate</a:t>
            </a:r>
          </a:p>
          <a:p>
            <a:pPr lvl="1"/>
            <a:r>
              <a:rPr lang="en-US" dirty="0" smtClean="0"/>
              <a:t>Study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i="1" dirty="0" err="1" smtClean="0">
                <a:ea typeface="Wingdings"/>
                <a:cs typeface="Arial"/>
                <a:sym typeface="Wingdings"/>
              </a:rPr>
              <a:t>N</a:t>
            </a:r>
            <a:r>
              <a:rPr lang="en-US" dirty="0" smtClean="0">
                <a:ea typeface="Wingdings"/>
                <a:cs typeface="Arial"/>
                <a:sym typeface="Wingdings"/>
              </a:rPr>
              <a:t> and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i="1" dirty="0" err="1" smtClean="0"/>
              <a:t>N</a:t>
            </a:r>
            <a:r>
              <a:rPr lang="en-US" i="1" dirty="0" smtClean="0"/>
              <a:t> </a:t>
            </a:r>
            <a:r>
              <a:rPr lang="en-US" dirty="0" smtClean="0"/>
              <a:t>scattering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ncluding </a:t>
            </a:r>
            <a:r>
              <a:rPr lang="en-US" dirty="0" err="1" smtClean="0"/>
              <a:t>hadronic</a:t>
            </a:r>
            <a:r>
              <a:rPr lang="en-US" dirty="0" smtClean="0"/>
              <a:t> final states to eliminate background uncertainties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356999"/>
            <a:ext cx="3384376" cy="20081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4352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</a:t>
            </a:r>
            <a:r>
              <a:rPr lang="en-US" dirty="0" err="1" smtClean="0"/>
              <a:t>programme</a:t>
            </a:r>
            <a:r>
              <a:rPr lang="en-US" dirty="0" smtClean="0"/>
              <a:t> and future </a:t>
            </a:r>
            <a:r>
              <a:rPr lang="en-US" dirty="0"/>
              <a:t>o</a:t>
            </a:r>
            <a:r>
              <a:rPr lang="en-US" dirty="0" smtClean="0"/>
              <a:t>ptions: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Present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Super-</a:t>
            </a:r>
            <a:r>
              <a:rPr lang="en-US" dirty="0" err="1" smtClean="0"/>
              <a:t>Kamiokande</a:t>
            </a:r>
            <a:r>
              <a:rPr lang="en-US" dirty="0" smtClean="0"/>
              <a:t>, </a:t>
            </a:r>
            <a:r>
              <a:rPr lang="en-US" dirty="0" err="1" smtClean="0"/>
              <a:t>MiniBooNE</a:t>
            </a:r>
            <a:r>
              <a:rPr lang="en-US" dirty="0" smtClean="0"/>
              <a:t>, </a:t>
            </a:r>
            <a:r>
              <a:rPr lang="en-US" dirty="0" err="1" smtClean="0"/>
              <a:t>SciBooNE</a:t>
            </a:r>
            <a:r>
              <a:rPr lang="en-US" dirty="0" smtClean="0"/>
              <a:t>, …</a:t>
            </a:r>
          </a:p>
          <a:p>
            <a:r>
              <a:rPr lang="en-US" dirty="0" smtClean="0"/>
              <a:t>Electron-(anti)neutrino sources:</a:t>
            </a:r>
          </a:p>
          <a:p>
            <a:pPr lvl="1"/>
            <a:r>
              <a:rPr lang="en-US" dirty="0" smtClean="0"/>
              <a:t>Mono-energetic neutrinos from electron capture</a:t>
            </a:r>
          </a:p>
          <a:p>
            <a:pPr lvl="1"/>
            <a:r>
              <a:rPr lang="en-US" dirty="0" err="1" smtClean="0"/>
              <a:t>IsoDAR</a:t>
            </a:r>
            <a:r>
              <a:rPr lang="en-US" dirty="0" smtClean="0"/>
              <a:t>: </a:t>
            </a:r>
            <a:r>
              <a:rPr lang="en-US" baseline="30000" dirty="0" smtClean="0"/>
              <a:t>8</a:t>
            </a:r>
            <a:r>
              <a:rPr lang="en-US" dirty="0" smtClean="0"/>
              <a:t>Li produced in a cyclotron; observe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-(anti)neutrino sources:</a:t>
            </a:r>
          </a:p>
          <a:p>
            <a:pPr lvl="1"/>
            <a:r>
              <a:rPr lang="en-US" dirty="0" err="1" smtClean="0"/>
              <a:t>LArl</a:t>
            </a:r>
            <a:r>
              <a:rPr lang="en-US" dirty="0" smtClean="0"/>
              <a:t>/NESSIE: near/far </a:t>
            </a:r>
            <a:r>
              <a:rPr lang="en-US" dirty="0" err="1" smtClean="0"/>
              <a:t>LAr</a:t>
            </a:r>
            <a:r>
              <a:rPr lang="en-US" dirty="0" smtClean="0"/>
              <a:t> detector combination at FNAL/CERN</a:t>
            </a:r>
          </a:p>
          <a:p>
            <a:r>
              <a:rPr lang="en-US" dirty="0" err="1" smtClean="0"/>
              <a:t>Muon</a:t>
            </a:r>
            <a:r>
              <a:rPr lang="en-US" dirty="0" smtClean="0"/>
              <a:t>- and electron-(anti-)neutrino sources:</a:t>
            </a:r>
          </a:p>
          <a:p>
            <a:pPr lvl="1"/>
            <a:r>
              <a:rPr lang="en-US" dirty="0" smtClean="0"/>
              <a:t>LENA + cyclotron to produce </a:t>
            </a:r>
            <a:r>
              <a:rPr lang="en-US" dirty="0" err="1" smtClean="0"/>
              <a:t>muons</a:t>
            </a:r>
            <a:endParaRPr lang="en-US" dirty="0" smtClean="0"/>
          </a:p>
          <a:p>
            <a:pPr lvl="2"/>
            <a:r>
              <a:rPr lang="en-US" dirty="0" smtClean="0"/>
              <a:t>Rate </a:t>
            </a:r>
            <a:r>
              <a:rPr lang="en-US" dirty="0" err="1" smtClean="0"/>
              <a:t>vs</a:t>
            </a:r>
            <a:r>
              <a:rPr lang="en-US" dirty="0" smtClean="0"/>
              <a:t> distance measurement from neutrinos produced in </a:t>
            </a:r>
            <a:r>
              <a:rPr lang="en-US" dirty="0" err="1" smtClean="0"/>
              <a:t>muon</a:t>
            </a:r>
            <a:r>
              <a:rPr lang="en-US" dirty="0" smtClean="0"/>
              <a:t> decay at rest</a:t>
            </a:r>
          </a:p>
          <a:p>
            <a:pPr lvl="1"/>
            <a:r>
              <a:rPr lang="en-US" dirty="0" err="1" smtClean="0"/>
              <a:t>nuSTORM</a:t>
            </a:r>
            <a:endParaRPr lang="en-US" dirty="0" smtClean="0"/>
          </a:p>
          <a:p>
            <a:pPr lvl="2"/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 </a:t>
            </a:r>
            <a:r>
              <a:rPr lang="en-US" dirty="0" smtClean="0"/>
              <a:t>illuminating near/far detector combination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164288" y="2564904"/>
            <a:ext cx="21602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0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Neutrinos; </a:t>
            </a:r>
            <a:br>
              <a:rPr lang="en-US" dirty="0" smtClean="0"/>
            </a:br>
            <a:r>
              <a:rPr lang="en-US" dirty="0" smtClean="0"/>
              <a:t>physics beyond the Standard Model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1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05065"/>
            <a:ext cx="5652120" cy="28529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Two-baseline approach:</a:t>
            </a:r>
          </a:p>
          <a:p>
            <a:pPr lvl="1"/>
            <a:r>
              <a:rPr lang="en-US" dirty="0" smtClean="0"/>
              <a:t>Two </a:t>
            </a:r>
            <a:r>
              <a:rPr lang="en-US" dirty="0" err="1" smtClean="0"/>
              <a:t>LAr</a:t>
            </a:r>
            <a:r>
              <a:rPr lang="en-US" dirty="0" smtClean="0"/>
              <a:t> TPCs with MIND</a:t>
            </a:r>
          </a:p>
          <a:p>
            <a:r>
              <a:rPr lang="en-US" dirty="0" smtClean="0"/>
              <a:t>Requires fast extraction at ~40 GeV from SPS to NA</a:t>
            </a:r>
          </a:p>
          <a:p>
            <a:r>
              <a:rPr lang="en-US" dirty="0" smtClean="0"/>
              <a:t>Ambition:</a:t>
            </a:r>
          </a:p>
          <a:p>
            <a:pPr lvl="1"/>
            <a:r>
              <a:rPr lang="en-US" dirty="0" smtClean="0"/>
              <a:t>Implement for data taking start in 2016</a:t>
            </a:r>
            <a:endParaRPr lang="en-US" dirty="0"/>
          </a:p>
        </p:txBody>
      </p:sp>
      <p:pic>
        <p:nvPicPr>
          <p:cNvPr id="6" name="Picture 5" descr="Screenshot 22:11:2012 19: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2412" cy="1383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1" y="1413701"/>
            <a:ext cx="5574267" cy="248389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46" y="1412776"/>
            <a:ext cx="3304849" cy="334493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610269"/>
            <a:ext cx="3312368" cy="221925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9279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: conceptual design: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9" y="760723"/>
            <a:ext cx="6351240" cy="306014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22" y="761860"/>
            <a:ext cx="2479101" cy="253062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496" y="0"/>
            <a:ext cx="22621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LOI [Bross et al];</a:t>
            </a:r>
            <a:br>
              <a:rPr lang="en-US" sz="1400" b="1" dirty="0" smtClean="0">
                <a:solidFill>
                  <a:prstClr val="white"/>
                </a:solidFill>
                <a:latin typeface="Calibri"/>
              </a:rPr>
            </a:br>
            <a:r>
              <a:rPr lang="en-US" sz="1400" b="1" dirty="0" err="1">
                <a:solidFill>
                  <a:prstClr val="white"/>
                </a:solidFill>
                <a:latin typeface="Calibri"/>
              </a:rPr>
              <a:t>Fermilab</a:t>
            </a:r>
            <a:r>
              <a:rPr lang="en-US" sz="1400" b="1" dirty="0">
                <a:solidFill>
                  <a:prstClr val="white"/>
                </a:solidFill>
                <a:latin typeface="Calibri"/>
              </a:rPr>
              <a:t> proposal P-1080 </a:t>
            </a: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&amp;</a:t>
            </a:r>
            <a:br>
              <a:rPr lang="en-US" sz="1400" b="1" dirty="0" smtClean="0">
                <a:solidFill>
                  <a:prstClr val="white"/>
                </a:solidFill>
                <a:latin typeface="Calibri"/>
              </a:rPr>
            </a:b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Calibri"/>
              </a:rPr>
              <a:t>arXiv:1206.0294</a:t>
            </a:r>
            <a:endParaRPr lang="en-US" sz="1400" b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600" y="3366106"/>
            <a:ext cx="2532707" cy="1935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5" y="3925462"/>
            <a:ext cx="3386689" cy="2229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755" y="4688807"/>
            <a:ext cx="3231461" cy="2048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47"/>
          <a:stretch/>
        </p:blipFill>
        <p:spPr>
          <a:xfrm>
            <a:off x="6573581" y="5360954"/>
            <a:ext cx="2462915" cy="1423770"/>
          </a:xfrm>
          <a:prstGeom prst="rect">
            <a:avLst/>
          </a:prstGeom>
          <a:solidFill>
            <a:srgbClr val="000090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1304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x-section measurement potential: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405" y="3356992"/>
            <a:ext cx="5606517" cy="3429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Above:</a:t>
            </a:r>
          </a:p>
          <a:p>
            <a:pPr lvl="1"/>
            <a:r>
              <a:rPr lang="en-US" dirty="0" err="1" smtClean="0"/>
              <a:t>nuSTORM</a:t>
            </a:r>
            <a:r>
              <a:rPr lang="en-US" dirty="0" smtClean="0"/>
              <a:t> event </a:t>
            </a:r>
            <a:r>
              <a:rPr lang="en-US" dirty="0"/>
              <a:t>rates/</a:t>
            </a:r>
            <a:r>
              <a:rPr lang="en-US" dirty="0" smtClean="0"/>
              <a:t>100T at near detector 50 m from </a:t>
            </a:r>
            <a:r>
              <a:rPr lang="en-US" dirty="0"/>
              <a:t>straight with </a:t>
            </a:r>
            <a:r>
              <a:rPr lang="en-US" dirty="0" smtClean="0"/>
              <a:t>μ</a:t>
            </a:r>
            <a:r>
              <a:rPr lang="en-US" baseline="30000" dirty="0" smtClean="0"/>
              <a:t>+</a:t>
            </a:r>
            <a:r>
              <a:rPr lang="en-US" dirty="0" smtClean="0"/>
              <a:t> stored</a:t>
            </a:r>
          </a:p>
          <a:p>
            <a:r>
              <a:rPr lang="en-US" dirty="0" smtClean="0"/>
              <a:t>Right:</a:t>
            </a:r>
          </a:p>
          <a:p>
            <a:pPr lvl="1"/>
            <a:r>
              <a:rPr lang="en-US" dirty="0" smtClean="0"/>
              <a:t>State of the art:</a:t>
            </a:r>
          </a:p>
          <a:p>
            <a:pPr lvl="2"/>
            <a:r>
              <a:rPr lang="en-US" dirty="0" smtClean="0"/>
              <a:t>Almost no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measurements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419248"/>
            <a:ext cx="3324877" cy="336581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7345" y="709410"/>
            <a:ext cx="4250639" cy="257557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701001"/>
            <a:ext cx="4353779" cy="262069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069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and control of systematics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8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ln w="28575" cmpd="sng">
            <a:solidFill>
              <a:srgbClr val="00FF00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GB" dirty="0"/>
              <a:t>Proton driver:</a:t>
            </a:r>
          </a:p>
          <a:p>
            <a:pPr lvl="1"/>
            <a:r>
              <a:rPr lang="en-GB" dirty="0" smtClean="0"/>
              <a:t>Development of high-power, pulsed proton source underway at proton labs</a:t>
            </a:r>
          </a:p>
          <a:p>
            <a:pPr lvl="1"/>
            <a:endParaRPr lang="en-GB" dirty="0"/>
          </a:p>
          <a:p>
            <a:pPr lvl="3"/>
            <a:endParaRPr lang="en-GB" dirty="0"/>
          </a:p>
          <a:p>
            <a:r>
              <a:rPr lang="en-GB" dirty="0"/>
              <a:t>Pion-production target:</a:t>
            </a:r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MERIT experiment </a:t>
            </a:r>
            <a:r>
              <a:rPr lang="en-GB" dirty="0" smtClean="0"/>
              <a:t>at CERN proved principle of mercury jet target</a:t>
            </a:r>
            <a:endParaRPr lang="en-GB" dirty="0"/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Progress</a:t>
            </a:r>
            <a:r>
              <a:rPr lang="en-GB" dirty="0">
                <a:solidFill>
                  <a:schemeClr val="tx1"/>
                </a:solidFill>
              </a:rPr>
              <a:t>: particle shielding, magnetic lattice</a:t>
            </a:r>
          </a:p>
          <a:p>
            <a:pPr lvl="3"/>
            <a:endParaRPr lang="en-GB" dirty="0"/>
          </a:p>
          <a:p>
            <a:r>
              <a:rPr lang="en-GB" dirty="0" err="1"/>
              <a:t>Muon</a:t>
            </a:r>
            <a:r>
              <a:rPr lang="en-GB" dirty="0"/>
              <a:t> front end: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Chicane (new) to remove secondary hadrons:</a:t>
            </a:r>
          </a:p>
          <a:p>
            <a:pPr lvl="2"/>
            <a:r>
              <a:rPr lang="en-GB" dirty="0">
                <a:solidFill>
                  <a:schemeClr val="tx1"/>
                </a:solidFill>
              </a:rPr>
              <a:t>Bent solenoid transport &amp; beryllium absorber</a:t>
            </a:r>
          </a:p>
          <a:p>
            <a:pPr lvl="1"/>
            <a:r>
              <a:rPr lang="en-GB" dirty="0" err="1" smtClean="0">
                <a:solidFill>
                  <a:srgbClr val="D95120"/>
                </a:solidFill>
              </a:rPr>
              <a:t>MuCool</a:t>
            </a:r>
            <a:r>
              <a:rPr lang="en-GB" dirty="0" smtClean="0">
                <a:solidFill>
                  <a:srgbClr val="D95120"/>
                </a:solidFill>
              </a:rPr>
              <a:t> programme</a:t>
            </a:r>
            <a:r>
              <a:rPr lang="en-GB" dirty="0" smtClean="0"/>
              <a:t> at FNAL:</a:t>
            </a:r>
            <a:endParaRPr lang="en-GB" dirty="0"/>
          </a:p>
          <a:p>
            <a:pPr lvl="2"/>
            <a:r>
              <a:rPr lang="en-GB" dirty="0" smtClean="0"/>
              <a:t>Study of effect of magnetic field on high-gradient, warm, copper cavities;</a:t>
            </a:r>
            <a:endParaRPr lang="en-GB" dirty="0"/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MICE experiment </a:t>
            </a:r>
            <a:r>
              <a:rPr lang="en-GB" dirty="0" smtClean="0"/>
              <a:t>at RAL:</a:t>
            </a:r>
            <a:endParaRPr lang="en-GB" dirty="0"/>
          </a:p>
          <a:p>
            <a:pPr lvl="2"/>
            <a:r>
              <a:rPr lang="en-GB" dirty="0" smtClean="0"/>
              <a:t>Proof of principle of ionization-cooling technique</a:t>
            </a:r>
            <a:endParaRPr lang="en-GB" dirty="0"/>
          </a:p>
          <a:p>
            <a:pPr lvl="2"/>
            <a:r>
              <a:rPr lang="en-GB" dirty="0" smtClean="0">
                <a:solidFill>
                  <a:srgbClr val="000000"/>
                </a:solidFill>
              </a:rPr>
              <a:t>Progress</a:t>
            </a:r>
            <a:r>
              <a:rPr lang="en-GB" dirty="0">
                <a:solidFill>
                  <a:srgbClr val="000000"/>
                </a:solidFill>
              </a:rPr>
              <a:t>: lattice revision in response to engineering </a:t>
            </a:r>
            <a:r>
              <a:rPr lang="en-GB" dirty="0" smtClean="0">
                <a:solidFill>
                  <a:srgbClr val="000000"/>
                </a:solidFill>
              </a:rPr>
              <a:t>stud</a:t>
            </a:r>
          </a:p>
          <a:p>
            <a:pPr lvl="2"/>
            <a:endParaRPr lang="en-GB" dirty="0"/>
          </a:p>
          <a:p>
            <a:r>
              <a:rPr lang="en-GB" dirty="0"/>
              <a:t>Rapid acceleration:</a:t>
            </a:r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EMMA experiment </a:t>
            </a:r>
            <a:r>
              <a:rPr lang="en-GB" dirty="0" smtClean="0"/>
              <a:t>at DL:</a:t>
            </a:r>
            <a:endParaRPr lang="en-GB" dirty="0"/>
          </a:p>
          <a:p>
            <a:pPr lvl="2"/>
            <a:r>
              <a:rPr lang="en-GB" dirty="0" smtClean="0"/>
              <a:t>Proof of principal of non-scaling FFAG technique;</a:t>
            </a:r>
            <a:endParaRPr lang="en-GB" dirty="0"/>
          </a:p>
          <a:p>
            <a:pPr lvl="3"/>
            <a:r>
              <a:rPr lang="en-GB" dirty="0" smtClean="0"/>
              <a:t>Novel technology allows circular acceleration without magnet ramp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28575" cmpd="sng">
            <a:solidFill>
              <a:srgbClr val="00FF00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Proton driver:</a:t>
            </a:r>
          </a:p>
          <a:p>
            <a:pPr lvl="1"/>
            <a:r>
              <a:rPr lang="en-GB" dirty="0" smtClean="0"/>
              <a:t>4 MW; 5 &lt; </a:t>
            </a:r>
            <a:r>
              <a:rPr lang="en-GB" dirty="0" err="1" smtClean="0"/>
              <a:t>Ep</a:t>
            </a:r>
            <a:r>
              <a:rPr lang="en-GB" dirty="0" smtClean="0"/>
              <a:t> &lt; 15 </a:t>
            </a:r>
            <a:r>
              <a:rPr lang="en-GB" dirty="0" err="1" smtClean="0"/>
              <a:t>GeV</a:t>
            </a:r>
            <a:r>
              <a:rPr lang="en-GB" dirty="0" smtClean="0"/>
              <a:t>; bunch length 1—3 ns</a:t>
            </a:r>
          </a:p>
          <a:p>
            <a:pPr lvl="1"/>
            <a:r>
              <a:rPr lang="en-GB" dirty="0" err="1" smtClean="0"/>
              <a:t>Linac</a:t>
            </a:r>
            <a:r>
              <a:rPr lang="en-GB" dirty="0" smtClean="0"/>
              <a:t> (CERN, FNAL) and ring (RAL, JPARC) options: </a:t>
            </a:r>
            <a:r>
              <a:rPr lang="en-GB" dirty="0" smtClean="0">
                <a:solidFill>
                  <a:srgbClr val="FF0000"/>
                </a:solidFill>
              </a:rPr>
              <a:t>Progress: costing based on SPL</a:t>
            </a:r>
            <a:endParaRPr lang="en-GB" dirty="0" smtClean="0"/>
          </a:p>
          <a:p>
            <a:pPr lvl="3"/>
            <a:endParaRPr lang="en-GB" dirty="0" smtClean="0"/>
          </a:p>
          <a:p>
            <a:r>
              <a:rPr lang="en-GB" dirty="0" smtClean="0"/>
              <a:t>Pion-production target:</a:t>
            </a:r>
          </a:p>
          <a:p>
            <a:pPr lvl="1"/>
            <a:r>
              <a:rPr lang="en-GB" dirty="0" smtClean="0"/>
              <a:t>Baseline: liquid mercury jet</a:t>
            </a:r>
          </a:p>
          <a:p>
            <a:pPr lvl="1"/>
            <a:r>
              <a:rPr lang="en-GB" dirty="0" smtClean="0"/>
              <a:t>Options: powder jet or solid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Progress: particle shielding, magnetic lattice</a:t>
            </a:r>
          </a:p>
          <a:p>
            <a:pPr lvl="3"/>
            <a:endParaRPr lang="en-GB" dirty="0" smtClean="0"/>
          </a:p>
          <a:p>
            <a:r>
              <a:rPr lang="en-GB" dirty="0" err="1" smtClean="0"/>
              <a:t>Muon</a:t>
            </a:r>
            <a:r>
              <a:rPr lang="en-GB" dirty="0" smtClean="0"/>
              <a:t> front end:</a:t>
            </a:r>
          </a:p>
          <a:p>
            <a:pPr lvl="1"/>
            <a:r>
              <a:rPr lang="en-GB" dirty="0" smtClean="0">
                <a:solidFill>
                  <a:srgbClr val="FCD5B5"/>
                </a:solidFill>
              </a:rPr>
              <a:t>Chicane (new) to remove secondary hadrons: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Bent solenoid transport &amp; beryllium absorber</a:t>
            </a:r>
          </a:p>
          <a:p>
            <a:pPr lvl="1"/>
            <a:r>
              <a:rPr lang="en-GB" dirty="0" err="1" smtClean="0"/>
              <a:t>Buncher</a:t>
            </a:r>
            <a:r>
              <a:rPr lang="en-GB" dirty="0" smtClean="0"/>
              <a:t> &amp; rotator: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Progress: lattice revision in response to engineering study</a:t>
            </a:r>
            <a:r>
              <a:rPr lang="en-GB" dirty="0" smtClean="0">
                <a:solidFill>
                  <a:srgbClr val="FCD5B5"/>
                </a:solidFill>
              </a:rPr>
              <a:t> </a:t>
            </a:r>
          </a:p>
          <a:p>
            <a:pPr lvl="1"/>
            <a:r>
              <a:rPr lang="en-GB" dirty="0" smtClean="0"/>
              <a:t>Cooling:</a:t>
            </a:r>
          </a:p>
          <a:p>
            <a:pPr lvl="2"/>
            <a:r>
              <a:rPr lang="en-GB" dirty="0" smtClean="0"/>
              <a:t>Baseline: solenoid transport, </a:t>
            </a:r>
            <a:r>
              <a:rPr lang="en-GB" dirty="0" err="1" smtClean="0"/>
              <a:t>LiH</a:t>
            </a:r>
            <a:r>
              <a:rPr lang="en-GB" dirty="0" smtClean="0"/>
              <a:t> absorber</a:t>
            </a:r>
          </a:p>
          <a:p>
            <a:pPr lvl="2"/>
            <a:r>
              <a:rPr lang="en-GB" dirty="0" smtClean="0"/>
              <a:t>Options: bucked coils or high-pressure H2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Progress: lattice revision in response to engineering study</a:t>
            </a:r>
          </a:p>
          <a:p>
            <a:pPr lvl="3"/>
            <a:endParaRPr lang="en-GB" dirty="0" smtClean="0"/>
          </a:p>
          <a:p>
            <a:r>
              <a:rPr lang="en-GB" dirty="0" smtClean="0"/>
              <a:t>Rapid acceleration:</a:t>
            </a:r>
          </a:p>
          <a:p>
            <a:pPr lvl="1"/>
            <a:r>
              <a:rPr lang="en-GB" dirty="0" smtClean="0"/>
              <a:t>Two options considered for acceleration to 10 </a:t>
            </a:r>
            <a:r>
              <a:rPr lang="en-GB" dirty="0" err="1" smtClean="0"/>
              <a:t>GeV</a:t>
            </a:r>
            <a:r>
              <a:rPr lang="en-GB" dirty="0" smtClean="0"/>
              <a:t>:</a:t>
            </a:r>
          </a:p>
          <a:p>
            <a:pPr lvl="2"/>
            <a:r>
              <a:rPr lang="en-GB" dirty="0" err="1" smtClean="0"/>
              <a:t>Linac</a:t>
            </a:r>
            <a:r>
              <a:rPr lang="en-GB" dirty="0" smtClean="0"/>
              <a:t>, RLA I and RLA II;</a:t>
            </a:r>
          </a:p>
          <a:p>
            <a:pPr lvl="2"/>
            <a:r>
              <a:rPr lang="en-GB" dirty="0" err="1" smtClean="0"/>
              <a:t>Linac</a:t>
            </a:r>
            <a:r>
              <a:rPr lang="en-GB" dirty="0" smtClean="0"/>
              <a:t>, RLA I and FFAG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Choice based on cost and performance estimates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challenges: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0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7444"/>
            <a:ext cx="4495408" cy="3371556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317" y="3486918"/>
            <a:ext cx="4435278" cy="3326458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" y="3501008"/>
            <a:ext cx="4427984" cy="3320988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30" y="332656"/>
            <a:ext cx="4451729" cy="2846390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700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challenges: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Measurement of oscillations:</a:t>
            </a:r>
          </a:p>
          <a:p>
            <a:pPr lvl="1"/>
            <a:r>
              <a:rPr lang="en-US" dirty="0" smtClean="0"/>
              <a:t>Requirements:</a:t>
            </a:r>
          </a:p>
          <a:p>
            <a:pPr lvl="2"/>
            <a:r>
              <a:rPr lang="en-US" dirty="0" smtClean="0"/>
              <a:t>Large mass;</a:t>
            </a:r>
          </a:p>
          <a:p>
            <a:pPr lvl="2"/>
            <a:r>
              <a:rPr lang="en-US" dirty="0" smtClean="0"/>
              <a:t>High granularity/resolution;</a:t>
            </a:r>
          </a:p>
          <a:p>
            <a:pPr lvl="2"/>
            <a:r>
              <a:rPr lang="en-US" dirty="0" err="1" smtClean="0"/>
              <a:t>Magnetisation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Options:</a:t>
            </a:r>
          </a:p>
          <a:p>
            <a:pPr lvl="2"/>
            <a:r>
              <a:rPr lang="en-US" dirty="0" err="1" smtClean="0"/>
              <a:t>LAr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Scaling to large mass needs to be demonstrated;</a:t>
            </a:r>
          </a:p>
          <a:p>
            <a:pPr lvl="2"/>
            <a:r>
              <a:rPr lang="en-US" dirty="0" smtClean="0"/>
              <a:t>Totally active scintillator:</a:t>
            </a:r>
          </a:p>
          <a:p>
            <a:pPr lvl="3"/>
            <a:r>
              <a:rPr lang="en-US" dirty="0" smtClean="0"/>
              <a:t>“Cost per channel” needs to be reduced;</a:t>
            </a:r>
          </a:p>
          <a:p>
            <a:pPr lvl="2"/>
            <a:r>
              <a:rPr lang="en-US" dirty="0" err="1" smtClean="0"/>
              <a:t>Magnetisation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Need to develop (or prove) a technique by which a large volume empty of ferrous material can be </a:t>
            </a:r>
            <a:r>
              <a:rPr lang="en-US" dirty="0" err="1" smtClean="0"/>
              <a:t>magnetised</a:t>
            </a:r>
            <a:endParaRPr lang="en-US" dirty="0" smtClean="0"/>
          </a:p>
          <a:p>
            <a:r>
              <a:rPr lang="en-US" dirty="0" smtClean="0"/>
              <a:t>Control of systematics:</a:t>
            </a:r>
          </a:p>
          <a:p>
            <a:pPr lvl="1"/>
            <a:r>
              <a:rPr lang="en-US" dirty="0" smtClean="0"/>
              <a:t>Require to develop a high-resolution detector or detectors capable of determining the </a:t>
            </a:r>
            <a:r>
              <a:rPr lang="en-US" dirty="0" err="1" smtClean="0"/>
              <a:t>ν</a:t>
            </a:r>
            <a:r>
              <a:rPr lang="en-US" i="1" dirty="0" err="1" smtClean="0"/>
              <a:t>N</a:t>
            </a:r>
            <a:r>
              <a:rPr lang="en-US" dirty="0" smtClean="0"/>
              <a:t> cross sections and studying the </a:t>
            </a:r>
            <a:r>
              <a:rPr lang="en-US" dirty="0" err="1" smtClean="0"/>
              <a:t>hadronic</a:t>
            </a:r>
            <a:r>
              <a:rPr lang="en-US" dirty="0" smtClean="0"/>
              <a:t> final states with appropriate precision;</a:t>
            </a:r>
          </a:p>
          <a:p>
            <a:pPr lvl="1"/>
            <a:r>
              <a:rPr lang="en-US" dirty="0" smtClean="0"/>
              <a:t>Require to continue the </a:t>
            </a:r>
            <a:r>
              <a:rPr lang="en-US" dirty="0" err="1" smtClean="0"/>
              <a:t>programme</a:t>
            </a:r>
            <a:r>
              <a:rPr lang="en-US" dirty="0" smtClean="0"/>
              <a:t> of </a:t>
            </a:r>
            <a:r>
              <a:rPr lang="en-US" dirty="0" err="1" smtClean="0"/>
              <a:t>hadroproduction</a:t>
            </a:r>
            <a:r>
              <a:rPr lang="en-US" dirty="0" smtClean="0"/>
              <a:t> measurements required to improve the conventional flux models and simulation codes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4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242661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IDS-NF baseline:</a:t>
            </a:r>
          </a:p>
          <a:p>
            <a:pPr lvl="1"/>
            <a:r>
              <a:rPr lang="en-GB" sz="1800" dirty="0" smtClean="0"/>
              <a:t>Intermediate baseline detector:</a:t>
            </a:r>
          </a:p>
          <a:p>
            <a:pPr lvl="2"/>
            <a:r>
              <a:rPr lang="en-GB" sz="1600" dirty="0" smtClean="0"/>
              <a:t>100 </a:t>
            </a:r>
            <a:r>
              <a:rPr lang="en-GB" sz="1600" dirty="0" err="1" smtClean="0"/>
              <a:t>kton</a:t>
            </a:r>
            <a:r>
              <a:rPr lang="en-GB" sz="1600" dirty="0" smtClean="0"/>
              <a:t> at 1500—2500 km</a:t>
            </a:r>
          </a:p>
          <a:p>
            <a:pPr lvl="1"/>
            <a:r>
              <a:rPr lang="en-GB" sz="1800" dirty="0" smtClean="0"/>
              <a:t>Appearance of “wrong-sign” muons</a:t>
            </a:r>
          </a:p>
          <a:p>
            <a:pPr lvl="1"/>
            <a:r>
              <a:rPr lang="en-GB" sz="1800" dirty="0" err="1" smtClean="0"/>
              <a:t>Toroidal</a:t>
            </a:r>
            <a:r>
              <a:rPr lang="en-GB" sz="1800" dirty="0" smtClean="0"/>
              <a:t> magnetic field &gt; 1 T</a:t>
            </a:r>
          </a:p>
          <a:p>
            <a:pPr lvl="2"/>
            <a:r>
              <a:rPr lang="en-GB" sz="1600" dirty="0" smtClean="0"/>
              <a:t>Excited with “superconducting transmission line”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236371" y="692696"/>
            <a:ext cx="4572000" cy="2304256"/>
          </a:xfrm>
        </p:spPr>
        <p:txBody>
          <a:bodyPr>
            <a:normAutofit fontScale="55000" lnSpcReduction="20000"/>
          </a:bodyPr>
          <a:lstStyle/>
          <a:p>
            <a:endParaRPr lang="en-GB" dirty="0" smtClean="0"/>
          </a:p>
          <a:p>
            <a:pPr lvl="1"/>
            <a:r>
              <a:rPr lang="en-GB" dirty="0" smtClean="0"/>
              <a:t>Segmentation: 3 cm Fe + 2 cm </a:t>
            </a:r>
            <a:r>
              <a:rPr lang="en-GB" dirty="0" err="1" smtClean="0"/>
              <a:t>scintillator</a:t>
            </a:r>
            <a:endParaRPr lang="en-GB" dirty="0" smtClean="0"/>
          </a:p>
          <a:p>
            <a:pPr lvl="1"/>
            <a:r>
              <a:rPr lang="en-GB" dirty="0" smtClean="0"/>
              <a:t>50-100 m long</a:t>
            </a:r>
          </a:p>
          <a:p>
            <a:pPr lvl="1"/>
            <a:r>
              <a:rPr lang="en-GB" dirty="0" smtClean="0"/>
              <a:t>Octagonal shape</a:t>
            </a:r>
          </a:p>
          <a:p>
            <a:pPr lvl="1"/>
            <a:r>
              <a:rPr lang="en-GB" dirty="0" smtClean="0"/>
              <a:t>Welded double-sheet</a:t>
            </a:r>
          </a:p>
          <a:p>
            <a:pPr lvl="2"/>
            <a:r>
              <a:rPr lang="en-GB" dirty="0" smtClean="0"/>
              <a:t>Width 2m; 3mm slots between plates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Magnetized Iron Neutrino Detector (MIND):</a:t>
            </a:r>
            <a:endParaRPr lang="en-GB" dirty="0"/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92" y="3481754"/>
            <a:ext cx="5150742" cy="30456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337"/>
          <a:stretch>
            <a:fillRect/>
          </a:stretch>
        </p:blipFill>
        <p:spPr bwMode="auto">
          <a:xfrm>
            <a:off x="5565138" y="3861048"/>
            <a:ext cx="2980596" cy="265932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6066" y="2567354"/>
            <a:ext cx="2142834" cy="13862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607528" y="6519446"/>
            <a:ext cx="2536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smtClean="0">
                <a:solidFill>
                  <a:prstClr val="white"/>
                </a:solidFill>
              </a:rPr>
              <a:t>Bross, </a:t>
            </a:r>
            <a:r>
              <a:rPr lang="en-GB" sz="1600" b="1" dirty="0" err="1" smtClean="0">
                <a:solidFill>
                  <a:prstClr val="white"/>
                </a:solidFill>
              </a:rPr>
              <a:t>Soler</a:t>
            </a:r>
            <a:r>
              <a:rPr lang="en-GB" sz="1600" b="1" dirty="0" smtClean="0">
                <a:solidFill>
                  <a:prstClr val="white"/>
                </a:solidFill>
              </a:rPr>
              <a:t>, Bayes, </a:t>
            </a:r>
            <a:r>
              <a:rPr lang="en-GB" sz="1600" b="1" dirty="0" err="1" smtClean="0">
                <a:solidFill>
                  <a:prstClr val="white"/>
                </a:solidFill>
              </a:rPr>
              <a:t>Cervera</a:t>
            </a:r>
            <a:endParaRPr lang="en-GB" sz="16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3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7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3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Standard Model:</a:t>
            </a:r>
            <a:endParaRPr lang="en-GB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489780" y="1706563"/>
            <a:ext cx="4497388" cy="3810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800000"/>
              </a:gs>
              <a:gs pos="100000">
                <a:srgbClr val="000066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451680" y="1949450"/>
            <a:ext cx="4562475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None/>
              <a:tabLst>
                <a:tab pos="355600" algn="l"/>
              </a:tabLst>
              <a:defRPr/>
            </a:pPr>
            <a:r>
              <a:rPr kumimoji="0" lang="en-GB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Standard Model neutrino </a:t>
            </a:r>
            <a:r>
              <a:rPr lang="en-GB" sz="3200" b="1" u="sng" kern="0" dirty="0" smtClean="0">
                <a:solidFill>
                  <a:srgbClr val="FFCC00"/>
                </a:solidFill>
                <a:latin typeface="Arial"/>
              </a:rPr>
              <a:t>was</a:t>
            </a:r>
            <a:r>
              <a:rPr kumimoji="0" lang="en-GB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None/>
              <a:tabLst>
                <a:tab pos="355600" algn="l"/>
              </a:tabLst>
              <a:defRPr/>
            </a:pP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>
                <a:tab pos="355600" algn="l"/>
              </a:tabLst>
              <a:defRPr/>
            </a:pPr>
            <a:r>
              <a:rPr kumimoji="0" lang="en-GB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  <a:r>
              <a:rPr kumimoji="0" lang="en-GB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Massless</a:t>
            </a: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>
                <a:tab pos="355600" algn="l"/>
              </a:tabLst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Chargeless</a:t>
            </a: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>
                <a:tab pos="355600" algn="l"/>
              </a:tabLst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Helicity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eigenstate</a:t>
            </a: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8666" y="785794"/>
            <a:ext cx="3798887" cy="5761037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2759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 staged </a:t>
            </a:r>
            <a:r>
              <a:rPr lang="en-US" dirty="0" err="1" smtClean="0"/>
              <a:t>programme</a:t>
            </a:r>
            <a:r>
              <a:rPr lang="en-US" dirty="0" smtClean="0"/>
              <a:t>: [1]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36711"/>
            <a:ext cx="9144000" cy="602128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Large </a:t>
            </a:r>
            <a:r>
              <a:rPr lang="en-US" dirty="0"/>
              <a:t>value of θ</a:t>
            </a:r>
            <a:r>
              <a:rPr lang="en-US" baseline="-25000" dirty="0"/>
              <a:t>13</a:t>
            </a:r>
            <a:r>
              <a:rPr lang="en-US" dirty="0"/>
              <a:t>, makes it likely that the next generation long-baseline experiments will determine the neutrino mass </a:t>
            </a:r>
            <a:r>
              <a:rPr lang="en-US" dirty="0" smtClean="0"/>
              <a:t>hierarchy;</a:t>
            </a:r>
          </a:p>
          <a:p>
            <a:pPr lvl="1"/>
            <a:r>
              <a:rPr lang="en-US" dirty="0" smtClean="0"/>
              <a:t>However, sensitivity </a:t>
            </a:r>
            <a:r>
              <a:rPr lang="en-US" dirty="0"/>
              <a:t>to </a:t>
            </a:r>
            <a:r>
              <a:rPr lang="en-US" dirty="0" smtClean="0"/>
              <a:t>CP violation will </a:t>
            </a:r>
            <a:r>
              <a:rPr lang="en-US" dirty="0"/>
              <a:t>be </a:t>
            </a:r>
            <a:r>
              <a:rPr lang="en-US" dirty="0" smtClean="0"/>
              <a:t>limited;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In the first instance, a combination of long-baseline (wide-band beam) experiments (e.g. LBNE/LBNO) and short baseline experiments (e.g. T2HK) may offer an attractive way forward:</a:t>
            </a:r>
          </a:p>
          <a:p>
            <a:pPr lvl="1"/>
            <a:r>
              <a:rPr lang="en-US" dirty="0" smtClean="0"/>
              <a:t>In such an approach:</a:t>
            </a:r>
          </a:p>
          <a:p>
            <a:pPr lvl="2"/>
            <a:r>
              <a:rPr lang="en-US" dirty="0" smtClean="0"/>
              <a:t>CP reach is limited by systematic effects;</a:t>
            </a:r>
          </a:p>
          <a:p>
            <a:pPr lvl="2"/>
            <a:r>
              <a:rPr lang="en-US" dirty="0" smtClean="0"/>
              <a:t>Hints of CP violation would require follow up by the Neutrino Factory.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Search for sterile neutrinos has the potential to revolutionize the field</a:t>
            </a:r>
          </a:p>
        </p:txBody>
      </p:sp>
    </p:spTree>
    <p:extLst>
      <p:ext uri="{BB962C8B-B14F-4D97-AF65-F5344CB8AC3E}">
        <p14:creationId xmlns:p14="http://schemas.microsoft.com/office/powerpoint/2010/main" val="303382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 staged </a:t>
            </a:r>
            <a:r>
              <a:rPr lang="en-US" dirty="0" err="1" smtClean="0"/>
              <a:t>programme</a:t>
            </a:r>
            <a:r>
              <a:rPr lang="en-US" dirty="0" smtClean="0"/>
              <a:t>: [2]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Neutrino Factory </a:t>
            </a:r>
            <a:r>
              <a:rPr lang="en-US" i="1" dirty="0" smtClean="0"/>
              <a:t>is</a:t>
            </a:r>
            <a:r>
              <a:rPr lang="en-US" dirty="0" smtClean="0"/>
              <a:t> the facility of choice for detailed studies of neutrino oscillations;</a:t>
            </a:r>
          </a:p>
          <a:p>
            <a:pPr lvl="1"/>
            <a:r>
              <a:rPr lang="en-US" dirty="0" smtClean="0"/>
              <a:t>Consensus:</a:t>
            </a:r>
          </a:p>
          <a:p>
            <a:pPr lvl="2"/>
            <a:r>
              <a:rPr lang="en-US" dirty="0" smtClean="0"/>
              <a:t>Will be required to:, </a:t>
            </a:r>
          </a:p>
          <a:p>
            <a:pPr lvl="3"/>
            <a:r>
              <a:rPr lang="en-US" dirty="0"/>
              <a:t>Complete the Standard Neutrino Model and to test whether it is a good description of </a:t>
            </a:r>
            <a:r>
              <a:rPr lang="en-US" dirty="0" smtClean="0"/>
              <a:t>nature</a:t>
            </a:r>
          </a:p>
          <a:p>
            <a:pPr lvl="3"/>
            <a:endParaRPr lang="en-US" dirty="0"/>
          </a:p>
          <a:p>
            <a:r>
              <a:rPr lang="en-US" dirty="0" smtClean="0"/>
              <a:t>But, stored muon beams have not yet been shown to be capable of serving a world-class neutrino programme:</a:t>
            </a:r>
          </a:p>
          <a:p>
            <a:pPr lvl="1"/>
            <a:r>
              <a:rPr lang="en-US" dirty="0" smtClean="0"/>
              <a:t>Require to push through R&amp;D and complete IDS-NF, considering an incremental implementation in parallel; and</a:t>
            </a:r>
          </a:p>
          <a:p>
            <a:pPr lvl="1"/>
            <a:r>
              <a:rPr lang="en-US" dirty="0" smtClean="0"/>
              <a:t>Establish a first, realistic, scientifically first-rate neutrino experiment based on a stored </a:t>
            </a:r>
            <a:r>
              <a:rPr lang="en-US" dirty="0" err="1" smtClean="0"/>
              <a:t>muon</a:t>
            </a:r>
            <a:r>
              <a:rPr lang="en-US" dirty="0" smtClean="0"/>
              <a:t> beam</a:t>
            </a:r>
          </a:p>
          <a:p>
            <a:pPr lvl="2"/>
            <a:r>
              <a:rPr lang="en-US" dirty="0" err="1" smtClean="0"/>
              <a:t>nuSTORM</a:t>
            </a:r>
            <a:r>
              <a:rPr lang="en-US" dirty="0" smtClean="0"/>
              <a:t> has the potential to:</a:t>
            </a:r>
          </a:p>
          <a:p>
            <a:pPr lvl="3"/>
            <a:r>
              <a:rPr lang="en-US" dirty="0" smtClean="0"/>
              <a:t>Serve the neutrino </a:t>
            </a:r>
            <a:r>
              <a:rPr lang="en-US" dirty="0" err="1" smtClean="0"/>
              <a:t>programme</a:t>
            </a:r>
            <a:r>
              <a:rPr lang="en-US" dirty="0" smtClean="0"/>
              <a:t> by making </a:t>
            </a:r>
            <a:r>
              <a:rPr lang="en-US" dirty="0"/>
              <a:t>unique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>
                <a:ea typeface="Wingdings"/>
                <a:cs typeface="Arial"/>
                <a:sym typeface="Wingdings"/>
              </a:rPr>
              <a:t>N</a:t>
            </a:r>
            <a:r>
              <a:rPr lang="en-US" dirty="0">
                <a:ea typeface="Wingdings"/>
                <a:cs typeface="Arial"/>
                <a:sym typeface="Wingdings"/>
              </a:rPr>
              <a:t> and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i="1" dirty="0" err="1"/>
              <a:t>N</a:t>
            </a:r>
            <a:r>
              <a:rPr lang="en-US" i="1" dirty="0"/>
              <a:t> </a:t>
            </a:r>
            <a:r>
              <a:rPr lang="en-US" dirty="0" smtClean="0"/>
              <a:t>cross section </a:t>
            </a:r>
            <a:r>
              <a:rPr lang="en-US" dirty="0" err="1" smtClean="0"/>
              <a:t>measurments</a:t>
            </a:r>
            <a:r>
              <a:rPr lang="en-US" dirty="0" smtClean="0"/>
              <a:t>; and</a:t>
            </a:r>
          </a:p>
          <a:p>
            <a:pPr lvl="3"/>
            <a:r>
              <a:rPr lang="en-US" dirty="0" smtClean="0"/>
              <a:t>Provide potentially decisive information on the existence of sterile neutrinos</a:t>
            </a:r>
          </a:p>
        </p:txBody>
      </p:sp>
    </p:spTree>
    <p:extLst>
      <p:ext uri="{BB962C8B-B14F-4D97-AF65-F5344CB8AC3E}">
        <p14:creationId xmlns:p14="http://schemas.microsoft.com/office/powerpoint/2010/main" val="103219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 expression of Interest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</a:t>
            </a:r>
            <a:r>
              <a:rPr lang="en-US" dirty="0" err="1" smtClean="0"/>
              <a:t>i</a:t>
            </a:r>
            <a:r>
              <a:rPr lang="en-US" dirty="0" smtClean="0"/>
              <a:t>/p to European Strategy update: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336271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EUROnu</a:t>
            </a:r>
            <a:r>
              <a:rPr lang="en-US" dirty="0"/>
              <a:t> </a:t>
            </a:r>
            <a:r>
              <a:rPr lang="en-US" dirty="0" smtClean="0"/>
              <a:t>conclusion emphasizes the Neutrino Factory:</a:t>
            </a:r>
          </a:p>
          <a:p>
            <a:pPr lvl="2"/>
            <a:r>
              <a:rPr lang="en-US" dirty="0" smtClean="0"/>
              <a:t>Beta-beam does not offer sufficient cost advantage </a:t>
            </a:r>
          </a:p>
          <a:p>
            <a:pPr lvl="2"/>
            <a:r>
              <a:rPr lang="en-US" dirty="0" smtClean="0"/>
              <a:t>Implementation would significantly interfere with LHC operation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smtClean="0"/>
              <a:t>Excerpt from European neutrino community input to the European Strategy Update: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02" b="15651"/>
          <a:stretch/>
        </p:blipFill>
        <p:spPr>
          <a:xfrm>
            <a:off x="755576" y="1844824"/>
            <a:ext cx="7717419" cy="936104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8" y="3600739"/>
            <a:ext cx="7002524" cy="314062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5323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/p to European Strategy update: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0" y="960387"/>
            <a:ext cx="8559180" cy="493722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7897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 </a:t>
            </a:r>
            <a:r>
              <a:rPr lang="en-US" dirty="0" err="1" smtClean="0"/>
              <a:t>EoI</a:t>
            </a:r>
            <a:r>
              <a:rPr lang="en-US" dirty="0" smtClean="0"/>
              <a:t> to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CERN would welcome the submission of an </a:t>
            </a:r>
            <a:r>
              <a:rPr lang="en-US" dirty="0" err="1" smtClean="0"/>
              <a:t>EoI</a:t>
            </a:r>
            <a:r>
              <a:rPr lang="en-US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EoI</a:t>
            </a:r>
            <a:r>
              <a:rPr lang="en-US" dirty="0" smtClean="0"/>
              <a:t> should contain: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Physics case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Outline of how </a:t>
            </a:r>
            <a:r>
              <a:rPr lang="en-US" dirty="0" err="1" smtClean="0"/>
              <a:t>nuSTORM</a:t>
            </a:r>
            <a:r>
              <a:rPr lang="en-US" dirty="0" smtClean="0"/>
              <a:t> could be mounted if carried out at CERN</a:t>
            </a:r>
          </a:p>
          <a:p>
            <a:pPr marL="1314450" lvl="2" indent="-514350"/>
            <a:r>
              <a:rPr lang="en-US" dirty="0" smtClean="0"/>
              <a:t>Have engaged with Elena </a:t>
            </a:r>
            <a:r>
              <a:rPr lang="en-US" dirty="0" err="1" smtClean="0"/>
              <a:t>Wildner</a:t>
            </a:r>
            <a:r>
              <a:rPr lang="en-US" dirty="0" smtClean="0"/>
              <a:t> and Simone </a:t>
            </a:r>
            <a:r>
              <a:rPr lang="en-US" dirty="0" err="1" smtClean="0"/>
              <a:t>Gilardone</a:t>
            </a:r>
            <a:r>
              <a:rPr lang="en-US" dirty="0" smtClean="0"/>
              <a:t>;</a:t>
            </a:r>
          </a:p>
          <a:p>
            <a:pPr marL="1314450" lvl="2" indent="-514350"/>
            <a:r>
              <a:rPr lang="en-US" dirty="0" smtClean="0"/>
              <a:t>Moves started to gain permission for some staff time</a:t>
            </a:r>
          </a:p>
          <a:p>
            <a:pPr marL="1314450" lvl="2" indent="-514350"/>
            <a:r>
              <a:rPr lang="en-US" dirty="0" smtClean="0"/>
              <a:t>Will follow up this week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Outline of how a European collaboration, with CERN at its heart, could make a contribution to </a:t>
            </a:r>
            <a:r>
              <a:rPr lang="en-US" dirty="0" err="1" smtClean="0"/>
              <a:t>nuSTORM</a:t>
            </a:r>
            <a:r>
              <a:rPr lang="en-US" dirty="0" smtClean="0"/>
              <a:t> hosted at FNAL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Request for CERN support in developing the concept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Timeline:</a:t>
            </a:r>
          </a:p>
          <a:p>
            <a:pPr marL="914400" lvl="1" indent="-514350"/>
            <a:r>
              <a:rPr lang="en-US" dirty="0" smtClean="0"/>
              <a:t>Desirable to have </a:t>
            </a:r>
            <a:r>
              <a:rPr lang="en-US" dirty="0" err="1" smtClean="0"/>
              <a:t>EoI</a:t>
            </a:r>
            <a:r>
              <a:rPr lang="en-US" dirty="0" smtClean="0"/>
              <a:t> “handed in” in Jan13:</a:t>
            </a:r>
          </a:p>
          <a:p>
            <a:pPr marL="1314450" lvl="2" indent="-514350"/>
            <a:r>
              <a:rPr lang="en-US" dirty="0" smtClean="0"/>
              <a:t>Not a technical issue; </a:t>
            </a:r>
          </a:p>
          <a:p>
            <a:pPr marL="1314450" lvl="2" indent="-514350"/>
            <a:r>
              <a:rPr lang="en-US" dirty="0"/>
              <a:t>I</a:t>
            </a:r>
            <a:r>
              <a:rPr lang="en-US" dirty="0" smtClean="0"/>
              <a:t>ssue is with the “length of the non-UK European author list”:</a:t>
            </a:r>
          </a:p>
          <a:p>
            <a:pPr marL="1771650" lvl="3" indent="-514350"/>
            <a:r>
              <a:rPr lang="en-US" dirty="0" smtClean="0"/>
              <a:t>Some steps already taken to strengthen this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Scale of document:</a:t>
            </a:r>
          </a:p>
          <a:p>
            <a:pPr marL="914400" lvl="1" indent="-514350"/>
            <a:r>
              <a:rPr lang="en-US" dirty="0" smtClean="0"/>
              <a:t>Still researching this, but, looks like we need:</a:t>
            </a:r>
          </a:p>
          <a:p>
            <a:pPr marL="1314450" lvl="2" indent="-514350"/>
            <a:r>
              <a:rPr lang="en-US" dirty="0" smtClean="0"/>
              <a:t>10—15 page document;</a:t>
            </a:r>
          </a:p>
          <a:p>
            <a:pPr marL="1314450" lvl="2" indent="-514350"/>
            <a:r>
              <a:rPr lang="en-US" dirty="0" smtClean="0"/>
              <a:t>Indication of effort request from CERN and indication of the desired timeline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9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750"/>
            <a:ext cx="8229600" cy="1143000"/>
          </a:xfrm>
        </p:spPr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 </a:t>
            </a:r>
            <a:r>
              <a:rPr lang="en-US" dirty="0" err="1" smtClean="0"/>
              <a:t>EoI</a:t>
            </a:r>
            <a:r>
              <a:rPr lang="en-US" dirty="0" smtClean="0"/>
              <a:t>: proposed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Goal:</a:t>
            </a:r>
          </a:p>
          <a:p>
            <a:pPr lvl="1"/>
            <a:r>
              <a:rPr lang="en-US" dirty="0" err="1" smtClean="0"/>
              <a:t>LoI</a:t>
            </a:r>
            <a:r>
              <a:rPr lang="en-US" dirty="0" smtClean="0"/>
              <a:t> available before </a:t>
            </a:r>
            <a:r>
              <a:rPr lang="en-US" dirty="0" err="1" smtClean="0"/>
              <a:t>Erice</a:t>
            </a:r>
            <a:r>
              <a:rPr lang="en-US" dirty="0" smtClean="0"/>
              <a:t> “European Strategy writing work shop”;</a:t>
            </a:r>
          </a:p>
          <a:p>
            <a:r>
              <a:rPr lang="en-US" dirty="0" smtClean="0"/>
              <a:t>Skeleton for </a:t>
            </a:r>
            <a:r>
              <a:rPr lang="en-US" dirty="0" err="1" smtClean="0"/>
              <a:t>nuSTORM</a:t>
            </a:r>
            <a:r>
              <a:rPr lang="en-US" dirty="0" smtClean="0"/>
              <a:t> </a:t>
            </a:r>
            <a:r>
              <a:rPr lang="en-US" dirty="0" err="1" smtClean="0"/>
              <a:t>EoI</a:t>
            </a:r>
            <a:r>
              <a:rPr lang="en-US" dirty="0" smtClean="0"/>
              <a:t>: 09Nov12</a:t>
            </a:r>
          </a:p>
          <a:p>
            <a:pPr lvl="1"/>
            <a:r>
              <a:rPr lang="en-US" dirty="0" smtClean="0"/>
              <a:t>Done;</a:t>
            </a:r>
          </a:p>
          <a:p>
            <a:pPr lvl="1"/>
            <a:r>
              <a:rPr lang="en-US" dirty="0" smtClean="0"/>
              <a:t>Sections and lead authors defined</a:t>
            </a:r>
          </a:p>
          <a:p>
            <a:r>
              <a:rPr lang="en-US" dirty="0" smtClean="0"/>
              <a:t>Text deadline for lead authors: 09Dec12</a:t>
            </a:r>
          </a:p>
          <a:p>
            <a:pPr lvl="1"/>
            <a:r>
              <a:rPr lang="en-US" dirty="0" smtClean="0"/>
              <a:t>Consolidate first complete draft …</a:t>
            </a:r>
          </a:p>
          <a:p>
            <a:r>
              <a:rPr lang="en-US" dirty="0" smtClean="0"/>
              <a:t>Circulate for comment: 16Dec12</a:t>
            </a:r>
          </a:p>
          <a:p>
            <a:pPr lvl="1"/>
            <a:r>
              <a:rPr lang="en-US" dirty="0" smtClean="0"/>
              <a:t>Comments open until the end of </a:t>
            </a:r>
            <a:r>
              <a:rPr lang="en-US" dirty="0" err="1" smtClean="0"/>
              <a:t>nuSTORM</a:t>
            </a:r>
            <a:r>
              <a:rPr lang="en-US" dirty="0" smtClean="0"/>
              <a:t> #2</a:t>
            </a:r>
          </a:p>
          <a:p>
            <a:r>
              <a:rPr lang="en-US" dirty="0" err="1" smtClean="0"/>
              <a:t>nuSTORM</a:t>
            </a:r>
            <a:r>
              <a:rPr lang="en-US" dirty="0" smtClean="0"/>
              <a:t> w/s #2 at CERN: Jan13:</a:t>
            </a:r>
          </a:p>
          <a:p>
            <a:pPr lvl="1"/>
            <a:r>
              <a:rPr lang="en-US" dirty="0" smtClean="0"/>
              <a:t>Review status of </a:t>
            </a:r>
            <a:r>
              <a:rPr lang="en-US" dirty="0" err="1" smtClean="0"/>
              <a:t>nuSTORM</a:t>
            </a:r>
            <a:endParaRPr lang="en-US" dirty="0" smtClean="0"/>
          </a:p>
          <a:p>
            <a:pPr lvl="1"/>
            <a:r>
              <a:rPr lang="en-US" dirty="0" smtClean="0"/>
              <a:t>Review status of </a:t>
            </a:r>
            <a:r>
              <a:rPr lang="en-US" dirty="0" err="1"/>
              <a:t>E</a:t>
            </a:r>
            <a:r>
              <a:rPr lang="en-US" dirty="0" err="1" smtClean="0"/>
              <a:t>oI</a:t>
            </a:r>
            <a:endParaRPr lang="en-US" dirty="0" smtClean="0"/>
          </a:p>
          <a:p>
            <a:pPr lvl="1"/>
            <a:r>
              <a:rPr lang="en-US" dirty="0" smtClean="0"/>
              <a:t>Gather additional European authors</a:t>
            </a:r>
          </a:p>
          <a:p>
            <a:r>
              <a:rPr lang="en-US" dirty="0" smtClean="0"/>
              <a:t>Submit to SPSC (CC to relevant Strategy Group members): 16Jan13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780928"/>
            <a:ext cx="9144000" cy="4077072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76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20" y="1628800"/>
            <a:ext cx="7812360" cy="514586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6102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750"/>
            <a:ext cx="8229600" cy="1143000"/>
          </a:xfrm>
        </p:spPr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 </a:t>
            </a:r>
            <a:r>
              <a:rPr lang="en-US" dirty="0" err="1" smtClean="0"/>
              <a:t>EoI</a:t>
            </a:r>
            <a:r>
              <a:rPr lang="en-US" dirty="0" smtClean="0"/>
              <a:t>: proposed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Goal:</a:t>
            </a:r>
          </a:p>
          <a:p>
            <a:pPr lvl="1"/>
            <a:r>
              <a:rPr lang="en-US" dirty="0" err="1" smtClean="0"/>
              <a:t>LoI</a:t>
            </a:r>
            <a:r>
              <a:rPr lang="en-US" dirty="0" smtClean="0"/>
              <a:t> available before </a:t>
            </a:r>
            <a:r>
              <a:rPr lang="en-US" dirty="0" err="1" smtClean="0"/>
              <a:t>Erice</a:t>
            </a:r>
            <a:r>
              <a:rPr lang="en-US" dirty="0" smtClean="0"/>
              <a:t> “European Strategy writing work shop”;</a:t>
            </a:r>
          </a:p>
          <a:p>
            <a:r>
              <a:rPr lang="en-US" dirty="0" smtClean="0"/>
              <a:t>Skeleton for </a:t>
            </a:r>
            <a:r>
              <a:rPr lang="en-US" dirty="0" err="1" smtClean="0"/>
              <a:t>nuSTORM</a:t>
            </a:r>
            <a:r>
              <a:rPr lang="en-US" dirty="0" smtClean="0"/>
              <a:t> </a:t>
            </a:r>
            <a:r>
              <a:rPr lang="en-US" dirty="0" err="1" smtClean="0"/>
              <a:t>EoI</a:t>
            </a:r>
            <a:r>
              <a:rPr lang="en-US" dirty="0" smtClean="0"/>
              <a:t>: 09Nov12</a:t>
            </a:r>
          </a:p>
          <a:p>
            <a:pPr lvl="1"/>
            <a:r>
              <a:rPr lang="en-US" dirty="0" smtClean="0"/>
              <a:t>Done;</a:t>
            </a:r>
          </a:p>
          <a:p>
            <a:pPr lvl="1"/>
            <a:r>
              <a:rPr lang="en-US" dirty="0" smtClean="0"/>
              <a:t>Sections and lead authors defined</a:t>
            </a:r>
          </a:p>
          <a:p>
            <a:r>
              <a:rPr lang="en-US" dirty="0" smtClean="0"/>
              <a:t>Text deadline for lead authors: 09Dec12</a:t>
            </a:r>
          </a:p>
          <a:p>
            <a:pPr lvl="1"/>
            <a:r>
              <a:rPr lang="en-US" dirty="0" smtClean="0"/>
              <a:t>Consolidate first complete draft …</a:t>
            </a:r>
          </a:p>
          <a:p>
            <a:r>
              <a:rPr lang="en-US" dirty="0" smtClean="0"/>
              <a:t>Circulate for comment: 16Dec12</a:t>
            </a:r>
          </a:p>
          <a:p>
            <a:pPr lvl="1"/>
            <a:r>
              <a:rPr lang="en-US" dirty="0" smtClean="0"/>
              <a:t>Comments open until the end of </a:t>
            </a:r>
            <a:r>
              <a:rPr lang="en-US" dirty="0" err="1" smtClean="0"/>
              <a:t>nuSTORM</a:t>
            </a:r>
            <a:r>
              <a:rPr lang="en-US" dirty="0" smtClean="0"/>
              <a:t> #2</a:t>
            </a:r>
          </a:p>
          <a:p>
            <a:r>
              <a:rPr lang="en-US" dirty="0" err="1" smtClean="0"/>
              <a:t>nuSTORM</a:t>
            </a:r>
            <a:r>
              <a:rPr lang="en-US" dirty="0" smtClean="0"/>
              <a:t> w/s #2 at CERN: Jan13:</a:t>
            </a:r>
          </a:p>
          <a:p>
            <a:pPr lvl="1"/>
            <a:r>
              <a:rPr lang="en-US" dirty="0" smtClean="0"/>
              <a:t>Review status of </a:t>
            </a:r>
            <a:r>
              <a:rPr lang="en-US" dirty="0" err="1" smtClean="0"/>
              <a:t>nuSTORM</a:t>
            </a:r>
            <a:endParaRPr lang="en-US" dirty="0" smtClean="0"/>
          </a:p>
          <a:p>
            <a:pPr lvl="1"/>
            <a:r>
              <a:rPr lang="en-US" dirty="0" smtClean="0"/>
              <a:t>Review status of </a:t>
            </a:r>
            <a:r>
              <a:rPr lang="en-US" dirty="0" err="1"/>
              <a:t>E</a:t>
            </a:r>
            <a:r>
              <a:rPr lang="en-US" dirty="0" err="1" smtClean="0"/>
              <a:t>oI</a:t>
            </a:r>
            <a:endParaRPr lang="en-US" dirty="0" smtClean="0"/>
          </a:p>
          <a:p>
            <a:pPr lvl="1"/>
            <a:r>
              <a:rPr lang="en-US" dirty="0" smtClean="0"/>
              <a:t>Gather additional European authors</a:t>
            </a:r>
          </a:p>
          <a:p>
            <a:r>
              <a:rPr lang="en-US" dirty="0" smtClean="0"/>
              <a:t>Submit to SPSC (CC to relevant Strategy Group members): 16Jan13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6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Extend SM to include neutrino mass: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354482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Massive neutrino </a:t>
            </a:r>
            <a:r>
              <a:rPr lang="en-GB" i="1" dirty="0" smtClean="0"/>
              <a:t>NOT</a:t>
            </a:r>
            <a:r>
              <a:rPr lang="en-GB" dirty="0" smtClean="0"/>
              <a:t> </a:t>
            </a:r>
            <a:r>
              <a:rPr lang="en-GB" dirty="0" err="1" smtClean="0"/>
              <a:t>helicity</a:t>
            </a:r>
            <a:r>
              <a:rPr lang="en-GB" dirty="0" smtClean="0"/>
              <a:t> </a:t>
            </a:r>
            <a:r>
              <a:rPr lang="en-GB" dirty="0" err="1" smtClean="0"/>
              <a:t>eigenstate</a:t>
            </a:r>
            <a:r>
              <a:rPr lang="en-GB" dirty="0" smtClean="0"/>
              <a:t>, and …</a:t>
            </a:r>
          </a:p>
          <a:p>
            <a:pPr lvl="1"/>
            <a:r>
              <a:rPr lang="en-GB" dirty="0" smtClean="0"/>
              <a:t>since neutrino has no conserved quantum numbers</a:t>
            </a:r>
          </a:p>
          <a:p>
            <a:pPr lvl="2"/>
            <a:r>
              <a:rPr lang="en-GB" dirty="0" smtClean="0"/>
              <a:t>(except, perhaps, a global lepton number)</a:t>
            </a:r>
          </a:p>
          <a:p>
            <a:pPr>
              <a:buNone/>
            </a:pPr>
            <a:r>
              <a:rPr lang="en-GB" dirty="0" smtClean="0"/>
              <a:t> 	quantum mechanics implies neutrinos will mix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55563" y="3152275"/>
            <a:ext cx="922972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7320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[1]: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study of the neutrino is the study of physics beyond the Standard Model:</a:t>
            </a:r>
          </a:p>
          <a:p>
            <a:pPr lvl="1"/>
            <a:r>
              <a:rPr lang="en-US" dirty="0" smtClean="0"/>
              <a:t>Possibly a window on extremely large mass scale</a:t>
            </a:r>
          </a:p>
          <a:p>
            <a:r>
              <a:rPr lang="en-US" dirty="0" smtClean="0"/>
              <a:t>Exciting new data; exciting opportunities:</a:t>
            </a:r>
          </a:p>
          <a:p>
            <a:pPr lvl="1"/>
            <a:r>
              <a:rPr lang="en-GB" dirty="0"/>
              <a:t>Measurement of θ</a:t>
            </a:r>
            <a:r>
              <a:rPr lang="en-GB" baseline="-25000" dirty="0"/>
              <a:t>13</a:t>
            </a:r>
            <a:r>
              <a:rPr lang="en-GB" dirty="0"/>
              <a:t> emphasises:</a:t>
            </a:r>
          </a:p>
          <a:p>
            <a:pPr marL="1257300" lvl="2" indent="-457200"/>
            <a:r>
              <a:rPr lang="en-GB" dirty="0"/>
              <a:t>Discovery sensitivity for:</a:t>
            </a:r>
          </a:p>
          <a:p>
            <a:pPr marL="1714500" lvl="3" indent="-457200"/>
            <a:r>
              <a:rPr lang="en-GB" dirty="0"/>
              <a:t>CP-invariance violation;</a:t>
            </a:r>
          </a:p>
          <a:p>
            <a:pPr marL="1714500" lvl="3" indent="-457200"/>
            <a:r>
              <a:rPr lang="en-GB" dirty="0"/>
              <a:t>Mass hierarchy;</a:t>
            </a:r>
          </a:p>
          <a:p>
            <a:pPr marL="1257300" lvl="2" indent="-457200"/>
            <a:r>
              <a:rPr lang="en-GB" dirty="0"/>
              <a:t>Precision measurement of neutrino oscillations</a:t>
            </a:r>
            <a:endParaRPr lang="en-US" dirty="0"/>
          </a:p>
          <a:p>
            <a:pPr lvl="1"/>
            <a:r>
              <a:rPr lang="en-US" dirty="0" smtClean="0"/>
              <a:t>Sterile neutrinos situation unclear:</a:t>
            </a:r>
          </a:p>
          <a:p>
            <a:pPr lvl="2"/>
            <a:r>
              <a:rPr lang="en-US" dirty="0" smtClean="0"/>
              <a:t>Confirmation, or discovery of sterile state, would revolutionize </a:t>
            </a:r>
            <a:r>
              <a:rPr lang="en-US" dirty="0" smtClean="0"/>
              <a:t>our </a:t>
            </a:r>
            <a:r>
              <a:rPr lang="en-US" dirty="0" smtClean="0"/>
              <a:t>field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7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[2]: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8071"/>
            <a:ext cx="9144000" cy="60932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data, new Design Studies, new accelerator R&amp;D allow definition of powerful incremental </a:t>
            </a:r>
            <a:r>
              <a:rPr lang="en-US" dirty="0" err="1" smtClean="0"/>
              <a:t>programme</a:t>
            </a:r>
            <a:r>
              <a:rPr lang="en-US" dirty="0" smtClean="0"/>
              <a:t> encompassing:</a:t>
            </a:r>
          </a:p>
          <a:p>
            <a:pPr lvl="6"/>
            <a:endParaRPr lang="en-US" dirty="0" smtClean="0"/>
          </a:p>
          <a:p>
            <a:pPr lvl="1"/>
            <a:r>
              <a:rPr lang="en-US" dirty="0" smtClean="0"/>
              <a:t>Conventional super-beam experiment(s):</a:t>
            </a:r>
          </a:p>
          <a:p>
            <a:pPr lvl="2"/>
            <a:r>
              <a:rPr lang="en-US" dirty="0" smtClean="0"/>
              <a:t>Determination of mass hierarchy;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nitial scan of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CP</a:t>
            </a:r>
            <a:r>
              <a:rPr lang="en-US" dirty="0" smtClean="0"/>
              <a:t> space;</a:t>
            </a:r>
          </a:p>
          <a:p>
            <a:pPr lvl="3"/>
            <a:r>
              <a:rPr lang="en-US" dirty="0" smtClean="0"/>
              <a:t>Critical contribution: </a:t>
            </a:r>
            <a:r>
              <a:rPr lang="en-US" dirty="0" err="1" smtClean="0"/>
              <a:t>νe</a:t>
            </a:r>
            <a:r>
              <a:rPr lang="en-US" dirty="0" smtClean="0"/>
              <a:t> cross section measurements from </a:t>
            </a:r>
            <a:r>
              <a:rPr lang="en-US" dirty="0" err="1" smtClean="0"/>
              <a:t>nuSTORM</a:t>
            </a:r>
            <a:endParaRPr lang="en-US" dirty="0" smtClean="0"/>
          </a:p>
          <a:p>
            <a:pPr lvl="1"/>
            <a:r>
              <a:rPr lang="en-US" dirty="0" smtClean="0"/>
              <a:t>Development of the Neutrino Factory:</a:t>
            </a:r>
            <a:endParaRPr lang="en-US" dirty="0"/>
          </a:p>
          <a:p>
            <a:pPr lvl="2"/>
            <a:r>
              <a:rPr lang="en-GB" dirty="0"/>
              <a:t>Unique; meeting the sensitivity and precision goals;</a:t>
            </a:r>
          </a:p>
          <a:p>
            <a:pPr lvl="2"/>
            <a:r>
              <a:rPr lang="en-GB" dirty="0" smtClean="0"/>
              <a:t>Mature; key issues </a:t>
            </a:r>
            <a:r>
              <a:rPr lang="en-GB" dirty="0"/>
              <a:t>addressed, or being </a:t>
            </a:r>
            <a:r>
              <a:rPr lang="en-GB" dirty="0" smtClean="0"/>
              <a:t>addressed;</a:t>
            </a:r>
            <a:endParaRPr lang="en-GB" dirty="0"/>
          </a:p>
          <a:p>
            <a:pPr lvl="2"/>
            <a:r>
              <a:rPr lang="en-GB" dirty="0" smtClean="0"/>
              <a:t>Incremental </a:t>
            </a:r>
            <a:r>
              <a:rPr lang="en-GB" dirty="0"/>
              <a:t>approach to full Neutrino Factory </a:t>
            </a:r>
            <a:r>
              <a:rPr lang="en-GB" dirty="0" smtClean="0"/>
              <a:t>conceivable.</a:t>
            </a:r>
          </a:p>
          <a:p>
            <a:pPr lvl="8"/>
            <a:endParaRPr lang="en-GB" dirty="0" smtClean="0"/>
          </a:p>
          <a:p>
            <a:pPr lvl="1"/>
            <a:r>
              <a:rPr lang="en-GB" dirty="0" smtClean="0"/>
              <a:t>Programme of sterile neutrino searches:</a:t>
            </a:r>
          </a:p>
          <a:p>
            <a:pPr lvl="2"/>
            <a:r>
              <a:rPr lang="en-GB" dirty="0" smtClean="0"/>
              <a:t>Development of existing sterile-neutrino search programme;</a:t>
            </a:r>
          </a:p>
          <a:p>
            <a:pPr lvl="2"/>
            <a:r>
              <a:rPr lang="en-GB" dirty="0" smtClean="0"/>
              <a:t>Down-selection of novel techniques:</a:t>
            </a:r>
          </a:p>
          <a:p>
            <a:pPr lvl="3"/>
            <a:r>
              <a:rPr lang="en-GB" dirty="0" err="1" smtClean="0"/>
              <a:t>nuSTORM</a:t>
            </a:r>
            <a:r>
              <a:rPr lang="en-GB" dirty="0" smtClean="0"/>
              <a:t> offers a qualitatively new technique that can address each of the channels of interest</a:t>
            </a:r>
            <a:endParaRPr lang="en-GB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3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1520" y="620688"/>
            <a:ext cx="8640960" cy="2880320"/>
          </a:xfrm>
          <a:prstGeom prst="roundRect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000090"/>
              </a:gs>
              <a:gs pos="50000">
                <a:srgbClr val="A50021"/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All together a wonderful </a:t>
            </a:r>
            <a:r>
              <a:rPr lang="en-US" sz="66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programme</a:t>
            </a:r>
            <a:r>
              <a:rPr lang="en-US" sz="6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en-US" sz="66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5661248"/>
            <a:ext cx="35055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5267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Schrödinger’s neutrino: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4481" y="1110592"/>
            <a:ext cx="8529637" cy="19177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6688" y="3693704"/>
            <a:ext cx="88106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0729" y="3729800"/>
            <a:ext cx="469900" cy="4826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84200" y="4617212"/>
            <a:ext cx="685800" cy="509587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62939" y="5954304"/>
            <a:ext cx="673100" cy="5080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60474" y="4769612"/>
            <a:ext cx="685800" cy="509587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939213" y="6106704"/>
            <a:ext cx="673100" cy="5080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428860" y="3622266"/>
            <a:ext cx="481013" cy="51911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910263" y="5081680"/>
            <a:ext cx="482600" cy="51911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978316" y="3693704"/>
            <a:ext cx="482600" cy="5969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648700" y="5019517"/>
            <a:ext cx="495300" cy="5969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4714876" y="3836580"/>
            <a:ext cx="482600" cy="547687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581274" y="5255804"/>
            <a:ext cx="481013" cy="5334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4572000" y="765175"/>
            <a:ext cx="0" cy="60928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 flipV="1">
            <a:off x="0" y="3409950"/>
            <a:ext cx="9161463" cy="1905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870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tunne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</p:spPr>
      </p:pic>
      <p:sp>
        <p:nvSpPr>
          <p:cNvPr id="288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Reactor neutrinos: </a:t>
            </a:r>
            <a:r>
              <a:rPr lang="en-GB" dirty="0" err="1" smtClean="0"/>
              <a:t>Kamland</a:t>
            </a:r>
            <a:r>
              <a:rPr lang="en-GB" dirty="0" smtClean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065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7" name="Picture 5" descr="Reactor-osc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70038"/>
            <a:ext cx="9144000" cy="4926012"/>
          </a:xfrm>
          <a:prstGeom prst="rect">
            <a:avLst/>
          </a:prstGeom>
          <a:noFill/>
        </p:spPr>
      </p:pic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</a:t>
            </a:r>
            <a:r>
              <a:rPr lang="en-GB" sz="4100"/>
              <a:t>scillating electron (anti-)neutrinos</a:t>
            </a:r>
          </a:p>
        </p:txBody>
      </p:sp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3388" y="4967288"/>
            <a:ext cx="8675687" cy="1123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22047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2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3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KL-pres</Template>
  <TotalTime>4516</TotalTime>
  <Words>3132</Words>
  <Application>Microsoft Macintosh PowerPoint</Application>
  <PresentationFormat>On-screen Show (4:3)</PresentationFormat>
  <Paragraphs>521</Paragraphs>
  <Slides>62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KL-pres</vt:lpstr>
      <vt:lpstr>1_Data-proj-slides</vt:lpstr>
      <vt:lpstr>1_Theme1</vt:lpstr>
      <vt:lpstr>Slides</vt:lpstr>
      <vt:lpstr>Presentation1</vt:lpstr>
      <vt:lpstr>1_Theme2</vt:lpstr>
      <vt:lpstr>2_Theme2</vt:lpstr>
      <vt:lpstr>ISIS Small Bottom Banner</vt:lpstr>
      <vt:lpstr>1_KL-pres</vt:lpstr>
      <vt:lpstr>2_KL-pres</vt:lpstr>
      <vt:lpstr>3_KL-pres</vt:lpstr>
      <vt:lpstr>Document</vt:lpstr>
      <vt:lpstr> Neutrinos from stored muon beams:</vt:lpstr>
      <vt:lpstr>Acknowledgements:</vt:lpstr>
      <vt:lpstr>Contents:</vt:lpstr>
      <vt:lpstr>Neutrinos;  physics beyond the Standard Model</vt:lpstr>
      <vt:lpstr>Standard Model:</vt:lpstr>
      <vt:lpstr>Extend SM to include neutrino mass:</vt:lpstr>
      <vt:lpstr>Schrödinger’s neutrino:</vt:lpstr>
      <vt:lpstr>Reactor neutrinos: Kamland:</vt:lpstr>
      <vt:lpstr>Oscillating electron (anti-)neutrinos</vt:lpstr>
      <vt:lpstr>Physics beyond the Standard Model:</vt:lpstr>
      <vt:lpstr>Standard Neutrino Model:</vt:lpstr>
      <vt:lpstr>A window on the unknown:</vt:lpstr>
      <vt:lpstr>Mass scale, Dirac or Majorana</vt:lpstr>
      <vt:lpstr>Neutrino mass-scale:</vt:lpstr>
      <vt:lpstr>Dirac or Majorana:</vt:lpstr>
      <vt:lpstr>Standard Neutrino Model</vt:lpstr>
      <vt:lpstr>Daya Bay and RENO:</vt:lpstr>
      <vt:lpstr>Standard Neutrino Model:</vt:lpstr>
      <vt:lpstr>Standard Neutrino Model:</vt:lpstr>
      <vt:lpstr>The SνM measurement programme:</vt:lpstr>
      <vt:lpstr>Option thumbnails:</vt:lpstr>
      <vt:lpstr>Neutrino Factory:</vt:lpstr>
      <vt:lpstr>Mass hierarchy:</vt:lpstr>
      <vt:lpstr>Mass hierarchy:</vt:lpstr>
      <vt:lpstr>Exploiting the matter effect:</vt:lpstr>
      <vt:lpstr>Mass hierarchy potential:</vt:lpstr>
      <vt:lpstr>Mass hierarchy summary:</vt:lpstr>
      <vt:lpstr>CP-invariance violation:</vt:lpstr>
      <vt:lpstr>Systematic uncertainties:</vt:lpstr>
      <vt:lpstr>Discovery reach:</vt:lpstr>
      <vt:lpstr>The case for precision:</vt:lpstr>
      <vt:lpstr>The case for precision:</vt:lpstr>
      <vt:lpstr>Comparison:</vt:lpstr>
      <vt:lpstr>PowerPoint Presentation</vt:lpstr>
      <vt:lpstr>Sterile neutrinos</vt:lpstr>
      <vt:lpstr>LSND:</vt:lpstr>
      <vt:lpstr>Further information on sterile neutrinos:</vt:lpstr>
      <vt:lpstr>What we need to measure:</vt:lpstr>
      <vt:lpstr>Present programme and future options:</vt:lpstr>
      <vt:lpstr>PowerPoint Presentation</vt:lpstr>
      <vt:lpstr>nuSTORM: conceptual design:</vt:lpstr>
      <vt:lpstr>nuSTORM x-section measurement potential:</vt:lpstr>
      <vt:lpstr>R&amp;D and control of systematics</vt:lpstr>
      <vt:lpstr>Accelerator challenges:</vt:lpstr>
      <vt:lpstr>PowerPoint Presentation</vt:lpstr>
      <vt:lpstr>Detector challenges:</vt:lpstr>
      <vt:lpstr>Magnetized Iron Neutrino Detector (MIND):</vt:lpstr>
      <vt:lpstr>PowerPoint Presentation</vt:lpstr>
      <vt:lpstr>Elements of a programme</vt:lpstr>
      <vt:lpstr>Elements of a staged programme: [1]</vt:lpstr>
      <vt:lpstr>Elements of a staged programme: [2]</vt:lpstr>
      <vt:lpstr>nuSTORM expression of Interest</vt:lpstr>
      <vt:lpstr>Community i/p to European Strategy update:</vt:lpstr>
      <vt:lpstr>nuSTORM i/p to European Strategy update:</vt:lpstr>
      <vt:lpstr>nuSTORM EoI to CERN</vt:lpstr>
      <vt:lpstr>nuSTORM EoI: proposed timeline</vt:lpstr>
      <vt:lpstr>PowerPoint Presentation</vt:lpstr>
      <vt:lpstr>nuSTORM EoI: proposed timeline</vt:lpstr>
      <vt:lpstr>Conclusions</vt:lpstr>
      <vt:lpstr>Conclusions [1]:</vt:lpstr>
      <vt:lpstr>Conclusions [2]: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UKNF &amp; MICE:</dc:title>
  <dc:creator>Ken</dc:creator>
  <cp:lastModifiedBy>Kenneth Long</cp:lastModifiedBy>
  <cp:revision>271</cp:revision>
  <dcterms:created xsi:type="dcterms:W3CDTF">2012-05-06T10:05:37Z</dcterms:created>
  <dcterms:modified xsi:type="dcterms:W3CDTF">2012-12-05T07:38:47Z</dcterms:modified>
</cp:coreProperties>
</file>