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2" r:id="rId1"/>
  </p:sldMasterIdLst>
  <p:notesMasterIdLst>
    <p:notesMasterId r:id="rId61"/>
  </p:notesMasterIdLst>
  <p:handoutMasterIdLst>
    <p:handoutMasterId r:id="rId62"/>
  </p:handoutMasterIdLst>
  <p:sldIdLst>
    <p:sldId id="921" r:id="rId2"/>
    <p:sldId id="1072" r:id="rId3"/>
    <p:sldId id="961" r:id="rId4"/>
    <p:sldId id="965" r:id="rId5"/>
    <p:sldId id="1216" r:id="rId6"/>
    <p:sldId id="963" r:id="rId7"/>
    <p:sldId id="1108" r:id="rId8"/>
    <p:sldId id="976" r:id="rId9"/>
    <p:sldId id="1106" r:id="rId10"/>
    <p:sldId id="969" r:id="rId11"/>
    <p:sldId id="1187" r:id="rId12"/>
    <p:sldId id="973" r:id="rId13"/>
    <p:sldId id="982" r:id="rId14"/>
    <p:sldId id="1132" r:id="rId15"/>
    <p:sldId id="970" r:id="rId16"/>
    <p:sldId id="975" r:id="rId17"/>
    <p:sldId id="797" r:id="rId18"/>
    <p:sldId id="1011" r:id="rId19"/>
    <p:sldId id="971" r:id="rId20"/>
    <p:sldId id="1129" r:id="rId21"/>
    <p:sldId id="1211" r:id="rId22"/>
    <p:sldId id="851" r:id="rId23"/>
    <p:sldId id="1022" r:id="rId24"/>
    <p:sldId id="1179" r:id="rId25"/>
    <p:sldId id="1164" r:id="rId26"/>
    <p:sldId id="1165" r:id="rId27"/>
    <p:sldId id="1166" r:id="rId28"/>
    <p:sldId id="1167" r:id="rId29"/>
    <p:sldId id="1169" r:id="rId30"/>
    <p:sldId id="1208" r:id="rId31"/>
    <p:sldId id="1149" r:id="rId32"/>
    <p:sldId id="1150" r:id="rId33"/>
    <p:sldId id="1151" r:id="rId34"/>
    <p:sldId id="1152" r:id="rId35"/>
    <p:sldId id="1153" r:id="rId36"/>
    <p:sldId id="1207" r:id="rId37"/>
    <p:sldId id="1206" r:id="rId38"/>
    <p:sldId id="1128" r:id="rId39"/>
    <p:sldId id="1191" r:id="rId40"/>
    <p:sldId id="1189" r:id="rId41"/>
    <p:sldId id="1190" r:id="rId42"/>
    <p:sldId id="1154" r:id="rId43"/>
    <p:sldId id="739" r:id="rId44"/>
    <p:sldId id="740" r:id="rId45"/>
    <p:sldId id="1155" r:id="rId46"/>
    <p:sldId id="1157" r:id="rId47"/>
    <p:sldId id="1168" r:id="rId48"/>
    <p:sldId id="1185" r:id="rId49"/>
    <p:sldId id="1193" r:id="rId50"/>
    <p:sldId id="1192" r:id="rId51"/>
    <p:sldId id="1213" r:id="rId52"/>
    <p:sldId id="1215" r:id="rId53"/>
    <p:sldId id="1203" r:id="rId54"/>
    <p:sldId id="1162" r:id="rId55"/>
    <p:sldId id="1195" r:id="rId56"/>
    <p:sldId id="1212" r:id="rId57"/>
    <p:sldId id="1074" r:id="rId58"/>
    <p:sldId id="996" r:id="rId59"/>
    <p:sldId id="1218" r:id="rId60"/>
  </p:sldIdLst>
  <p:sldSz cx="9144000" cy="6858000" type="screen4x3"/>
  <p:notesSz cx="6642100" cy="97536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N W3"/>
        <a:cs typeface="ヒラギノ角ゴ ProN W3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N W3"/>
        <a:cs typeface="ヒラギノ角ゴ ProN W3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N W3"/>
        <a:cs typeface="ヒラギノ角ゴ ProN W3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N W3"/>
        <a:cs typeface="ヒラギノ角ゴ ProN W3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N W3"/>
        <a:cs typeface="ヒラギノ角ゴ ProN W3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N W3"/>
        <a:cs typeface="ヒラギノ角ゴ ProN W3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N W3"/>
        <a:cs typeface="ヒラギノ角ゴ ProN W3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N W3"/>
        <a:cs typeface="ヒラギノ角ゴ ProN W3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N W3"/>
        <a:cs typeface="ヒラギノ角ゴ ProN W3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FAFD00"/>
    <a:srgbClr val="000000"/>
    <a:srgbClr val="00DFCA"/>
    <a:srgbClr val="FDC0E5"/>
    <a:srgbClr val="FFCC00"/>
    <a:srgbClr val="FF9900"/>
    <a:srgbClr val="FF0000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072" autoAdjust="0"/>
    <p:restoredTop sz="94660"/>
  </p:normalViewPr>
  <p:slideViewPr>
    <p:cSldViewPr>
      <p:cViewPr varScale="1">
        <p:scale>
          <a:sx n="85" d="100"/>
          <a:sy n="85" d="100"/>
        </p:scale>
        <p:origin x="-1200" y="-90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24" y="81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7278"/>
    </p:cViewPr>
  </p:sorterViewPr>
  <p:notesViewPr>
    <p:cSldViewPr>
      <p:cViewPr>
        <p:scale>
          <a:sx n="100" d="100"/>
          <a:sy n="100" d="100"/>
        </p:scale>
        <p:origin x="-1698" y="30"/>
      </p:cViewPr>
      <p:guideLst>
        <p:guide orient="horz" pos="4068"/>
        <p:guide pos="116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image" Target="../media/image8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image" Target="../media/image102.wmf"/><Relationship Id="rId1" Type="http://schemas.openxmlformats.org/officeDocument/2006/relationships/image" Target="../media/image10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6350" y="0"/>
            <a:ext cx="2849563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318" tIns="0" rIns="18318" bIns="0" numCol="1" anchor="t" anchorCtr="0" compatLnSpc="1">
            <a:prstTxWarp prst="textNoShape">
              <a:avLst/>
            </a:prstTxWarp>
          </a:bodyPr>
          <a:lstStyle>
            <a:lvl1pPr defTabSz="857250" eaLnBrk="0" hangingPunct="0">
              <a:spcBef>
                <a:spcPct val="0"/>
              </a:spcBef>
              <a:defRPr sz="900" i="1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86188" y="0"/>
            <a:ext cx="2849562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318" tIns="0" rIns="18318" bIns="0" numCol="1" anchor="t" anchorCtr="0" compatLnSpc="1">
            <a:prstTxWarp prst="textNoShape">
              <a:avLst/>
            </a:prstTxWarp>
          </a:bodyPr>
          <a:lstStyle>
            <a:lvl1pPr algn="r" defTabSz="857250" eaLnBrk="0" hangingPunct="0">
              <a:spcBef>
                <a:spcPct val="0"/>
              </a:spcBef>
              <a:defRPr sz="900" i="1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83013" y="9313863"/>
            <a:ext cx="2881312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318" tIns="0" rIns="18318" bIns="0" numCol="1" anchor="b" anchorCtr="0" compatLnSpc="1">
            <a:prstTxWarp prst="textNoShape">
              <a:avLst/>
            </a:prstTxWarp>
          </a:bodyPr>
          <a:lstStyle>
            <a:lvl1pPr algn="r" defTabSz="879475" eaLnBrk="0" hangingPunct="0">
              <a:defRPr sz="900" i="1">
                <a:solidFill>
                  <a:schemeClr val="tx2"/>
                </a:solidFill>
                <a:latin typeface="Times New Roman" charset="0"/>
                <a:ea typeface="ヒラギノ角ゴ ProN W3" charset="-128"/>
                <a:cs typeface="+mn-cs"/>
              </a:defRPr>
            </a:lvl1pPr>
          </a:lstStyle>
          <a:p>
            <a:pPr>
              <a:defRPr/>
            </a:pPr>
            <a:fld id="{C0EFAC2F-F804-430D-8DFA-3CB12FD232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-22225" y="9313863"/>
            <a:ext cx="2881313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318" tIns="0" rIns="18318" bIns="0" numCol="1" anchor="b" anchorCtr="0" compatLnSpc="1">
            <a:prstTxWarp prst="textNoShape">
              <a:avLst/>
            </a:prstTxWarp>
          </a:bodyPr>
          <a:lstStyle>
            <a:lvl1pPr defTabSz="879475" eaLnBrk="0" hangingPunct="0">
              <a:spcBef>
                <a:spcPct val="0"/>
              </a:spcBef>
              <a:defRPr sz="900" i="1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6350" y="0"/>
            <a:ext cx="2849563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318" tIns="0" rIns="18318" bIns="0" numCol="1" anchor="t" anchorCtr="0" compatLnSpc="1">
            <a:prstTxWarp prst="textNoShape">
              <a:avLst/>
            </a:prstTxWarp>
          </a:bodyPr>
          <a:lstStyle>
            <a:lvl1pPr defTabSz="712788" eaLnBrk="0" hangingPunct="0">
              <a:spcBef>
                <a:spcPct val="0"/>
              </a:spcBef>
              <a:defRPr sz="900" i="1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86188" y="0"/>
            <a:ext cx="2849562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318" tIns="0" rIns="18318" bIns="0" numCol="1" anchor="t" anchorCtr="0" compatLnSpc="1">
            <a:prstTxWarp prst="textNoShape">
              <a:avLst/>
            </a:prstTxWarp>
          </a:bodyPr>
          <a:lstStyle>
            <a:lvl1pPr algn="r" defTabSz="712788" eaLnBrk="0" hangingPunct="0">
              <a:spcBef>
                <a:spcPct val="0"/>
              </a:spcBef>
              <a:defRPr sz="900" i="1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86188" y="9215438"/>
            <a:ext cx="2849562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318" tIns="0" rIns="18318" bIns="0" numCol="1" anchor="b" anchorCtr="0" compatLnSpc="1">
            <a:prstTxWarp prst="textNoShape">
              <a:avLst/>
            </a:prstTxWarp>
          </a:bodyPr>
          <a:lstStyle>
            <a:lvl1pPr algn="r" defTabSz="712788" eaLnBrk="0" hangingPunct="0">
              <a:defRPr sz="900" i="1">
                <a:latin typeface="Times New Roman" charset="0"/>
                <a:ea typeface="ヒラギノ角ゴ ProN W3" charset="-128"/>
                <a:cs typeface="+mn-cs"/>
              </a:defRPr>
            </a:lvl1pPr>
          </a:lstStyle>
          <a:p>
            <a:pPr>
              <a:defRPr/>
            </a:pPr>
            <a:fld id="{F0A62C92-4F26-4431-9E00-8A691EF630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3317" name="Rectangle 5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25488" y="841375"/>
            <a:ext cx="5359400" cy="40195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01625" y="4897438"/>
            <a:ext cx="6043613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015" tIns="44271" rIns="87015" bIns="442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Body Text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5867400" y="9274175"/>
            <a:ext cx="5080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7015" tIns="44271" rIns="87015" bIns="44271">
            <a:spAutoFit/>
          </a:bodyPr>
          <a:lstStyle/>
          <a:p>
            <a:pPr defTabSz="857250" eaLnBrk="0" hangingPunct="0">
              <a:spcBef>
                <a:spcPct val="50000"/>
              </a:spcBef>
              <a:defRPr/>
            </a:pPr>
            <a:r>
              <a:rPr lang="en-GB" sz="1100">
                <a:ea typeface="ヒラギノ角ゴ ProN W3" charset="-128"/>
                <a:cs typeface="+mn-cs"/>
              </a:rPr>
              <a:t>Page </a:t>
            </a:r>
            <a:fld id="{27154557-9507-4EF7-B7D4-636AA05E549B}" type="slidenum">
              <a:rPr lang="en-GB" sz="1100">
                <a:ea typeface="ヒラギノ角ゴ ProN W3" charset="-128"/>
                <a:cs typeface="+mn-cs"/>
              </a:rPr>
              <a:pPr defTabSz="857250" eaLnBrk="0" hangingPunct="0">
                <a:spcBef>
                  <a:spcPct val="50000"/>
                </a:spcBef>
                <a:defRPr/>
              </a:pPr>
              <a:t>‹#›</a:t>
            </a:fld>
            <a:endParaRPr lang="en-GB" sz="1100">
              <a:ea typeface="ヒラギノ角ゴ ProN W3" charset="-128"/>
              <a:cs typeface="+mn-cs"/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109538" y="419100"/>
            <a:ext cx="3001962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7015" tIns="44271" rIns="87015" bIns="44271">
            <a:spAutoFit/>
          </a:bodyPr>
          <a:lstStyle/>
          <a:p>
            <a:pPr defTabSz="857250" eaLnBrk="0" hangingPunct="0">
              <a:spcBef>
                <a:spcPct val="50000"/>
              </a:spcBef>
              <a:defRPr/>
            </a:pPr>
            <a:r>
              <a:rPr lang="en-GB" sz="900">
                <a:latin typeface="Times New Roman" pitchFamily="18" charset="0"/>
                <a:ea typeface="+mn-ea"/>
                <a:cs typeface="+mn-cs"/>
              </a:rPr>
              <a:t>J.M. Jowett, Beam Dynamics Panel Report</a:t>
            </a: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3165475" y="419100"/>
            <a:ext cx="320675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7015" tIns="44271" rIns="87015" bIns="44271">
            <a:spAutoFit/>
          </a:bodyPr>
          <a:lstStyle/>
          <a:p>
            <a:pPr algn="r" defTabSz="857250" eaLnBrk="0" hangingPunct="0">
              <a:spcBef>
                <a:spcPct val="50000"/>
              </a:spcBef>
              <a:defRPr/>
            </a:pPr>
            <a:r>
              <a:rPr lang="en-GB" sz="1100">
                <a:ea typeface="ヒラギノ角ゴ ProN W3" charset="-128"/>
                <a:cs typeface="+mn-cs"/>
              </a:rPr>
              <a:t> </a:t>
            </a:r>
            <a:r>
              <a:rPr lang="en-GB" sz="900">
                <a:latin typeface="Times New Roman" charset="0"/>
                <a:ea typeface="ヒラギノ角ゴ ProN W3" charset="-128"/>
                <a:cs typeface="+mn-cs"/>
              </a:rPr>
              <a:t>ICFA Meeting DESY 9/2/2001, Page </a:t>
            </a:r>
            <a:fld id="{DD35204C-89B8-418E-BFC9-A54E4D3716D8}" type="slidenum">
              <a:rPr lang="en-GB" sz="900">
                <a:latin typeface="Times New Roman" charset="0"/>
                <a:ea typeface="ヒラギノ角ゴ ProN W3" charset="-128"/>
                <a:cs typeface="+mn-cs"/>
              </a:rPr>
              <a:pPr algn="r" defTabSz="857250" eaLnBrk="0" hangingPunct="0">
                <a:spcBef>
                  <a:spcPct val="50000"/>
                </a:spcBef>
                <a:defRPr/>
              </a:pPr>
              <a:t>‹#›</a:t>
            </a:fld>
            <a:endParaRPr lang="en-GB" sz="900">
              <a:latin typeface="Times New Roman" charset="0"/>
              <a:ea typeface="ヒラギノ角ゴ ProN W3" charset="-128"/>
              <a:cs typeface="+mn-cs"/>
            </a:endParaRPr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22225" y="9313863"/>
            <a:ext cx="2881313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318" tIns="0" rIns="18318" bIns="0" numCol="1" anchor="b" anchorCtr="0" compatLnSpc="1">
            <a:prstTxWarp prst="textNoShape">
              <a:avLst/>
            </a:prstTxWarp>
          </a:bodyPr>
          <a:lstStyle>
            <a:lvl1pPr defTabSz="879475" eaLnBrk="0" hangingPunct="0">
              <a:spcBef>
                <a:spcPct val="0"/>
              </a:spcBef>
              <a:defRPr sz="900" i="1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93663" indent="-93663" algn="l" defTabSz="892175" rtl="0" eaLnBrk="0" fontAlgn="base" hangingPunct="0">
      <a:lnSpc>
        <a:spcPct val="90000"/>
      </a:lnSpc>
      <a:spcBef>
        <a:spcPct val="40000"/>
      </a:spcBef>
      <a:spcAft>
        <a:spcPct val="0"/>
      </a:spcAft>
      <a:buSzPct val="100000"/>
      <a:buChar char="•"/>
      <a:defRPr sz="1400" kern="1200">
        <a:solidFill>
          <a:schemeClr val="tx1"/>
        </a:solidFill>
        <a:latin typeface="Arial" pitchFamily="34" charset="0"/>
        <a:ea typeface="ＭＳ Ｐゴシック" charset="-128"/>
        <a:cs typeface="ＭＳ Ｐゴシック" charset="-128"/>
      </a:defRPr>
    </a:lvl1pPr>
    <a:lvl2pPr marL="282575" algn="l" defTabSz="892175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ＭＳ Ｐゴシック"/>
      </a:defRPr>
    </a:lvl2pPr>
    <a:lvl3pPr marL="469900" algn="l" defTabSz="892175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ＭＳ Ｐゴシック"/>
      </a:defRPr>
    </a:lvl3pPr>
    <a:lvl4pPr marL="752475" algn="l" defTabSz="892175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ＭＳ Ｐゴシック"/>
      </a:defRPr>
    </a:lvl4pPr>
    <a:lvl5pPr marL="1130300" algn="l" defTabSz="892175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2650" y="731838"/>
            <a:ext cx="4876800" cy="3657600"/>
          </a:xfrm>
          <a:ln/>
        </p:spPr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5825" y="4632325"/>
            <a:ext cx="4870450" cy="4389438"/>
          </a:xfrm>
          <a:noFill/>
          <a:ln/>
        </p:spPr>
        <p:txBody>
          <a:bodyPr/>
          <a:lstStyle/>
          <a:p>
            <a:endParaRPr lang="fr-FR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82650" y="731838"/>
            <a:ext cx="4876800" cy="3657600"/>
          </a:xfrm>
          <a:ln/>
        </p:spPr>
      </p:sp>
      <p:sp>
        <p:nvSpPr>
          <p:cNvPr id="102402" name="Notes Placeholder 2"/>
          <p:cNvSpPr>
            <a:spLocks noGrp="1"/>
          </p:cNvSpPr>
          <p:nvPr>
            <p:ph type="body" idx="1"/>
          </p:nvPr>
        </p:nvSpPr>
        <p:spPr>
          <a:xfrm>
            <a:off x="663575" y="4632325"/>
            <a:ext cx="5314950" cy="4389438"/>
          </a:xfrm>
          <a:noFill/>
          <a:ln/>
        </p:spPr>
        <p:txBody>
          <a:bodyPr lIns="91440" tIns="45720" rIns="91440" bIns="45720"/>
          <a:lstStyle/>
          <a:p>
            <a:pPr marL="0" indent="0" defTabSz="457200">
              <a:spcBef>
                <a:spcPct val="0"/>
              </a:spcBef>
            </a:pPr>
            <a:endParaRPr lang="it-IT" smtClean="0"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102403" name="Slide Number Placeholder 3"/>
          <p:cNvSpPr txBox="1">
            <a:spLocks noGrp="1"/>
          </p:cNvSpPr>
          <p:nvPr/>
        </p:nvSpPr>
        <p:spPr bwMode="auto">
          <a:xfrm>
            <a:off x="3762375" y="9264650"/>
            <a:ext cx="287813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457200"/>
            <a:fld id="{6D386C8F-5AF0-4867-9C98-60F4F88F28DC}" type="slidenum">
              <a:rPr lang="en-GB" sz="1200">
                <a:latin typeface="Calibri" pitchFamily="34" charset="0"/>
              </a:rPr>
              <a:pPr algn="r" defTabSz="457200"/>
              <a:t>55</a:t>
            </a:fld>
            <a:endParaRPr lang="en-GB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 txBox="1">
            <a:spLocks noGrp="1" noChangeArrowheads="1"/>
          </p:cNvSpPr>
          <p:nvPr/>
        </p:nvSpPr>
        <p:spPr bwMode="auto">
          <a:xfrm>
            <a:off x="3762375" y="9264650"/>
            <a:ext cx="287813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80" tIns="46840" rIns="93680" bIns="46840" anchor="b"/>
          <a:lstStyle/>
          <a:p>
            <a:pPr algn="r" defTabSz="936625"/>
            <a:fld id="{F2E3D164-D02B-4817-A778-B3D06FCC052F}" type="slidenum">
              <a:rPr lang="de-DE" sz="1200">
                <a:ea typeface="ＭＳ Ｐゴシック"/>
                <a:cs typeface="ＭＳ Ｐゴシック"/>
              </a:rPr>
              <a:pPr algn="r" defTabSz="936625"/>
              <a:t>57</a:t>
            </a:fld>
            <a:endParaRPr lang="de-DE" sz="1200">
              <a:ea typeface="ＭＳ Ｐゴシック"/>
              <a:cs typeface="ＭＳ Ｐゴシック"/>
            </a:endParaRPr>
          </a:p>
        </p:txBody>
      </p:sp>
      <p:sp>
        <p:nvSpPr>
          <p:cNvPr id="106498" name="Rectangle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882650" y="730250"/>
            <a:ext cx="4878388" cy="3659188"/>
          </a:xfrm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3575" y="4632325"/>
            <a:ext cx="5314950" cy="4391025"/>
          </a:xfrm>
          <a:noFill/>
          <a:ln/>
        </p:spPr>
        <p:txBody>
          <a:bodyPr lIns="93680" tIns="46840" rIns="93680" bIns="46840"/>
          <a:lstStyle/>
          <a:p>
            <a:pPr marL="0" indent="0" defTabSz="914400" eaLnBrk="1" hangingPunct="1"/>
            <a:endParaRPr lang="it-IT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82650" y="731838"/>
            <a:ext cx="4876800" cy="3657600"/>
          </a:xfrm>
          <a:ln/>
        </p:spPr>
      </p:sp>
      <p:sp>
        <p:nvSpPr>
          <p:cNvPr id="34818" name="Notizenplatzhalter 2"/>
          <p:cNvSpPr>
            <a:spLocks noGrp="1"/>
          </p:cNvSpPr>
          <p:nvPr>
            <p:ph type="body" idx="1"/>
          </p:nvPr>
        </p:nvSpPr>
        <p:spPr>
          <a:xfrm>
            <a:off x="663575" y="4632325"/>
            <a:ext cx="5314950" cy="4389438"/>
          </a:xfrm>
          <a:noFill/>
          <a:ln/>
        </p:spPr>
        <p:txBody>
          <a:bodyPr lIns="91440" tIns="45720" rIns="91440" bIns="45720"/>
          <a:lstStyle/>
          <a:p>
            <a:pPr marL="0" indent="0" defTabSz="457200" eaLnBrk="1" hangingPunct="1">
              <a:spcBef>
                <a:spcPct val="0"/>
              </a:spcBef>
            </a:pPr>
            <a:endParaRPr lang="de-DE" smtClean="0"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34819" name="Foliennummernplatzhalter 3"/>
          <p:cNvSpPr txBox="1">
            <a:spLocks noGrp="1"/>
          </p:cNvSpPr>
          <p:nvPr/>
        </p:nvSpPr>
        <p:spPr bwMode="auto">
          <a:xfrm>
            <a:off x="3762375" y="9264650"/>
            <a:ext cx="287813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B1D3DB0-3B37-4792-8C60-ECE61EB05923}" type="slidenum">
              <a:rPr lang="de-DE" sz="1200">
                <a:latin typeface="Calibri" pitchFamily="34" charset="0"/>
              </a:rPr>
              <a:pPr algn="r"/>
              <a:t>12</a:t>
            </a:fld>
            <a:endParaRPr lang="de-DE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13E03-8C0A-4700-BA03-8399986212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EFD7F-6B79-4169-BAEF-427FECFBBD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1625" y="200025"/>
            <a:ext cx="2012950" cy="6657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200025"/>
            <a:ext cx="5888037" cy="6657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B4D7A-7BF7-44AE-884B-7286FBB07B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8019F-AC3D-4345-9562-2F912C3687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9EEEB-C5FB-4520-8B2E-2761653C7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1131888"/>
            <a:ext cx="3949700" cy="5726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3288" y="1131888"/>
            <a:ext cx="3951287" cy="5726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99B4D5-E6E8-4672-AF22-2F23347A6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15DEC-2EB1-41CC-8A8E-CB76927D8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6E95E-2501-4802-A2FC-201551E01B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02A2C-D3B4-49D6-AAFA-F1F56AA73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83AE5-1C52-4DB7-AB1C-359FBAA1C0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rbel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5B0BF-FA61-4E2B-A6F0-457E3DAE96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223B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ext Box 1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926513" y="6616700"/>
            <a:ext cx="217487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64274" tIns="32137" rIns="64274" bIns="32137" numCol="1" anchor="b" anchorCtr="0" compatLnSpc="1">
            <a:prstTxWarp prst="textNoShape">
              <a:avLst/>
            </a:prstTxWarp>
          </a:bodyPr>
          <a:lstStyle>
            <a:lvl1pPr algn="ctr">
              <a:defRPr sz="1100">
                <a:ea typeface="ヒラギノ角ゴ ProN W3" charset="-128"/>
                <a:cs typeface="+mn-cs"/>
                <a:sym typeface="Corbel" charset="0"/>
              </a:defRPr>
            </a:lvl1pPr>
          </a:lstStyle>
          <a:p>
            <a:pPr>
              <a:defRPr/>
            </a:pPr>
            <a:fld id="{029CB1F3-6F0D-4F87-B584-BB32882C0C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74750" y="200025"/>
            <a:ext cx="6778625" cy="6365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07" tIns="35707" rIns="76336" bIns="3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 Rounded MT Bold" pitchFamily="34" charset="0"/>
              </a:rPr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131888"/>
            <a:ext cx="8053387" cy="5726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07" tIns="35707" rIns="76336" bIns="3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Corbel" pitchFamily="34" charset="0"/>
              </a:rPr>
              <a:t>Click to edit Master text styles</a:t>
            </a:r>
          </a:p>
          <a:p>
            <a:pPr lvl="1"/>
            <a:r>
              <a:rPr lang="en-US" smtClean="0">
                <a:sym typeface="Corbel" pitchFamily="34" charset="0"/>
              </a:rPr>
              <a:t>Second level</a:t>
            </a:r>
          </a:p>
          <a:p>
            <a:pPr lvl="2"/>
            <a:r>
              <a:rPr lang="en-US" smtClean="0">
                <a:sym typeface="Corbel" pitchFamily="34" charset="0"/>
              </a:rPr>
              <a:t>Third level</a:t>
            </a:r>
          </a:p>
          <a:p>
            <a:pPr lvl="3"/>
            <a:r>
              <a:rPr lang="en-US" smtClean="0">
                <a:sym typeface="Corbel" pitchFamily="34" charset="0"/>
              </a:rPr>
              <a:t>Fourth level</a:t>
            </a:r>
          </a:p>
          <a:p>
            <a:pPr lvl="4"/>
            <a:r>
              <a:rPr lang="en-US" smtClean="0">
                <a:sym typeface="Corbel" pitchFamily="34" charset="0"/>
              </a:rPr>
              <a:t>Fifth level</a:t>
            </a:r>
          </a:p>
        </p:txBody>
      </p:sp>
      <p:sp>
        <p:nvSpPr>
          <p:cNvPr id="1596422" name="Rectangle 6"/>
          <p:cNvSpPr>
            <a:spLocks noChangeArrowheads="1"/>
          </p:cNvSpPr>
          <p:nvPr/>
        </p:nvSpPr>
        <p:spPr bwMode="auto">
          <a:xfrm>
            <a:off x="3132138" y="6604000"/>
            <a:ext cx="25955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>
                <a:ea typeface="ヒラギノ角ゴ ProN W3" charset="-128"/>
                <a:cs typeface="+mn-cs"/>
                <a:sym typeface="Arial" charset="0"/>
              </a:rPr>
              <a:t>EIC Workshop, Washington, July 29</a:t>
            </a:r>
            <a:r>
              <a:rPr lang="en-US" sz="1000" baseline="30000">
                <a:ea typeface="ヒラギノ角ゴ ProN W3" charset="-128"/>
                <a:cs typeface="+mn-cs"/>
                <a:sym typeface="Arial" charset="0"/>
              </a:rPr>
              <a:t>th</a:t>
            </a:r>
            <a:r>
              <a:rPr lang="en-US" sz="1000">
                <a:ea typeface="ヒラギノ角ゴ ProN W3" charset="-128"/>
                <a:cs typeface="+mn-cs"/>
                <a:sym typeface="Arial" charset="0"/>
              </a:rPr>
              <a:t> 2010</a:t>
            </a:r>
            <a:endParaRPr lang="it-IT" sz="1000">
              <a:ea typeface="ヒラギノ角ゴ ProN W3" charset="-128"/>
              <a:cs typeface="+mn-cs"/>
              <a:sym typeface="Arial" charset="0"/>
            </a:endParaRPr>
          </a:p>
        </p:txBody>
      </p:sp>
      <p:sp>
        <p:nvSpPr>
          <p:cNvPr id="1596423" name="Rectangle 7"/>
          <p:cNvSpPr>
            <a:spLocks noChangeArrowheads="1"/>
          </p:cNvSpPr>
          <p:nvPr/>
        </p:nvSpPr>
        <p:spPr bwMode="auto">
          <a:xfrm>
            <a:off x="0" y="6613525"/>
            <a:ext cx="6477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>
                <a:ea typeface="ヒラギノ角ゴ ProN W3" charset="-128"/>
                <a:cs typeface="+mn-cs"/>
                <a:sym typeface="Arial" charset="0"/>
              </a:rPr>
              <a:t>A. Polini</a:t>
            </a:r>
            <a:endParaRPr lang="it-IT" sz="1000">
              <a:ea typeface="ヒラギノ角ゴ ProN W3" charset="-128"/>
              <a:cs typeface="+mn-cs"/>
              <a:sym typeface="Arial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3" r:id="rId1"/>
    <p:sldLayoutId id="2147483692" r:id="rId2"/>
    <p:sldLayoutId id="2147483691" r:id="rId3"/>
    <p:sldLayoutId id="2147483690" r:id="rId4"/>
    <p:sldLayoutId id="2147483689" r:id="rId5"/>
    <p:sldLayoutId id="2147483688" r:id="rId6"/>
    <p:sldLayoutId id="2147483687" r:id="rId7"/>
    <p:sldLayoutId id="2147483686" r:id="rId8"/>
    <p:sldLayoutId id="2147483685" r:id="rId9"/>
    <p:sldLayoutId id="2147483684" r:id="rId10"/>
    <p:sldLayoutId id="2147483683" r:id="rId11"/>
  </p:sldLayoutIdLst>
  <p:transition advClick="0"/>
  <p:hf hdr="0" ftr="0" dt="0"/>
  <p:txStyles>
    <p:titleStyle>
      <a:lvl1pPr algn="ctr" defTabSz="642938" rtl="0" eaLnBrk="0" fontAlgn="base" hangingPunct="0">
        <a:spcBef>
          <a:spcPct val="0"/>
        </a:spcBef>
        <a:spcAft>
          <a:spcPct val="0"/>
        </a:spcAft>
        <a:defRPr sz="3800">
          <a:solidFill>
            <a:srgbClr val="FEB80A"/>
          </a:solidFill>
          <a:latin typeface="+mj-lt"/>
          <a:ea typeface="+mj-ea"/>
          <a:cs typeface="+mj-cs"/>
          <a:sym typeface="Arial Rounded MT Bold" pitchFamily="34" charset="0"/>
        </a:defRPr>
      </a:lvl1pPr>
      <a:lvl2pPr algn="ctr" defTabSz="642938" rtl="0" eaLnBrk="0" fontAlgn="base" hangingPunct="0">
        <a:spcBef>
          <a:spcPct val="0"/>
        </a:spcBef>
        <a:spcAft>
          <a:spcPct val="0"/>
        </a:spcAft>
        <a:defRPr sz="3800">
          <a:solidFill>
            <a:srgbClr val="FEB80A"/>
          </a:solidFill>
          <a:latin typeface="Arial Rounded MT Bold" pitchFamily="34" charset="0"/>
          <a:ea typeface="ヒラギノ角ゴ ProN W6"/>
          <a:cs typeface="ヒラギノ角ゴ ProN W6"/>
          <a:sym typeface="Arial Rounded MT Bold" pitchFamily="34" charset="0"/>
        </a:defRPr>
      </a:lvl2pPr>
      <a:lvl3pPr algn="ctr" defTabSz="642938" rtl="0" eaLnBrk="0" fontAlgn="base" hangingPunct="0">
        <a:spcBef>
          <a:spcPct val="0"/>
        </a:spcBef>
        <a:spcAft>
          <a:spcPct val="0"/>
        </a:spcAft>
        <a:defRPr sz="3800">
          <a:solidFill>
            <a:srgbClr val="FEB80A"/>
          </a:solidFill>
          <a:latin typeface="Arial Rounded MT Bold" pitchFamily="34" charset="0"/>
          <a:ea typeface="ヒラギノ角ゴ ProN W6"/>
          <a:cs typeface="ヒラギノ角ゴ ProN W6"/>
          <a:sym typeface="Arial Rounded MT Bold" pitchFamily="34" charset="0"/>
        </a:defRPr>
      </a:lvl3pPr>
      <a:lvl4pPr algn="ctr" defTabSz="642938" rtl="0" eaLnBrk="0" fontAlgn="base" hangingPunct="0">
        <a:spcBef>
          <a:spcPct val="0"/>
        </a:spcBef>
        <a:spcAft>
          <a:spcPct val="0"/>
        </a:spcAft>
        <a:defRPr sz="3800">
          <a:solidFill>
            <a:srgbClr val="FEB80A"/>
          </a:solidFill>
          <a:latin typeface="Arial Rounded MT Bold" pitchFamily="34" charset="0"/>
          <a:ea typeface="ヒラギノ角ゴ ProN W6"/>
          <a:cs typeface="ヒラギノ角ゴ ProN W6"/>
          <a:sym typeface="Arial Rounded MT Bold" pitchFamily="34" charset="0"/>
        </a:defRPr>
      </a:lvl4pPr>
      <a:lvl5pPr algn="ctr" defTabSz="642938" rtl="0" eaLnBrk="0" fontAlgn="base" hangingPunct="0">
        <a:spcBef>
          <a:spcPct val="0"/>
        </a:spcBef>
        <a:spcAft>
          <a:spcPct val="0"/>
        </a:spcAft>
        <a:defRPr sz="3800">
          <a:solidFill>
            <a:srgbClr val="FEB80A"/>
          </a:solidFill>
          <a:latin typeface="Arial Rounded MT Bold" pitchFamily="34" charset="0"/>
          <a:ea typeface="ヒラギノ角ゴ ProN W6"/>
          <a:cs typeface="ヒラギノ角ゴ ProN W6"/>
          <a:sym typeface="Arial Rounded MT Bold" pitchFamily="34" charset="0"/>
        </a:defRPr>
      </a:lvl5pPr>
      <a:lvl6pPr marL="457200" algn="ctr" defTabSz="642938" rtl="0" fontAlgn="base">
        <a:spcBef>
          <a:spcPct val="0"/>
        </a:spcBef>
        <a:spcAft>
          <a:spcPct val="0"/>
        </a:spcAft>
        <a:defRPr sz="3800">
          <a:solidFill>
            <a:srgbClr val="FEB80A"/>
          </a:solidFill>
          <a:latin typeface="Arial Rounded MT Bold" pitchFamily="34" charset="0"/>
          <a:ea typeface="ヒラギノ角ゴ ProN W6"/>
          <a:cs typeface="ヒラギノ角ゴ ProN W6"/>
          <a:sym typeface="Arial Rounded MT Bold" pitchFamily="34" charset="0"/>
        </a:defRPr>
      </a:lvl6pPr>
      <a:lvl7pPr marL="914400" algn="ctr" defTabSz="642938" rtl="0" fontAlgn="base">
        <a:spcBef>
          <a:spcPct val="0"/>
        </a:spcBef>
        <a:spcAft>
          <a:spcPct val="0"/>
        </a:spcAft>
        <a:defRPr sz="3800">
          <a:solidFill>
            <a:srgbClr val="FEB80A"/>
          </a:solidFill>
          <a:latin typeface="Arial Rounded MT Bold" pitchFamily="34" charset="0"/>
          <a:ea typeface="ヒラギノ角ゴ ProN W6"/>
          <a:cs typeface="ヒラギノ角ゴ ProN W6"/>
          <a:sym typeface="Arial Rounded MT Bold" pitchFamily="34" charset="0"/>
        </a:defRPr>
      </a:lvl7pPr>
      <a:lvl8pPr marL="1371600" algn="ctr" defTabSz="642938" rtl="0" fontAlgn="base">
        <a:spcBef>
          <a:spcPct val="0"/>
        </a:spcBef>
        <a:spcAft>
          <a:spcPct val="0"/>
        </a:spcAft>
        <a:defRPr sz="3800">
          <a:solidFill>
            <a:srgbClr val="FEB80A"/>
          </a:solidFill>
          <a:latin typeface="Arial Rounded MT Bold" pitchFamily="34" charset="0"/>
          <a:ea typeface="ヒラギノ角ゴ ProN W6"/>
          <a:cs typeface="ヒラギノ角ゴ ProN W6"/>
          <a:sym typeface="Arial Rounded MT Bold" pitchFamily="34" charset="0"/>
        </a:defRPr>
      </a:lvl8pPr>
      <a:lvl9pPr marL="1828800" algn="ctr" defTabSz="642938" rtl="0" fontAlgn="base">
        <a:spcBef>
          <a:spcPct val="0"/>
        </a:spcBef>
        <a:spcAft>
          <a:spcPct val="0"/>
        </a:spcAft>
        <a:defRPr sz="3800">
          <a:solidFill>
            <a:srgbClr val="FEB80A"/>
          </a:solidFill>
          <a:latin typeface="Arial Rounded MT Bold" pitchFamily="34" charset="0"/>
          <a:ea typeface="ヒラギノ角ゴ ProN W6"/>
          <a:cs typeface="ヒラギノ角ゴ ProN W6"/>
          <a:sym typeface="Arial Rounded MT Bold" pitchFamily="34" charset="0"/>
        </a:defRPr>
      </a:lvl9pPr>
    </p:titleStyle>
    <p:bodyStyle>
      <a:lvl1pPr marL="246063" indent="-241300" algn="l" defTabSz="642938" rtl="0" eaLnBrk="0" fontAlgn="base" hangingPunct="0">
        <a:spcBef>
          <a:spcPts val="700"/>
        </a:spcBef>
        <a:spcAft>
          <a:spcPct val="0"/>
        </a:spcAft>
        <a:buSzPct val="93000"/>
        <a:buFont typeface="Corbel" pitchFamily="34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Corbel" pitchFamily="34" charset="0"/>
        </a:defRPr>
      </a:lvl1pPr>
      <a:lvl2pPr marL="441325" indent="-201613" algn="l" defTabSz="642938" rtl="0" eaLnBrk="0" fontAlgn="base" hangingPunct="0">
        <a:spcBef>
          <a:spcPts val="638"/>
        </a:spcBef>
        <a:spcAft>
          <a:spcPct val="0"/>
        </a:spcAft>
        <a:buSzPct val="87000"/>
        <a:buFont typeface="Corbel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orbel" pitchFamily="34" charset="0"/>
        </a:defRPr>
      </a:lvl2pPr>
      <a:lvl3pPr marL="620713" indent="-160338" algn="l" defTabSz="642938" rtl="0" eaLnBrk="0" fontAlgn="base" hangingPunct="0">
        <a:spcBef>
          <a:spcPts val="638"/>
        </a:spcBef>
        <a:spcAft>
          <a:spcPct val="0"/>
        </a:spcAft>
        <a:buClr>
          <a:srgbClr val="FFFFFF"/>
        </a:buClr>
        <a:buSzPct val="100000"/>
        <a:buFont typeface="Corbel" pitchFamily="34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Corbel" pitchFamily="34" charset="0"/>
        </a:defRPr>
      </a:lvl3pPr>
      <a:lvl4pPr marL="806450" indent="-160338" algn="l" defTabSz="642938" rtl="0" eaLnBrk="0" fontAlgn="base" hangingPunct="0">
        <a:spcBef>
          <a:spcPts val="488"/>
        </a:spcBef>
        <a:spcAft>
          <a:spcPct val="0"/>
        </a:spcAft>
        <a:buClr>
          <a:srgbClr val="FFFFFF"/>
        </a:buClr>
        <a:buSzPct val="100000"/>
        <a:buFont typeface="Corbel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Corbel" pitchFamily="34" charset="0"/>
        </a:defRPr>
      </a:lvl4pPr>
      <a:lvl5pPr marL="962025" indent="-147638" algn="l" defTabSz="642938" rtl="0" eaLnBrk="0" fontAlgn="base" hangingPunct="0">
        <a:spcBef>
          <a:spcPts val="488"/>
        </a:spcBef>
        <a:spcAft>
          <a:spcPct val="0"/>
        </a:spcAft>
        <a:buClr>
          <a:srgbClr val="FFFFFF"/>
        </a:buClr>
        <a:buSzPct val="100000"/>
        <a:buFont typeface="Corbel" pitchFamily="34" charset="0"/>
        <a:defRPr sz="1700">
          <a:solidFill>
            <a:schemeClr val="tx1"/>
          </a:solidFill>
          <a:latin typeface="+mn-lt"/>
          <a:ea typeface="+mn-ea"/>
          <a:cs typeface="+mn-cs"/>
          <a:sym typeface="Corbel" pitchFamily="34" charset="0"/>
        </a:defRPr>
      </a:lvl5pPr>
      <a:lvl6pPr marL="1419225" indent="-147638" algn="l" defTabSz="642938" rtl="0" fontAlgn="base">
        <a:spcBef>
          <a:spcPts val="488"/>
        </a:spcBef>
        <a:spcAft>
          <a:spcPct val="0"/>
        </a:spcAft>
        <a:buClr>
          <a:srgbClr val="FFFFFF"/>
        </a:buClr>
        <a:buSzPct val="100000"/>
        <a:buFont typeface="Corbel" pitchFamily="34" charset="0"/>
        <a:defRPr sz="1700">
          <a:solidFill>
            <a:schemeClr val="tx1"/>
          </a:solidFill>
          <a:latin typeface="+mn-lt"/>
          <a:ea typeface="+mn-ea"/>
          <a:cs typeface="+mn-cs"/>
          <a:sym typeface="Corbel" pitchFamily="34" charset="0"/>
        </a:defRPr>
      </a:lvl6pPr>
      <a:lvl7pPr marL="1876425" indent="-147638" algn="l" defTabSz="642938" rtl="0" fontAlgn="base">
        <a:spcBef>
          <a:spcPts val="488"/>
        </a:spcBef>
        <a:spcAft>
          <a:spcPct val="0"/>
        </a:spcAft>
        <a:buClr>
          <a:srgbClr val="FFFFFF"/>
        </a:buClr>
        <a:buSzPct val="100000"/>
        <a:buFont typeface="Corbel" pitchFamily="34" charset="0"/>
        <a:defRPr sz="1700">
          <a:solidFill>
            <a:schemeClr val="tx1"/>
          </a:solidFill>
          <a:latin typeface="+mn-lt"/>
          <a:ea typeface="+mn-ea"/>
          <a:cs typeface="+mn-cs"/>
          <a:sym typeface="Corbel" pitchFamily="34" charset="0"/>
        </a:defRPr>
      </a:lvl7pPr>
      <a:lvl8pPr marL="2333625" indent="-147638" algn="l" defTabSz="642938" rtl="0" fontAlgn="base">
        <a:spcBef>
          <a:spcPts val="488"/>
        </a:spcBef>
        <a:spcAft>
          <a:spcPct val="0"/>
        </a:spcAft>
        <a:buClr>
          <a:srgbClr val="FFFFFF"/>
        </a:buClr>
        <a:buSzPct val="100000"/>
        <a:buFont typeface="Corbel" pitchFamily="34" charset="0"/>
        <a:defRPr sz="1700">
          <a:solidFill>
            <a:schemeClr val="tx1"/>
          </a:solidFill>
          <a:latin typeface="+mn-lt"/>
          <a:ea typeface="+mn-ea"/>
          <a:cs typeface="+mn-cs"/>
          <a:sym typeface="Corbel" pitchFamily="34" charset="0"/>
        </a:defRPr>
      </a:lvl8pPr>
      <a:lvl9pPr marL="2790825" indent="-147638" algn="l" defTabSz="642938" rtl="0" fontAlgn="base">
        <a:spcBef>
          <a:spcPts val="488"/>
        </a:spcBef>
        <a:spcAft>
          <a:spcPct val="0"/>
        </a:spcAft>
        <a:buClr>
          <a:srgbClr val="FFFFFF"/>
        </a:buClr>
        <a:buSzPct val="100000"/>
        <a:buFont typeface="Corbel" pitchFamily="34" charset="0"/>
        <a:defRPr sz="1700">
          <a:solidFill>
            <a:schemeClr val="tx1"/>
          </a:solidFill>
          <a:latin typeface="+mn-lt"/>
          <a:ea typeface="+mn-ea"/>
          <a:cs typeface="+mn-cs"/>
          <a:sym typeface="Corbel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25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oleObject" Target="../embeddings/oleObject6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projects.hepforge.org/hztool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8550" y="6616700"/>
            <a:ext cx="217488" cy="241300"/>
          </a:xfrm>
        </p:spPr>
        <p:txBody>
          <a:bodyPr/>
          <a:lstStyle/>
          <a:p>
            <a:pPr defTabSz="642938">
              <a:defRPr/>
            </a:pPr>
            <a:fld id="{BE9AE08B-2774-41AA-A27D-8C79206AB605}" type="slidenum">
              <a:rPr lang="en-US" smtClean="0">
                <a:ea typeface="ヒラギノ角ゴ ProN W3"/>
                <a:sym typeface="Corbel" pitchFamily="34" charset="0"/>
              </a:rPr>
              <a:pPr defTabSz="642938">
                <a:defRPr/>
              </a:pPr>
              <a:t>1</a:t>
            </a:fld>
            <a:endParaRPr lang="en-US" smtClean="0">
              <a:ea typeface="ヒラギノ角ゴ ProN W3"/>
              <a:sym typeface="Corbel" pitchFamily="34" charset="0"/>
            </a:endParaRPr>
          </a:p>
        </p:txBody>
      </p:sp>
      <p:sp>
        <p:nvSpPr>
          <p:cNvPr id="15362" name="Rectangle 13"/>
          <p:cNvSpPr>
            <a:spLocks noChangeArrowheads="1"/>
          </p:cNvSpPr>
          <p:nvPr/>
        </p:nvSpPr>
        <p:spPr bwMode="auto">
          <a:xfrm>
            <a:off x="7740650" y="0"/>
            <a:ext cx="1403350" cy="620713"/>
          </a:xfrm>
          <a:prstGeom prst="rect">
            <a:avLst/>
          </a:prstGeom>
          <a:solidFill>
            <a:srgbClr val="FCFEB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15363" name="Rectangle 12"/>
          <p:cNvSpPr>
            <a:spLocks noChangeArrowheads="1"/>
          </p:cNvSpPr>
          <p:nvPr/>
        </p:nvSpPr>
        <p:spPr bwMode="auto">
          <a:xfrm>
            <a:off x="4067175" y="0"/>
            <a:ext cx="5076825" cy="260350"/>
          </a:xfrm>
          <a:prstGeom prst="rect">
            <a:avLst/>
          </a:prstGeom>
          <a:solidFill>
            <a:srgbClr val="FCFEB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15364" name="Slide Number Placeholder 3"/>
          <p:cNvSpPr txBox="1">
            <a:spLocks noGrp="1"/>
          </p:cNvSpPr>
          <p:nvPr/>
        </p:nvSpPr>
        <p:spPr bwMode="auto">
          <a:xfrm>
            <a:off x="8718550" y="6616700"/>
            <a:ext cx="217488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70" tIns="32135" rIns="64270" bIns="32135" anchor="b"/>
          <a:lstStyle/>
          <a:p>
            <a:pPr algn="ctr" defTabSz="642938"/>
            <a:endParaRPr lang="en-US" sz="1100">
              <a:solidFill>
                <a:srgbClr val="FEB80A"/>
              </a:solidFill>
              <a:latin typeface="Corbel" pitchFamily="34" charset="0"/>
              <a:sym typeface="Corbel" pitchFamily="34" charset="0"/>
            </a:endParaRPr>
          </a:p>
        </p:txBody>
      </p:sp>
      <p:pic>
        <p:nvPicPr>
          <p:cNvPr id="15365" name="Picture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350" y="260350"/>
            <a:ext cx="7358063" cy="5973763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15366" name="Rectangle 4"/>
          <p:cNvSpPr>
            <a:spLocks/>
          </p:cNvSpPr>
          <p:nvPr/>
        </p:nvSpPr>
        <p:spPr bwMode="auto">
          <a:xfrm>
            <a:off x="815975" y="1196975"/>
            <a:ext cx="7518400" cy="1106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26" bIns="0"/>
          <a:lstStyle/>
          <a:p>
            <a:pPr marL="39688" algn="ctr" defTabSz="642938"/>
            <a:r>
              <a:rPr lang="en-US" sz="3800">
                <a:solidFill>
                  <a:srgbClr val="FCBD00"/>
                </a:solidFill>
                <a:latin typeface="Arial Rounded MT Bold" pitchFamily="34" charset="0"/>
                <a:sym typeface="Arial Rounded MT Bold" pitchFamily="34" charset="0"/>
              </a:rPr>
              <a:t>Machine and Detector Design  at the LHeC</a:t>
            </a:r>
          </a:p>
        </p:txBody>
      </p:sp>
      <p:sp>
        <p:nvSpPr>
          <p:cNvPr id="15367" name="Rectangle 6"/>
          <p:cNvSpPr>
            <a:spLocks/>
          </p:cNvSpPr>
          <p:nvPr/>
        </p:nvSpPr>
        <p:spPr bwMode="auto">
          <a:xfrm>
            <a:off x="2435225" y="2549525"/>
            <a:ext cx="4259263" cy="455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26" bIns="0"/>
          <a:lstStyle/>
          <a:p>
            <a:pPr marL="420688" indent="-381000" algn="ctr" defTabSz="642938">
              <a:buFontTx/>
              <a:buAutoNum type="alphaUcPeriod"/>
            </a:pPr>
            <a:r>
              <a:rPr lang="en-US" sz="2500">
                <a:sym typeface="Arial" charset="0"/>
              </a:rPr>
              <a:t>Polini</a:t>
            </a:r>
          </a:p>
          <a:p>
            <a:pPr marL="420688" indent="-381000" algn="ctr" defTabSz="642938"/>
            <a:r>
              <a:rPr lang="en-US" sz="1700" b="1">
                <a:sym typeface="Arial" charset="0"/>
              </a:rPr>
              <a:t>for the LHeC WGs</a:t>
            </a:r>
          </a:p>
        </p:txBody>
      </p:sp>
      <p:pic>
        <p:nvPicPr>
          <p:cNvPr id="15368" name="Picture 9" descr="cua-logo"/>
          <p:cNvPicPr>
            <a:picLocks noChangeAspect="1" noChangeArrowheads="1"/>
          </p:cNvPicPr>
          <p:nvPr/>
        </p:nvPicPr>
        <p:blipFill>
          <a:blip r:embed="rId4">
            <a:lum contrast="36000"/>
          </a:blip>
          <a:srcRect t="18346" r="6235"/>
          <a:stretch>
            <a:fillRect/>
          </a:stretch>
        </p:blipFill>
        <p:spPr bwMode="auto">
          <a:xfrm>
            <a:off x="7777163" y="44450"/>
            <a:ext cx="1331912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9" name="Rectangle 11"/>
          <p:cNvSpPr>
            <a:spLocks noChangeArrowheads="1"/>
          </p:cNvSpPr>
          <p:nvPr/>
        </p:nvSpPr>
        <p:spPr bwMode="auto">
          <a:xfrm>
            <a:off x="4140200" y="-26988"/>
            <a:ext cx="360045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GB" sz="1400" b="1">
                <a:solidFill>
                  <a:schemeClr val="bg1"/>
                </a:solidFill>
                <a:latin typeface="Times New Roman" pitchFamily="18" charset="0"/>
              </a:rPr>
              <a:t>Electron-Ion Collider Collaboration Meeting</a:t>
            </a:r>
          </a:p>
        </p:txBody>
      </p:sp>
      <p:sp>
        <p:nvSpPr>
          <p:cNvPr id="15370" name="Content Placeholder 2"/>
          <p:cNvSpPr>
            <a:spLocks/>
          </p:cNvSpPr>
          <p:nvPr/>
        </p:nvSpPr>
        <p:spPr bwMode="auto">
          <a:xfrm>
            <a:off x="611188" y="3429000"/>
            <a:ext cx="8229600" cy="3078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marL="246063" indent="-241300" defTabSz="642938">
              <a:spcBef>
                <a:spcPts val="700"/>
              </a:spcBef>
              <a:buClr>
                <a:srgbClr val="FEB80A"/>
              </a:buClr>
              <a:buFont typeface="Corbel" pitchFamily="34" charset="0"/>
              <a:buNone/>
            </a:pPr>
            <a:r>
              <a:rPr lang="en-US" sz="2700">
                <a:solidFill>
                  <a:srgbClr val="FEB80A"/>
                </a:solidFill>
                <a:sym typeface="Arial" charset="0"/>
              </a:rPr>
              <a:t>Outline</a:t>
            </a:r>
          </a:p>
          <a:p>
            <a:pPr marL="246063" indent="-241300" defTabSz="642938">
              <a:spcBef>
                <a:spcPts val="700"/>
              </a:spcBef>
              <a:buClr>
                <a:srgbClr val="FEB80A"/>
              </a:buClr>
              <a:buFont typeface="Corbel" pitchFamily="34" charset="0"/>
              <a:buChar char="•"/>
            </a:pPr>
            <a:r>
              <a:rPr lang="en-US" sz="2000"/>
              <a:t>Basic Project Considerations and Physics Motivation</a:t>
            </a:r>
            <a:endParaRPr lang="en-US" sz="2700">
              <a:sym typeface="Arial" charset="0"/>
            </a:endParaRPr>
          </a:p>
          <a:p>
            <a:pPr marL="246063" indent="-241300" defTabSz="642938">
              <a:spcBef>
                <a:spcPts val="700"/>
              </a:spcBef>
              <a:buClr>
                <a:srgbClr val="FEB80A"/>
              </a:buClr>
              <a:buFont typeface="Corbel" pitchFamily="34" charset="0"/>
              <a:buChar char="•"/>
            </a:pPr>
            <a:r>
              <a:rPr lang="en-US" sz="2700">
                <a:sym typeface="Arial" charset="0"/>
              </a:rPr>
              <a:t>Options and Challenges</a:t>
            </a:r>
          </a:p>
          <a:p>
            <a:pPr marL="620713" lvl="2" indent="-160338" defTabSz="642938">
              <a:spcBef>
                <a:spcPts val="638"/>
              </a:spcBef>
              <a:buClr>
                <a:srgbClr val="FEB80A"/>
              </a:buClr>
              <a:buFont typeface="Corbel" pitchFamily="34" charset="0"/>
              <a:buChar char="•"/>
            </a:pPr>
            <a:r>
              <a:rPr lang="en-US" sz="2100">
                <a:sym typeface="Arial" charset="0"/>
              </a:rPr>
              <a:t>Accelerator Design</a:t>
            </a:r>
          </a:p>
          <a:p>
            <a:pPr marL="620713" lvl="2" indent="-160338" defTabSz="642938">
              <a:spcBef>
                <a:spcPts val="638"/>
              </a:spcBef>
              <a:buClr>
                <a:srgbClr val="FEB80A"/>
              </a:buClr>
              <a:buFont typeface="Corbel" pitchFamily="34" charset="0"/>
              <a:buChar char="•"/>
            </a:pPr>
            <a:r>
              <a:rPr lang="en-US" sz="2100">
                <a:sym typeface="Arial" charset="0"/>
              </a:rPr>
              <a:t>Interaction Region</a:t>
            </a:r>
          </a:p>
          <a:p>
            <a:pPr marL="620713" lvl="2" indent="-160338" defTabSz="642938">
              <a:spcBef>
                <a:spcPts val="638"/>
              </a:spcBef>
              <a:buClr>
                <a:srgbClr val="FEB80A"/>
              </a:buClr>
              <a:buFont typeface="Corbel" pitchFamily="34" charset="0"/>
              <a:buChar char="•"/>
            </a:pPr>
            <a:r>
              <a:rPr lang="en-US" sz="2100">
                <a:sym typeface="Arial" charset="0"/>
              </a:rPr>
              <a:t>Detector Design</a:t>
            </a:r>
          </a:p>
          <a:p>
            <a:pPr marL="246063" indent="-241300" defTabSz="642938">
              <a:spcBef>
                <a:spcPts val="700"/>
              </a:spcBef>
              <a:buClr>
                <a:srgbClr val="FEB80A"/>
              </a:buClr>
              <a:buFont typeface="Corbel" pitchFamily="34" charset="0"/>
              <a:buChar char="•"/>
            </a:pPr>
            <a:r>
              <a:rPr lang="en-US" sz="2700">
                <a:sym typeface="Arial" charset="0"/>
              </a:rPr>
              <a:t>Status and Roadmap</a:t>
            </a:r>
            <a:endParaRPr lang="en-GB" sz="2700">
              <a:sym typeface="Arial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8550" y="6616700"/>
            <a:ext cx="217488" cy="241300"/>
          </a:xfrm>
        </p:spPr>
        <p:txBody>
          <a:bodyPr/>
          <a:lstStyle/>
          <a:p>
            <a:pPr defTabSz="642938">
              <a:defRPr/>
            </a:pPr>
            <a:fld id="{9D718D03-0EC8-4F00-823C-44A182E6F642}" type="slidenum">
              <a:rPr lang="en-US" smtClean="0">
                <a:ea typeface="ヒラギノ角ゴ ProN W3"/>
                <a:sym typeface="Corbel" pitchFamily="34" charset="0"/>
              </a:rPr>
              <a:pPr defTabSz="642938">
                <a:defRPr/>
              </a:pPr>
              <a:t>10</a:t>
            </a:fld>
            <a:endParaRPr lang="en-US" smtClean="0">
              <a:ea typeface="ヒラギノ角ゴ ProN W3"/>
              <a:sym typeface="Corbel" pitchFamily="34" charset="0"/>
            </a:endParaRPr>
          </a:p>
        </p:txBody>
      </p:sp>
      <p:pic>
        <p:nvPicPr>
          <p:cNvPr id="27652" name="Picture 2" descr="Image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20713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3117850" y="6021388"/>
          <a:ext cx="5726113" cy="647700"/>
        </p:xfrm>
        <a:graphic>
          <a:graphicData uri="http://schemas.openxmlformats.org/presentationml/2006/ole">
            <p:oleObj spid="_x0000_s27650" name="Equation" r:id="rId5" imgW="2298600" imgH="279360" progId="Equation.3">
              <p:embed/>
            </p:oleObj>
          </a:graphicData>
        </a:graphic>
      </p:graphicFrame>
      <p:sp>
        <p:nvSpPr>
          <p:cNvPr id="27653" name="TextBox 12"/>
          <p:cNvSpPr txBox="1">
            <a:spLocks noChangeArrowheads="1"/>
          </p:cNvSpPr>
          <p:nvPr/>
        </p:nvSpPr>
        <p:spPr bwMode="auto">
          <a:xfrm>
            <a:off x="0" y="4437063"/>
            <a:ext cx="241141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10 GeV injector     into bypass of P1             2 x 10</a:t>
            </a:r>
            <a:r>
              <a:rPr lang="en-US" baseline="30000">
                <a:solidFill>
                  <a:schemeClr val="bg1"/>
                </a:solidFill>
              </a:rPr>
              <a:t>10</a:t>
            </a:r>
            <a:r>
              <a:rPr lang="en-US">
                <a:solidFill>
                  <a:schemeClr val="bg1"/>
                </a:solidFill>
              </a:rPr>
              <a:t>e                             (LEP: 4 x10</a:t>
            </a:r>
            <a:r>
              <a:rPr lang="en-US" baseline="30000">
                <a:solidFill>
                  <a:schemeClr val="bg1"/>
                </a:solidFill>
              </a:rPr>
              <a:t>11</a:t>
            </a:r>
            <a:r>
              <a:rPr lang="en-US">
                <a:solidFill>
                  <a:schemeClr val="bg1"/>
                </a:solidFill>
              </a:rPr>
              <a:t>)</a:t>
            </a:r>
          </a:p>
          <a:p>
            <a:r>
              <a:rPr lang="en-US">
                <a:solidFill>
                  <a:schemeClr val="bg1"/>
                </a:solidFill>
              </a:rPr>
              <a:t>~10 min filling time synchronous </a:t>
            </a:r>
            <a:r>
              <a:rPr lang="en-US" i="1">
                <a:solidFill>
                  <a:schemeClr val="bg1"/>
                </a:solidFill>
              </a:rPr>
              <a:t>ep </a:t>
            </a:r>
            <a:r>
              <a:rPr lang="en-US">
                <a:solidFill>
                  <a:schemeClr val="bg1"/>
                </a:solidFill>
              </a:rPr>
              <a:t>+ </a:t>
            </a:r>
            <a:r>
              <a:rPr lang="en-US" i="1">
                <a:solidFill>
                  <a:schemeClr val="bg1"/>
                </a:solidFill>
              </a:rPr>
              <a:t>pp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7654" name="Title 1"/>
          <p:cNvSpPr txBox="1">
            <a:spLocks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4000" b="1">
                <a:solidFill>
                  <a:srgbClr val="FEB80A"/>
                </a:solidFill>
                <a:latin typeface="Arial Rounded MT Bold" pitchFamily="34" charset="0"/>
              </a:rPr>
              <a:t>LHeC</a:t>
            </a:r>
            <a:r>
              <a:rPr lang="en-US" sz="4000">
                <a:solidFill>
                  <a:srgbClr val="FEB80A"/>
                </a:solidFill>
                <a:latin typeface="Arial Rounded MT Bold" pitchFamily="34" charset="0"/>
              </a:rPr>
              <a:t> – Ring-Ring Configuration</a:t>
            </a:r>
          </a:p>
        </p:txBody>
      </p:sp>
      <p:sp>
        <p:nvSpPr>
          <p:cNvPr id="27655" name="TextBox 8"/>
          <p:cNvSpPr txBox="1">
            <a:spLocks noChangeArrowheads="1"/>
          </p:cNvSpPr>
          <p:nvPr/>
        </p:nvSpPr>
        <p:spPr bwMode="auto">
          <a:xfrm>
            <a:off x="179388" y="981075"/>
            <a:ext cx="2251075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Newly built magnets</a:t>
            </a:r>
          </a:p>
          <a:p>
            <a:r>
              <a:rPr lang="en-US">
                <a:solidFill>
                  <a:schemeClr val="bg1"/>
                </a:solidFill>
              </a:rPr>
              <a:t>installed on top of</a:t>
            </a:r>
          </a:p>
          <a:p>
            <a:r>
              <a:rPr lang="en-US">
                <a:solidFill>
                  <a:schemeClr val="bg1"/>
                </a:solidFill>
              </a:rPr>
              <a:t>the LHC bypassing</a:t>
            </a:r>
          </a:p>
          <a:p>
            <a:r>
              <a:rPr lang="en-US">
                <a:solidFill>
                  <a:schemeClr val="bg1"/>
                </a:solidFill>
              </a:rPr>
              <a:t>LHC experiments</a:t>
            </a:r>
          </a:p>
          <a:p>
            <a:r>
              <a:rPr lang="en-US">
                <a:solidFill>
                  <a:schemeClr val="bg1"/>
                </a:solidFill>
              </a:rPr>
              <a:t>in the twenties.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1"/>
          <p:cNvSpPr txBox="1">
            <a:spLocks noGrp="1"/>
          </p:cNvSpPr>
          <p:nvPr/>
        </p:nvSpPr>
        <p:spPr bwMode="auto">
          <a:xfrm>
            <a:off x="8718550" y="6616700"/>
            <a:ext cx="217488" cy="2413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wrap="none" lIns="64274" tIns="32137" rIns="64274" bIns="32137" anchor="b"/>
          <a:lstStyle/>
          <a:p>
            <a:pPr algn="ctr" defTabSz="642938">
              <a:defRPr/>
            </a:pPr>
            <a:fld id="{49F420A8-0E5F-4529-A66B-0D0CFDD5B849}" type="slidenum">
              <a:rPr lang="en-US" sz="1100">
                <a:cs typeface="+mn-cs"/>
                <a:sym typeface="Corbel" pitchFamily="34" charset="0"/>
              </a:rPr>
              <a:pPr algn="ctr" defTabSz="642938">
                <a:defRPr/>
              </a:pPr>
              <a:t>11</a:t>
            </a:fld>
            <a:endParaRPr lang="en-US" sz="1100">
              <a:cs typeface="+mn-cs"/>
              <a:sym typeface="Corbel" pitchFamily="34" charset="0"/>
            </a:endParaRPr>
          </a:p>
        </p:txBody>
      </p:sp>
      <p:sp>
        <p:nvSpPr>
          <p:cNvPr id="31746" name="Title 5"/>
          <p:cNvSpPr>
            <a:spLocks noGrp="1"/>
          </p:cNvSpPr>
          <p:nvPr>
            <p:ph type="title" idx="4294967295"/>
          </p:nvPr>
        </p:nvSpPr>
        <p:spPr>
          <a:xfrm>
            <a:off x="684213" y="200025"/>
            <a:ext cx="8064500" cy="636588"/>
          </a:xfrm>
        </p:spPr>
        <p:txBody>
          <a:bodyPr lIns="91440" tIns="45720" rIns="91440" bIns="45720" anchor="b"/>
          <a:lstStyle/>
          <a:p>
            <a:pPr eaLnBrk="1" hangingPunct="1"/>
            <a:r>
              <a:rPr lang="en-GB" smtClean="0"/>
              <a:t>Ring-Ring Design Criteria</a:t>
            </a:r>
          </a:p>
        </p:txBody>
      </p:sp>
      <p:pic>
        <p:nvPicPr>
          <p:cNvPr id="3174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675" y="2276475"/>
            <a:ext cx="6103938" cy="42799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</p:pic>
      <p:sp>
        <p:nvSpPr>
          <p:cNvPr id="31748" name="Rectangle 5"/>
          <p:cNvSpPr>
            <a:spLocks/>
          </p:cNvSpPr>
          <p:nvPr/>
        </p:nvSpPr>
        <p:spPr bwMode="auto">
          <a:xfrm>
            <a:off x="5764213" y="3429000"/>
            <a:ext cx="517525" cy="48736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spcBef>
                <a:spcPct val="50000"/>
              </a:spcBef>
            </a:pPr>
            <a:endParaRPr lang="it-IT" sz="2000">
              <a:latin typeface="Tahoma" pitchFamily="34" charset="0"/>
            </a:endParaRPr>
          </a:p>
        </p:txBody>
      </p:sp>
      <p:sp>
        <p:nvSpPr>
          <p:cNvPr id="31749" name="Rectangle 6"/>
          <p:cNvSpPr>
            <a:spLocks/>
          </p:cNvSpPr>
          <p:nvPr/>
        </p:nvSpPr>
        <p:spPr bwMode="auto">
          <a:xfrm>
            <a:off x="5764213" y="3116263"/>
            <a:ext cx="823912" cy="273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38100" bIns="38100"/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Helvetica Neue"/>
                <a:sym typeface="Helvetica Neue"/>
              </a:rPr>
              <a:t>LHeC</a:t>
            </a:r>
          </a:p>
        </p:txBody>
      </p:sp>
      <p:sp>
        <p:nvSpPr>
          <p:cNvPr id="31750" name="TextBox 18"/>
          <p:cNvSpPr txBox="1">
            <a:spLocks noChangeArrowheads="1"/>
          </p:cNvSpPr>
          <p:nvPr/>
        </p:nvSpPr>
        <p:spPr bwMode="auto">
          <a:xfrm>
            <a:off x="7667625" y="1700213"/>
            <a:ext cx="1314450" cy="1320800"/>
          </a:xfrm>
          <a:prstGeom prst="rect">
            <a:avLst/>
          </a:prstGeom>
          <a:solidFill>
            <a:srgbClr val="FCFEB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solidFill>
                  <a:schemeClr val="bg1"/>
                </a:solidFill>
                <a:latin typeface="Tahoma" pitchFamily="34" charset="0"/>
              </a:rPr>
              <a:t>Transport zone must be kept free</a:t>
            </a:r>
          </a:p>
        </p:txBody>
      </p:sp>
      <p:cxnSp>
        <p:nvCxnSpPr>
          <p:cNvPr id="31751" name="Straight Arrow Connector 20"/>
          <p:cNvCxnSpPr>
            <a:cxnSpLocks noChangeShapeType="1"/>
          </p:cNvCxnSpPr>
          <p:nvPr/>
        </p:nvCxnSpPr>
        <p:spPr bwMode="auto">
          <a:xfrm flipH="1">
            <a:off x="6951663" y="2319338"/>
            <a:ext cx="709612" cy="1951037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med" len="med"/>
          </a:ln>
        </p:spPr>
      </p:cxnSp>
      <p:sp>
        <p:nvSpPr>
          <p:cNvPr id="31752" name="Content Placeholder 2"/>
          <p:cNvSpPr>
            <a:spLocks/>
          </p:cNvSpPr>
          <p:nvPr/>
        </p:nvSpPr>
        <p:spPr bwMode="auto">
          <a:xfrm>
            <a:off x="107950" y="1125538"/>
            <a:ext cx="7777163" cy="5399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marL="246063" indent="-241300" defTabSz="642938">
              <a:spcBef>
                <a:spcPts val="700"/>
              </a:spcBef>
              <a:buClr>
                <a:srgbClr val="FEB80A"/>
              </a:buClr>
              <a:buFont typeface="Corbel" pitchFamily="34" charset="0"/>
              <a:buChar char="•"/>
            </a:pPr>
            <a:r>
              <a:rPr lang="en-US" sz="1900">
                <a:sym typeface="Arial" charset="0"/>
              </a:rPr>
              <a:t>Compatibility with installed LHC and its tunnel infrastructure  </a:t>
            </a:r>
          </a:p>
          <a:p>
            <a:pPr marL="246063" indent="-241300" defTabSz="642938">
              <a:spcBef>
                <a:spcPts val="700"/>
              </a:spcBef>
              <a:buClr>
                <a:srgbClr val="FEB80A"/>
              </a:buClr>
              <a:buFont typeface="Corbel" pitchFamily="34" charset="0"/>
              <a:buChar char="•"/>
            </a:pPr>
            <a:r>
              <a:rPr lang="en-US" sz="1900">
                <a:sym typeface="Arial" charset="0"/>
              </a:rPr>
              <a:t>Many details to study and take care of</a:t>
            </a:r>
          </a:p>
          <a:p>
            <a:pPr marL="246063" indent="-241300" defTabSz="642938">
              <a:spcBef>
                <a:spcPts val="700"/>
              </a:spcBef>
              <a:buClr>
                <a:srgbClr val="FEB80A"/>
              </a:buClr>
              <a:buFont typeface="Corbel" pitchFamily="34" charset="0"/>
              <a:buChar char="•"/>
            </a:pPr>
            <a:r>
              <a:rPr lang="en-US" sz="1900">
                <a:solidFill>
                  <a:srgbClr val="FFCC00"/>
                </a:solidFill>
                <a:sym typeface="Arial" charset="0"/>
              </a:rPr>
              <a:t>LHC would be running in p-p in parallel</a:t>
            </a:r>
            <a:r>
              <a:rPr lang="en-US" sz="1900">
                <a:sym typeface="Arial" charset="0"/>
              </a:rPr>
              <a:t> </a:t>
            </a:r>
          </a:p>
          <a:p>
            <a:pPr marL="246063" indent="-241300" defTabSz="642938">
              <a:spcBef>
                <a:spcPts val="700"/>
              </a:spcBef>
              <a:buClr>
                <a:srgbClr val="FEB80A"/>
              </a:buClr>
              <a:buFont typeface="Corbel" pitchFamily="34" charset="0"/>
              <a:buChar char="•"/>
            </a:pPr>
            <a:r>
              <a:rPr lang="en-US" sz="1900">
                <a:sym typeface="Arial" charset="0"/>
              </a:rPr>
              <a:t>Minimise length of                                                                                 installation shutdown</a:t>
            </a:r>
          </a:p>
          <a:p>
            <a:pPr marL="246063" indent="-241300" defTabSz="642938">
              <a:spcBef>
                <a:spcPts val="700"/>
              </a:spcBef>
              <a:buClr>
                <a:srgbClr val="FEB80A"/>
              </a:buClr>
              <a:buFont typeface="Corbel" pitchFamily="34" charset="0"/>
              <a:buChar char="•"/>
            </a:pPr>
            <a:r>
              <a:rPr lang="en-US" sz="1900">
                <a:sym typeface="Arial" charset="0"/>
              </a:rPr>
              <a:t>LHC p-p would be                                                                                                                         running for high                                                                                       integrated luminosity</a:t>
            </a:r>
          </a:p>
          <a:p>
            <a:pPr marL="246063" indent="-241300" defTabSz="642938">
              <a:spcBef>
                <a:spcPts val="700"/>
              </a:spcBef>
              <a:buClr>
                <a:srgbClr val="FEB80A"/>
              </a:buClr>
              <a:buFont typeface="Corbel" pitchFamily="34" charset="0"/>
              <a:buChar char="•"/>
            </a:pPr>
            <a:r>
              <a:rPr lang="en-US" sz="1900">
                <a:sym typeface="Arial" charset="0"/>
              </a:rPr>
              <a:t>Bounds on power                                                                     consumption (100 MW)</a:t>
            </a:r>
          </a:p>
          <a:p>
            <a:pPr marL="246063" indent="-241300" defTabSz="642938">
              <a:spcBef>
                <a:spcPts val="700"/>
              </a:spcBef>
              <a:buClr>
                <a:srgbClr val="FEB80A"/>
              </a:buClr>
              <a:buFont typeface="Corbel" pitchFamily="34" charset="0"/>
              <a:buChar char="•"/>
            </a:pPr>
            <a:endParaRPr lang="en-US" sz="1900">
              <a:sym typeface="Arial" charset="0"/>
            </a:endParaRPr>
          </a:p>
          <a:p>
            <a:pPr marL="246063" indent="-241300" defTabSz="642938">
              <a:spcBef>
                <a:spcPts val="700"/>
              </a:spcBef>
              <a:buClr>
                <a:srgbClr val="FEB80A"/>
              </a:buClr>
              <a:buFont typeface="Corbel" pitchFamily="34" charset="0"/>
              <a:buChar char="•"/>
            </a:pPr>
            <a:endParaRPr lang="en-US" sz="2700">
              <a:solidFill>
                <a:srgbClr val="FEB80A"/>
              </a:solidFill>
              <a:sym typeface="Arial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1" descr="Pictur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36613"/>
            <a:ext cx="5148263" cy="386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8550" y="6616700"/>
            <a:ext cx="217488" cy="241300"/>
          </a:xfrm>
        </p:spPr>
        <p:txBody>
          <a:bodyPr/>
          <a:lstStyle/>
          <a:p>
            <a:pPr defTabSz="642938">
              <a:defRPr/>
            </a:pPr>
            <a:fld id="{69AF9BD0-CF67-4BDE-8FA8-56C2CFE4DB52}" type="slidenum">
              <a:rPr lang="en-US" smtClean="0">
                <a:ea typeface="ヒラギノ角ゴ ProN W3"/>
                <a:sym typeface="Corbel" pitchFamily="34" charset="0"/>
              </a:rPr>
              <a:pPr defTabSz="642938">
                <a:defRPr/>
              </a:pPr>
              <a:t>12</a:t>
            </a:fld>
            <a:endParaRPr lang="en-US" smtClean="0">
              <a:ea typeface="ヒラギノ角ゴ ProN W3"/>
              <a:sym typeface="Corbe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83200" y="981075"/>
            <a:ext cx="3794125" cy="6413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ea typeface="ヒラギノ角ゴ ProN W3" charset="-128"/>
                <a:cs typeface="+mn-cs"/>
              </a:rPr>
              <a:t>ARC cell design: L</a:t>
            </a:r>
            <a:r>
              <a:rPr lang="en-US" b="1" baseline="-25000">
                <a:solidFill>
                  <a:srgbClr val="000000"/>
                </a:solidFill>
                <a:ea typeface="ヒラギノ角ゴ ProN W3" charset="-128"/>
                <a:cs typeface="+mn-cs"/>
              </a:rPr>
              <a:t>FODO</a:t>
            </a:r>
            <a:r>
              <a:rPr lang="en-US" b="1">
                <a:solidFill>
                  <a:srgbClr val="000000"/>
                </a:solidFill>
                <a:ea typeface="ヒラギノ角ゴ ProN W3" charset="-128"/>
                <a:cs typeface="+mn-cs"/>
              </a:rPr>
              <a:t>(e)=L</a:t>
            </a:r>
            <a:r>
              <a:rPr lang="en-US" b="1" baseline="-25000">
                <a:solidFill>
                  <a:srgbClr val="000000"/>
                </a:solidFill>
                <a:ea typeface="ヒラギノ角ゴ ProN W3" charset="-128"/>
                <a:cs typeface="+mn-cs"/>
              </a:rPr>
              <a:t>FODO</a:t>
            </a:r>
            <a:r>
              <a:rPr lang="en-US" b="1">
                <a:solidFill>
                  <a:srgbClr val="000000"/>
                </a:solidFill>
                <a:ea typeface="ヒラギノ角ゴ ProN W3" charset="-128"/>
                <a:cs typeface="+mn-cs"/>
              </a:rPr>
              <a:t>(p)/2</a:t>
            </a:r>
          </a:p>
        </p:txBody>
      </p:sp>
      <p:sp>
        <p:nvSpPr>
          <p:cNvPr id="33796" name="TextBox 5"/>
          <p:cNvSpPr txBox="1">
            <a:spLocks noChangeArrowheads="1"/>
          </p:cNvSpPr>
          <p:nvPr/>
        </p:nvSpPr>
        <p:spPr bwMode="auto">
          <a:xfrm>
            <a:off x="155575" y="4727575"/>
            <a:ext cx="5064125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LHC Cryo jumpers accounted for in                    asymmetric Focusing-Defocusing</a:t>
            </a:r>
          </a:p>
          <a:p>
            <a:endParaRPr lang="en-US" sz="1200" b="1">
              <a:latin typeface="Calibri" pitchFamily="34" charset="0"/>
            </a:endParaRPr>
          </a:p>
          <a:p>
            <a:r>
              <a:rPr lang="en-US" b="1">
                <a:latin typeface="Calibri" pitchFamily="34" charset="0"/>
              </a:rPr>
              <a:t>Further interferences mapped and being studied</a:t>
            </a:r>
          </a:p>
          <a:p>
            <a:endParaRPr lang="en-US" sz="1400" b="1">
              <a:latin typeface="Calibri" pitchFamily="34" charset="0"/>
            </a:endParaRPr>
          </a:p>
          <a:p>
            <a:r>
              <a:rPr lang="en-US" b="1">
                <a:latin typeface="Calibri" pitchFamily="34" charset="0"/>
              </a:rPr>
              <a:t>Experiments bypassed in new tunnels which                 house RF cavities</a:t>
            </a:r>
          </a:p>
        </p:txBody>
      </p:sp>
      <p:sp>
        <p:nvSpPr>
          <p:cNvPr id="33797" name="Title 1"/>
          <p:cNvSpPr txBox="1">
            <a:spLocks/>
          </p:cNvSpPr>
          <p:nvPr/>
        </p:nvSpPr>
        <p:spPr bwMode="auto">
          <a:xfrm>
            <a:off x="395288" y="0"/>
            <a:ext cx="8424862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4000">
                <a:solidFill>
                  <a:srgbClr val="FEB80A"/>
                </a:solidFill>
                <a:latin typeface="Arial Rounded MT Bold" pitchFamily="34" charset="0"/>
              </a:rPr>
              <a:t>LHeC – e Ring Design</a:t>
            </a:r>
          </a:p>
        </p:txBody>
      </p:sp>
      <p:pic>
        <p:nvPicPr>
          <p:cNvPr id="33798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1700213"/>
            <a:ext cx="3838575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TextBox 8"/>
          <p:cNvSpPr txBox="1">
            <a:spLocks noChangeArrowheads="1"/>
          </p:cNvSpPr>
          <p:nvPr/>
        </p:nvSpPr>
        <p:spPr bwMode="auto">
          <a:xfrm>
            <a:off x="5324475" y="4581525"/>
            <a:ext cx="3784600" cy="1739900"/>
          </a:xfrm>
          <a:prstGeom prst="rect">
            <a:avLst/>
          </a:prstGeom>
          <a:solidFill>
            <a:srgbClr val="F2FAE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Meet spatial LHC constraints</a:t>
            </a:r>
          </a:p>
          <a:p>
            <a:r>
              <a:rPr lang="en-US">
                <a:solidFill>
                  <a:schemeClr val="bg1"/>
                </a:solidFill>
              </a:rPr>
              <a:t>Synchrotron radiation &lt; 50MW</a:t>
            </a:r>
          </a:p>
          <a:p>
            <a:r>
              <a:rPr lang="en-US">
                <a:solidFill>
                  <a:schemeClr val="bg1"/>
                </a:solidFill>
              </a:rPr>
              <a:t>Two types of quadrupoles</a:t>
            </a:r>
          </a:p>
          <a:p>
            <a:r>
              <a:rPr lang="en-US">
                <a:solidFill>
                  <a:schemeClr val="bg1"/>
                </a:solidFill>
              </a:rPr>
              <a:t>Reasonable sextupole parameters</a:t>
            </a:r>
          </a:p>
          <a:p>
            <a:r>
              <a:rPr lang="en-US">
                <a:solidFill>
                  <a:schemeClr val="bg1"/>
                </a:solidFill>
              </a:rPr>
              <a:t>Dipoles: 4 times lighter than LEP</a:t>
            </a:r>
          </a:p>
          <a:p>
            <a:r>
              <a:rPr lang="en-US">
                <a:solidFill>
                  <a:schemeClr val="bg1"/>
                </a:solidFill>
              </a:rPr>
              <a:t>Prototypes: Novosibirsk and CERN</a:t>
            </a:r>
            <a:r>
              <a:rPr lang="en-US" b="1"/>
              <a:t>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33"/>
          <p:cNvSpPr>
            <a:spLocks noChangeArrowheads="1"/>
          </p:cNvSpPr>
          <p:nvPr/>
        </p:nvSpPr>
        <p:spPr bwMode="auto">
          <a:xfrm>
            <a:off x="179388" y="765175"/>
            <a:ext cx="8785225" cy="58324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sz="2000"/>
          </a:p>
        </p:txBody>
      </p:sp>
      <p:sp>
        <p:nvSpPr>
          <p:cNvPr id="3584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8550" y="6616700"/>
            <a:ext cx="217488" cy="241300"/>
          </a:xfrm>
        </p:spPr>
        <p:txBody>
          <a:bodyPr/>
          <a:lstStyle/>
          <a:p>
            <a:pPr defTabSz="642938">
              <a:defRPr/>
            </a:pPr>
            <a:fld id="{0E5F9F27-BA18-47D1-B84A-64F1F484AE0F}" type="slidenum">
              <a:rPr lang="en-US" smtClean="0">
                <a:ea typeface="ヒラギノ角ゴ ProN W3"/>
                <a:sym typeface="Corbel" pitchFamily="34" charset="0"/>
              </a:rPr>
              <a:pPr defTabSz="642938">
                <a:defRPr/>
              </a:pPr>
              <a:t>13</a:t>
            </a:fld>
            <a:endParaRPr lang="en-US" smtClean="0">
              <a:ea typeface="ヒラギノ角ゴ ProN W3"/>
              <a:sym typeface="Corbel" pitchFamily="34" charset="0"/>
            </a:endParaRPr>
          </a:p>
        </p:txBody>
      </p:sp>
      <p:sp>
        <p:nvSpPr>
          <p:cNvPr id="3584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893763" y="80963"/>
            <a:ext cx="7358062" cy="561975"/>
          </a:xfrm>
        </p:spPr>
        <p:txBody>
          <a:bodyPr lIns="91440" tIns="45720" rIns="91440" bIns="45720" anchor="b"/>
          <a:lstStyle/>
          <a:p>
            <a:pPr eaLnBrk="1" hangingPunct="1"/>
            <a:r>
              <a:rPr lang="en-US" smtClean="0"/>
              <a:t>Overall Layout and Bypasses</a:t>
            </a:r>
          </a:p>
        </p:txBody>
      </p:sp>
      <p:pic>
        <p:nvPicPr>
          <p:cNvPr id="35844" name="Picture 32" descr="BYPASS"/>
          <p:cNvPicPr>
            <a:picLocks noChangeAspect="1" noChangeArrowheads="1"/>
          </p:cNvPicPr>
          <p:nvPr/>
        </p:nvPicPr>
        <p:blipFill>
          <a:blip r:embed="rId3"/>
          <a:srcRect t="3181"/>
          <a:stretch>
            <a:fillRect/>
          </a:stretch>
        </p:blipFill>
        <p:spPr bwMode="auto">
          <a:xfrm>
            <a:off x="3348038" y="2565400"/>
            <a:ext cx="5545137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 descr="bypass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999" b="53075"/>
          <a:stretch>
            <a:fillRect/>
          </a:stretch>
        </p:blipFill>
        <p:spPr bwMode="auto">
          <a:xfrm>
            <a:off x="4787900" y="765175"/>
            <a:ext cx="41402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5" descr="bypass2"/>
          <p:cNvPicPr>
            <a:picLocks noChangeAspect="1" noChangeArrowheads="1"/>
          </p:cNvPicPr>
          <p:nvPr/>
        </p:nvPicPr>
        <p:blipFill>
          <a:blip r:embed="rId5"/>
          <a:srcRect l="41037" t="18292" r="22679" b="62537"/>
          <a:stretch>
            <a:fillRect/>
          </a:stretch>
        </p:blipFill>
        <p:spPr bwMode="auto">
          <a:xfrm>
            <a:off x="4932363" y="1916113"/>
            <a:ext cx="25193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6" descr="bypass2"/>
          <p:cNvPicPr>
            <a:picLocks noChangeAspect="1" noChangeArrowheads="1"/>
          </p:cNvPicPr>
          <p:nvPr/>
        </p:nvPicPr>
        <p:blipFill>
          <a:blip r:embed="rId5"/>
          <a:srcRect l="41037" t="83138" b="-1428"/>
          <a:stretch>
            <a:fillRect/>
          </a:stretch>
        </p:blipFill>
        <p:spPr bwMode="auto">
          <a:xfrm>
            <a:off x="323850" y="1844675"/>
            <a:ext cx="4094163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4" descr="bypass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373" b="3749"/>
          <a:stretch>
            <a:fillRect/>
          </a:stretch>
        </p:blipFill>
        <p:spPr bwMode="auto">
          <a:xfrm>
            <a:off x="179388" y="765175"/>
            <a:ext cx="41402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9" name="Text Box 14"/>
          <p:cNvSpPr txBox="1">
            <a:spLocks noChangeArrowheads="1"/>
          </p:cNvSpPr>
          <p:nvPr/>
        </p:nvSpPr>
        <p:spPr bwMode="auto">
          <a:xfrm>
            <a:off x="7740650" y="765175"/>
            <a:ext cx="1112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M. Fitterer</a:t>
            </a:r>
            <a:endParaRPr lang="it-IT" sz="1600"/>
          </a:p>
        </p:txBody>
      </p:sp>
      <p:sp>
        <p:nvSpPr>
          <p:cNvPr id="35850" name="Rectangle 4"/>
          <p:cNvSpPr>
            <a:spLocks/>
          </p:cNvSpPr>
          <p:nvPr/>
        </p:nvSpPr>
        <p:spPr bwMode="auto">
          <a:xfrm>
            <a:off x="395288" y="4252913"/>
            <a:ext cx="3816350" cy="2344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0" hangingPunct="0">
              <a:spcBef>
                <a:spcPts val="638"/>
              </a:spcBef>
            </a:pPr>
            <a:r>
              <a:rPr lang="en-US" sz="1700" b="1">
                <a:solidFill>
                  <a:srgbClr val="FF0000"/>
                </a:solidFill>
                <a:latin typeface="Tahoma" pitchFamily="34" charset="0"/>
                <a:ea typeface="Gill Sans"/>
                <a:cs typeface="Gill Sans"/>
              </a:rPr>
              <a:t>Bypass design:</a:t>
            </a:r>
          </a:p>
          <a:p>
            <a:pPr eaLnBrk="0" hangingPunct="0">
              <a:spcBef>
                <a:spcPts val="638"/>
              </a:spcBef>
              <a:buSzPct val="75000"/>
              <a:buFontTx/>
              <a:buChar char="•"/>
            </a:pPr>
            <a:r>
              <a:rPr lang="en-US" sz="1700">
                <a:solidFill>
                  <a:srgbClr val="000000"/>
                </a:solidFill>
                <a:latin typeface="Tahoma" pitchFamily="34" charset="0"/>
                <a:ea typeface="Gill Sans"/>
                <a:cs typeface="Gill Sans"/>
              </a:rPr>
              <a:t> shutdown time</a:t>
            </a:r>
          </a:p>
          <a:p>
            <a:pPr eaLnBrk="0" hangingPunct="0">
              <a:spcBef>
                <a:spcPts val="638"/>
              </a:spcBef>
              <a:buSzPct val="75000"/>
              <a:buFontTx/>
              <a:buChar char="•"/>
            </a:pPr>
            <a:r>
              <a:rPr lang="en-US" sz="1700">
                <a:solidFill>
                  <a:srgbClr val="000000"/>
                </a:solidFill>
                <a:latin typeface="Tahoma" pitchFamily="34" charset="0"/>
                <a:ea typeface="Gill Sans"/>
                <a:cs typeface="Gill Sans"/>
              </a:rPr>
              <a:t> cost for tunnel</a:t>
            </a:r>
          </a:p>
          <a:p>
            <a:pPr eaLnBrk="0" hangingPunct="0">
              <a:spcBef>
                <a:spcPts val="638"/>
              </a:spcBef>
              <a:buSzPct val="75000"/>
              <a:buFontTx/>
              <a:buChar char="•"/>
            </a:pPr>
            <a:r>
              <a:rPr lang="en-US" sz="1700">
                <a:solidFill>
                  <a:srgbClr val="000000"/>
                </a:solidFill>
                <a:latin typeface="Tahoma" pitchFamily="34" charset="0"/>
                <a:ea typeface="Gill Sans"/>
                <a:cs typeface="Gill Sans"/>
              </a:rPr>
              <a:t> match LHC and eRing circumference</a:t>
            </a:r>
          </a:p>
          <a:p>
            <a:pPr eaLnBrk="0" hangingPunct="0">
              <a:spcBef>
                <a:spcPts val="638"/>
              </a:spcBef>
              <a:buSzPct val="75000"/>
              <a:buFontTx/>
              <a:buChar char="•"/>
            </a:pPr>
            <a:r>
              <a:rPr lang="en-US" sz="1700">
                <a:solidFill>
                  <a:srgbClr val="000000"/>
                </a:solidFill>
                <a:latin typeface="Tahoma" pitchFamily="34" charset="0"/>
                <a:ea typeface="Gill Sans"/>
                <a:cs typeface="Gill Sans"/>
              </a:rPr>
              <a:t> extra shafts being discussed        </a:t>
            </a:r>
          </a:p>
        </p:txBody>
      </p:sp>
      <p:sp>
        <p:nvSpPr>
          <p:cNvPr id="35851" name="TextBox 30"/>
          <p:cNvSpPr txBox="1">
            <a:spLocks noChangeArrowheads="1"/>
          </p:cNvSpPr>
          <p:nvPr/>
        </p:nvSpPr>
        <p:spPr bwMode="auto">
          <a:xfrm>
            <a:off x="250825" y="2852738"/>
            <a:ext cx="32146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solidFill>
                  <a:schemeClr val="bg1"/>
                </a:solidFill>
                <a:latin typeface="Tahoma" pitchFamily="34" charset="0"/>
              </a:rPr>
              <a:t>e-p/A experiment could be at IP2 (shown), IP8 or …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Slide Number Placeholder 1"/>
          <p:cNvSpPr txBox="1">
            <a:spLocks noGrp="1"/>
          </p:cNvSpPr>
          <p:nvPr/>
        </p:nvSpPr>
        <p:spPr bwMode="auto">
          <a:xfrm>
            <a:off x="8718550" y="6616700"/>
            <a:ext cx="217488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74" tIns="32137" rIns="64274" bIns="32137" anchor="b"/>
          <a:lstStyle/>
          <a:p>
            <a:pPr algn="ctr" defTabSz="642938"/>
            <a:fld id="{B7B2E6E1-A250-48B6-B51A-93439156879B}" type="slidenum">
              <a:rPr lang="en-US" sz="1100">
                <a:sym typeface="Corbel" pitchFamily="34" charset="0"/>
              </a:rPr>
              <a:pPr algn="ctr" defTabSz="642938"/>
              <a:t>14</a:t>
            </a:fld>
            <a:endParaRPr lang="en-US" sz="1100">
              <a:sym typeface="Corbel" pitchFamily="34" charset="0"/>
            </a:endParaRPr>
          </a:p>
        </p:txBody>
      </p:sp>
      <p:sp>
        <p:nvSpPr>
          <p:cNvPr id="38918" name="Rectangle 17"/>
          <p:cNvSpPr>
            <a:spLocks noChangeArrowheads="1"/>
          </p:cNvSpPr>
          <p:nvPr/>
        </p:nvSpPr>
        <p:spPr bwMode="auto">
          <a:xfrm>
            <a:off x="250825" y="765175"/>
            <a:ext cx="8713788" cy="41767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38919" name="Line 3"/>
          <p:cNvSpPr>
            <a:spLocks noChangeShapeType="1"/>
          </p:cNvSpPr>
          <p:nvPr/>
        </p:nvSpPr>
        <p:spPr bwMode="auto">
          <a:xfrm flipV="1">
            <a:off x="611188" y="1128713"/>
            <a:ext cx="360362" cy="1584325"/>
          </a:xfrm>
          <a:prstGeom prst="line">
            <a:avLst/>
          </a:prstGeom>
          <a:noFill/>
          <a:ln w="34925">
            <a:solidFill>
              <a:srgbClr val="33CC33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0" name="Line 4"/>
          <p:cNvSpPr>
            <a:spLocks noChangeShapeType="1"/>
          </p:cNvSpPr>
          <p:nvPr/>
        </p:nvSpPr>
        <p:spPr bwMode="auto">
          <a:xfrm>
            <a:off x="611188" y="2713038"/>
            <a:ext cx="431800" cy="1727200"/>
          </a:xfrm>
          <a:prstGeom prst="line">
            <a:avLst/>
          </a:prstGeom>
          <a:noFill/>
          <a:ln w="34925">
            <a:solidFill>
              <a:srgbClr val="33CC33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1" name="Line 5"/>
          <p:cNvSpPr>
            <a:spLocks noChangeShapeType="1"/>
          </p:cNvSpPr>
          <p:nvPr/>
        </p:nvSpPr>
        <p:spPr bwMode="auto">
          <a:xfrm flipV="1">
            <a:off x="611188" y="1631950"/>
            <a:ext cx="3529012" cy="1081088"/>
          </a:xfrm>
          <a:prstGeom prst="line">
            <a:avLst/>
          </a:prstGeom>
          <a:noFill/>
          <a:ln w="34925">
            <a:solidFill>
              <a:srgbClr val="FF99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2" name="Line 6"/>
          <p:cNvSpPr>
            <a:spLocks noChangeShapeType="1"/>
          </p:cNvSpPr>
          <p:nvPr/>
        </p:nvSpPr>
        <p:spPr bwMode="auto">
          <a:xfrm>
            <a:off x="611188" y="2713038"/>
            <a:ext cx="3529012" cy="1150937"/>
          </a:xfrm>
          <a:prstGeom prst="line">
            <a:avLst/>
          </a:prstGeom>
          <a:noFill/>
          <a:ln w="34925">
            <a:solidFill>
              <a:srgbClr val="FF99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892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49875" y="1450975"/>
            <a:ext cx="360045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7375525" y="3930650"/>
          <a:ext cx="1370013" cy="622300"/>
        </p:xfrm>
        <a:graphic>
          <a:graphicData uri="http://schemas.openxmlformats.org/presentationml/2006/ole">
            <p:oleObj spid="_x0000_s38914" name="Equation" r:id="rId5" imgW="977760" imgH="444240" progId="Equation.3">
              <p:embed/>
            </p:oleObj>
          </a:graphicData>
        </a:graphic>
      </p:graphicFrame>
      <p:graphicFrame>
        <p:nvGraphicFramePr>
          <p:cNvPr id="38915" name="Object 3"/>
          <p:cNvGraphicFramePr>
            <a:graphicFrameLocks noChangeAspect="1"/>
          </p:cNvGraphicFramePr>
          <p:nvPr/>
        </p:nvGraphicFramePr>
        <p:xfrm>
          <a:off x="5434013" y="2959100"/>
          <a:ext cx="3454400" cy="723900"/>
        </p:xfrm>
        <a:graphic>
          <a:graphicData uri="http://schemas.openxmlformats.org/presentationml/2006/ole">
            <p:oleObj spid="_x0000_s38915" name="Equation" r:id="rId6" imgW="2361960" imgH="495000" progId="Equation.3">
              <p:embed/>
            </p:oleObj>
          </a:graphicData>
        </a:graphic>
      </p:graphicFrame>
      <p:pic>
        <p:nvPicPr>
          <p:cNvPr id="38924" name="Picture 10" descr="Picture3ax"/>
          <p:cNvPicPr>
            <a:picLocks noChangeAspect="1" noChangeArrowheads="1"/>
          </p:cNvPicPr>
          <p:nvPr/>
        </p:nvPicPr>
        <p:blipFill>
          <a:blip r:embed="rId7">
            <a:lum bright="-12000" contrast="100000"/>
          </a:blip>
          <a:srcRect/>
          <a:stretch>
            <a:fillRect/>
          </a:stretch>
        </p:blipFill>
        <p:spPr bwMode="auto">
          <a:xfrm>
            <a:off x="319088" y="998538"/>
            <a:ext cx="5078412" cy="375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5" name="Text Box 11"/>
          <p:cNvSpPr txBox="1">
            <a:spLocks noChangeArrowheads="1"/>
          </p:cNvSpPr>
          <p:nvPr/>
        </p:nvSpPr>
        <p:spPr bwMode="auto">
          <a:xfrm>
            <a:off x="876300" y="1303338"/>
            <a:ext cx="422275" cy="300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8" tIns="32144" rIns="64288" bIns="32144">
            <a:spAutoFit/>
          </a:bodyPr>
          <a:lstStyle/>
          <a:p>
            <a:pPr defTabSz="642938"/>
            <a:r>
              <a:rPr lang="en-US" sz="1500" b="1">
                <a:sym typeface="Arial" charset="0"/>
              </a:rPr>
              <a:t>10</a:t>
            </a:r>
            <a:r>
              <a:rPr lang="en-US" sz="1500" b="1" baseline="30000">
                <a:sym typeface="Arial" charset="0"/>
              </a:rPr>
              <a:t>0</a:t>
            </a:r>
            <a:endParaRPr lang="it-IT" sz="1500">
              <a:sym typeface="Arial" charset="0"/>
            </a:endParaRPr>
          </a:p>
        </p:txBody>
      </p:sp>
      <p:sp>
        <p:nvSpPr>
          <p:cNvPr id="38926" name="Text Box 12"/>
          <p:cNvSpPr txBox="1">
            <a:spLocks noChangeArrowheads="1"/>
          </p:cNvSpPr>
          <p:nvPr/>
        </p:nvSpPr>
        <p:spPr bwMode="auto">
          <a:xfrm>
            <a:off x="3103563" y="1555750"/>
            <a:ext cx="423862" cy="300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8" tIns="32144" rIns="64288" bIns="32144">
            <a:spAutoFit/>
          </a:bodyPr>
          <a:lstStyle/>
          <a:p>
            <a:pPr defTabSz="642938"/>
            <a:r>
              <a:rPr lang="en-US" sz="1500" b="1">
                <a:sym typeface="Arial" charset="0"/>
              </a:rPr>
              <a:t> 1</a:t>
            </a:r>
            <a:r>
              <a:rPr lang="en-US" sz="1500" b="1" baseline="30000">
                <a:sym typeface="Arial" charset="0"/>
              </a:rPr>
              <a:t>0</a:t>
            </a:r>
            <a:r>
              <a:rPr lang="en-US" sz="1500">
                <a:sym typeface="Arial" charset="0"/>
              </a:rPr>
              <a:t> </a:t>
            </a:r>
            <a:endParaRPr lang="it-IT" sz="1500">
              <a:sym typeface="Arial" charset="0"/>
            </a:endParaRPr>
          </a:p>
        </p:txBody>
      </p:sp>
      <p:sp>
        <p:nvSpPr>
          <p:cNvPr id="38927" name="Text Box 13"/>
          <p:cNvSpPr txBox="1">
            <a:spLocks noChangeArrowheads="1"/>
          </p:cNvSpPr>
          <p:nvPr/>
        </p:nvSpPr>
        <p:spPr bwMode="auto">
          <a:xfrm>
            <a:off x="622300" y="2720975"/>
            <a:ext cx="315913" cy="300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8" tIns="32144" rIns="64288" bIns="32144">
            <a:spAutoFit/>
          </a:bodyPr>
          <a:lstStyle/>
          <a:p>
            <a:pPr defTabSz="642938"/>
            <a:r>
              <a:rPr lang="en-US" sz="1500" b="1">
                <a:sym typeface="Arial" charset="0"/>
              </a:rPr>
              <a:t>IP</a:t>
            </a:r>
            <a:endParaRPr lang="it-IT" sz="1500">
              <a:sym typeface="Arial" charset="0"/>
            </a:endParaRPr>
          </a:p>
        </p:txBody>
      </p:sp>
      <p:sp>
        <p:nvSpPr>
          <p:cNvPr id="38928" name="Rectangle 14"/>
          <p:cNvSpPr>
            <a:spLocks noChangeArrowheads="1"/>
          </p:cNvSpPr>
          <p:nvPr/>
        </p:nvSpPr>
        <p:spPr bwMode="auto">
          <a:xfrm>
            <a:off x="166688" y="0"/>
            <a:ext cx="8709025" cy="847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5715" tIns="35715" rIns="35715" bIns="35715" anchor="ctr"/>
          <a:lstStyle/>
          <a:p>
            <a:pPr algn="ctr" defTabSz="642938" eaLnBrk="0" hangingPunct="0"/>
            <a:r>
              <a:rPr lang="en-US" sz="3300">
                <a:solidFill>
                  <a:srgbClr val="FEB80A"/>
                </a:solidFill>
                <a:latin typeface="Arial Rounded MT Bold" pitchFamily="34" charset="0"/>
                <a:sym typeface="Gill Sans"/>
              </a:rPr>
              <a:t>Beam Optics and Detector Acceptance</a:t>
            </a:r>
            <a:endParaRPr lang="it-IT" sz="3300">
              <a:solidFill>
                <a:srgbClr val="FEB80A"/>
              </a:solidFill>
              <a:latin typeface="Arial Rounded MT Bold" pitchFamily="34" charset="0"/>
              <a:sym typeface="Gill Sans"/>
            </a:endParaRPr>
          </a:p>
        </p:txBody>
      </p:sp>
      <p:sp>
        <p:nvSpPr>
          <p:cNvPr id="38929" name="Rectangle 15"/>
          <p:cNvSpPr>
            <a:spLocks noChangeArrowheads="1"/>
          </p:cNvSpPr>
          <p:nvPr/>
        </p:nvSpPr>
        <p:spPr bwMode="auto">
          <a:xfrm>
            <a:off x="520700" y="5149850"/>
            <a:ext cx="8050213" cy="1303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5715" tIns="35715" rIns="35715" bIns="35715" anchor="ctr"/>
          <a:lstStyle/>
          <a:p>
            <a:pPr marL="588963" indent="-401638" defTabSz="642938" eaLnBrk="0" hangingPunct="0">
              <a:buSzPct val="171000"/>
              <a:buFont typeface="Gill Sans"/>
              <a:buNone/>
            </a:pPr>
            <a:r>
              <a:rPr lang="fi-FI" sz="2500">
                <a:sym typeface="Gill Sans"/>
              </a:rPr>
              <a:t>Luminosity: 10°: ~1.7x10</a:t>
            </a:r>
            <a:r>
              <a:rPr lang="fi-FI" sz="2500" baseline="30000">
                <a:sym typeface="Gill Sans"/>
              </a:rPr>
              <a:t>33</a:t>
            </a:r>
            <a:r>
              <a:rPr lang="fi-FI" sz="2500">
                <a:sym typeface="Gill Sans"/>
              </a:rPr>
              <a:t> </a:t>
            </a:r>
            <a:r>
              <a:rPr lang="fi-FI" sz="2000">
                <a:sym typeface="Gill Sans"/>
              </a:rPr>
              <a:t>cm s</a:t>
            </a:r>
            <a:r>
              <a:rPr lang="fi-FI" sz="2500" baseline="30000">
                <a:sym typeface="Gill Sans"/>
              </a:rPr>
              <a:t>-2</a:t>
            </a:r>
            <a:r>
              <a:rPr lang="fi-FI" sz="2000">
                <a:sym typeface="Gill Sans"/>
              </a:rPr>
              <a:t> </a:t>
            </a:r>
            <a:r>
              <a:rPr lang="fi-FI" sz="2500">
                <a:sym typeface="Gill Sans"/>
              </a:rPr>
              <a:t>; 1°: ~ 6 x10</a:t>
            </a:r>
            <a:r>
              <a:rPr lang="fi-FI" sz="2500" baseline="30000">
                <a:sym typeface="Gill Sans"/>
              </a:rPr>
              <a:t>32</a:t>
            </a:r>
            <a:r>
              <a:rPr lang="fi-FI" sz="2000">
                <a:sym typeface="Gill Sans"/>
              </a:rPr>
              <a:t> cm s</a:t>
            </a:r>
            <a:r>
              <a:rPr lang="fi-FI" sz="2500" baseline="30000">
                <a:sym typeface="Gill Sans"/>
              </a:rPr>
              <a:t>-2</a:t>
            </a:r>
            <a:endParaRPr lang="fi-FI" sz="2500">
              <a:sym typeface="Gill Sans"/>
            </a:endParaRPr>
          </a:p>
          <a:p>
            <a:pPr marL="588963" indent="-401638" defTabSz="642938" eaLnBrk="0" hangingPunct="0">
              <a:buSzPct val="171000"/>
              <a:buFont typeface="Gill Sans"/>
              <a:buNone/>
            </a:pPr>
            <a:r>
              <a:rPr lang="en-US" sz="2500">
                <a:sym typeface="Gill Sans"/>
              </a:rPr>
              <a:t>Design suggests two detector configurations:</a:t>
            </a:r>
          </a:p>
          <a:p>
            <a:pPr marL="588963" indent="-401638" defTabSz="642938" eaLnBrk="0" hangingPunct="0">
              <a:buFontTx/>
              <a:buChar char="•"/>
            </a:pPr>
            <a:r>
              <a:rPr lang="en-US" sz="2400">
                <a:solidFill>
                  <a:srgbClr val="FF9900"/>
                </a:solidFill>
                <a:sym typeface="Gill Sans"/>
              </a:rPr>
              <a:t>Low Lumi, Low Q</a:t>
            </a:r>
            <a:r>
              <a:rPr lang="en-US" sz="2400" baseline="30000">
                <a:solidFill>
                  <a:srgbClr val="FF9900"/>
                </a:solidFill>
                <a:sym typeface="Gill Sans"/>
              </a:rPr>
              <a:t>2</a:t>
            </a:r>
            <a:r>
              <a:rPr lang="en-US" sz="2400">
                <a:solidFill>
                  <a:srgbClr val="FF9900"/>
                </a:solidFill>
                <a:sym typeface="Gill Sans"/>
              </a:rPr>
              <a:t>  </a:t>
            </a:r>
            <a:r>
              <a:rPr lang="en-US" sz="2400">
                <a:solidFill>
                  <a:srgbClr val="FF9900"/>
                </a:solidFill>
                <a:sym typeface="Wingdings" pitchFamily="2" charset="2"/>
              </a:rPr>
              <a:t></a:t>
            </a:r>
            <a:r>
              <a:rPr lang="en-US" sz="2400">
                <a:solidFill>
                  <a:srgbClr val="FF9900"/>
                </a:solidFill>
                <a:sym typeface="Gill Sans"/>
              </a:rPr>
              <a:t> High acceptance detecto</a:t>
            </a:r>
            <a:r>
              <a:rPr lang="en-US" sz="2400">
                <a:solidFill>
                  <a:srgbClr val="FF9900"/>
                </a:solidFill>
                <a:sym typeface="Symbol" pitchFamily="18" charset="2"/>
              </a:rPr>
              <a:t>r 1</a:t>
            </a:r>
            <a:r>
              <a:rPr lang="en-US" sz="2400">
                <a:solidFill>
                  <a:srgbClr val="FF9900"/>
                </a:solidFill>
                <a:cs typeface="Arial" charset="0"/>
                <a:sym typeface="Symbol" pitchFamily="18" charset="2"/>
              </a:rPr>
              <a:t>°</a:t>
            </a:r>
            <a:endParaRPr lang="en-US" sz="2400">
              <a:solidFill>
                <a:srgbClr val="FF9900"/>
              </a:solidFill>
              <a:cs typeface="Arial" charset="0"/>
              <a:sym typeface="Gill Sans"/>
            </a:endParaRPr>
          </a:p>
          <a:p>
            <a:pPr marL="588963" indent="-401638" defTabSz="642938" eaLnBrk="0" hangingPunct="0">
              <a:buFontTx/>
              <a:buChar char="•"/>
            </a:pPr>
            <a:r>
              <a:rPr lang="en-US" sz="2400">
                <a:solidFill>
                  <a:schemeClr val="accent1"/>
                </a:solidFill>
                <a:sym typeface="Gill Sans"/>
              </a:rPr>
              <a:t>High Lumi,High Q</a:t>
            </a:r>
            <a:r>
              <a:rPr lang="en-US" sz="2400" baseline="30000">
                <a:solidFill>
                  <a:schemeClr val="accent1"/>
                </a:solidFill>
                <a:sym typeface="Gill Sans"/>
              </a:rPr>
              <a:t>2</a:t>
            </a:r>
            <a:r>
              <a:rPr lang="en-US" sz="2400">
                <a:solidFill>
                  <a:schemeClr val="accent1"/>
                </a:solidFill>
                <a:sym typeface="Gill Sans"/>
              </a:rPr>
              <a:t>  </a:t>
            </a:r>
            <a:r>
              <a:rPr lang="en-US" sz="2400">
                <a:solidFill>
                  <a:schemeClr val="accent1"/>
                </a:solidFill>
                <a:sym typeface="Wingdings" pitchFamily="2" charset="2"/>
              </a:rPr>
              <a:t> </a:t>
            </a:r>
            <a:r>
              <a:rPr lang="en-US" sz="2400">
                <a:solidFill>
                  <a:schemeClr val="accent1"/>
                </a:solidFill>
                <a:sym typeface="Gill Sans"/>
              </a:rPr>
              <a:t>Main detector </a:t>
            </a:r>
            <a:r>
              <a:rPr lang="en-US" sz="2400">
                <a:solidFill>
                  <a:schemeClr val="accent1"/>
                </a:solidFill>
                <a:sym typeface="Symbol" pitchFamily="18" charset="2"/>
              </a:rPr>
              <a:t> 10°</a:t>
            </a:r>
            <a:r>
              <a:rPr lang="en-US" sz="2400">
                <a:solidFill>
                  <a:schemeClr val="accent1"/>
                </a:solidFill>
                <a:sym typeface="Gill Sans"/>
              </a:rPr>
              <a:t> aperture</a:t>
            </a:r>
            <a:endParaRPr lang="it-IT" sz="2400">
              <a:solidFill>
                <a:schemeClr val="accent1"/>
              </a:solidFill>
              <a:sym typeface="Gill Sans"/>
            </a:endParaRPr>
          </a:p>
        </p:txBody>
      </p:sp>
      <p:graphicFrame>
        <p:nvGraphicFramePr>
          <p:cNvPr id="38916" name="Object 4"/>
          <p:cNvGraphicFramePr>
            <a:graphicFrameLocks noChangeAspect="1"/>
          </p:cNvGraphicFramePr>
          <p:nvPr/>
        </p:nvGraphicFramePr>
        <p:xfrm>
          <a:off x="5942013" y="4068763"/>
          <a:ext cx="955675" cy="354012"/>
        </p:xfrm>
        <a:graphic>
          <a:graphicData uri="http://schemas.openxmlformats.org/presentationml/2006/ole">
            <p:oleObj spid="_x0000_s38916" name="Equation" r:id="rId8" imgW="685800" imgH="253800" progId="Equation.3">
              <p:embed/>
            </p:oleObj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8550" y="6616700"/>
            <a:ext cx="217488" cy="241300"/>
          </a:xfrm>
        </p:spPr>
        <p:txBody>
          <a:bodyPr/>
          <a:lstStyle/>
          <a:p>
            <a:pPr defTabSz="642938">
              <a:defRPr/>
            </a:pPr>
            <a:fld id="{CF17086D-8E79-43D3-A46F-F8F72A1A06D0}" type="slidenum">
              <a:rPr lang="en-US" smtClean="0">
                <a:ea typeface="ヒラギノ角ゴ ProN W3"/>
                <a:sym typeface="Corbel" pitchFamily="34" charset="0"/>
              </a:rPr>
              <a:pPr defTabSz="642938">
                <a:defRPr/>
              </a:pPr>
              <a:t>15</a:t>
            </a:fld>
            <a:endParaRPr lang="en-US" smtClean="0">
              <a:ea typeface="ヒラギノ角ゴ ProN W3"/>
              <a:sym typeface="Corbel" pitchFamily="34" charset="0"/>
            </a:endParaRPr>
          </a:p>
        </p:txBody>
      </p:sp>
      <p:pic>
        <p:nvPicPr>
          <p:cNvPr id="40964" name="Picture 2" descr="0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1" t="3006" b="1447"/>
          <a:stretch>
            <a:fillRect/>
          </a:stretch>
        </p:blipFill>
        <p:spPr bwMode="auto">
          <a:xfrm>
            <a:off x="304800" y="831850"/>
            <a:ext cx="8588375" cy="57658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2452688"/>
            <a:ext cx="3200400" cy="288448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2487613" y="5516563"/>
          <a:ext cx="5253037" cy="601662"/>
        </p:xfrm>
        <a:graphic>
          <a:graphicData uri="http://schemas.openxmlformats.org/presentationml/2006/ole">
            <p:oleObj spid="_x0000_s40962" name="Equation" r:id="rId6" imgW="2311200" imgH="279360" progId="Equation.3">
              <p:embed/>
            </p:oleObj>
          </a:graphicData>
        </a:graphic>
      </p:graphicFrame>
      <p:sp>
        <p:nvSpPr>
          <p:cNvPr id="40966" name="TextBox 78"/>
          <p:cNvSpPr txBox="1">
            <a:spLocks noChangeArrowheads="1"/>
          </p:cNvSpPr>
          <p:nvPr/>
        </p:nvSpPr>
        <p:spPr bwMode="auto">
          <a:xfrm>
            <a:off x="323850" y="1155700"/>
            <a:ext cx="267652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Baseline:</a:t>
            </a:r>
          </a:p>
          <a:p>
            <a:r>
              <a:rPr lang="en-US" sz="1600" b="1">
                <a:solidFill>
                  <a:schemeClr val="bg1"/>
                </a:solidFill>
              </a:rPr>
              <a:t>Energy Recovery Linac</a:t>
            </a:r>
          </a:p>
          <a:p>
            <a:r>
              <a:rPr lang="en-US" sz="1600" b="1">
                <a:solidFill>
                  <a:schemeClr val="bg1"/>
                </a:solidFill>
              </a:rPr>
              <a:t>60 GeV, Power 100MW</a:t>
            </a:r>
          </a:p>
          <a:p>
            <a:endParaRPr lang="en-US" sz="1600" b="1">
              <a:solidFill>
                <a:schemeClr val="bg1"/>
              </a:solidFill>
            </a:endParaRPr>
          </a:p>
          <a:p>
            <a:r>
              <a:rPr lang="en-US" sz="1600" b="1">
                <a:solidFill>
                  <a:srgbClr val="00008F"/>
                </a:solidFill>
              </a:rPr>
              <a:t>Also presented in CDR:</a:t>
            </a:r>
          </a:p>
          <a:p>
            <a:r>
              <a:rPr lang="en-US" sz="1600" b="1">
                <a:solidFill>
                  <a:srgbClr val="00008F"/>
                </a:solidFill>
              </a:rPr>
              <a:t>60 GeV pulsed 10</a:t>
            </a:r>
            <a:r>
              <a:rPr lang="en-US" sz="1600" b="1" baseline="30000">
                <a:solidFill>
                  <a:srgbClr val="00008F"/>
                </a:solidFill>
              </a:rPr>
              <a:t>32</a:t>
            </a:r>
            <a:r>
              <a:rPr lang="en-US" sz="1600" b="1">
                <a:solidFill>
                  <a:srgbClr val="00008F"/>
                </a:solidFill>
              </a:rPr>
              <a:t>cm</a:t>
            </a:r>
            <a:r>
              <a:rPr lang="en-US" sz="1600" b="1" baseline="30000">
                <a:solidFill>
                  <a:srgbClr val="00008F"/>
                </a:solidFill>
              </a:rPr>
              <a:t>-2</a:t>
            </a:r>
            <a:r>
              <a:rPr lang="en-US" sz="1600" b="1">
                <a:solidFill>
                  <a:srgbClr val="00008F"/>
                </a:solidFill>
              </a:rPr>
              <a:t>s</a:t>
            </a:r>
            <a:r>
              <a:rPr lang="en-US" sz="1600" b="1" baseline="30000">
                <a:solidFill>
                  <a:srgbClr val="00008F"/>
                </a:solidFill>
              </a:rPr>
              <a:t>-1</a:t>
            </a:r>
          </a:p>
          <a:p>
            <a:r>
              <a:rPr lang="en-US" sz="1600" b="1">
                <a:solidFill>
                  <a:srgbClr val="00008F"/>
                </a:solidFill>
              </a:rPr>
              <a:t>140 GeV pulsed 5 10</a:t>
            </a:r>
            <a:r>
              <a:rPr lang="en-US" sz="1600" b="1" baseline="30000">
                <a:solidFill>
                  <a:srgbClr val="00008F"/>
                </a:solidFill>
              </a:rPr>
              <a:t>31</a:t>
            </a:r>
          </a:p>
          <a:p>
            <a:endParaRPr lang="en-US" sz="1600" b="1" baseline="30000">
              <a:solidFill>
                <a:schemeClr val="bg1"/>
              </a:solidFill>
            </a:endParaRPr>
          </a:p>
          <a:p>
            <a:r>
              <a:rPr lang="en-US" sz="1600" b="1">
                <a:solidFill>
                  <a:schemeClr val="bg1"/>
                </a:solidFill>
              </a:rPr>
              <a:t>Note: CLIC x LHC ~10</a:t>
            </a:r>
            <a:r>
              <a:rPr lang="en-US" sz="1600" b="1" baseline="30000">
                <a:solidFill>
                  <a:schemeClr val="bg1"/>
                </a:solidFill>
              </a:rPr>
              <a:t>30</a:t>
            </a:r>
            <a:endParaRPr lang="en-US" sz="1600" b="1">
              <a:solidFill>
                <a:schemeClr val="bg1"/>
              </a:solidFill>
            </a:endParaRPr>
          </a:p>
          <a:p>
            <a:r>
              <a:rPr lang="en-US" sz="1600" b="1">
                <a:solidFill>
                  <a:schemeClr val="bg1"/>
                </a:solidFill>
              </a:rPr>
              <a:t>due to different time</a:t>
            </a:r>
          </a:p>
          <a:p>
            <a:r>
              <a:rPr lang="en-US" sz="1600" b="1">
                <a:solidFill>
                  <a:schemeClr val="bg1"/>
                </a:solidFill>
              </a:rPr>
              <a:t>structure (0.5 vs 50ns</a:t>
            </a:r>
            <a:r>
              <a:rPr lang="en-US" sz="16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0967" name="Title 1"/>
          <p:cNvSpPr txBox="1">
            <a:spLocks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4400">
                <a:solidFill>
                  <a:srgbClr val="FEB80A"/>
                </a:solidFill>
                <a:latin typeface="Arial Rounded MT Bold" pitchFamily="34" charset="0"/>
              </a:rPr>
              <a:t>Linac-Ring Configuration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8550" y="6616700"/>
            <a:ext cx="217488" cy="241300"/>
          </a:xfrm>
        </p:spPr>
        <p:txBody>
          <a:bodyPr/>
          <a:lstStyle/>
          <a:p>
            <a:pPr defTabSz="642938">
              <a:defRPr/>
            </a:pPr>
            <a:fld id="{B917B23F-AD7B-45D5-93D8-189C790A61F1}" type="slidenum">
              <a:rPr lang="en-US" smtClean="0">
                <a:ea typeface="ヒラギノ角ゴ ProN W3"/>
                <a:sym typeface="Corbel" pitchFamily="34" charset="0"/>
              </a:rPr>
              <a:pPr defTabSz="642938">
                <a:defRPr/>
              </a:pPr>
              <a:t>16</a:t>
            </a:fld>
            <a:endParaRPr lang="en-US" smtClean="0">
              <a:ea typeface="ヒラギノ角ゴ ProN W3"/>
              <a:sym typeface="Corbel" pitchFamily="34" charset="0"/>
            </a:endParaRPr>
          </a:p>
        </p:txBody>
      </p:sp>
      <p:grpSp>
        <p:nvGrpSpPr>
          <p:cNvPr id="43010" name="Group 87"/>
          <p:cNvGrpSpPr>
            <a:grpSpLocks/>
          </p:cNvGrpSpPr>
          <p:nvPr/>
        </p:nvGrpSpPr>
        <p:grpSpPr bwMode="auto">
          <a:xfrm>
            <a:off x="381000" y="981075"/>
            <a:ext cx="8763000" cy="5715000"/>
            <a:chOff x="0" y="1"/>
            <a:chExt cx="9144004" cy="6172205"/>
          </a:xfrm>
        </p:grpSpPr>
        <p:cxnSp>
          <p:nvCxnSpPr>
            <p:cNvPr id="86" name="Straight Connector 85"/>
            <p:cNvCxnSpPr/>
            <p:nvPr/>
          </p:nvCxnSpPr>
          <p:spPr>
            <a:xfrm>
              <a:off x="0" y="5638997"/>
              <a:ext cx="677518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914400" y="685802"/>
              <a:ext cx="1447801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914400" y="913831"/>
              <a:ext cx="1447801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018" name="Group 9"/>
            <p:cNvGrpSpPr>
              <a:grpSpLocks/>
            </p:cNvGrpSpPr>
            <p:nvPr/>
          </p:nvGrpSpPr>
          <p:grpSpPr bwMode="auto">
            <a:xfrm>
              <a:off x="2209801" y="685801"/>
              <a:ext cx="228600" cy="228601"/>
              <a:chOff x="2209800" y="685800"/>
              <a:chExt cx="228600" cy="228600"/>
            </a:xfrm>
          </p:grpSpPr>
          <p:sp>
            <p:nvSpPr>
              <p:cNvPr id="8" name="Arc 7"/>
              <p:cNvSpPr/>
              <p:nvPr/>
            </p:nvSpPr>
            <p:spPr>
              <a:xfrm>
                <a:off x="2209800" y="685801"/>
                <a:ext cx="228600" cy="228029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" name="Arc 8"/>
              <p:cNvSpPr/>
              <p:nvPr/>
            </p:nvSpPr>
            <p:spPr>
              <a:xfrm flipV="1">
                <a:off x="2209800" y="685801"/>
                <a:ext cx="228600" cy="228029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3019" name="Group 10"/>
            <p:cNvGrpSpPr>
              <a:grpSpLocks/>
            </p:cNvGrpSpPr>
            <p:nvPr/>
          </p:nvGrpSpPr>
          <p:grpSpPr bwMode="auto">
            <a:xfrm flipH="1">
              <a:off x="838200" y="685801"/>
              <a:ext cx="228600" cy="228601"/>
              <a:chOff x="2209800" y="685800"/>
              <a:chExt cx="228600" cy="228600"/>
            </a:xfrm>
          </p:grpSpPr>
          <p:sp>
            <p:nvSpPr>
              <p:cNvPr id="12" name="Arc 11"/>
              <p:cNvSpPr/>
              <p:nvPr/>
            </p:nvSpPr>
            <p:spPr>
              <a:xfrm>
                <a:off x="2209800" y="685801"/>
                <a:ext cx="228600" cy="228029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3" name="Arc 12"/>
              <p:cNvSpPr/>
              <p:nvPr/>
            </p:nvSpPr>
            <p:spPr>
              <a:xfrm flipV="1">
                <a:off x="2209800" y="685801"/>
                <a:ext cx="228600" cy="228029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cxnSp>
          <p:nvCxnSpPr>
            <p:cNvPr id="15" name="Straight Connector 14"/>
            <p:cNvCxnSpPr>
              <a:endCxn id="13" idx="0"/>
            </p:cNvCxnSpPr>
            <p:nvPr/>
          </p:nvCxnSpPr>
          <p:spPr>
            <a:xfrm>
              <a:off x="685800" y="913831"/>
              <a:ext cx="266701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362201" y="913831"/>
              <a:ext cx="266701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reeform 20"/>
            <p:cNvSpPr/>
            <p:nvPr/>
          </p:nvSpPr>
          <p:spPr>
            <a:xfrm>
              <a:off x="1905001" y="457773"/>
              <a:ext cx="2057401" cy="1066420"/>
            </a:xfrm>
            <a:custGeom>
              <a:avLst/>
              <a:gdLst>
                <a:gd name="connsiteX0" fmla="*/ 0 w 1809750"/>
                <a:gd name="connsiteY0" fmla="*/ 1238250 h 1238250"/>
                <a:gd name="connsiteX1" fmla="*/ 642937 w 1809750"/>
                <a:gd name="connsiteY1" fmla="*/ 528637 h 1238250"/>
                <a:gd name="connsiteX2" fmla="*/ 1809750 w 1809750"/>
                <a:gd name="connsiteY2" fmla="*/ 0 h 1238250"/>
                <a:gd name="connsiteX3" fmla="*/ 1809750 w 1809750"/>
                <a:gd name="connsiteY3" fmla="*/ 0 h 123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0" h="1238250">
                  <a:moveTo>
                    <a:pt x="0" y="1238250"/>
                  </a:moveTo>
                  <a:cubicBezTo>
                    <a:pt x="170656" y="986631"/>
                    <a:pt x="341312" y="735012"/>
                    <a:pt x="642937" y="528637"/>
                  </a:cubicBezTo>
                  <a:cubicBezTo>
                    <a:pt x="944562" y="322262"/>
                    <a:pt x="1809750" y="0"/>
                    <a:pt x="1809750" y="0"/>
                  </a:cubicBezTo>
                  <a:lnTo>
                    <a:pt x="1809750" y="0"/>
                  </a:lnTo>
                </a:path>
              </a:pathLst>
            </a:cu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2667001" y="913831"/>
              <a:ext cx="533400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914400" y="533211"/>
              <a:ext cx="1447801" cy="1714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371601" y="305182"/>
              <a:ext cx="641075" cy="2640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latin typeface="Times New Roman" pitchFamily="18" charset="0"/>
                  <a:ea typeface="+mn-ea"/>
                  <a:cs typeface="Times New Roman" pitchFamily="18" charset="0"/>
                </a:rPr>
                <a:t>1.67 km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5400000">
              <a:off x="496414" y="798988"/>
              <a:ext cx="228029" cy="1657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228600" y="457773"/>
              <a:ext cx="641075" cy="2640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latin typeface="Times New Roman" pitchFamily="18" charset="0"/>
                  <a:ea typeface="+mn-ea"/>
                  <a:cs typeface="Times New Roman" pitchFamily="18" charset="0"/>
                </a:rPr>
                <a:t>0.34 km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14400" y="838393"/>
              <a:ext cx="1447801" cy="152590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srgbClr val="00DFCA"/>
                </a:solidFill>
                <a:latin typeface="Calibri" pitchFamily="34" charset="0"/>
              </a:endParaRPr>
            </a:p>
          </p:txBody>
        </p:sp>
        <p:sp>
          <p:nvSpPr>
            <p:cNvPr id="43029" name="TextBox 32"/>
            <p:cNvSpPr txBox="1">
              <a:spLocks noChangeArrowheads="1"/>
            </p:cNvSpPr>
            <p:nvPr/>
          </p:nvSpPr>
          <p:spPr bwMode="auto">
            <a:xfrm>
              <a:off x="1066800" y="990983"/>
              <a:ext cx="1003853" cy="281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b="1">
                  <a:solidFill>
                    <a:srgbClr val="00DFCA"/>
                  </a:solidFill>
                  <a:latin typeface="Times New Roman" pitchFamily="18" charset="0"/>
                  <a:cs typeface="Times New Roman" pitchFamily="18" charset="0"/>
                </a:rPr>
                <a:t>30-GeV linac</a:t>
              </a:r>
            </a:p>
          </p:txBody>
        </p:sp>
        <p:sp>
          <p:nvSpPr>
            <p:cNvPr id="43030" name="TextBox 33"/>
            <p:cNvSpPr txBox="1">
              <a:spLocks noChangeArrowheads="1"/>
            </p:cNvSpPr>
            <p:nvPr/>
          </p:nvSpPr>
          <p:spPr bwMode="auto">
            <a:xfrm>
              <a:off x="3124201" y="228030"/>
              <a:ext cx="617883" cy="281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LHC </a:t>
              </a:r>
              <a:r>
                <a:rPr lang="en-US" sz="11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</a:t>
              </a:r>
            </a:p>
          </p:txBody>
        </p:sp>
        <p:grpSp>
          <p:nvGrpSpPr>
            <p:cNvPr id="43031" name="Group 36"/>
            <p:cNvGrpSpPr>
              <a:grpSpLocks/>
            </p:cNvGrpSpPr>
            <p:nvPr/>
          </p:nvGrpSpPr>
          <p:grpSpPr bwMode="auto">
            <a:xfrm>
              <a:off x="6172203" y="457201"/>
              <a:ext cx="1676401" cy="1828801"/>
              <a:chOff x="2209800" y="685800"/>
              <a:chExt cx="228600" cy="228600"/>
            </a:xfrm>
          </p:grpSpPr>
          <p:sp>
            <p:nvSpPr>
              <p:cNvPr id="38" name="Arc 37"/>
              <p:cNvSpPr/>
              <p:nvPr/>
            </p:nvSpPr>
            <p:spPr>
              <a:xfrm>
                <a:off x="2209800" y="685872"/>
                <a:ext cx="228600" cy="228457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9" name="Arc 38"/>
              <p:cNvSpPr/>
              <p:nvPr/>
            </p:nvSpPr>
            <p:spPr>
              <a:xfrm flipV="1">
                <a:off x="2209800" y="685872"/>
                <a:ext cx="228600" cy="228457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cxnSp>
          <p:nvCxnSpPr>
            <p:cNvPr id="40" name="Straight Connector 39"/>
            <p:cNvCxnSpPr>
              <a:stCxn id="47" idx="3"/>
            </p:cNvCxnSpPr>
            <p:nvPr/>
          </p:nvCxnSpPr>
          <p:spPr>
            <a:xfrm>
              <a:off x="6629403" y="457773"/>
              <a:ext cx="1143001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5715003" y="2209994"/>
              <a:ext cx="914400" cy="152590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srgbClr val="00DFCA"/>
                </a:solidFill>
                <a:latin typeface="Calibri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715003" y="380620"/>
              <a:ext cx="914400" cy="152591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8" name="Straight Connector 47"/>
            <p:cNvCxnSpPr>
              <a:stCxn id="42" idx="3"/>
            </p:cNvCxnSpPr>
            <p:nvPr/>
          </p:nvCxnSpPr>
          <p:spPr>
            <a:xfrm>
              <a:off x="6629403" y="2285432"/>
              <a:ext cx="304800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Freeform 48"/>
            <p:cNvSpPr/>
            <p:nvPr/>
          </p:nvSpPr>
          <p:spPr>
            <a:xfrm>
              <a:off x="6477003" y="1676783"/>
              <a:ext cx="2057401" cy="1066420"/>
            </a:xfrm>
            <a:custGeom>
              <a:avLst/>
              <a:gdLst>
                <a:gd name="connsiteX0" fmla="*/ 0 w 1809750"/>
                <a:gd name="connsiteY0" fmla="*/ 1238250 h 1238250"/>
                <a:gd name="connsiteX1" fmla="*/ 642937 w 1809750"/>
                <a:gd name="connsiteY1" fmla="*/ 528637 h 1238250"/>
                <a:gd name="connsiteX2" fmla="*/ 1809750 w 1809750"/>
                <a:gd name="connsiteY2" fmla="*/ 0 h 1238250"/>
                <a:gd name="connsiteX3" fmla="*/ 1809750 w 1809750"/>
                <a:gd name="connsiteY3" fmla="*/ 0 h 123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0" h="1238250">
                  <a:moveTo>
                    <a:pt x="0" y="1238250"/>
                  </a:moveTo>
                  <a:cubicBezTo>
                    <a:pt x="170656" y="986631"/>
                    <a:pt x="341312" y="735012"/>
                    <a:pt x="642937" y="528637"/>
                  </a:cubicBezTo>
                  <a:cubicBezTo>
                    <a:pt x="944562" y="322262"/>
                    <a:pt x="1809750" y="0"/>
                    <a:pt x="1809750" y="0"/>
                  </a:cubicBezTo>
                  <a:lnTo>
                    <a:pt x="1809750" y="0"/>
                  </a:lnTo>
                </a:path>
              </a:pathLst>
            </a:cu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037" name="TextBox 49"/>
            <p:cNvSpPr txBox="1">
              <a:spLocks noChangeArrowheads="1"/>
            </p:cNvSpPr>
            <p:nvPr/>
          </p:nvSpPr>
          <p:spPr bwMode="auto">
            <a:xfrm>
              <a:off x="7848603" y="1447040"/>
              <a:ext cx="617883" cy="281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LHC </a:t>
              </a:r>
              <a:r>
                <a:rPr lang="en-US" sz="11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</a:t>
              </a:r>
            </a:p>
          </p:txBody>
        </p:sp>
        <p:grpSp>
          <p:nvGrpSpPr>
            <p:cNvPr id="43038" name="Group 50"/>
            <p:cNvGrpSpPr>
              <a:grpSpLocks/>
            </p:cNvGrpSpPr>
            <p:nvPr/>
          </p:nvGrpSpPr>
          <p:grpSpPr bwMode="auto">
            <a:xfrm flipH="1">
              <a:off x="4876802" y="457201"/>
              <a:ext cx="1676401" cy="1828801"/>
              <a:chOff x="2209800" y="685800"/>
              <a:chExt cx="228600" cy="228600"/>
            </a:xfrm>
          </p:grpSpPr>
          <p:sp>
            <p:nvSpPr>
              <p:cNvPr id="52" name="Arc 51"/>
              <p:cNvSpPr/>
              <p:nvPr/>
            </p:nvSpPr>
            <p:spPr>
              <a:xfrm>
                <a:off x="2209800" y="685872"/>
                <a:ext cx="228600" cy="228457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3" name="Arc 52"/>
              <p:cNvSpPr/>
              <p:nvPr/>
            </p:nvSpPr>
            <p:spPr>
              <a:xfrm flipV="1">
                <a:off x="2209800" y="685872"/>
                <a:ext cx="228600" cy="228457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cxnSp>
          <p:nvCxnSpPr>
            <p:cNvPr id="56" name="Straight Arrow Connector 55"/>
            <p:cNvCxnSpPr/>
            <p:nvPr/>
          </p:nvCxnSpPr>
          <p:spPr>
            <a:xfrm>
              <a:off x="5715003" y="1066421"/>
              <a:ext cx="990600" cy="1715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5867403" y="838393"/>
              <a:ext cx="574814" cy="2640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latin typeface="Times New Roman" pitchFamily="18" charset="0"/>
                  <a:ea typeface="+mn-ea"/>
                  <a:cs typeface="Times New Roman" pitchFamily="18" charset="0"/>
                </a:rPr>
                <a:t>1.0 km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rot="5400000">
              <a:off x="4647089" y="1371631"/>
              <a:ext cx="1829372" cy="1656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5562602" y="1447040"/>
              <a:ext cx="574814" cy="2640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latin typeface="Times New Roman" pitchFamily="18" charset="0"/>
                  <a:ea typeface="+mn-ea"/>
                  <a:cs typeface="Times New Roman" pitchFamily="18" charset="0"/>
                </a:rPr>
                <a:t>2.0 km</a:t>
              </a:r>
            </a:p>
          </p:txBody>
        </p:sp>
        <p:sp>
          <p:nvSpPr>
            <p:cNvPr id="43043" name="TextBox 59"/>
            <p:cNvSpPr txBox="1">
              <a:spLocks noChangeArrowheads="1"/>
            </p:cNvSpPr>
            <p:nvPr/>
          </p:nvSpPr>
          <p:spPr bwMode="auto">
            <a:xfrm>
              <a:off x="5638802" y="2362584"/>
              <a:ext cx="1003853" cy="281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b="1">
                  <a:solidFill>
                    <a:srgbClr val="00DFCA"/>
                  </a:solidFill>
                  <a:latin typeface="Times New Roman" pitchFamily="18" charset="0"/>
                  <a:cs typeface="Times New Roman" pitchFamily="18" charset="0"/>
                </a:rPr>
                <a:t>10-GeV linac</a:t>
              </a:r>
            </a:p>
          </p:txBody>
        </p:sp>
        <p:sp>
          <p:nvSpPr>
            <p:cNvPr id="43044" name="TextBox 62"/>
            <p:cNvSpPr txBox="1">
              <a:spLocks noChangeArrowheads="1"/>
            </p:cNvSpPr>
            <p:nvPr/>
          </p:nvSpPr>
          <p:spPr bwMode="auto">
            <a:xfrm>
              <a:off x="5638802" y="152592"/>
              <a:ext cx="1003853" cy="281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b="1">
                  <a:solidFill>
                    <a:srgbClr val="00DFCA"/>
                  </a:solidFill>
                  <a:latin typeface="Times New Roman" pitchFamily="18" charset="0"/>
                  <a:cs typeface="Times New Roman" pitchFamily="18" charset="0"/>
                </a:rPr>
                <a:t>10-GeV linac</a:t>
              </a:r>
            </a:p>
          </p:txBody>
        </p:sp>
        <p:sp>
          <p:nvSpPr>
            <p:cNvPr id="43045" name="TextBox 65"/>
            <p:cNvSpPr txBox="1">
              <a:spLocks noChangeArrowheads="1"/>
            </p:cNvSpPr>
            <p:nvPr/>
          </p:nvSpPr>
          <p:spPr bwMode="auto">
            <a:xfrm>
              <a:off x="0" y="1"/>
              <a:ext cx="1156253" cy="39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i="1">
                  <a:latin typeface="Calibri" pitchFamily="34" charset="0"/>
                </a:rPr>
                <a:t>Pulsed-60</a:t>
              </a:r>
            </a:p>
          </p:txBody>
        </p:sp>
        <p:sp>
          <p:nvSpPr>
            <p:cNvPr id="43046" name="TextBox 66"/>
            <p:cNvSpPr txBox="1">
              <a:spLocks noChangeArrowheads="1"/>
            </p:cNvSpPr>
            <p:nvPr/>
          </p:nvSpPr>
          <p:spPr bwMode="auto">
            <a:xfrm>
              <a:off x="4419602" y="1"/>
              <a:ext cx="543339" cy="39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i="1">
                  <a:latin typeface="Calibri" pitchFamily="34" charset="0"/>
                </a:rPr>
                <a:t>ERL</a:t>
              </a:r>
            </a:p>
          </p:txBody>
        </p:sp>
        <p:grpSp>
          <p:nvGrpSpPr>
            <p:cNvPr id="43047" name="Group 67"/>
            <p:cNvGrpSpPr>
              <a:grpSpLocks/>
            </p:cNvGrpSpPr>
            <p:nvPr/>
          </p:nvGrpSpPr>
          <p:grpSpPr bwMode="auto">
            <a:xfrm>
              <a:off x="3886202" y="2514602"/>
              <a:ext cx="1676401" cy="1828801"/>
              <a:chOff x="2209800" y="685800"/>
              <a:chExt cx="228600" cy="228600"/>
            </a:xfrm>
          </p:grpSpPr>
          <p:sp>
            <p:nvSpPr>
              <p:cNvPr id="69" name="Arc 68"/>
              <p:cNvSpPr/>
              <p:nvPr/>
            </p:nvSpPr>
            <p:spPr>
              <a:xfrm>
                <a:off x="2209800" y="685872"/>
                <a:ext cx="228600" cy="228457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0" name="Arc 69"/>
              <p:cNvSpPr/>
              <p:nvPr/>
            </p:nvSpPr>
            <p:spPr>
              <a:xfrm flipV="1">
                <a:off x="2209800" y="685872"/>
                <a:ext cx="228600" cy="228457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cxnSp>
          <p:nvCxnSpPr>
            <p:cNvPr id="71" name="Straight Connector 70"/>
            <p:cNvCxnSpPr/>
            <p:nvPr/>
          </p:nvCxnSpPr>
          <p:spPr>
            <a:xfrm>
              <a:off x="5257802" y="4342834"/>
              <a:ext cx="1066800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angle 71"/>
            <p:cNvSpPr/>
            <p:nvPr/>
          </p:nvSpPr>
          <p:spPr>
            <a:xfrm>
              <a:off x="1219201" y="4267395"/>
              <a:ext cx="3505202" cy="152590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srgbClr val="00DFCA"/>
                </a:solidFill>
                <a:latin typeface="Calibri" pitchFamily="34" charset="0"/>
              </a:endParaRPr>
            </a:p>
          </p:txBody>
        </p:sp>
        <p:cxnSp>
          <p:nvCxnSpPr>
            <p:cNvPr id="73" name="Straight Connector 72"/>
            <p:cNvCxnSpPr/>
            <p:nvPr/>
          </p:nvCxnSpPr>
          <p:spPr>
            <a:xfrm>
              <a:off x="4876802" y="4342834"/>
              <a:ext cx="304800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Freeform 73"/>
            <p:cNvSpPr/>
            <p:nvPr/>
          </p:nvSpPr>
          <p:spPr>
            <a:xfrm>
              <a:off x="4724402" y="3734185"/>
              <a:ext cx="2057401" cy="1066420"/>
            </a:xfrm>
            <a:custGeom>
              <a:avLst/>
              <a:gdLst>
                <a:gd name="connsiteX0" fmla="*/ 0 w 1809750"/>
                <a:gd name="connsiteY0" fmla="*/ 1238250 h 1238250"/>
                <a:gd name="connsiteX1" fmla="*/ 642937 w 1809750"/>
                <a:gd name="connsiteY1" fmla="*/ 528637 h 1238250"/>
                <a:gd name="connsiteX2" fmla="*/ 1809750 w 1809750"/>
                <a:gd name="connsiteY2" fmla="*/ 0 h 1238250"/>
                <a:gd name="connsiteX3" fmla="*/ 1809750 w 1809750"/>
                <a:gd name="connsiteY3" fmla="*/ 0 h 123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0" h="1238250">
                  <a:moveTo>
                    <a:pt x="0" y="1238250"/>
                  </a:moveTo>
                  <a:cubicBezTo>
                    <a:pt x="170656" y="986631"/>
                    <a:pt x="341312" y="735012"/>
                    <a:pt x="642937" y="528637"/>
                  </a:cubicBezTo>
                  <a:cubicBezTo>
                    <a:pt x="944562" y="322262"/>
                    <a:pt x="1809750" y="0"/>
                    <a:pt x="1809750" y="0"/>
                  </a:cubicBezTo>
                  <a:lnTo>
                    <a:pt x="1809750" y="0"/>
                  </a:lnTo>
                </a:path>
              </a:pathLst>
            </a:cu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052" name="TextBox 74"/>
            <p:cNvSpPr txBox="1">
              <a:spLocks noChangeArrowheads="1"/>
            </p:cNvSpPr>
            <p:nvPr/>
          </p:nvSpPr>
          <p:spPr bwMode="auto">
            <a:xfrm>
              <a:off x="5943603" y="3504442"/>
              <a:ext cx="617882" cy="281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LHC </a:t>
              </a:r>
              <a:r>
                <a:rPr lang="en-US" sz="11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</a:t>
              </a:r>
            </a:p>
          </p:txBody>
        </p:sp>
        <p:grpSp>
          <p:nvGrpSpPr>
            <p:cNvPr id="43053" name="Group 75"/>
            <p:cNvGrpSpPr>
              <a:grpSpLocks/>
            </p:cNvGrpSpPr>
            <p:nvPr/>
          </p:nvGrpSpPr>
          <p:grpSpPr bwMode="auto">
            <a:xfrm flipH="1">
              <a:off x="381000" y="2514602"/>
              <a:ext cx="1676401" cy="1828801"/>
              <a:chOff x="2209800" y="685800"/>
              <a:chExt cx="228600" cy="228600"/>
            </a:xfrm>
          </p:grpSpPr>
          <p:sp>
            <p:nvSpPr>
              <p:cNvPr id="77" name="Arc 76"/>
              <p:cNvSpPr/>
              <p:nvPr/>
            </p:nvSpPr>
            <p:spPr>
              <a:xfrm>
                <a:off x="2209800" y="685872"/>
                <a:ext cx="228600" cy="228457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8" name="Arc 77"/>
              <p:cNvSpPr/>
              <p:nvPr/>
            </p:nvSpPr>
            <p:spPr>
              <a:xfrm flipV="1">
                <a:off x="2209800" y="685872"/>
                <a:ext cx="228600" cy="228457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43054" name="TextBox 78"/>
            <p:cNvSpPr txBox="1">
              <a:spLocks noChangeArrowheads="1"/>
            </p:cNvSpPr>
            <p:nvPr/>
          </p:nvSpPr>
          <p:spPr bwMode="auto">
            <a:xfrm>
              <a:off x="2362201" y="4419986"/>
              <a:ext cx="1003853" cy="281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b="1">
                  <a:solidFill>
                    <a:srgbClr val="00DFCA"/>
                  </a:solidFill>
                  <a:latin typeface="Times New Roman" pitchFamily="18" charset="0"/>
                  <a:cs typeface="Times New Roman" pitchFamily="18" charset="0"/>
                </a:rPr>
                <a:t>70-GeV linac</a:t>
              </a:r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>
              <a:off x="1219201" y="4114804"/>
              <a:ext cx="3505202" cy="1715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2743201" y="3809623"/>
              <a:ext cx="574814" cy="2640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latin typeface="Times New Roman" pitchFamily="18" charset="0"/>
                  <a:ea typeface="+mn-ea"/>
                  <a:cs typeface="Times New Roman" pitchFamily="18" charset="0"/>
                </a:rPr>
                <a:t>3.9 km</a:t>
              </a:r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 rot="5400000">
              <a:off x="152971" y="3429005"/>
              <a:ext cx="1827658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1143001" y="3504442"/>
              <a:ext cx="574814" cy="2640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latin typeface="Times New Roman" pitchFamily="18" charset="0"/>
                  <a:ea typeface="+mn-ea"/>
                  <a:cs typeface="Times New Roman" pitchFamily="18" charset="0"/>
                </a:rPr>
                <a:t>2.0 km</a:t>
              </a:r>
            </a:p>
          </p:txBody>
        </p:sp>
        <p:cxnSp>
          <p:nvCxnSpPr>
            <p:cNvPr id="87" name="Straight Connector 86"/>
            <p:cNvCxnSpPr>
              <a:stCxn id="77" idx="0"/>
              <a:endCxn id="69" idx="0"/>
            </p:cNvCxnSpPr>
            <p:nvPr/>
          </p:nvCxnSpPr>
          <p:spPr>
            <a:xfrm>
              <a:off x="1219201" y="2515175"/>
              <a:ext cx="3505202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457200" y="4342834"/>
              <a:ext cx="525118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061" name="TextBox 89"/>
            <p:cNvSpPr txBox="1">
              <a:spLocks noChangeArrowheads="1"/>
            </p:cNvSpPr>
            <p:nvPr/>
          </p:nvSpPr>
          <p:spPr bwMode="auto">
            <a:xfrm>
              <a:off x="0" y="2139699"/>
              <a:ext cx="1277179" cy="39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i="1">
                  <a:latin typeface="Calibri" pitchFamily="34" charset="0"/>
                </a:rPr>
                <a:t>Pulsed-140</a:t>
              </a: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724402" y="457773"/>
              <a:ext cx="829918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063" name="TextBox 74"/>
            <p:cNvSpPr txBox="1">
              <a:spLocks noChangeArrowheads="1"/>
            </p:cNvSpPr>
            <p:nvPr/>
          </p:nvSpPr>
          <p:spPr bwMode="auto">
            <a:xfrm>
              <a:off x="7772403" y="305182"/>
              <a:ext cx="675862" cy="281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b="1">
                  <a:solidFill>
                    <a:srgbClr val="00DFCA"/>
                  </a:solidFill>
                  <a:latin typeface="Times New Roman" pitchFamily="18" charset="0"/>
                  <a:cs typeface="Times New Roman" pitchFamily="18" charset="0"/>
                </a:rPr>
                <a:t>injector</a:t>
              </a:r>
            </a:p>
          </p:txBody>
        </p:sp>
        <p:sp>
          <p:nvSpPr>
            <p:cNvPr id="43064" name="TextBox 75"/>
            <p:cNvSpPr txBox="1">
              <a:spLocks noChangeArrowheads="1"/>
            </p:cNvSpPr>
            <p:nvPr/>
          </p:nvSpPr>
          <p:spPr bwMode="auto">
            <a:xfrm>
              <a:off x="4267202" y="457773"/>
              <a:ext cx="556591" cy="281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b="1">
                  <a:solidFill>
                    <a:srgbClr val="00DFCA"/>
                  </a:solidFill>
                  <a:latin typeface="Times New Roman" pitchFamily="18" charset="0"/>
                  <a:cs typeface="Times New Roman" pitchFamily="18" charset="0"/>
                </a:rPr>
                <a:t>dump</a:t>
              </a:r>
            </a:p>
          </p:txBody>
        </p:sp>
        <p:sp>
          <p:nvSpPr>
            <p:cNvPr id="43065" name="TextBox 78"/>
            <p:cNvSpPr txBox="1">
              <a:spLocks noChangeArrowheads="1"/>
            </p:cNvSpPr>
            <p:nvPr/>
          </p:nvSpPr>
          <p:spPr bwMode="auto">
            <a:xfrm>
              <a:off x="152400" y="4419986"/>
              <a:ext cx="675861" cy="281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b="1">
                  <a:solidFill>
                    <a:srgbClr val="00DFCA"/>
                  </a:solidFill>
                  <a:latin typeface="Times New Roman" pitchFamily="18" charset="0"/>
                  <a:cs typeface="Times New Roman" pitchFamily="18" charset="0"/>
                </a:rPr>
                <a:t>injector</a:t>
              </a:r>
            </a:p>
          </p:txBody>
        </p:sp>
        <p:sp>
          <p:nvSpPr>
            <p:cNvPr id="43066" name="TextBox 80"/>
            <p:cNvSpPr txBox="1">
              <a:spLocks noChangeArrowheads="1"/>
            </p:cNvSpPr>
            <p:nvPr/>
          </p:nvSpPr>
          <p:spPr bwMode="auto">
            <a:xfrm>
              <a:off x="6172203" y="4419986"/>
              <a:ext cx="556591" cy="281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b="1">
                  <a:solidFill>
                    <a:srgbClr val="00DFCA"/>
                  </a:solidFill>
                  <a:latin typeface="Times New Roman" pitchFamily="18" charset="0"/>
                  <a:cs typeface="Times New Roman" pitchFamily="18" charset="0"/>
                </a:rPr>
                <a:t>dump</a:t>
              </a:r>
            </a:p>
          </p:txBody>
        </p:sp>
        <p:sp>
          <p:nvSpPr>
            <p:cNvPr id="43067" name="TextBox 85"/>
            <p:cNvSpPr txBox="1">
              <a:spLocks noChangeArrowheads="1"/>
            </p:cNvSpPr>
            <p:nvPr/>
          </p:nvSpPr>
          <p:spPr bwMode="auto">
            <a:xfrm>
              <a:off x="3124201" y="990983"/>
              <a:ext cx="556592" cy="281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b="1">
                  <a:solidFill>
                    <a:srgbClr val="00DFCA"/>
                  </a:solidFill>
                  <a:latin typeface="Times New Roman" pitchFamily="18" charset="0"/>
                  <a:cs typeface="Times New Roman" pitchFamily="18" charset="0"/>
                </a:rPr>
                <a:t>dump</a:t>
              </a:r>
            </a:p>
          </p:txBody>
        </p:sp>
        <p:sp>
          <p:nvSpPr>
            <p:cNvPr id="43068" name="TextBox 87"/>
            <p:cNvSpPr txBox="1">
              <a:spLocks noChangeArrowheads="1"/>
            </p:cNvSpPr>
            <p:nvPr/>
          </p:nvSpPr>
          <p:spPr bwMode="auto">
            <a:xfrm>
              <a:off x="152400" y="990983"/>
              <a:ext cx="675861" cy="281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b="1">
                  <a:solidFill>
                    <a:srgbClr val="00DFCA"/>
                  </a:solidFill>
                  <a:latin typeface="Times New Roman" pitchFamily="18" charset="0"/>
                  <a:cs typeface="Times New Roman" pitchFamily="18" charset="0"/>
                </a:rPr>
                <a:t>injector</a:t>
              </a:r>
            </a:p>
          </p:txBody>
        </p:sp>
        <p:sp>
          <p:nvSpPr>
            <p:cNvPr id="43069" name="TextBox 91"/>
            <p:cNvSpPr txBox="1">
              <a:spLocks noChangeArrowheads="1"/>
            </p:cNvSpPr>
            <p:nvPr/>
          </p:nvSpPr>
          <p:spPr bwMode="auto">
            <a:xfrm>
              <a:off x="6858003" y="2362584"/>
              <a:ext cx="337931" cy="281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b="1">
                  <a:solidFill>
                    <a:srgbClr val="00DFCA"/>
                  </a:solidFill>
                  <a:latin typeface="Times New Roman" pitchFamily="18" charset="0"/>
                  <a:cs typeface="Times New Roman" pitchFamily="18" charset="0"/>
                </a:rPr>
                <a:t>IP</a:t>
              </a:r>
            </a:p>
          </p:txBody>
        </p:sp>
        <p:sp>
          <p:nvSpPr>
            <p:cNvPr id="43070" name="TextBox 92"/>
            <p:cNvSpPr txBox="1">
              <a:spLocks noChangeArrowheads="1"/>
            </p:cNvSpPr>
            <p:nvPr/>
          </p:nvSpPr>
          <p:spPr bwMode="auto">
            <a:xfrm>
              <a:off x="5105402" y="4419986"/>
              <a:ext cx="337931" cy="281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b="1">
                  <a:solidFill>
                    <a:srgbClr val="00DFCA"/>
                  </a:solidFill>
                  <a:latin typeface="Times New Roman" pitchFamily="18" charset="0"/>
                  <a:cs typeface="Times New Roman" pitchFamily="18" charset="0"/>
                </a:rPr>
                <a:t>IP</a:t>
              </a:r>
            </a:p>
          </p:txBody>
        </p:sp>
        <p:sp>
          <p:nvSpPr>
            <p:cNvPr id="43071" name="TextBox 93"/>
            <p:cNvSpPr txBox="1">
              <a:spLocks noChangeArrowheads="1"/>
            </p:cNvSpPr>
            <p:nvPr/>
          </p:nvSpPr>
          <p:spPr bwMode="auto">
            <a:xfrm>
              <a:off x="2514601" y="990983"/>
              <a:ext cx="337931" cy="281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b="1">
                  <a:solidFill>
                    <a:srgbClr val="00DFCA"/>
                  </a:solidFill>
                  <a:latin typeface="Times New Roman" pitchFamily="18" charset="0"/>
                  <a:cs typeface="Times New Roman" pitchFamily="18" charset="0"/>
                </a:rPr>
                <a:t>IP</a:t>
              </a:r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7924803" y="5638997"/>
              <a:ext cx="869675" cy="1714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75"/>
            <p:cNvSpPr/>
            <p:nvPr/>
          </p:nvSpPr>
          <p:spPr>
            <a:xfrm>
              <a:off x="304800" y="5561844"/>
              <a:ext cx="3505202" cy="152591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srgbClr val="00DFCA"/>
                </a:solidFill>
                <a:latin typeface="Calibri" pitchFamily="34" charset="0"/>
              </a:endParaRPr>
            </a:p>
          </p:txBody>
        </p:sp>
        <p:sp>
          <p:nvSpPr>
            <p:cNvPr id="80" name="Freeform 79"/>
            <p:cNvSpPr/>
            <p:nvPr/>
          </p:nvSpPr>
          <p:spPr>
            <a:xfrm>
              <a:off x="7239003" y="5181224"/>
              <a:ext cx="1905001" cy="990982"/>
            </a:xfrm>
            <a:custGeom>
              <a:avLst/>
              <a:gdLst>
                <a:gd name="connsiteX0" fmla="*/ 0 w 1809750"/>
                <a:gd name="connsiteY0" fmla="*/ 1238250 h 1238250"/>
                <a:gd name="connsiteX1" fmla="*/ 642937 w 1809750"/>
                <a:gd name="connsiteY1" fmla="*/ 528637 h 1238250"/>
                <a:gd name="connsiteX2" fmla="*/ 1809750 w 1809750"/>
                <a:gd name="connsiteY2" fmla="*/ 0 h 1238250"/>
                <a:gd name="connsiteX3" fmla="*/ 1809750 w 1809750"/>
                <a:gd name="connsiteY3" fmla="*/ 0 h 123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0" h="1238250">
                  <a:moveTo>
                    <a:pt x="0" y="1238250"/>
                  </a:moveTo>
                  <a:cubicBezTo>
                    <a:pt x="170656" y="986631"/>
                    <a:pt x="341312" y="735012"/>
                    <a:pt x="642937" y="528637"/>
                  </a:cubicBezTo>
                  <a:cubicBezTo>
                    <a:pt x="944562" y="322262"/>
                    <a:pt x="1809750" y="0"/>
                    <a:pt x="1809750" y="0"/>
                  </a:cubicBezTo>
                  <a:lnTo>
                    <a:pt x="1809750" y="0"/>
                  </a:lnTo>
                </a:path>
              </a:pathLst>
            </a:cu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075" name="TextBox 78"/>
            <p:cNvSpPr txBox="1">
              <a:spLocks noChangeArrowheads="1"/>
            </p:cNvSpPr>
            <p:nvPr/>
          </p:nvSpPr>
          <p:spPr bwMode="auto">
            <a:xfrm>
              <a:off x="2590801" y="5714434"/>
              <a:ext cx="1076740" cy="281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b="1">
                  <a:solidFill>
                    <a:srgbClr val="00DFCA"/>
                  </a:solidFill>
                  <a:latin typeface="Times New Roman" pitchFamily="18" charset="0"/>
                  <a:cs typeface="Times New Roman" pitchFamily="18" charset="0"/>
                </a:rPr>
                <a:t>140-GeV linac</a:t>
              </a:r>
            </a:p>
          </p:txBody>
        </p:sp>
        <p:sp>
          <p:nvSpPr>
            <p:cNvPr id="43076" name="TextBox 89"/>
            <p:cNvSpPr txBox="1">
              <a:spLocks noChangeArrowheads="1"/>
            </p:cNvSpPr>
            <p:nvPr/>
          </p:nvSpPr>
          <p:spPr bwMode="auto">
            <a:xfrm>
              <a:off x="0" y="5105786"/>
              <a:ext cx="1027044" cy="39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i="1">
                  <a:latin typeface="Calibri" pitchFamily="34" charset="0"/>
                </a:rPr>
                <a:t>or linear</a:t>
              </a:r>
            </a:p>
          </p:txBody>
        </p:sp>
        <p:sp>
          <p:nvSpPr>
            <p:cNvPr id="43077" name="TextBox 78"/>
            <p:cNvSpPr txBox="1">
              <a:spLocks noChangeArrowheads="1"/>
            </p:cNvSpPr>
            <p:nvPr/>
          </p:nvSpPr>
          <p:spPr bwMode="auto">
            <a:xfrm>
              <a:off x="0" y="5791587"/>
              <a:ext cx="675861" cy="281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b="1">
                  <a:solidFill>
                    <a:srgbClr val="00DFCA"/>
                  </a:solidFill>
                  <a:latin typeface="Times New Roman" pitchFamily="18" charset="0"/>
                  <a:cs typeface="Times New Roman" pitchFamily="18" charset="0"/>
                </a:rPr>
                <a:t>injector</a:t>
              </a:r>
            </a:p>
          </p:txBody>
        </p:sp>
        <p:sp>
          <p:nvSpPr>
            <p:cNvPr id="43078" name="TextBox 80"/>
            <p:cNvSpPr txBox="1">
              <a:spLocks noChangeArrowheads="1"/>
            </p:cNvSpPr>
            <p:nvPr/>
          </p:nvSpPr>
          <p:spPr bwMode="auto">
            <a:xfrm>
              <a:off x="8458204" y="5714434"/>
              <a:ext cx="556591" cy="281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b="1">
                  <a:solidFill>
                    <a:srgbClr val="00DFCA"/>
                  </a:solidFill>
                  <a:latin typeface="Times New Roman" pitchFamily="18" charset="0"/>
                  <a:cs typeface="Times New Roman" pitchFamily="18" charset="0"/>
                </a:rPr>
                <a:t>dump</a:t>
              </a:r>
            </a:p>
          </p:txBody>
        </p:sp>
        <p:sp>
          <p:nvSpPr>
            <p:cNvPr id="43079" name="TextBox 92"/>
            <p:cNvSpPr txBox="1">
              <a:spLocks noChangeArrowheads="1"/>
            </p:cNvSpPr>
            <p:nvPr/>
          </p:nvSpPr>
          <p:spPr bwMode="auto">
            <a:xfrm>
              <a:off x="7772403" y="5333815"/>
              <a:ext cx="337931" cy="281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b="1">
                  <a:solidFill>
                    <a:srgbClr val="00DFCA"/>
                  </a:solidFill>
                  <a:latin typeface="Times New Roman" pitchFamily="18" charset="0"/>
                  <a:cs typeface="Times New Roman" pitchFamily="18" charset="0"/>
                </a:rPr>
                <a:t>IP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3810002" y="5561844"/>
              <a:ext cx="3505202" cy="152591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srgbClr val="00DFCA"/>
                </a:solidFill>
                <a:latin typeface="Calibri" pitchFamily="34" charset="0"/>
              </a:endParaRPr>
            </a:p>
          </p:txBody>
        </p:sp>
        <p:cxnSp>
          <p:nvCxnSpPr>
            <p:cNvPr id="95" name="Straight Connector 94"/>
            <p:cNvCxnSpPr/>
            <p:nvPr/>
          </p:nvCxnSpPr>
          <p:spPr>
            <a:xfrm flipV="1">
              <a:off x="7315203" y="5638997"/>
              <a:ext cx="533400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>
              <a:off x="304800" y="5486405"/>
              <a:ext cx="7010403" cy="1715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/>
            <p:cNvSpPr txBox="1"/>
            <p:nvPr/>
          </p:nvSpPr>
          <p:spPr>
            <a:xfrm>
              <a:off x="3048001" y="5181224"/>
              <a:ext cx="574814" cy="2640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latin typeface="Times New Roman" pitchFamily="18" charset="0"/>
                  <a:ea typeface="+mn-ea"/>
                  <a:cs typeface="Times New Roman" pitchFamily="18" charset="0"/>
                </a:rPr>
                <a:t>7.8 km</a:t>
              </a:r>
            </a:p>
          </p:txBody>
        </p:sp>
      </p:grpSp>
      <p:sp>
        <p:nvSpPr>
          <p:cNvPr id="43011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4400">
                <a:solidFill>
                  <a:srgbClr val="FEB80A"/>
                </a:solidFill>
                <a:latin typeface="Arial Rounded MT Bold" pitchFamily="34" charset="0"/>
              </a:rPr>
              <a:t>Linac-Ring Configurations</a:t>
            </a:r>
          </a:p>
        </p:txBody>
      </p:sp>
      <p:sp>
        <p:nvSpPr>
          <p:cNvPr id="43012" name="TextBox 90"/>
          <p:cNvSpPr txBox="1">
            <a:spLocks noChangeArrowheads="1"/>
          </p:cNvSpPr>
          <p:nvPr/>
        </p:nvSpPr>
        <p:spPr bwMode="auto">
          <a:xfrm>
            <a:off x="6858000" y="3495675"/>
            <a:ext cx="1936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i="1">
                <a:latin typeface="Calibri" pitchFamily="34" charset="0"/>
              </a:rPr>
              <a:t>Luminosity ~10</a:t>
            </a:r>
            <a:r>
              <a:rPr lang="en-US" sz="2000" b="1" i="1" baseline="30000">
                <a:latin typeface="Calibri" pitchFamily="34" charset="0"/>
              </a:rPr>
              <a:t>33</a:t>
            </a:r>
            <a:endParaRPr lang="en-US" sz="2000" b="1" i="1">
              <a:latin typeface="Calibri" pitchFamily="34" charset="0"/>
            </a:endParaRPr>
          </a:p>
        </p:txBody>
      </p:sp>
      <p:sp>
        <p:nvSpPr>
          <p:cNvPr id="43013" name="TextBox 91"/>
          <p:cNvSpPr txBox="1">
            <a:spLocks noChangeArrowheads="1"/>
          </p:cNvSpPr>
          <p:nvPr/>
        </p:nvSpPr>
        <p:spPr bwMode="auto">
          <a:xfrm>
            <a:off x="2514600" y="3724275"/>
            <a:ext cx="2819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i="1">
                <a:latin typeface="Calibri" pitchFamily="34" charset="0"/>
              </a:rPr>
              <a:t>High Energy, 0.5 10</a:t>
            </a:r>
            <a:r>
              <a:rPr lang="en-US" sz="2000" b="1" i="1" baseline="30000">
                <a:latin typeface="Calibri" pitchFamily="34" charset="0"/>
              </a:rPr>
              <a:t>32</a:t>
            </a:r>
            <a:endParaRPr lang="en-US" sz="2000" b="1" i="1">
              <a:latin typeface="Calibri" pitchFamily="34" charset="0"/>
            </a:endParaRPr>
          </a:p>
        </p:txBody>
      </p:sp>
      <p:sp>
        <p:nvSpPr>
          <p:cNvPr id="43014" name="TextBox 93"/>
          <p:cNvSpPr txBox="1">
            <a:spLocks noChangeArrowheads="1"/>
          </p:cNvSpPr>
          <p:nvPr/>
        </p:nvSpPr>
        <p:spPr bwMode="auto">
          <a:xfrm>
            <a:off x="838200" y="2200275"/>
            <a:ext cx="2128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i="1">
                <a:latin typeface="Calibri" pitchFamily="34" charset="0"/>
              </a:rPr>
              <a:t>Least effort: ~ 10</a:t>
            </a:r>
            <a:r>
              <a:rPr lang="en-US" sz="2000" b="1" i="1" baseline="30000">
                <a:latin typeface="Calibri" pitchFamily="34" charset="0"/>
              </a:rPr>
              <a:t>32</a:t>
            </a:r>
            <a:endParaRPr lang="en-US" sz="2000" b="1" i="1">
              <a:latin typeface="Calibri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718550" y="6616700"/>
            <a:ext cx="217488" cy="241300"/>
          </a:xfrm>
        </p:spPr>
        <p:txBody>
          <a:bodyPr/>
          <a:lstStyle/>
          <a:p>
            <a:pPr defTabSz="642938">
              <a:defRPr/>
            </a:pPr>
            <a:fld id="{42440F5B-5221-4888-B91F-2935F212EDCC}" type="slidenum">
              <a:rPr lang="en-US" smtClean="0">
                <a:ea typeface="ヒラギノ角ゴ ProN W3"/>
                <a:sym typeface="Corbel" pitchFamily="34" charset="0"/>
              </a:rPr>
              <a:pPr defTabSz="642938">
                <a:defRPr/>
              </a:pPr>
              <a:t>17</a:t>
            </a:fld>
            <a:endParaRPr lang="en-US" smtClean="0">
              <a:ea typeface="ヒラギノ角ゴ ProN W3"/>
              <a:sym typeface="Corbel" pitchFamily="34" charset="0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465263"/>
            <a:ext cx="6088063" cy="37226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5059" name="Rectangle 3"/>
          <p:cNvSpPr>
            <a:spLocks/>
          </p:cNvSpPr>
          <p:nvPr/>
        </p:nvSpPr>
        <p:spPr bwMode="auto">
          <a:xfrm>
            <a:off x="-152400" y="312738"/>
            <a:ext cx="9448800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2" bIns="0"/>
          <a:lstStyle/>
          <a:p>
            <a:pPr marL="39688" algn="ctr" defTabSz="642938"/>
            <a:r>
              <a:rPr lang="en-US" sz="3500">
                <a:solidFill>
                  <a:srgbClr val="FEB80A"/>
                </a:solidFill>
                <a:latin typeface="Arial Rounded MT Bold" pitchFamily="34" charset="0"/>
                <a:sym typeface="Arial Rounded MT Bold" pitchFamily="34" charset="0"/>
              </a:rPr>
              <a:t>LR Option -Dipole-Separation - SR Fan</a:t>
            </a:r>
            <a:endParaRPr lang="en-US" sz="1100">
              <a:solidFill>
                <a:srgbClr val="FEB80A"/>
              </a:solidFill>
              <a:latin typeface="Arial Rounded MT Bold" pitchFamily="34" charset="0"/>
              <a:sym typeface="Arial Rounded MT Bold" pitchFamily="34" charset="0"/>
            </a:endParaRPr>
          </a:p>
        </p:txBody>
      </p:sp>
      <p:sp>
        <p:nvSpPr>
          <p:cNvPr id="45060" name="Rectangle 4"/>
          <p:cNvSpPr>
            <a:spLocks/>
          </p:cNvSpPr>
          <p:nvPr/>
        </p:nvSpPr>
        <p:spPr bwMode="auto">
          <a:xfrm>
            <a:off x="385763" y="2119313"/>
            <a:ext cx="2457450" cy="2606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642938">
              <a:buFontTx/>
              <a:buChar char="•"/>
            </a:pPr>
            <a:r>
              <a:rPr lang="en-US" sz="1700" b="1">
                <a:cs typeface="Arial" charset="0"/>
                <a:sym typeface="Arial" charset="0"/>
              </a:rPr>
              <a:t>  Elliptical Beam Pipe</a:t>
            </a:r>
            <a:r>
              <a:rPr lang="en-US" sz="1700">
                <a:cs typeface="Arial" charset="0"/>
                <a:sym typeface="Arial" charset="0"/>
              </a:rPr>
              <a:t>:</a:t>
            </a:r>
          </a:p>
          <a:p>
            <a:pPr defTabSz="642938"/>
            <a:r>
              <a:rPr lang="en-US" sz="1700">
                <a:cs typeface="Arial" charset="0"/>
                <a:sym typeface="Arial" charset="0"/>
              </a:rPr>
              <a:t>   </a:t>
            </a:r>
            <a:r>
              <a:rPr lang="en-US" sz="1700">
                <a:solidFill>
                  <a:srgbClr val="FFCC00"/>
                </a:solidFill>
                <a:cs typeface="Arial" charset="0"/>
                <a:sym typeface="Arial" charset="0"/>
              </a:rPr>
              <a:t>(very preliminary)</a:t>
            </a:r>
          </a:p>
          <a:p>
            <a:pPr defTabSz="642938">
              <a:buFontTx/>
              <a:buChar char="•"/>
            </a:pPr>
            <a:r>
              <a:rPr lang="en-US" sz="1700">
                <a:cs typeface="Arial" charset="0"/>
                <a:sym typeface="Arial" charset="0"/>
              </a:rPr>
              <a:t>  inner-∅</a:t>
            </a:r>
            <a:r>
              <a:rPr lang="en-US" sz="1700" baseline="-6000">
                <a:cs typeface="Arial" charset="0"/>
                <a:sym typeface="Arial" charset="0"/>
              </a:rPr>
              <a:t>x</a:t>
            </a:r>
            <a:r>
              <a:rPr lang="en-US" sz="1700">
                <a:cs typeface="Arial" charset="0"/>
                <a:sym typeface="Arial" charset="0"/>
              </a:rPr>
              <a:t> = </a:t>
            </a:r>
            <a:r>
              <a:rPr lang="en-US" sz="1700">
                <a:solidFill>
                  <a:srgbClr val="D90B00"/>
                </a:solidFill>
                <a:cs typeface="Arial" charset="0"/>
                <a:sym typeface="Arial" charset="0"/>
              </a:rPr>
              <a:t>12</a:t>
            </a:r>
            <a:r>
              <a:rPr lang="en-US" sz="1700">
                <a:cs typeface="Arial" charset="0"/>
                <a:sym typeface="Arial" charset="0"/>
              </a:rPr>
              <a:t>cm</a:t>
            </a:r>
            <a:endParaRPr lang="en-US" sz="1700" baseline="-6000">
              <a:sym typeface="Arial" charset="0"/>
            </a:endParaRPr>
          </a:p>
          <a:p>
            <a:pPr defTabSz="642938">
              <a:buFontTx/>
              <a:buChar char="•"/>
            </a:pPr>
            <a:r>
              <a:rPr lang="en-US" sz="1700">
                <a:sym typeface="Arial" charset="0"/>
              </a:rPr>
              <a:t>  inner-∅</a:t>
            </a:r>
            <a:r>
              <a:rPr lang="en-US" sz="1700" baseline="-6000">
                <a:cs typeface="Arial" charset="0"/>
                <a:sym typeface="Arial" charset="0"/>
              </a:rPr>
              <a:t>y </a:t>
            </a:r>
            <a:r>
              <a:rPr lang="en-US" sz="1700">
                <a:cs typeface="Arial" charset="0"/>
                <a:sym typeface="Arial" charset="0"/>
              </a:rPr>
              <a:t>= </a:t>
            </a:r>
            <a:r>
              <a:rPr lang="en-US" sz="1700">
                <a:solidFill>
                  <a:srgbClr val="D90B00"/>
                </a:solidFill>
                <a:cs typeface="Arial" charset="0"/>
                <a:sym typeface="Arial" charset="0"/>
              </a:rPr>
              <a:t>5</a:t>
            </a:r>
            <a:r>
              <a:rPr lang="en-US" sz="1700">
                <a:cs typeface="Arial" charset="0"/>
                <a:sym typeface="Arial" charset="0"/>
              </a:rPr>
              <a:t>cm</a:t>
            </a:r>
            <a:endParaRPr lang="en-US" sz="1700">
              <a:sym typeface="Arial" charset="0"/>
            </a:endParaRPr>
          </a:p>
          <a:p>
            <a:pPr defTabSz="642938">
              <a:buFontTx/>
              <a:buChar char="•"/>
            </a:pPr>
            <a:r>
              <a:rPr lang="en-US" sz="1700">
                <a:sym typeface="Arial" charset="0"/>
              </a:rPr>
              <a:t>  outer-∅</a:t>
            </a:r>
            <a:r>
              <a:rPr lang="en-US" sz="1700" baseline="-6000">
                <a:cs typeface="Arial" charset="0"/>
                <a:sym typeface="Arial" charset="0"/>
              </a:rPr>
              <a:t>x</a:t>
            </a:r>
            <a:r>
              <a:rPr lang="en-US" sz="1700">
                <a:cs typeface="Arial" charset="0"/>
                <a:sym typeface="Arial" charset="0"/>
              </a:rPr>
              <a:t> = 12.8cm</a:t>
            </a:r>
            <a:endParaRPr lang="en-US" sz="1700" baseline="-6000">
              <a:sym typeface="Arial" charset="0"/>
            </a:endParaRPr>
          </a:p>
          <a:p>
            <a:pPr defTabSz="642938">
              <a:buFontTx/>
              <a:buChar char="•"/>
            </a:pPr>
            <a:r>
              <a:rPr lang="en-US" sz="1700">
                <a:sym typeface="Arial" charset="0"/>
              </a:rPr>
              <a:t>  outer-∅</a:t>
            </a:r>
            <a:r>
              <a:rPr lang="en-US" sz="1700" baseline="-6000">
                <a:cs typeface="Arial" charset="0"/>
                <a:sym typeface="Arial" charset="0"/>
              </a:rPr>
              <a:t>y </a:t>
            </a:r>
            <a:r>
              <a:rPr lang="en-US" sz="1700">
                <a:cs typeface="Arial" charset="0"/>
                <a:sym typeface="Arial" charset="0"/>
              </a:rPr>
              <a:t>= 5.8cm</a:t>
            </a:r>
          </a:p>
          <a:p>
            <a:pPr defTabSz="642938">
              <a:buFontTx/>
              <a:buChar char="•"/>
            </a:pPr>
            <a:r>
              <a:rPr lang="en-US" sz="1700">
                <a:cs typeface="Arial" charset="0"/>
                <a:sym typeface="Arial" charset="0"/>
              </a:rPr>
              <a:t>  thickness: 0.4cm</a:t>
            </a:r>
          </a:p>
          <a:p>
            <a:pPr algn="ctr" defTabSz="642938"/>
            <a:endParaRPr lang="en-US" sz="600">
              <a:cs typeface="Arial" charset="0"/>
              <a:sym typeface="Arial" charset="0"/>
            </a:endParaRPr>
          </a:p>
        </p:txBody>
      </p:sp>
      <p:sp>
        <p:nvSpPr>
          <p:cNvPr id="45061" name="AutoShape 5"/>
          <p:cNvSpPr>
            <a:spLocks/>
          </p:cNvSpPr>
          <p:nvPr/>
        </p:nvSpPr>
        <p:spPr bwMode="auto">
          <a:xfrm>
            <a:off x="241300" y="2292350"/>
            <a:ext cx="2528888" cy="2259013"/>
          </a:xfrm>
          <a:prstGeom prst="roundRect">
            <a:avLst>
              <a:gd name="adj" fmla="val 5921"/>
            </a:avLst>
          </a:prstGeom>
          <a:noFill/>
          <a:ln w="6350">
            <a:solidFill>
              <a:srgbClr val="FF271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2000"/>
          </a:p>
        </p:txBody>
      </p:sp>
      <p:sp>
        <p:nvSpPr>
          <p:cNvPr id="45062" name="Rectangle 7"/>
          <p:cNvSpPr>
            <a:spLocks/>
          </p:cNvSpPr>
          <p:nvPr/>
        </p:nvSpPr>
        <p:spPr bwMode="auto">
          <a:xfrm>
            <a:off x="611188" y="5310188"/>
            <a:ext cx="8118475" cy="977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3340" bIns="0" anchor="ctr">
            <a:spAutoFit/>
          </a:bodyPr>
          <a:lstStyle/>
          <a:p>
            <a:pPr defTabSz="642938">
              <a:spcBef>
                <a:spcPts val="700"/>
              </a:spcBef>
            </a:pPr>
            <a:r>
              <a:rPr lang="en-US" sz="1600">
                <a:sym typeface="Corbel" pitchFamily="34" charset="0"/>
              </a:rPr>
              <a:t>Beam envelopes of 10σ (electrons) [</a:t>
            </a:r>
            <a:r>
              <a:rPr lang="en-US" sz="1600">
                <a:solidFill>
                  <a:srgbClr val="0303F9"/>
                </a:solidFill>
                <a:sym typeface="Corbel" pitchFamily="34" charset="0"/>
              </a:rPr>
              <a:t>solid blue</a:t>
            </a:r>
            <a:r>
              <a:rPr lang="en-US" sz="1600">
                <a:sym typeface="Corbel" pitchFamily="34" charset="0"/>
              </a:rPr>
              <a:t>] or 11σ (protons) [</a:t>
            </a:r>
            <a:r>
              <a:rPr lang="en-US" sz="1600">
                <a:solidFill>
                  <a:schemeClr val="accent1"/>
                </a:solidFill>
                <a:sym typeface="Corbel" pitchFamily="34" charset="0"/>
              </a:rPr>
              <a:t>solid green</a:t>
            </a:r>
            <a:r>
              <a:rPr lang="en-US" sz="1600">
                <a:sym typeface="Corbel" pitchFamily="34" charset="0"/>
              </a:rPr>
              <a:t>], </a:t>
            </a:r>
            <a:br>
              <a:rPr lang="en-US" sz="1600">
                <a:sym typeface="Corbel" pitchFamily="34" charset="0"/>
              </a:rPr>
            </a:br>
            <a:r>
              <a:rPr lang="en-US" sz="1600">
                <a:sym typeface="Corbel" pitchFamily="34" charset="0"/>
              </a:rPr>
              <a:t>the same envelopes with an additional constant margin of 10 mm [</a:t>
            </a:r>
            <a:r>
              <a:rPr lang="en-US" sz="1600">
                <a:solidFill>
                  <a:schemeClr val="accent1"/>
                </a:solidFill>
                <a:sym typeface="Corbel" pitchFamily="34" charset="0"/>
              </a:rPr>
              <a:t>dashed</a:t>
            </a:r>
            <a:r>
              <a:rPr lang="en-US" sz="1600">
                <a:sym typeface="Corbel" pitchFamily="34" charset="0"/>
              </a:rPr>
              <a:t>], </a:t>
            </a:r>
            <a:br>
              <a:rPr lang="en-US" sz="1600">
                <a:sym typeface="Corbel" pitchFamily="34" charset="0"/>
              </a:rPr>
            </a:br>
            <a:r>
              <a:rPr lang="en-US" sz="1600">
                <a:sym typeface="Corbel" pitchFamily="34" charset="0"/>
              </a:rPr>
              <a:t>the synchrotron radiation fan [</a:t>
            </a:r>
            <a:r>
              <a:rPr lang="en-US" sz="1600">
                <a:solidFill>
                  <a:srgbClr val="FF9900"/>
                </a:solidFill>
                <a:sym typeface="Corbel" pitchFamily="34" charset="0"/>
              </a:rPr>
              <a:t>orange</a:t>
            </a:r>
            <a:r>
              <a:rPr lang="en-US" sz="1600">
                <a:sym typeface="Corbel" pitchFamily="34" charset="0"/>
              </a:rPr>
              <a:t>], and the approximate location of </a:t>
            </a:r>
            <a:br>
              <a:rPr lang="en-US" sz="1600">
                <a:sym typeface="Corbel" pitchFamily="34" charset="0"/>
              </a:rPr>
            </a:br>
            <a:r>
              <a:rPr lang="en-US" sz="1600">
                <a:sym typeface="Corbel" pitchFamily="34" charset="0"/>
              </a:rPr>
              <a:t>the magnet coil between incoming protons and outgoing electron beam [</a:t>
            </a:r>
            <a:r>
              <a:rPr lang="en-US" sz="1600">
                <a:solidFill>
                  <a:schemeClr val="bg1"/>
                </a:solidFill>
                <a:sym typeface="Corbel" pitchFamily="34" charset="0"/>
              </a:rPr>
              <a:t>black</a:t>
            </a:r>
            <a:r>
              <a:rPr lang="en-US" sz="1600">
                <a:sym typeface="Corbel" pitchFamily="34" charset="0"/>
              </a:rPr>
              <a:t>].</a:t>
            </a:r>
          </a:p>
        </p:txBody>
      </p:sp>
      <p:sp>
        <p:nvSpPr>
          <p:cNvPr id="45063" name="Text Box 8"/>
          <p:cNvSpPr txBox="1">
            <a:spLocks noChangeArrowheads="1"/>
          </p:cNvSpPr>
          <p:nvPr/>
        </p:nvSpPr>
        <p:spPr bwMode="auto">
          <a:xfrm>
            <a:off x="376238" y="1766888"/>
            <a:ext cx="1301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M. Sullivan</a:t>
            </a:r>
            <a:endParaRPr lang="it-IT"/>
          </a:p>
        </p:txBody>
      </p:sp>
      <p:grpSp>
        <p:nvGrpSpPr>
          <p:cNvPr id="45064" name="Group 14"/>
          <p:cNvGrpSpPr>
            <a:grpSpLocks/>
          </p:cNvGrpSpPr>
          <p:nvPr/>
        </p:nvGrpSpPr>
        <p:grpSpPr bwMode="auto">
          <a:xfrm>
            <a:off x="4860925" y="1844675"/>
            <a:ext cx="1727200" cy="304800"/>
            <a:chOff x="1565" y="663"/>
            <a:chExt cx="1088" cy="192"/>
          </a:xfrm>
        </p:grpSpPr>
        <p:sp>
          <p:nvSpPr>
            <p:cNvPr id="45065" name="Line 11"/>
            <p:cNvSpPr>
              <a:spLocks noChangeShapeType="1"/>
            </p:cNvSpPr>
            <p:nvPr/>
          </p:nvSpPr>
          <p:spPr bwMode="auto">
            <a:xfrm flipH="1">
              <a:off x="2154" y="845"/>
              <a:ext cx="499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66" name="Line 12"/>
            <p:cNvSpPr>
              <a:spLocks noChangeShapeType="1"/>
            </p:cNvSpPr>
            <p:nvPr/>
          </p:nvSpPr>
          <p:spPr bwMode="auto">
            <a:xfrm>
              <a:off x="1565" y="845"/>
              <a:ext cx="54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67" name="Text Box 13"/>
            <p:cNvSpPr txBox="1">
              <a:spLocks noChangeArrowheads="1"/>
            </p:cNvSpPr>
            <p:nvPr/>
          </p:nvSpPr>
          <p:spPr bwMode="auto">
            <a:xfrm>
              <a:off x="1882" y="663"/>
              <a:ext cx="52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i="1">
                  <a:solidFill>
                    <a:schemeClr val="bg1"/>
                  </a:solidFill>
                </a:rPr>
                <a:t>e         p</a:t>
              </a:r>
              <a:endParaRPr lang="it-IT" sz="1400" b="1" i="1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8550" y="6616700"/>
            <a:ext cx="217488" cy="241300"/>
          </a:xfrm>
        </p:spPr>
        <p:txBody>
          <a:bodyPr/>
          <a:lstStyle/>
          <a:p>
            <a:pPr defTabSz="642938">
              <a:defRPr/>
            </a:pPr>
            <a:fld id="{9B96ECAC-D00F-4672-B729-F3E3AB5DF009}" type="slidenum">
              <a:rPr lang="en-US" smtClean="0">
                <a:ea typeface="ヒラギノ角ゴ ProN W3"/>
                <a:sym typeface="Corbel" pitchFamily="34" charset="0"/>
              </a:rPr>
              <a:pPr defTabSz="642938">
                <a:defRPr/>
              </a:pPr>
              <a:t>18</a:t>
            </a:fld>
            <a:endParaRPr lang="en-US" smtClean="0">
              <a:ea typeface="ヒラギノ角ゴ ProN W3"/>
              <a:sym typeface="Corbel" pitchFamily="34" charset="0"/>
            </a:endParaRPr>
          </a:p>
        </p:txBody>
      </p:sp>
      <p:sp>
        <p:nvSpPr>
          <p:cNvPr id="47106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714375"/>
          </a:xfrm>
        </p:spPr>
        <p:txBody>
          <a:bodyPr lIns="91440" tIns="45720" rIns="91440" bIns="45720" anchor="b"/>
          <a:lstStyle/>
          <a:p>
            <a:pPr eaLnBrk="1" hangingPunct="1"/>
            <a:r>
              <a:rPr lang="en-US" smtClean="0"/>
              <a:t> LR – Interaction Region</a:t>
            </a:r>
          </a:p>
        </p:txBody>
      </p:sp>
      <p:sp>
        <p:nvSpPr>
          <p:cNvPr id="47107" name="TextBox 7"/>
          <p:cNvSpPr txBox="1">
            <a:spLocks noChangeArrowheads="1"/>
          </p:cNvSpPr>
          <p:nvPr/>
        </p:nvSpPr>
        <p:spPr bwMode="auto">
          <a:xfrm>
            <a:off x="6440488" y="1468438"/>
            <a:ext cx="21590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latin typeface="Tahoma" pitchFamily="34" charset="0"/>
              </a:rPr>
              <a:t>IR Options:</a:t>
            </a:r>
          </a:p>
          <a:p>
            <a:pPr eaLnBrk="0" hangingPunct="0">
              <a:spcBef>
                <a:spcPct val="50000"/>
              </a:spcBef>
            </a:pPr>
            <a:endParaRPr lang="en-US" sz="2000" b="1">
              <a:latin typeface="Tahoma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2000">
                <a:latin typeface="Tahoma" pitchFamily="34" charset="0"/>
              </a:rPr>
              <a:t>Head on </a:t>
            </a:r>
            <a:r>
              <a:rPr lang="en-US" sz="2000">
                <a:latin typeface="Tahoma" pitchFamily="34" charset="0"/>
                <a:sym typeface="Wingdings" pitchFamily="2" charset="2"/>
              </a:rPr>
              <a:t></a:t>
            </a:r>
            <a:r>
              <a:rPr lang="en-US" sz="2000">
                <a:latin typeface="Tahoma" pitchFamily="34" charset="0"/>
              </a:rPr>
              <a:t> dipoles</a:t>
            </a:r>
          </a:p>
          <a:p>
            <a:pPr eaLnBrk="0" hangingPunct="0">
              <a:spcBef>
                <a:spcPct val="50000"/>
              </a:spcBef>
            </a:pPr>
            <a:endParaRPr lang="en-US" sz="2000">
              <a:latin typeface="Tahoma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2000">
                <a:latin typeface="Tahoma" pitchFamily="34" charset="0"/>
              </a:rPr>
              <a:t>Crossing </a:t>
            </a:r>
            <a:r>
              <a:rPr lang="en-US" sz="2000">
                <a:latin typeface="Tahoma" pitchFamily="34" charset="0"/>
                <a:sym typeface="Wingdings" pitchFamily="2" charset="2"/>
              </a:rPr>
              <a:t></a:t>
            </a:r>
            <a:r>
              <a:rPr lang="en-US" sz="2000">
                <a:latin typeface="Tahoma" pitchFamily="34" charset="0"/>
              </a:rPr>
              <a:t> like RR IR</a:t>
            </a:r>
          </a:p>
        </p:txBody>
      </p:sp>
      <p:sp>
        <p:nvSpPr>
          <p:cNvPr id="47108" name="TextBox 9"/>
          <p:cNvSpPr txBox="1">
            <a:spLocks noChangeArrowheads="1"/>
          </p:cNvSpPr>
          <p:nvPr/>
        </p:nvSpPr>
        <p:spPr bwMode="auto">
          <a:xfrm>
            <a:off x="457200" y="3762375"/>
            <a:ext cx="2635250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latin typeface="Tahoma" pitchFamily="34" charset="0"/>
              </a:rPr>
              <a:t>Positron source</a:t>
            </a:r>
          </a:p>
          <a:p>
            <a:pPr eaLnBrk="0" hangingPunct="0">
              <a:spcBef>
                <a:spcPct val="50000"/>
              </a:spcBef>
            </a:pPr>
            <a:r>
              <a:rPr lang="en-US" sz="1600">
                <a:latin typeface="Tahoma" pitchFamily="34" charset="0"/>
              </a:rPr>
              <a:t>Difficult to reach high intensity. Perhaps best suited: hybrid target</a:t>
            </a:r>
          </a:p>
          <a:p>
            <a:pPr eaLnBrk="0" hangingPunct="0">
              <a:spcBef>
                <a:spcPct val="50000"/>
              </a:spcBef>
            </a:pPr>
            <a:r>
              <a:rPr lang="en-US" sz="1600">
                <a:latin typeface="Tahoma" pitchFamily="34" charset="0"/>
              </a:rPr>
              <a:t>production of unpolarised</a:t>
            </a:r>
          </a:p>
          <a:p>
            <a:pPr eaLnBrk="0" hangingPunct="0">
              <a:spcBef>
                <a:spcPct val="50000"/>
              </a:spcBef>
            </a:pPr>
            <a:r>
              <a:rPr lang="en-US" sz="1600">
                <a:latin typeface="Tahoma" pitchFamily="34" charset="0"/>
              </a:rPr>
              <a:t>positrons. Several stations?</a:t>
            </a:r>
          </a:p>
          <a:p>
            <a:pPr eaLnBrk="0" hangingPunct="0">
              <a:spcBef>
                <a:spcPct val="50000"/>
              </a:spcBef>
            </a:pPr>
            <a:r>
              <a:rPr lang="en-US" sz="1600">
                <a:latin typeface="Tahoma" pitchFamily="34" charset="0"/>
              </a:rPr>
              <a:t>cf Divonne 2009</a:t>
            </a:r>
          </a:p>
          <a:p>
            <a:pPr eaLnBrk="0" hangingPunct="0">
              <a:spcBef>
                <a:spcPct val="50000"/>
              </a:spcBef>
            </a:pPr>
            <a:endParaRPr lang="en-US" sz="1600">
              <a:latin typeface="Tahoma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888" y="3957638"/>
            <a:ext cx="4729162" cy="228758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7110" name="Picture 2"/>
          <p:cNvPicPr>
            <a:picLocks noChangeAspect="1"/>
          </p:cNvPicPr>
          <p:nvPr/>
        </p:nvPicPr>
        <p:blipFill>
          <a:blip r:embed="rId4"/>
          <a:srcRect l="6102" t="16806" r="2446" b="9917"/>
          <a:stretch>
            <a:fillRect/>
          </a:stretch>
        </p:blipFill>
        <p:spPr bwMode="auto">
          <a:xfrm>
            <a:off x="468313" y="908050"/>
            <a:ext cx="5761037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1" name="TextBox 6"/>
          <p:cNvSpPr txBox="1">
            <a:spLocks noChangeArrowheads="1"/>
          </p:cNvSpPr>
          <p:nvPr/>
        </p:nvSpPr>
        <p:spPr bwMode="auto">
          <a:xfrm>
            <a:off x="539750" y="2852738"/>
            <a:ext cx="971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solidFill>
                  <a:schemeClr val="bg1"/>
                </a:solidFill>
                <a:ea typeface="ＭＳ Ｐゴシック"/>
                <a:cs typeface="ＭＳ Ｐゴシック"/>
              </a:rPr>
              <a:t>β</a:t>
            </a:r>
            <a:r>
              <a:rPr lang="en-US" sz="1400" b="1" i="1" baseline="-25000">
                <a:solidFill>
                  <a:schemeClr val="bg1"/>
                </a:solidFill>
                <a:ea typeface="ＭＳ Ｐゴシック"/>
                <a:cs typeface="ＭＳ Ｐゴシック"/>
              </a:rPr>
              <a:t>p</a:t>
            </a:r>
            <a:r>
              <a:rPr lang="en-US" sz="1400" b="1" i="1">
                <a:solidFill>
                  <a:schemeClr val="bg1"/>
                </a:solidFill>
                <a:ea typeface="ＭＳ Ｐゴシック"/>
                <a:cs typeface="ＭＳ Ｐゴシック"/>
              </a:rPr>
              <a:t>=10 cm</a:t>
            </a:r>
          </a:p>
          <a:p>
            <a:r>
              <a:rPr lang="en-US" sz="1400" b="1" i="1">
                <a:solidFill>
                  <a:schemeClr val="bg1"/>
                </a:solidFill>
                <a:ea typeface="ＭＳ Ｐゴシック"/>
                <a:cs typeface="ＭＳ Ｐゴシック"/>
              </a:rPr>
              <a:t>l</a:t>
            </a:r>
            <a:r>
              <a:rPr lang="en-US" sz="1400" b="1" i="1" baseline="30000">
                <a:solidFill>
                  <a:schemeClr val="bg1"/>
                </a:solidFill>
                <a:ea typeface="ＭＳ Ｐゴシック"/>
                <a:cs typeface="ＭＳ Ｐゴシック"/>
              </a:rPr>
              <a:t>*</a:t>
            </a:r>
            <a:r>
              <a:rPr lang="en-US" sz="1400" b="1" i="1">
                <a:solidFill>
                  <a:schemeClr val="bg1"/>
                </a:solidFill>
                <a:ea typeface="ＭＳ Ｐゴシック"/>
                <a:cs typeface="ＭＳ Ｐゴシック"/>
              </a:rPr>
              <a:t>= 10 m</a:t>
            </a:r>
          </a:p>
        </p:txBody>
      </p:sp>
      <p:grpSp>
        <p:nvGrpSpPr>
          <p:cNvPr id="47112" name="Group 14"/>
          <p:cNvGrpSpPr>
            <a:grpSpLocks/>
          </p:cNvGrpSpPr>
          <p:nvPr/>
        </p:nvGrpSpPr>
        <p:grpSpPr bwMode="auto">
          <a:xfrm>
            <a:off x="2484438" y="981075"/>
            <a:ext cx="1727200" cy="304800"/>
            <a:chOff x="1565" y="663"/>
            <a:chExt cx="1088" cy="192"/>
          </a:xfrm>
        </p:grpSpPr>
        <p:sp>
          <p:nvSpPr>
            <p:cNvPr id="47113" name="Line 11"/>
            <p:cNvSpPr>
              <a:spLocks noChangeShapeType="1"/>
            </p:cNvSpPr>
            <p:nvPr/>
          </p:nvSpPr>
          <p:spPr bwMode="auto">
            <a:xfrm flipH="1">
              <a:off x="2154" y="845"/>
              <a:ext cx="499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14" name="Line 12"/>
            <p:cNvSpPr>
              <a:spLocks noChangeShapeType="1"/>
            </p:cNvSpPr>
            <p:nvPr/>
          </p:nvSpPr>
          <p:spPr bwMode="auto">
            <a:xfrm>
              <a:off x="1565" y="845"/>
              <a:ext cx="54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15" name="Text Box 13"/>
            <p:cNvSpPr txBox="1">
              <a:spLocks noChangeArrowheads="1"/>
            </p:cNvSpPr>
            <p:nvPr/>
          </p:nvSpPr>
          <p:spPr bwMode="auto">
            <a:xfrm>
              <a:off x="1882" y="663"/>
              <a:ext cx="52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i="1">
                  <a:solidFill>
                    <a:schemeClr val="bg1"/>
                  </a:solidFill>
                </a:rPr>
                <a:t>p         e</a:t>
              </a:r>
              <a:endParaRPr lang="it-IT" sz="1400" b="1" i="1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8550" y="6616700"/>
            <a:ext cx="217488" cy="241300"/>
          </a:xfrm>
        </p:spPr>
        <p:txBody>
          <a:bodyPr/>
          <a:lstStyle/>
          <a:p>
            <a:pPr defTabSz="642938">
              <a:defRPr/>
            </a:pPr>
            <a:fld id="{55016D2D-A218-46A8-803A-55D7942FCF36}" type="slidenum">
              <a:rPr lang="en-US" smtClean="0">
                <a:ea typeface="ヒラギノ角ゴ ProN W3"/>
                <a:sym typeface="Corbel" pitchFamily="34" charset="0"/>
              </a:rPr>
              <a:pPr defTabSz="642938">
                <a:defRPr/>
              </a:pPr>
              <a:t>19</a:t>
            </a:fld>
            <a:endParaRPr lang="en-US" smtClean="0">
              <a:ea typeface="ヒラギノ角ゴ ProN W3"/>
              <a:sym typeface="Corbel" pitchFamily="34" charset="0"/>
            </a:endParaRPr>
          </a:p>
        </p:txBody>
      </p:sp>
      <p:sp>
        <p:nvSpPr>
          <p:cNvPr id="49154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08050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en-US" sz="3400" b="1" smtClean="0"/>
              <a:t>D</a:t>
            </a:r>
            <a:r>
              <a:rPr lang="en-US" sz="3400" smtClean="0"/>
              <a:t>esign Parameters</a:t>
            </a:r>
          </a:p>
        </p:txBody>
      </p:sp>
      <p:graphicFrame>
        <p:nvGraphicFramePr>
          <p:cNvPr id="1733762" name="Group 130"/>
          <p:cNvGraphicFramePr>
            <a:graphicFrameLocks noGrp="1"/>
          </p:cNvGraphicFramePr>
          <p:nvPr/>
        </p:nvGraphicFramePr>
        <p:xfrm>
          <a:off x="0" y="1052513"/>
          <a:ext cx="5638800" cy="5205412"/>
        </p:xfrm>
        <a:graphic>
          <a:graphicData uri="http://schemas.openxmlformats.org/drawingml/2006/table">
            <a:tbl>
              <a:tblPr/>
              <a:tblGrid>
                <a:gridCol w="2590800"/>
                <a:gridCol w="1066800"/>
                <a:gridCol w="914400"/>
                <a:gridCol w="1066800"/>
              </a:tblGrid>
              <a:tr h="98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electron  beam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RR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LR ERL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LR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e- energy  at IP[GeV]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60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60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140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luminosity [10</a:t>
                      </a:r>
                      <a:r>
                        <a:rPr kumimoji="0" 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32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 cm</a:t>
                      </a:r>
                      <a:r>
                        <a:rPr kumimoji="0" 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-2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s</a:t>
                      </a:r>
                      <a:r>
                        <a:rPr kumimoji="0" 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-1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]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17</a:t>
                      </a:r>
                      <a:endParaRPr kumimoji="0" lang="en-US" sz="1600" b="1" i="0" u="none" strike="noStrike" cap="none" normalizeH="0" baseline="3000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  <a:ea typeface="ヒラギノ角ゴ ProN W3" charset="-128"/>
                        <a:sym typeface="Corbel" charset="0"/>
                      </a:endParaRP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10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0.44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polarization [%]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5</a:t>
                      </a:r>
                      <a:r>
                        <a:rPr kumimoji="0" 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- 40 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90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90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bunch population [10</a:t>
                      </a:r>
                      <a:r>
                        <a:rPr kumimoji="0" 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9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]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26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2.0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1.6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e- bunch length [mm]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10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0.3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0.3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bunch interval [ns]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25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50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50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transv. emit. 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ヒラギノ角ゴ ProN W3" charset="-128"/>
                          <a:sym typeface="Corbel" charset="0"/>
                        </a:rPr>
                        <a:t>ge</a:t>
                      </a:r>
                      <a:r>
                        <a:rPr kumimoji="0" lang="en-US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x,y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 [mm]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0.58, 0.29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0.05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0.1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rms IP beam size 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ヒラギノ角ゴ ProN W3" charset="-128"/>
                          <a:sym typeface="Corbel" charset="0"/>
                        </a:rPr>
                        <a:t>s</a:t>
                      </a:r>
                      <a:r>
                        <a:rPr kumimoji="0" lang="en-US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x,y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 [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ヒラギノ角ゴ ProN W3" charset="-128"/>
                          <a:sym typeface="Corbel" charset="0"/>
                        </a:rPr>
                        <a:t>m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m]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30, 16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7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7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e- IP beta funct. 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ヒラギノ角ゴ ProN W3" charset="-128"/>
                          <a:sym typeface="Corbel" charset="0"/>
                        </a:rPr>
                        <a:t>b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*</a:t>
                      </a:r>
                      <a:r>
                        <a:rPr kumimoji="0" lang="en-US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x,y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 [m]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0.18, 0.10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0.12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0.14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full crossing angle [mrad]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0.93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  <a:ea typeface="ヒラギノ角ゴ ProN W3" charset="-128"/>
                        <a:sym typeface="Corbel" charset="0"/>
                      </a:endParaRP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0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0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geometric reduction </a:t>
                      </a: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H</a:t>
                      </a:r>
                      <a:r>
                        <a:rPr kumimoji="0" lang="en-US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hg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0.77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  <a:ea typeface="ヒラギノ角ゴ ProN W3" charset="-128"/>
                        <a:sym typeface="Corbel" charset="0"/>
                      </a:endParaRP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0.91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0.94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repetition rate [Hz]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N/A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N/A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10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beam pulse length [ms]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N/A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N/A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5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ER efficiency 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N/A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94%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N/A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average current [mA]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131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6.6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5.4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tot. wall plug power[MW]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100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100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100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733760" name="Group 128"/>
          <p:cNvGraphicFramePr>
            <a:graphicFrameLocks noGrp="1"/>
          </p:cNvGraphicFramePr>
          <p:nvPr/>
        </p:nvGraphicFramePr>
        <p:xfrm>
          <a:off x="5715000" y="1219200"/>
          <a:ext cx="3429000" cy="1962150"/>
        </p:xfrm>
        <a:graphic>
          <a:graphicData uri="http://schemas.openxmlformats.org/drawingml/2006/table">
            <a:tbl>
              <a:tblPr/>
              <a:tblGrid>
                <a:gridCol w="1878013"/>
                <a:gridCol w="735012"/>
                <a:gridCol w="815975"/>
              </a:tblGrid>
              <a:tr h="98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proton beam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RR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LR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bunch pop. [10</a:t>
                      </a:r>
                      <a:r>
                        <a:rPr kumimoji="0" 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11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]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1.7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1.7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tr.emit.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ヒラギノ角ゴ ProN W3" charset="-128"/>
                          <a:sym typeface="Corbel" charset="0"/>
                        </a:rPr>
                        <a:t>ge</a:t>
                      </a:r>
                      <a:r>
                        <a:rPr kumimoji="0" lang="en-US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x,y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 [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ヒラギノ角ゴ ProN W3" charset="-128"/>
                          <a:sym typeface="Corbel" charset="0"/>
                        </a:rPr>
                        <a:t>m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m]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3.75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3.75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spot size 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ヒラギノ角ゴ ProN W3" charset="-128"/>
                          <a:sym typeface="Corbel" charset="0"/>
                        </a:rPr>
                        <a:t>s</a:t>
                      </a:r>
                      <a:r>
                        <a:rPr kumimoji="0" lang="en-US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x,y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 [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ヒラギノ角ゴ ProN W3" charset="-128"/>
                          <a:sym typeface="Corbel" charset="0"/>
                        </a:rPr>
                        <a:t>m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m]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30, 16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7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ヒラギノ角ゴ ProN W3" charset="-128"/>
                          <a:sym typeface="Corbel" charset="0"/>
                        </a:rPr>
                        <a:t>b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*</a:t>
                      </a:r>
                      <a:r>
                        <a:rPr kumimoji="0" lang="en-US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x,y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 [m]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1.8,0.5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0.1</a:t>
                      </a:r>
                      <a:r>
                        <a:rPr kumimoji="0" 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$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bunch spacing [ns]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25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3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orbel" charset="0"/>
                        </a:rPr>
                        <a:t> 25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9277" name="TextBox 5"/>
          <p:cNvSpPr txBox="1">
            <a:spLocks noChangeArrowheads="1"/>
          </p:cNvSpPr>
          <p:nvPr/>
        </p:nvSpPr>
        <p:spPr bwMode="auto">
          <a:xfrm>
            <a:off x="5638800" y="3352800"/>
            <a:ext cx="350520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aseline="30000">
                <a:solidFill>
                  <a:srgbClr val="FF0000"/>
                </a:solidFill>
                <a:latin typeface="Calibri" pitchFamily="34" charset="0"/>
              </a:rPr>
              <a:t>$</a:t>
            </a:r>
            <a:r>
              <a:rPr lang="en-US">
                <a:latin typeface="Calibri" pitchFamily="34" charset="0"/>
              </a:rPr>
              <a:t> </a:t>
            </a:r>
            <a:r>
              <a:rPr lang="en-US" sz="1600">
                <a:latin typeface="Calibri" pitchFamily="34" charset="0"/>
              </a:rPr>
              <a:t>smaller LR </a:t>
            </a:r>
            <a:r>
              <a:rPr lang="en-US" sz="1600" i="1">
                <a:latin typeface="Calibri" pitchFamily="34" charset="0"/>
              </a:rPr>
              <a:t>p</a:t>
            </a:r>
            <a:r>
              <a:rPr lang="en-US" sz="1600">
                <a:latin typeface="Calibri" pitchFamily="34" charset="0"/>
              </a:rPr>
              <a:t>-</a:t>
            </a:r>
            <a:r>
              <a:rPr lang="en-US" sz="1600">
                <a:latin typeface="Symbol" pitchFamily="18" charset="2"/>
              </a:rPr>
              <a:t>b</a:t>
            </a:r>
            <a:r>
              <a:rPr lang="en-US" sz="1600">
                <a:latin typeface="Calibri" pitchFamily="34" charset="0"/>
              </a:rPr>
              <a:t>* value than for </a:t>
            </a:r>
          </a:p>
          <a:p>
            <a:r>
              <a:rPr lang="en-US" sz="1600">
                <a:latin typeface="Calibri" pitchFamily="34" charset="0"/>
              </a:rPr>
              <a:t>  nominal LHC (0.55 m):</a:t>
            </a:r>
          </a:p>
          <a:p>
            <a:pPr lvl="1">
              <a:buFontTx/>
              <a:buChar char="-"/>
            </a:pPr>
            <a:r>
              <a:rPr lang="en-US">
                <a:latin typeface="Calibri" pitchFamily="34" charset="0"/>
              </a:rPr>
              <a:t> reduced </a:t>
            </a:r>
            <a:r>
              <a:rPr lang="en-US" i="1">
                <a:latin typeface="Calibri" pitchFamily="34" charset="0"/>
              </a:rPr>
              <a:t>l</a:t>
            </a:r>
            <a:r>
              <a:rPr lang="en-US">
                <a:latin typeface="Calibri" pitchFamily="34" charset="0"/>
              </a:rPr>
              <a:t>* (23 → 10 m)</a:t>
            </a:r>
          </a:p>
          <a:p>
            <a:pPr lvl="1">
              <a:buFontTx/>
              <a:buChar char="-"/>
            </a:pPr>
            <a:r>
              <a:rPr lang="en-US">
                <a:latin typeface="Calibri" pitchFamily="34" charset="0"/>
              </a:rPr>
              <a:t> only one </a:t>
            </a:r>
            <a:r>
              <a:rPr lang="en-US" i="1">
                <a:latin typeface="Calibri" pitchFamily="34" charset="0"/>
              </a:rPr>
              <a:t>p</a:t>
            </a:r>
            <a:r>
              <a:rPr lang="en-US">
                <a:latin typeface="Calibri" pitchFamily="34" charset="0"/>
              </a:rPr>
              <a:t> beam squeezed</a:t>
            </a:r>
          </a:p>
          <a:p>
            <a:pPr lvl="1">
              <a:buFontTx/>
              <a:buChar char="-"/>
            </a:pPr>
            <a:r>
              <a:rPr lang="en-US">
                <a:latin typeface="Calibri" pitchFamily="34" charset="0"/>
              </a:rPr>
              <a:t> IR quads as for HL-LHC</a:t>
            </a:r>
          </a:p>
          <a:p>
            <a:pPr lvl="1"/>
            <a:endParaRPr lang="en-US">
              <a:latin typeface="Calibri" pitchFamily="34" charset="0"/>
            </a:endParaRPr>
          </a:p>
        </p:txBody>
      </p:sp>
      <p:sp>
        <p:nvSpPr>
          <p:cNvPr id="49278" name="TextBox 6"/>
          <p:cNvSpPr txBox="1">
            <a:spLocks noChangeArrowheads="1"/>
          </p:cNvSpPr>
          <p:nvPr/>
        </p:nvSpPr>
        <p:spPr bwMode="auto">
          <a:xfrm>
            <a:off x="5795963" y="5373688"/>
            <a:ext cx="30241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/>
              <a:t>RR = Ring – Ring</a:t>
            </a:r>
          </a:p>
          <a:p>
            <a:pPr>
              <a:spcBef>
                <a:spcPct val="20000"/>
              </a:spcBef>
            </a:pPr>
            <a:r>
              <a:rPr lang="en-US" sz="1600"/>
              <a:t>LR  = Linac –Ring</a:t>
            </a:r>
          </a:p>
          <a:p>
            <a:pPr>
              <a:spcBef>
                <a:spcPct val="20000"/>
              </a:spcBef>
            </a:pPr>
            <a:r>
              <a:rPr lang="en-US" sz="1600"/>
              <a:t>ERL= Energy Recovery Linac</a:t>
            </a:r>
          </a:p>
        </p:txBody>
      </p:sp>
      <p:sp>
        <p:nvSpPr>
          <p:cNvPr id="49279" name="TextBox 8"/>
          <p:cNvSpPr txBox="1">
            <a:spLocks noChangeArrowheads="1"/>
          </p:cNvSpPr>
          <p:nvPr/>
        </p:nvSpPr>
        <p:spPr bwMode="auto">
          <a:xfrm>
            <a:off x="6443663" y="4810125"/>
            <a:ext cx="25812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1">
                <a:solidFill>
                  <a:srgbClr val="00DFCA"/>
                </a:solidFill>
                <a:ea typeface="ＭＳ Ｐゴシック"/>
                <a:cs typeface="ＭＳ Ｐゴシック"/>
              </a:rPr>
              <a:t>In progress  last update  8.7.2010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718550" y="6616700"/>
            <a:ext cx="217488" cy="241300"/>
          </a:xfrm>
        </p:spPr>
        <p:txBody>
          <a:bodyPr/>
          <a:lstStyle/>
          <a:p>
            <a:pPr defTabSz="642938">
              <a:defRPr/>
            </a:pPr>
            <a:fld id="{3488B6DE-406F-468D-AE39-022D8F33D234}" type="slidenum">
              <a:rPr lang="en-US" smtClean="0">
                <a:ea typeface="ヒラギノ角ゴ ProN W3"/>
                <a:sym typeface="Corbel" pitchFamily="34" charset="0"/>
              </a:rPr>
              <a:pPr defTabSz="642938">
                <a:defRPr/>
              </a:pPr>
              <a:t>2</a:t>
            </a:fld>
            <a:endParaRPr lang="en-US" smtClean="0">
              <a:ea typeface="ヒラギノ角ゴ ProN W3"/>
              <a:sym typeface="Corbel" pitchFamily="34" charset="0"/>
            </a:endParaRP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LHeC Challenge</a:t>
            </a:r>
            <a:endParaRPr lang="it-IT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057275"/>
            <a:ext cx="8642350" cy="50403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Corbel" pitchFamily="34" charset="0"/>
              <a:buNone/>
            </a:pPr>
            <a:r>
              <a:rPr lang="en-US" sz="2900" smtClean="0">
                <a:solidFill>
                  <a:srgbClr val="FF0000"/>
                </a:solidFill>
              </a:rPr>
              <a:t>Add an </a:t>
            </a:r>
            <a:r>
              <a:rPr lang="en-US" sz="2900" i="1" smtClean="0">
                <a:solidFill>
                  <a:srgbClr val="FF0000"/>
                </a:solidFill>
              </a:rPr>
              <a:t>electron</a:t>
            </a:r>
            <a:r>
              <a:rPr lang="en-US" sz="2900" smtClean="0">
                <a:solidFill>
                  <a:srgbClr val="FF0000"/>
                </a:solidFill>
              </a:rPr>
              <a:t> beam to the LHC</a:t>
            </a:r>
          </a:p>
          <a:p>
            <a:pPr eaLnBrk="1" hangingPunct="1">
              <a:lnSpc>
                <a:spcPct val="80000"/>
              </a:lnSpc>
            </a:pPr>
            <a:r>
              <a:rPr lang="en-US" sz="2300" smtClean="0"/>
              <a:t>Next generation </a:t>
            </a:r>
            <a:r>
              <a:rPr lang="en-US" sz="2300" i="1" smtClean="0"/>
              <a:t>e</a:t>
            </a:r>
            <a:r>
              <a:rPr lang="en-US" sz="2300" i="1" baseline="30000" smtClean="0"/>
              <a:t>±</a:t>
            </a:r>
            <a:r>
              <a:rPr lang="en-US" sz="2300" i="1" smtClean="0"/>
              <a:t>p</a:t>
            </a:r>
            <a:r>
              <a:rPr lang="en-US" sz="2300" smtClean="0"/>
              <a:t> collider</a:t>
            </a:r>
          </a:p>
          <a:p>
            <a:pPr eaLnBrk="1" hangingPunct="1">
              <a:lnSpc>
                <a:spcPct val="80000"/>
              </a:lnSpc>
            </a:pPr>
            <a:r>
              <a:rPr lang="en-US" sz="2300" i="1" smtClean="0"/>
              <a:t>e</a:t>
            </a:r>
            <a:r>
              <a:rPr lang="en-US" sz="2300" i="1" baseline="30000" smtClean="0"/>
              <a:t>±</a:t>
            </a:r>
            <a:r>
              <a:rPr lang="en-US" sz="2300" baseline="30000" smtClean="0"/>
              <a:t> </a:t>
            </a:r>
            <a:r>
              <a:rPr lang="en-US" sz="2300" smtClean="0"/>
              <a:t>polarized beam</a:t>
            </a:r>
          </a:p>
          <a:p>
            <a:pPr eaLnBrk="1" hangingPunct="1">
              <a:lnSpc>
                <a:spcPct val="80000"/>
              </a:lnSpc>
            </a:pPr>
            <a:r>
              <a:rPr lang="en-US" sz="2300" i="1" smtClean="0"/>
              <a:t>eA</a:t>
            </a:r>
            <a:r>
              <a:rPr lang="en-US" sz="2300" smtClean="0"/>
              <a:t> collider</a:t>
            </a:r>
          </a:p>
          <a:p>
            <a:pPr eaLnBrk="1" hangingPunct="1">
              <a:lnSpc>
                <a:spcPct val="80000"/>
              </a:lnSpc>
              <a:buFont typeface="Corbel" pitchFamily="34" charset="0"/>
              <a:buNone/>
            </a:pPr>
            <a:endParaRPr lang="en-US" sz="2300" smtClean="0"/>
          </a:p>
          <a:p>
            <a:pPr eaLnBrk="1" hangingPunct="1">
              <a:lnSpc>
                <a:spcPct val="80000"/>
              </a:lnSpc>
              <a:buFont typeface="Corbel" pitchFamily="34" charset="0"/>
              <a:buNone/>
            </a:pPr>
            <a:r>
              <a:rPr lang="en-US" sz="2800" smtClean="0">
                <a:solidFill>
                  <a:srgbClr val="FF0000"/>
                </a:solidFill>
              </a:rPr>
              <a:t>Rich physics program: </a:t>
            </a:r>
            <a:r>
              <a:rPr lang="en-US" sz="2800" i="1" smtClean="0">
                <a:solidFill>
                  <a:srgbClr val="FF0000"/>
                </a:solidFill>
              </a:rPr>
              <a:t>eq</a:t>
            </a:r>
            <a:r>
              <a:rPr lang="en-US" sz="2800" smtClean="0">
                <a:solidFill>
                  <a:srgbClr val="FF0000"/>
                </a:solidFill>
              </a:rPr>
              <a:t> physics at TeV energies</a:t>
            </a:r>
          </a:p>
          <a:p>
            <a:pPr eaLnBrk="1" hangingPunct="1">
              <a:lnSpc>
                <a:spcPct val="80000"/>
              </a:lnSpc>
            </a:pPr>
            <a:r>
              <a:rPr lang="en-US" sz="2300" smtClean="0"/>
              <a:t>precision QCD &amp; electroweak physics</a:t>
            </a:r>
          </a:p>
          <a:p>
            <a:pPr eaLnBrk="1" hangingPunct="1">
              <a:lnSpc>
                <a:spcPct val="80000"/>
              </a:lnSpc>
            </a:pPr>
            <a:r>
              <a:rPr lang="en-US" sz="2300" smtClean="0"/>
              <a:t>boosting precision and range of LHC physics results</a:t>
            </a:r>
          </a:p>
          <a:p>
            <a:pPr eaLnBrk="1" hangingPunct="1">
              <a:lnSpc>
                <a:spcPct val="80000"/>
              </a:lnSpc>
            </a:pPr>
            <a:r>
              <a:rPr lang="en-US" sz="2300" smtClean="0"/>
              <a:t>beyond the Standard Model</a:t>
            </a:r>
          </a:p>
          <a:p>
            <a:pPr eaLnBrk="1" hangingPunct="1">
              <a:lnSpc>
                <a:spcPct val="80000"/>
              </a:lnSpc>
            </a:pPr>
            <a:r>
              <a:rPr lang="en-US" sz="2300" smtClean="0"/>
              <a:t>high density matter: low </a:t>
            </a:r>
            <a:r>
              <a:rPr lang="en-US" sz="2300" i="1" smtClean="0"/>
              <a:t>x</a:t>
            </a:r>
            <a:r>
              <a:rPr lang="en-US" sz="2300" smtClean="0"/>
              <a:t> and </a:t>
            </a:r>
            <a:r>
              <a:rPr lang="en-US" sz="2300" i="1" smtClean="0"/>
              <a:t>eA</a:t>
            </a:r>
          </a:p>
          <a:p>
            <a:pPr eaLnBrk="1" hangingPunct="1">
              <a:lnSpc>
                <a:spcPct val="80000"/>
              </a:lnSpc>
              <a:buFont typeface="Corbel" pitchFamily="34" charset="0"/>
              <a:buNone/>
            </a:pPr>
            <a:endParaRPr lang="en-US" sz="2300" smtClean="0"/>
          </a:p>
          <a:p>
            <a:pPr eaLnBrk="1" hangingPunct="1">
              <a:lnSpc>
                <a:spcPct val="80000"/>
              </a:lnSpc>
              <a:buFont typeface="Corbel" pitchFamily="34" charset="0"/>
              <a:buNone/>
            </a:pPr>
            <a:r>
              <a:rPr lang="en-US" sz="2500" smtClean="0"/>
              <a:t>  </a:t>
            </a:r>
            <a:r>
              <a:rPr lang="en-US" sz="2300" smtClean="0"/>
              <a:t>Tevatron/LEP/HERA </a:t>
            </a:r>
            <a:r>
              <a:rPr lang="en-US" sz="2300" smtClean="0">
                <a:solidFill>
                  <a:srgbClr val="FF0000"/>
                </a:solidFill>
              </a:rPr>
              <a:t>(Fermiscale)</a:t>
            </a:r>
            <a:r>
              <a:rPr lang="en-US" sz="2300" smtClean="0">
                <a:solidFill>
                  <a:srgbClr val="00008F"/>
                </a:solidFill>
              </a:rPr>
              <a:t> </a:t>
            </a:r>
            <a:r>
              <a:rPr lang="en-US" sz="2300" smtClean="0">
                <a:sym typeface="Wingdings" pitchFamily="2" charset="2"/>
              </a:rPr>
              <a:t>  LHC/LC/LHeC </a:t>
            </a:r>
            <a:r>
              <a:rPr lang="en-US" sz="2300" smtClean="0">
                <a:solidFill>
                  <a:srgbClr val="FF0000"/>
                </a:solidFill>
                <a:sym typeface="Wingdings" pitchFamily="2" charset="2"/>
              </a:rPr>
              <a:t>(Terascale)</a:t>
            </a:r>
          </a:p>
          <a:p>
            <a:pPr eaLnBrk="1" hangingPunct="1">
              <a:lnSpc>
                <a:spcPct val="80000"/>
              </a:lnSpc>
              <a:buFont typeface="Corbel" pitchFamily="34" charset="0"/>
              <a:buNone/>
            </a:pPr>
            <a:r>
              <a:rPr lang="en-US" sz="2300" smtClean="0"/>
              <a:t>  100 fold increase in luminosity, in </a:t>
            </a:r>
            <a:r>
              <a:rPr lang="en-US" sz="2300" i="1" smtClean="0"/>
              <a:t>Q</a:t>
            </a:r>
            <a:r>
              <a:rPr lang="en-US" sz="2300" baseline="30000" smtClean="0"/>
              <a:t>2 </a:t>
            </a:r>
            <a:r>
              <a:rPr lang="en-US" sz="2300" smtClean="0"/>
              <a:t>and 1/</a:t>
            </a:r>
            <a:r>
              <a:rPr lang="en-US" sz="2300" i="1" smtClean="0"/>
              <a:t>x</a:t>
            </a:r>
            <a:r>
              <a:rPr lang="en-US" sz="2300" smtClean="0"/>
              <a:t> w.r.t. HERA  </a:t>
            </a:r>
            <a:endParaRPr lang="it-IT" sz="2300" smtClean="0"/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250825" y="5089525"/>
            <a:ext cx="8713788" cy="1219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it-IT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7413" name="図 5" descr="CERN-MontBlanc-lette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788" y="1052513"/>
            <a:ext cx="1981200" cy="156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6681788" y="1357313"/>
            <a:ext cx="549275" cy="3048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6550" indent="-336550" algn="ctr"/>
            <a:r>
              <a:rPr kumimoji="1" lang="en-US" altLang="ja-JP" sz="1400" b="1" i="1">
                <a:solidFill>
                  <a:srgbClr val="FFFF00"/>
                </a:solidFill>
                <a:latin typeface="Times New Roman" pitchFamily="18" charset="0"/>
              </a:rPr>
              <a:t>LHC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Number Placeholder 3"/>
          <p:cNvSpPr txBox="1">
            <a:spLocks noGrp="1"/>
          </p:cNvSpPr>
          <p:nvPr/>
        </p:nvSpPr>
        <p:spPr bwMode="auto">
          <a:xfrm>
            <a:off x="8718550" y="6616700"/>
            <a:ext cx="217488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74" tIns="32137" rIns="64274" bIns="32137" anchor="b"/>
          <a:lstStyle/>
          <a:p>
            <a:pPr algn="ctr" defTabSz="642938"/>
            <a:fld id="{D7F2E1EA-6C15-4222-8264-C0CB8C7A1427}" type="slidenum">
              <a:rPr lang="en-US" sz="1100">
                <a:sym typeface="Corbel" pitchFamily="34" charset="0"/>
              </a:rPr>
              <a:pPr algn="ctr" defTabSz="642938"/>
              <a:t>20</a:t>
            </a:fld>
            <a:endParaRPr lang="en-US" sz="1100">
              <a:sym typeface="Corbel" pitchFamily="34" charset="0"/>
            </a:endParaRPr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00025"/>
            <a:ext cx="7991475" cy="636588"/>
          </a:xfrm>
        </p:spPr>
        <p:txBody>
          <a:bodyPr/>
          <a:lstStyle/>
          <a:p>
            <a:pPr eaLnBrk="1" hangingPunct="1"/>
            <a:r>
              <a:rPr lang="en-US" sz="3400" smtClean="0"/>
              <a:t>Interaction Region: Crossing Angle</a:t>
            </a:r>
            <a:endParaRPr lang="it-IT" sz="3400" smtClean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4149725"/>
            <a:ext cx="8893175" cy="24590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100" smtClean="0">
                <a:solidFill>
                  <a:srgbClr val="FACB04"/>
                </a:solidFill>
              </a:rPr>
              <a:t>At LHC 1</a:t>
            </a:r>
            <a:r>
              <a:rPr lang="en-US" sz="2100" baseline="30000" smtClean="0">
                <a:solidFill>
                  <a:srgbClr val="FACB04"/>
                </a:solidFill>
              </a:rPr>
              <a:t>st</a:t>
            </a:r>
            <a:r>
              <a:rPr lang="en-US" sz="2100" smtClean="0">
                <a:solidFill>
                  <a:srgbClr val="FACB04"/>
                </a:solidFill>
              </a:rPr>
              <a:t> parasitic interaction at 3.7 m from IP</a:t>
            </a:r>
            <a:endParaRPr lang="it-IT" sz="2100" smtClean="0">
              <a:solidFill>
                <a:srgbClr val="FACB04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2100" smtClean="0"/>
              <a:t>RR: Presently non zero crossing angle (0.93 mrad)</a:t>
            </a:r>
          </a:p>
          <a:p>
            <a:pPr eaLnBrk="1" hangingPunct="1">
              <a:lnSpc>
                <a:spcPct val="90000"/>
              </a:lnSpc>
            </a:pPr>
            <a:r>
              <a:rPr lang="en-US" sz="2100" smtClean="0"/>
              <a:t>RR: Focusing Quadrupoles close to IR to achieve high Lumi (1.2m)</a:t>
            </a:r>
          </a:p>
          <a:p>
            <a:pPr eaLnBrk="1" hangingPunct="1">
              <a:lnSpc>
                <a:spcPct val="90000"/>
              </a:lnSpc>
            </a:pPr>
            <a:r>
              <a:rPr lang="en-US" sz="2100" smtClean="0"/>
              <a:t>LR: Need dipole(s) close to interaction region </a:t>
            </a:r>
          </a:p>
          <a:p>
            <a:pPr eaLnBrk="1" hangingPunct="1">
              <a:lnSpc>
                <a:spcPct val="90000"/>
              </a:lnSpc>
              <a:buFont typeface="Corbel" pitchFamily="34" charset="0"/>
              <a:buNone/>
            </a:pPr>
            <a:r>
              <a:rPr lang="en-US" sz="2100" smtClean="0"/>
              <a:t>	(B 0.2 ~ 0.4 T at  0 ~1.5 m-9m from IP)</a:t>
            </a:r>
          </a:p>
          <a:p>
            <a:pPr eaLnBrk="1" hangingPunct="1">
              <a:lnSpc>
                <a:spcPct val="90000"/>
              </a:lnSpc>
            </a:pPr>
            <a:r>
              <a:rPr lang="en-US" sz="2100" smtClean="0"/>
              <a:t>RR could profit of bending dipole(s) to further reduce the crossing angle</a:t>
            </a:r>
          </a:p>
        </p:txBody>
      </p:sp>
      <p:sp>
        <p:nvSpPr>
          <p:cNvPr id="51204" name="Arc 4"/>
          <p:cNvSpPr>
            <a:spLocks/>
          </p:cNvSpPr>
          <p:nvPr/>
        </p:nvSpPr>
        <p:spPr bwMode="auto">
          <a:xfrm>
            <a:off x="2339975" y="1268413"/>
            <a:ext cx="2016125" cy="1079500"/>
          </a:xfrm>
          <a:custGeom>
            <a:avLst/>
            <a:gdLst>
              <a:gd name="T0" fmla="*/ 0 w 13537"/>
              <a:gd name="T1" fmla="*/ 0 h 21600"/>
              <a:gd name="T2" fmla="*/ 2147483647 w 13537"/>
              <a:gd name="T3" fmla="*/ 2147483647 h 21600"/>
              <a:gd name="T4" fmla="*/ 0 w 13537"/>
              <a:gd name="T5" fmla="*/ 2147483647 h 21600"/>
              <a:gd name="T6" fmla="*/ 0 60000 65536"/>
              <a:gd name="T7" fmla="*/ 0 60000 65536"/>
              <a:gd name="T8" fmla="*/ 0 60000 65536"/>
              <a:gd name="T9" fmla="*/ 0 w 13537"/>
              <a:gd name="T10" fmla="*/ 0 h 21600"/>
              <a:gd name="T11" fmla="*/ 13537 w 1353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537" h="21600" fill="none" extrusionOk="0">
                <a:moveTo>
                  <a:pt x="-1" y="0"/>
                </a:moveTo>
                <a:cubicBezTo>
                  <a:pt x="4923" y="0"/>
                  <a:pt x="9699" y="1682"/>
                  <a:pt x="13536" y="4768"/>
                </a:cubicBezTo>
              </a:path>
              <a:path w="13537" h="21600" stroke="0" extrusionOk="0">
                <a:moveTo>
                  <a:pt x="-1" y="0"/>
                </a:moveTo>
                <a:cubicBezTo>
                  <a:pt x="4923" y="0"/>
                  <a:pt x="9699" y="1682"/>
                  <a:pt x="13536" y="4768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05" name="Arc 5"/>
          <p:cNvSpPr>
            <a:spLocks/>
          </p:cNvSpPr>
          <p:nvPr/>
        </p:nvSpPr>
        <p:spPr bwMode="auto">
          <a:xfrm flipH="1">
            <a:off x="395288" y="1268413"/>
            <a:ext cx="2159000" cy="503237"/>
          </a:xfrm>
          <a:custGeom>
            <a:avLst/>
            <a:gdLst>
              <a:gd name="T0" fmla="*/ 0 w 19668"/>
              <a:gd name="T1" fmla="*/ 0 h 21600"/>
              <a:gd name="T2" fmla="*/ 2147483647 w 19668"/>
              <a:gd name="T3" fmla="*/ 2147483647 h 21600"/>
              <a:gd name="T4" fmla="*/ 0 w 19668"/>
              <a:gd name="T5" fmla="*/ 2147483647 h 21600"/>
              <a:gd name="T6" fmla="*/ 0 60000 65536"/>
              <a:gd name="T7" fmla="*/ 0 60000 65536"/>
              <a:gd name="T8" fmla="*/ 0 60000 65536"/>
              <a:gd name="T9" fmla="*/ 0 w 19668"/>
              <a:gd name="T10" fmla="*/ 0 h 21600"/>
              <a:gd name="T11" fmla="*/ 19668 w 1966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68" h="21600" fill="none" extrusionOk="0">
                <a:moveTo>
                  <a:pt x="-1" y="0"/>
                </a:moveTo>
                <a:cubicBezTo>
                  <a:pt x="8473" y="0"/>
                  <a:pt x="16164" y="4954"/>
                  <a:pt x="19667" y="12670"/>
                </a:cubicBezTo>
              </a:path>
              <a:path w="19668" h="21600" stroke="0" extrusionOk="0">
                <a:moveTo>
                  <a:pt x="-1" y="0"/>
                </a:moveTo>
                <a:cubicBezTo>
                  <a:pt x="8473" y="0"/>
                  <a:pt x="16164" y="4954"/>
                  <a:pt x="19667" y="1267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06" name="Line 6"/>
          <p:cNvSpPr>
            <a:spLocks noChangeShapeType="1"/>
          </p:cNvSpPr>
          <p:nvPr/>
        </p:nvSpPr>
        <p:spPr bwMode="auto">
          <a:xfrm>
            <a:off x="250825" y="1268413"/>
            <a:ext cx="424973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5703888" y="903288"/>
            <a:ext cx="271145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HERA</a:t>
            </a:r>
          </a:p>
          <a:p>
            <a:r>
              <a:rPr lang="en-US" sz="2000"/>
              <a:t>96 ns bunch spacing</a:t>
            </a:r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r>
              <a:rPr lang="en-US" sz="2000"/>
              <a:t>LHeC </a:t>
            </a:r>
          </a:p>
          <a:p>
            <a:r>
              <a:rPr lang="en-US" sz="2000"/>
              <a:t>25 ns bunch spacing</a:t>
            </a:r>
          </a:p>
          <a:p>
            <a:r>
              <a:rPr lang="en-US" sz="2000"/>
              <a:t>1</a:t>
            </a:r>
            <a:r>
              <a:rPr lang="en-US" sz="2000" baseline="30000"/>
              <a:t>st</a:t>
            </a:r>
            <a:r>
              <a:rPr lang="en-US" sz="2000"/>
              <a:t> parasitic interaction</a:t>
            </a:r>
          </a:p>
          <a:p>
            <a:r>
              <a:rPr lang="en-US" sz="2000"/>
              <a:t>3.7 m from IP</a:t>
            </a:r>
            <a:endParaRPr lang="it-IT" sz="2000"/>
          </a:p>
        </p:txBody>
      </p:sp>
      <p:sp>
        <p:nvSpPr>
          <p:cNvPr id="51208" name="Text Box 8"/>
          <p:cNvSpPr txBox="1">
            <a:spLocks noChangeArrowheads="1"/>
          </p:cNvSpPr>
          <p:nvPr/>
        </p:nvSpPr>
        <p:spPr bwMode="auto">
          <a:xfrm>
            <a:off x="4211638" y="908050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p</a:t>
            </a:r>
            <a:endParaRPr lang="it-IT" sz="2000">
              <a:solidFill>
                <a:srgbClr val="FF0000"/>
              </a:solidFill>
            </a:endParaRPr>
          </a:p>
        </p:txBody>
      </p:sp>
      <p:sp>
        <p:nvSpPr>
          <p:cNvPr id="51209" name="Text Box 9"/>
          <p:cNvSpPr txBox="1">
            <a:spLocks noChangeArrowheads="1"/>
          </p:cNvSpPr>
          <p:nvPr/>
        </p:nvSpPr>
        <p:spPr bwMode="auto">
          <a:xfrm>
            <a:off x="684213" y="1370013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EB80A"/>
                </a:solidFill>
              </a:rPr>
              <a:t>e</a:t>
            </a:r>
            <a:endParaRPr lang="it-IT" sz="2000">
              <a:solidFill>
                <a:srgbClr val="FEB80A"/>
              </a:solidFill>
            </a:endParaRPr>
          </a:p>
        </p:txBody>
      </p:sp>
      <p:sp>
        <p:nvSpPr>
          <p:cNvPr id="51210" name="AutoShape 10"/>
          <p:cNvSpPr>
            <a:spLocks noChangeArrowheads="1"/>
          </p:cNvSpPr>
          <p:nvPr/>
        </p:nvSpPr>
        <p:spPr bwMode="auto">
          <a:xfrm>
            <a:off x="2268538" y="1125538"/>
            <a:ext cx="358775" cy="287337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/>
          </a:p>
        </p:txBody>
      </p:sp>
      <p:grpSp>
        <p:nvGrpSpPr>
          <p:cNvPr id="51211" name="Group 11"/>
          <p:cNvGrpSpPr>
            <a:grpSpLocks/>
          </p:cNvGrpSpPr>
          <p:nvPr/>
        </p:nvGrpSpPr>
        <p:grpSpPr bwMode="auto">
          <a:xfrm rot="-559686">
            <a:off x="323850" y="1557338"/>
            <a:ext cx="3960813" cy="1800225"/>
            <a:chOff x="204" y="981"/>
            <a:chExt cx="2495" cy="1134"/>
          </a:xfrm>
        </p:grpSpPr>
        <p:sp>
          <p:nvSpPr>
            <p:cNvPr id="51224" name="Arc 12"/>
            <p:cNvSpPr>
              <a:spLocks/>
            </p:cNvSpPr>
            <p:nvPr/>
          </p:nvSpPr>
          <p:spPr bwMode="auto">
            <a:xfrm flipV="1">
              <a:off x="1429" y="981"/>
              <a:ext cx="1270" cy="817"/>
            </a:xfrm>
            <a:custGeom>
              <a:avLst/>
              <a:gdLst>
                <a:gd name="T0" fmla="*/ 0 w 13537"/>
                <a:gd name="T1" fmla="*/ 0 h 21600"/>
                <a:gd name="T2" fmla="*/ 0 w 13537"/>
                <a:gd name="T3" fmla="*/ 0 h 21600"/>
                <a:gd name="T4" fmla="*/ 0 w 13537"/>
                <a:gd name="T5" fmla="*/ 0 h 21600"/>
                <a:gd name="T6" fmla="*/ 0 60000 65536"/>
                <a:gd name="T7" fmla="*/ 0 60000 65536"/>
                <a:gd name="T8" fmla="*/ 0 60000 65536"/>
                <a:gd name="T9" fmla="*/ 0 w 13537"/>
                <a:gd name="T10" fmla="*/ 0 h 21600"/>
                <a:gd name="T11" fmla="*/ 13537 w 1353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537" h="21600" fill="none" extrusionOk="0">
                  <a:moveTo>
                    <a:pt x="-1" y="0"/>
                  </a:moveTo>
                  <a:cubicBezTo>
                    <a:pt x="4923" y="0"/>
                    <a:pt x="9699" y="1682"/>
                    <a:pt x="13536" y="4768"/>
                  </a:cubicBezTo>
                </a:path>
                <a:path w="13537" h="21600" stroke="0" extrusionOk="0">
                  <a:moveTo>
                    <a:pt x="-1" y="0"/>
                  </a:moveTo>
                  <a:cubicBezTo>
                    <a:pt x="4923" y="0"/>
                    <a:pt x="9699" y="1682"/>
                    <a:pt x="13536" y="4768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5" name="Arc 13"/>
            <p:cNvSpPr>
              <a:spLocks/>
            </p:cNvSpPr>
            <p:nvPr/>
          </p:nvSpPr>
          <p:spPr bwMode="auto">
            <a:xfrm flipH="1">
              <a:off x="204" y="1798"/>
              <a:ext cx="1360" cy="317"/>
            </a:xfrm>
            <a:custGeom>
              <a:avLst/>
              <a:gdLst>
                <a:gd name="T0" fmla="*/ 0 w 19668"/>
                <a:gd name="T1" fmla="*/ 0 h 21600"/>
                <a:gd name="T2" fmla="*/ 0 w 19668"/>
                <a:gd name="T3" fmla="*/ 0 h 21600"/>
                <a:gd name="T4" fmla="*/ 0 w 19668"/>
                <a:gd name="T5" fmla="*/ 0 h 21600"/>
                <a:gd name="T6" fmla="*/ 0 60000 65536"/>
                <a:gd name="T7" fmla="*/ 0 60000 65536"/>
                <a:gd name="T8" fmla="*/ 0 60000 65536"/>
                <a:gd name="T9" fmla="*/ 0 w 19668"/>
                <a:gd name="T10" fmla="*/ 0 h 21600"/>
                <a:gd name="T11" fmla="*/ 19668 w 1966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668" h="21600" fill="none" extrusionOk="0">
                  <a:moveTo>
                    <a:pt x="-1" y="0"/>
                  </a:moveTo>
                  <a:cubicBezTo>
                    <a:pt x="8473" y="0"/>
                    <a:pt x="16164" y="4954"/>
                    <a:pt x="19667" y="12670"/>
                  </a:cubicBezTo>
                </a:path>
                <a:path w="19668" h="21600" stroke="0" extrusionOk="0">
                  <a:moveTo>
                    <a:pt x="-1" y="0"/>
                  </a:moveTo>
                  <a:cubicBezTo>
                    <a:pt x="8473" y="0"/>
                    <a:pt x="16164" y="4954"/>
                    <a:pt x="19667" y="1267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212" name="Line 14"/>
          <p:cNvSpPr>
            <a:spLocks noChangeShapeType="1"/>
          </p:cNvSpPr>
          <p:nvPr/>
        </p:nvSpPr>
        <p:spPr bwMode="auto">
          <a:xfrm>
            <a:off x="179388" y="2854325"/>
            <a:ext cx="424973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13" name="Text Box 15"/>
          <p:cNvSpPr txBox="1">
            <a:spLocks noChangeArrowheads="1"/>
          </p:cNvSpPr>
          <p:nvPr/>
        </p:nvSpPr>
        <p:spPr bwMode="auto">
          <a:xfrm>
            <a:off x="4140200" y="2492375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p</a:t>
            </a:r>
            <a:endParaRPr lang="it-IT" sz="2000">
              <a:solidFill>
                <a:srgbClr val="FF0000"/>
              </a:solidFill>
            </a:endParaRPr>
          </a:p>
        </p:txBody>
      </p:sp>
      <p:sp>
        <p:nvSpPr>
          <p:cNvPr id="51214" name="Text Box 16"/>
          <p:cNvSpPr txBox="1">
            <a:spLocks noChangeArrowheads="1"/>
          </p:cNvSpPr>
          <p:nvPr/>
        </p:nvSpPr>
        <p:spPr bwMode="auto">
          <a:xfrm>
            <a:off x="611188" y="2924175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EB80A"/>
                </a:solidFill>
              </a:rPr>
              <a:t>e</a:t>
            </a:r>
            <a:endParaRPr lang="it-IT" sz="2000">
              <a:solidFill>
                <a:srgbClr val="FEB80A"/>
              </a:solidFill>
            </a:endParaRPr>
          </a:p>
        </p:txBody>
      </p:sp>
      <p:sp>
        <p:nvSpPr>
          <p:cNvPr id="51215" name="AutoShape 17"/>
          <p:cNvSpPr>
            <a:spLocks noChangeArrowheads="1"/>
          </p:cNvSpPr>
          <p:nvPr/>
        </p:nvSpPr>
        <p:spPr bwMode="auto">
          <a:xfrm>
            <a:off x="2197100" y="2711450"/>
            <a:ext cx="358775" cy="287338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51216" name="Line 18"/>
          <p:cNvSpPr>
            <a:spLocks noChangeShapeType="1"/>
          </p:cNvSpPr>
          <p:nvPr/>
        </p:nvSpPr>
        <p:spPr bwMode="auto">
          <a:xfrm flipV="1">
            <a:off x="1403350" y="3068638"/>
            <a:ext cx="720725" cy="2159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217" name="Line 19"/>
          <p:cNvSpPr>
            <a:spLocks noChangeShapeType="1"/>
          </p:cNvSpPr>
          <p:nvPr/>
        </p:nvSpPr>
        <p:spPr bwMode="auto">
          <a:xfrm flipV="1">
            <a:off x="1258888" y="1412875"/>
            <a:ext cx="793750" cy="71438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218" name="Line 20"/>
          <p:cNvSpPr>
            <a:spLocks noChangeShapeType="1"/>
          </p:cNvSpPr>
          <p:nvPr/>
        </p:nvSpPr>
        <p:spPr bwMode="auto">
          <a:xfrm flipH="1">
            <a:off x="3492500" y="1125538"/>
            <a:ext cx="71913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219" name="Line 21"/>
          <p:cNvSpPr>
            <a:spLocks noChangeShapeType="1"/>
          </p:cNvSpPr>
          <p:nvPr/>
        </p:nvSpPr>
        <p:spPr bwMode="auto">
          <a:xfrm flipH="1">
            <a:off x="3635375" y="2924175"/>
            <a:ext cx="71913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220" name="AutoShape 26"/>
          <p:cNvSpPr>
            <a:spLocks noChangeArrowheads="1"/>
          </p:cNvSpPr>
          <p:nvPr/>
        </p:nvSpPr>
        <p:spPr bwMode="auto">
          <a:xfrm>
            <a:off x="250825" y="1150938"/>
            <a:ext cx="431800" cy="215900"/>
          </a:xfrm>
          <a:prstGeom prst="irregularSeal1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51221" name="AutoShape 27"/>
          <p:cNvSpPr>
            <a:spLocks noChangeArrowheads="1"/>
          </p:cNvSpPr>
          <p:nvPr/>
        </p:nvSpPr>
        <p:spPr bwMode="auto">
          <a:xfrm>
            <a:off x="2843213" y="2746375"/>
            <a:ext cx="431800" cy="215900"/>
          </a:xfrm>
          <a:prstGeom prst="irregularSeal1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51222" name="AutoShape 28"/>
          <p:cNvSpPr>
            <a:spLocks noChangeArrowheads="1"/>
          </p:cNvSpPr>
          <p:nvPr/>
        </p:nvSpPr>
        <p:spPr bwMode="auto">
          <a:xfrm>
            <a:off x="3889375" y="1150938"/>
            <a:ext cx="431800" cy="215900"/>
          </a:xfrm>
          <a:prstGeom prst="irregularSeal1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51223" name="AutoShape 29"/>
          <p:cNvSpPr>
            <a:spLocks noChangeArrowheads="1"/>
          </p:cNvSpPr>
          <p:nvPr/>
        </p:nvSpPr>
        <p:spPr bwMode="auto">
          <a:xfrm>
            <a:off x="1444625" y="2725738"/>
            <a:ext cx="431800" cy="215900"/>
          </a:xfrm>
          <a:prstGeom prst="irregularSeal1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 sz="20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177925" y="115888"/>
            <a:ext cx="6778625" cy="719137"/>
          </a:xfrm>
        </p:spPr>
        <p:txBody>
          <a:bodyPr lIns="35693" tIns="35693" rIns="116922" bIns="35693"/>
          <a:lstStyle/>
          <a:p>
            <a:pPr eaLnBrk="1" hangingPunct="1"/>
            <a:r>
              <a:rPr lang="en-US" smtClean="0">
                <a:cs typeface="Arial" charset="0"/>
                <a:sym typeface="Arial" charset="0"/>
              </a:rPr>
              <a:t>Synchrotron Radiation - RR</a:t>
            </a:r>
            <a:r>
              <a:rPr lang="en-US" b="1" smtClean="0">
                <a:latin typeface="Arial" charset="0"/>
                <a:sym typeface="Arial" charset="0"/>
              </a:rPr>
              <a:t/>
            </a:r>
            <a:br>
              <a:rPr lang="en-US" b="1" smtClean="0">
                <a:latin typeface="Arial" charset="0"/>
                <a:sym typeface="Arial" charset="0"/>
              </a:rPr>
            </a:br>
            <a:r>
              <a:rPr lang="en-US" sz="1100" b="1" smtClean="0">
                <a:latin typeface="Arial" charset="0"/>
                <a:cs typeface="Arial" charset="0"/>
                <a:sym typeface="Arial" charset="0"/>
              </a:rPr>
              <a:t>(very preliminary)</a:t>
            </a:r>
            <a:endParaRPr lang="en-US" sz="1100" b="1" smtClean="0">
              <a:latin typeface="Arial" charset="0"/>
              <a:sym typeface="Arial" charset="0"/>
            </a:endParaRPr>
          </a:p>
        </p:txBody>
      </p:sp>
      <p:sp>
        <p:nvSpPr>
          <p:cNvPr id="52226" name="Rectangle 10"/>
          <p:cNvSpPr>
            <a:spLocks/>
          </p:cNvSpPr>
          <p:nvPr/>
        </p:nvSpPr>
        <p:spPr bwMode="auto">
          <a:xfrm>
            <a:off x="628650" y="908050"/>
            <a:ext cx="1220788" cy="212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642938"/>
            <a:r>
              <a:rPr lang="en-US" sz="1400" b="1">
                <a:sym typeface="Arial" charset="0"/>
              </a:rPr>
              <a:t>Top View of IR</a:t>
            </a:r>
          </a:p>
        </p:txBody>
      </p:sp>
      <p:pic>
        <p:nvPicPr>
          <p:cNvPr id="24588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73700" y="1216025"/>
            <a:ext cx="3313113" cy="2716213"/>
          </a:xfrm>
          <a:prstGeom prst="rect">
            <a:avLst/>
          </a:prstGeom>
          <a:noFill/>
          <a:ln w="12700">
            <a:noFill/>
            <a:round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</p:pic>
      <p:sp>
        <p:nvSpPr>
          <p:cNvPr id="52228" name="Rectangle 13"/>
          <p:cNvSpPr>
            <a:spLocks/>
          </p:cNvSpPr>
          <p:nvPr/>
        </p:nvSpPr>
        <p:spPr bwMode="auto">
          <a:xfrm>
            <a:off x="7416800" y="3573463"/>
            <a:ext cx="887413" cy="212725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642938"/>
            <a:r>
              <a:rPr lang="en-US" sz="1400" b="1">
                <a:solidFill>
                  <a:schemeClr val="bg1"/>
                </a:solidFill>
                <a:sym typeface="Arial" charset="0"/>
              </a:rPr>
              <a:t>Absorbers</a:t>
            </a:r>
          </a:p>
        </p:txBody>
      </p:sp>
      <p:sp>
        <p:nvSpPr>
          <p:cNvPr id="52229" name="Rectangle 14"/>
          <p:cNvSpPr>
            <a:spLocks/>
          </p:cNvSpPr>
          <p:nvPr/>
        </p:nvSpPr>
        <p:spPr bwMode="auto">
          <a:xfrm>
            <a:off x="6948488" y="908050"/>
            <a:ext cx="2035175" cy="182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642938"/>
            <a:r>
              <a:rPr lang="en-US" sz="1200" b="1">
                <a:sym typeface="Arial" charset="0"/>
              </a:rPr>
              <a:t>B. Nagorny, W. Schneekloth</a:t>
            </a:r>
          </a:p>
        </p:txBody>
      </p:sp>
      <p:pic>
        <p:nvPicPr>
          <p:cNvPr id="52230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196975"/>
            <a:ext cx="5151438" cy="3032125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52231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08400" y="4365625"/>
            <a:ext cx="5081588" cy="2195513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ECE"/>
              </a:clrFrom>
              <a:clrTo>
                <a:srgbClr val="FFFECE">
                  <a:alpha val="0"/>
                </a:srgbClr>
              </a:clrTo>
            </a:clrChange>
          </a:blip>
          <a:srcRect l="29579" t="87622" r="9135" b="4637"/>
          <a:stretch>
            <a:fillRect/>
          </a:stretch>
        </p:blipFill>
        <p:spPr bwMode="auto">
          <a:xfrm>
            <a:off x="5473700" y="3860800"/>
            <a:ext cx="3311525" cy="360363"/>
          </a:xfrm>
          <a:prstGeom prst="rect">
            <a:avLst/>
          </a:prstGeom>
          <a:noFill/>
          <a:ln w="12700">
            <a:noFill/>
            <a:round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</p:pic>
      <p:sp>
        <p:nvSpPr>
          <p:cNvPr id="52233" name="Line 9"/>
          <p:cNvSpPr>
            <a:spLocks noChangeShapeType="1"/>
          </p:cNvSpPr>
          <p:nvPr/>
        </p:nvSpPr>
        <p:spPr bwMode="auto">
          <a:xfrm flipH="1">
            <a:off x="5795963" y="2565400"/>
            <a:ext cx="1189037" cy="2232025"/>
          </a:xfrm>
          <a:prstGeom prst="line">
            <a:avLst/>
          </a:prstGeom>
          <a:noFill/>
          <a:ln w="19050">
            <a:solidFill>
              <a:srgbClr val="FF2712"/>
            </a:solidFill>
            <a:round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4" name="Text Box 19"/>
          <p:cNvSpPr txBox="1">
            <a:spLocks noChangeArrowheads="1"/>
          </p:cNvSpPr>
          <p:nvPr/>
        </p:nvSpPr>
        <p:spPr bwMode="auto">
          <a:xfrm>
            <a:off x="8497888" y="3933825"/>
            <a:ext cx="311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m</a:t>
            </a:r>
            <a:endParaRPr lang="it-IT" sz="1200">
              <a:solidFill>
                <a:schemeClr val="bg1"/>
              </a:solidFill>
            </a:endParaRPr>
          </a:p>
        </p:txBody>
      </p:sp>
      <p:sp>
        <p:nvSpPr>
          <p:cNvPr id="52235" name="Line 20"/>
          <p:cNvSpPr>
            <a:spLocks noChangeShapeType="1"/>
          </p:cNvSpPr>
          <p:nvPr/>
        </p:nvSpPr>
        <p:spPr bwMode="auto">
          <a:xfrm flipV="1">
            <a:off x="3276600" y="2420938"/>
            <a:ext cx="3636963" cy="2159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2236" name="Line 9"/>
          <p:cNvSpPr>
            <a:spLocks noChangeShapeType="1"/>
          </p:cNvSpPr>
          <p:nvPr/>
        </p:nvSpPr>
        <p:spPr bwMode="auto">
          <a:xfrm flipH="1" flipV="1">
            <a:off x="7129463" y="2781300"/>
            <a:ext cx="576262" cy="71913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7" name="Line 9"/>
          <p:cNvSpPr>
            <a:spLocks noChangeShapeType="1"/>
          </p:cNvSpPr>
          <p:nvPr/>
        </p:nvSpPr>
        <p:spPr bwMode="auto">
          <a:xfrm flipH="1" flipV="1">
            <a:off x="7705725" y="2708275"/>
            <a:ext cx="142875" cy="792163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8" name="Text Box 23"/>
          <p:cNvSpPr txBox="1">
            <a:spLocks noChangeArrowheads="1"/>
          </p:cNvSpPr>
          <p:nvPr/>
        </p:nvSpPr>
        <p:spPr bwMode="auto">
          <a:xfrm>
            <a:off x="7667625" y="2349500"/>
            <a:ext cx="6032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16.4 kW</a:t>
            </a:r>
            <a:endParaRPr lang="it-IT" sz="900">
              <a:solidFill>
                <a:schemeClr val="bg1"/>
              </a:solidFill>
            </a:endParaRPr>
          </a:p>
        </p:txBody>
      </p:sp>
      <p:sp>
        <p:nvSpPr>
          <p:cNvPr id="52239" name="Text Box 24"/>
          <p:cNvSpPr txBox="1">
            <a:spLocks noChangeArrowheads="1"/>
          </p:cNvSpPr>
          <p:nvPr/>
        </p:nvSpPr>
        <p:spPr bwMode="auto">
          <a:xfrm>
            <a:off x="6948488" y="2420938"/>
            <a:ext cx="6032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26.7 kW</a:t>
            </a:r>
            <a:endParaRPr lang="it-IT" sz="900">
              <a:solidFill>
                <a:schemeClr val="bg1"/>
              </a:solidFill>
            </a:endParaRPr>
          </a:p>
        </p:txBody>
      </p:sp>
      <p:sp>
        <p:nvSpPr>
          <p:cNvPr id="52240" name="Text Box 25"/>
          <p:cNvSpPr txBox="1">
            <a:spLocks noChangeArrowheads="1"/>
          </p:cNvSpPr>
          <p:nvPr/>
        </p:nvSpPr>
        <p:spPr bwMode="auto">
          <a:xfrm>
            <a:off x="7740650" y="2708275"/>
            <a:ext cx="11144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4.4 kW</a:t>
            </a:r>
            <a:endParaRPr lang="it-IT" sz="900">
              <a:solidFill>
                <a:schemeClr val="bg1"/>
              </a:solidFill>
            </a:endParaRPr>
          </a:p>
        </p:txBody>
      </p:sp>
      <p:sp>
        <p:nvSpPr>
          <p:cNvPr id="52241" name="Slide Number Placeholder 3"/>
          <p:cNvSpPr txBox="1">
            <a:spLocks noGrp="1"/>
          </p:cNvSpPr>
          <p:nvPr/>
        </p:nvSpPr>
        <p:spPr bwMode="auto">
          <a:xfrm>
            <a:off x="8718550" y="6616700"/>
            <a:ext cx="217488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74" tIns="32137" rIns="64274" bIns="32137" anchor="b"/>
          <a:lstStyle/>
          <a:p>
            <a:pPr algn="ctr" defTabSz="642938"/>
            <a:fld id="{E6E066C3-251B-47AA-B649-056019C0A136}" type="slidenum">
              <a:rPr lang="en-US" sz="1100">
                <a:sym typeface="Corbel" pitchFamily="34" charset="0"/>
              </a:rPr>
              <a:pPr algn="ctr" defTabSz="642938"/>
              <a:t>21</a:t>
            </a:fld>
            <a:endParaRPr lang="en-US" sz="1100">
              <a:sym typeface="Corbe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0"/>
          <p:cNvSpPr>
            <a:spLocks noChangeArrowheads="1"/>
          </p:cNvSpPr>
          <p:nvPr/>
        </p:nvSpPr>
        <p:spPr bwMode="auto">
          <a:xfrm>
            <a:off x="179388" y="1052513"/>
            <a:ext cx="8785225" cy="554513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129025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8550" y="6616700"/>
            <a:ext cx="217488" cy="241300"/>
          </a:xfrm>
        </p:spPr>
        <p:txBody>
          <a:bodyPr/>
          <a:lstStyle/>
          <a:p>
            <a:pPr defTabSz="642938">
              <a:defRPr/>
            </a:pPr>
            <a:fld id="{F3AE40CE-625C-499C-99AC-1C557261BF1E}" type="slidenum">
              <a:rPr lang="en-US" smtClean="0">
                <a:ea typeface="ヒラギノ角ゴ ProN W3"/>
                <a:sym typeface="Corbel" pitchFamily="34" charset="0"/>
              </a:rPr>
              <a:pPr defTabSz="642938">
                <a:defRPr/>
              </a:pPr>
              <a:t>22</a:t>
            </a:fld>
            <a:endParaRPr lang="en-US" smtClean="0">
              <a:ea typeface="ヒラギノ角ゴ ProN W3"/>
              <a:sym typeface="Corbel" pitchFamily="34" charset="0"/>
            </a:endParaRPr>
          </a:p>
        </p:txBody>
      </p:sp>
      <p:sp>
        <p:nvSpPr>
          <p:cNvPr id="54275" name="Rectangle 4"/>
          <p:cNvSpPr>
            <a:spLocks/>
          </p:cNvSpPr>
          <p:nvPr/>
        </p:nvSpPr>
        <p:spPr bwMode="auto">
          <a:xfrm>
            <a:off x="7667625" y="1412875"/>
            <a:ext cx="1028700" cy="182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18" bIns="0">
            <a:spAutoFit/>
          </a:bodyPr>
          <a:lstStyle/>
          <a:p>
            <a:pPr defTabSz="642938">
              <a:spcBef>
                <a:spcPts val="700"/>
              </a:spcBef>
            </a:pPr>
            <a:r>
              <a:rPr lang="en-US" sz="1200">
                <a:solidFill>
                  <a:schemeClr val="bg1"/>
                </a:solidFill>
                <a:sym typeface="Arial" charset="0"/>
              </a:rPr>
              <a:t>U.Schneekloth</a:t>
            </a:r>
          </a:p>
        </p:txBody>
      </p:sp>
      <p:sp>
        <p:nvSpPr>
          <p:cNvPr id="54276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115888"/>
            <a:ext cx="8713788" cy="847725"/>
          </a:xfrm>
        </p:spPr>
        <p:txBody>
          <a:bodyPr lIns="35697" tIns="35697" rIns="116934" bIns="35697"/>
          <a:lstStyle/>
          <a:p>
            <a:pPr eaLnBrk="1" hangingPunct="1"/>
            <a:r>
              <a:rPr lang="en-US" smtClean="0">
                <a:cs typeface="Arial" charset="0"/>
                <a:sym typeface="Arial" charset="0"/>
              </a:rPr>
              <a:t>Backscattering of Sync Rad</a:t>
            </a:r>
            <a:br>
              <a:rPr lang="en-US" smtClean="0">
                <a:cs typeface="Arial" charset="0"/>
                <a:sym typeface="Arial" charset="0"/>
              </a:rPr>
            </a:br>
            <a:r>
              <a:rPr lang="en-US" sz="1100" smtClean="0">
                <a:cs typeface="Arial" charset="0"/>
                <a:sym typeface="Arial" charset="0"/>
              </a:rPr>
              <a:t>(very preliminary)</a:t>
            </a:r>
            <a:endParaRPr lang="en-US" sz="1100" smtClean="0">
              <a:sym typeface="Arial" charset="0"/>
            </a:endParaRPr>
          </a:p>
        </p:txBody>
      </p:sp>
      <p:pic>
        <p:nvPicPr>
          <p:cNvPr id="54277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796" t="29695" r="19092" b="15495"/>
          <a:stretch>
            <a:fillRect/>
          </a:stretch>
        </p:blipFill>
        <p:spPr bwMode="auto">
          <a:xfrm>
            <a:off x="4643438" y="1989138"/>
            <a:ext cx="4176712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12"/>
          <p:cNvPicPr>
            <a:picLocks noChangeAspect="1"/>
          </p:cNvPicPr>
          <p:nvPr/>
        </p:nvPicPr>
        <p:blipFill>
          <a:blip r:embed="rId4"/>
          <a:srcRect l="11230" t="65324" r="14832" b="14853"/>
          <a:stretch>
            <a:fillRect/>
          </a:stretch>
        </p:blipFill>
        <p:spPr bwMode="auto">
          <a:xfrm>
            <a:off x="395288" y="4581525"/>
            <a:ext cx="648017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12"/>
          <p:cNvPicPr>
            <a:picLocks noChangeAspect="1"/>
          </p:cNvPicPr>
          <p:nvPr/>
        </p:nvPicPr>
        <p:blipFill>
          <a:blip r:embed="rId4"/>
          <a:srcRect l="6143" t="16124" r="14832" b="33116"/>
          <a:stretch>
            <a:fillRect/>
          </a:stretch>
        </p:blipFill>
        <p:spPr bwMode="auto">
          <a:xfrm>
            <a:off x="179388" y="1484313"/>
            <a:ext cx="446405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0" name="Text Box 9"/>
          <p:cNvSpPr txBox="1">
            <a:spLocks noChangeArrowheads="1"/>
          </p:cNvSpPr>
          <p:nvPr/>
        </p:nvSpPr>
        <p:spPr bwMode="auto">
          <a:xfrm>
            <a:off x="539750" y="5661025"/>
            <a:ext cx="5632450" cy="701675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sz="2000">
                <a:solidFill>
                  <a:srgbClr val="CC3300"/>
                </a:solidFill>
              </a:rPr>
              <a:t>Synchrotron Radiation simulation and collimator </a:t>
            </a:r>
          </a:p>
          <a:p>
            <a:pPr algn="ctr">
              <a:buFont typeface="Wingdings" pitchFamily="2" charset="2"/>
              <a:buNone/>
            </a:pPr>
            <a:r>
              <a:rPr lang="en-US" sz="2000">
                <a:solidFill>
                  <a:srgbClr val="CC3300"/>
                </a:solidFill>
              </a:rPr>
              <a:t>design with up to date optics is ongoing</a:t>
            </a:r>
            <a:endParaRPr lang="it-IT" sz="2000">
              <a:solidFill>
                <a:srgbClr val="CC3300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12"/>
          <p:cNvSpPr>
            <a:spLocks noChangeArrowheads="1"/>
          </p:cNvSpPr>
          <p:nvPr/>
        </p:nvSpPr>
        <p:spPr bwMode="auto">
          <a:xfrm>
            <a:off x="0" y="2276475"/>
            <a:ext cx="9144000" cy="45815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/>
          </a:p>
        </p:txBody>
      </p:sp>
      <p:graphicFrame>
        <p:nvGraphicFramePr>
          <p:cNvPr id="56322" name="Object 2"/>
          <p:cNvGraphicFramePr>
            <a:graphicFrameLocks noChangeAspect="1"/>
          </p:cNvGraphicFramePr>
          <p:nvPr/>
        </p:nvGraphicFramePr>
        <p:xfrm>
          <a:off x="323850" y="2636838"/>
          <a:ext cx="5002213" cy="2670175"/>
        </p:xfrm>
        <a:graphic>
          <a:graphicData uri="http://schemas.openxmlformats.org/presentationml/2006/ole">
            <p:oleObj spid="_x0000_s56322" name="Photo Editor Photo" r:id="rId4" imgW="5695238" imgH="4420217" progId="">
              <p:embed/>
            </p:oleObj>
          </a:graphicData>
        </a:graphic>
      </p:graphicFrame>
      <p:sp>
        <p:nvSpPr>
          <p:cNvPr id="56324" name="Oval 13"/>
          <p:cNvSpPr>
            <a:spLocks noChangeArrowheads="1"/>
          </p:cNvSpPr>
          <p:nvPr/>
        </p:nvSpPr>
        <p:spPr bwMode="auto">
          <a:xfrm>
            <a:off x="2506663" y="4090988"/>
            <a:ext cx="142875" cy="71437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1" i="1"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sp>
        <p:nvSpPr>
          <p:cNvPr id="56325" name="Oval 14"/>
          <p:cNvSpPr>
            <a:spLocks noChangeArrowheads="1"/>
          </p:cNvSpPr>
          <p:nvPr/>
        </p:nvSpPr>
        <p:spPr bwMode="auto">
          <a:xfrm>
            <a:off x="2339975" y="4114800"/>
            <a:ext cx="142875" cy="71438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1" i="1"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sp>
        <p:nvSpPr>
          <p:cNvPr id="56326" name="Oval 15"/>
          <p:cNvSpPr>
            <a:spLocks noChangeArrowheads="1"/>
          </p:cNvSpPr>
          <p:nvPr/>
        </p:nvSpPr>
        <p:spPr bwMode="auto">
          <a:xfrm>
            <a:off x="2154238" y="4148138"/>
            <a:ext cx="142875" cy="71437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1" i="1"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sp>
        <p:nvSpPr>
          <p:cNvPr id="56327" name="Rectangle 11"/>
          <p:cNvSpPr>
            <a:spLocks noChangeArrowheads="1"/>
          </p:cNvSpPr>
          <p:nvPr/>
        </p:nvSpPr>
        <p:spPr bwMode="auto">
          <a:xfrm>
            <a:off x="1174750" y="200025"/>
            <a:ext cx="6778625" cy="6365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5707" tIns="35707" rIns="76336" bIns="35707"/>
          <a:lstStyle/>
          <a:p>
            <a:pPr algn="ctr" defTabSz="642938"/>
            <a:r>
              <a:rPr lang="en-US" sz="3400">
                <a:solidFill>
                  <a:srgbClr val="FEB80A"/>
                </a:solidFill>
                <a:latin typeface="Arial Rounded MT Bold" pitchFamily="34" charset="0"/>
                <a:ea typeface="ヒラギノ角ゴ ProN W6"/>
                <a:cs typeface="ヒラギノ角ゴ ProN W6"/>
                <a:sym typeface="Arial Rounded MT Bold" pitchFamily="34" charset="0"/>
              </a:rPr>
              <a:t>IR - Beam Separation</a:t>
            </a:r>
            <a:endParaRPr lang="it-IT" sz="3400">
              <a:solidFill>
                <a:srgbClr val="FEB80A"/>
              </a:solidFill>
              <a:latin typeface="Arial Rounded MT Bold" pitchFamily="34" charset="0"/>
              <a:ea typeface="ヒラギノ角ゴ ProN W6"/>
              <a:cs typeface="ヒラギノ角ゴ ProN W6"/>
              <a:sym typeface="Arial Rounded MT Bold" pitchFamily="34" charset="0"/>
            </a:endParaRPr>
          </a:p>
        </p:txBody>
      </p:sp>
      <p:pic>
        <p:nvPicPr>
          <p:cNvPr id="56328" name="P 1" descr="Picture 6"/>
          <p:cNvPicPr>
            <a:picLocks noChangeAspect="1" noChangeArrowheads="1"/>
          </p:cNvPicPr>
          <p:nvPr/>
        </p:nvPicPr>
        <p:blipFill>
          <a:blip r:embed="rId5"/>
          <a:srcRect t="16133"/>
          <a:stretch>
            <a:fillRect/>
          </a:stretch>
        </p:blipFill>
        <p:spPr bwMode="auto">
          <a:xfrm>
            <a:off x="6884988" y="2565400"/>
            <a:ext cx="2259012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9" name="Rectangle 14"/>
          <p:cNvSpPr>
            <a:spLocks noChangeArrowheads="1"/>
          </p:cNvSpPr>
          <p:nvPr/>
        </p:nvSpPr>
        <p:spPr bwMode="auto">
          <a:xfrm>
            <a:off x="0" y="908050"/>
            <a:ext cx="87852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ym typeface="Corbel" pitchFamily="34" charset="0"/>
              </a:rPr>
              <a:t>C</a:t>
            </a:r>
            <a:r>
              <a:rPr lang="it-IT">
                <a:sym typeface="Corbel" pitchFamily="34" charset="0"/>
              </a:rPr>
              <a:t>rossing angle (0.93 mrad) to avoid first parasitic crossing (L x 0.77)</a:t>
            </a:r>
          </a:p>
          <a:p>
            <a:r>
              <a:rPr lang="en-US">
                <a:sym typeface="Corbel" pitchFamily="34" charset="0"/>
              </a:rPr>
              <a:t>1</a:t>
            </a:r>
            <a:r>
              <a:rPr lang="en-US" baseline="30000">
                <a:sym typeface="Corbel" pitchFamily="34" charset="0"/>
              </a:rPr>
              <a:t>st</a:t>
            </a:r>
            <a:r>
              <a:rPr lang="en-US">
                <a:sym typeface="Corbel" pitchFamily="34" charset="0"/>
              </a:rPr>
              <a:t>  and 2</a:t>
            </a:r>
            <a:r>
              <a:rPr lang="en-US" baseline="30000">
                <a:sym typeface="Corbel" pitchFamily="34" charset="0"/>
              </a:rPr>
              <a:t>nd</a:t>
            </a:r>
            <a:r>
              <a:rPr lang="en-US">
                <a:sym typeface="Corbel" pitchFamily="34" charset="0"/>
              </a:rPr>
              <a:t> bending quadrupoles </a:t>
            </a:r>
            <a:endParaRPr lang="it-IT">
              <a:sym typeface="Corbel" pitchFamily="34" charset="0"/>
            </a:endParaRPr>
          </a:p>
          <a:p>
            <a:r>
              <a:rPr lang="it-IT">
                <a:sym typeface="Corbel" pitchFamily="34" charset="0"/>
              </a:rPr>
              <a:t>(Dipole in detector? Crab cavities? Design for 25ns bunch crossing [50ns?]</a:t>
            </a:r>
          </a:p>
          <a:p>
            <a:r>
              <a:rPr lang="it-IT">
                <a:sym typeface="Corbel" pitchFamily="34" charset="0"/>
              </a:rPr>
              <a:t>Synchrotron radiation –direct and back, absorption … recall HERA upgrade…)</a:t>
            </a:r>
          </a:p>
        </p:txBody>
      </p:sp>
      <p:pic>
        <p:nvPicPr>
          <p:cNvPr id="56330" name="Picture 4" descr="Ring-ring_2in1_half.pdf"/>
          <p:cNvPicPr>
            <a:picLocks noChangeAspect="1" noChangeArrowheads="1"/>
          </p:cNvPicPr>
          <p:nvPr/>
        </p:nvPicPr>
        <p:blipFill>
          <a:blip r:embed="rId6"/>
          <a:srcRect t="30334" b="16853"/>
          <a:stretch>
            <a:fillRect/>
          </a:stretch>
        </p:blipFill>
        <p:spPr bwMode="auto">
          <a:xfrm>
            <a:off x="4932363" y="4419600"/>
            <a:ext cx="32639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6331" name="Straight Arrow Connector 15"/>
          <p:cNvCxnSpPr>
            <a:cxnSpLocks noChangeShapeType="1"/>
          </p:cNvCxnSpPr>
          <p:nvPr/>
        </p:nvCxnSpPr>
        <p:spPr bwMode="auto">
          <a:xfrm flipH="1">
            <a:off x="4762500" y="3643313"/>
            <a:ext cx="2559050" cy="242887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56332" name="Straight Arrow Connector 15"/>
          <p:cNvCxnSpPr>
            <a:cxnSpLocks noChangeShapeType="1"/>
          </p:cNvCxnSpPr>
          <p:nvPr/>
        </p:nvCxnSpPr>
        <p:spPr bwMode="auto">
          <a:xfrm flipV="1">
            <a:off x="3438525" y="5586413"/>
            <a:ext cx="2360613" cy="477837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56333" name="Text Box 20"/>
          <p:cNvSpPr txBox="1">
            <a:spLocks noChangeArrowheads="1"/>
          </p:cNvSpPr>
          <p:nvPr/>
        </p:nvSpPr>
        <p:spPr bwMode="auto">
          <a:xfrm>
            <a:off x="5364163" y="2349500"/>
            <a:ext cx="34861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2</a:t>
            </a:r>
            <a:r>
              <a:rPr lang="en-US" sz="1400" b="1" baseline="30000">
                <a:solidFill>
                  <a:schemeClr val="bg1"/>
                </a:solidFill>
              </a:rPr>
              <a:t>nd</a:t>
            </a:r>
            <a:r>
              <a:rPr lang="en-US" sz="1400" b="1">
                <a:solidFill>
                  <a:schemeClr val="bg1"/>
                </a:solidFill>
              </a:rPr>
              <a:t> quad: 3 beams in horizontal plane</a:t>
            </a:r>
          </a:p>
          <a:p>
            <a:r>
              <a:rPr lang="en-US" sz="1400" b="1">
                <a:solidFill>
                  <a:schemeClr val="bg1"/>
                </a:solidFill>
              </a:rPr>
              <a:t>Separation 85 mm, MQY cables, 7400 A</a:t>
            </a:r>
            <a:endParaRPr lang="it-IT" sz="1400" b="1">
              <a:solidFill>
                <a:schemeClr val="bg1"/>
              </a:solidFill>
            </a:endParaRPr>
          </a:p>
        </p:txBody>
      </p:sp>
      <p:sp>
        <p:nvSpPr>
          <p:cNvPr id="56334" name="Text Box 21"/>
          <p:cNvSpPr txBox="1">
            <a:spLocks noChangeArrowheads="1"/>
          </p:cNvSpPr>
          <p:nvPr/>
        </p:nvSpPr>
        <p:spPr bwMode="auto">
          <a:xfrm>
            <a:off x="1908175" y="6127750"/>
            <a:ext cx="31369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1</a:t>
            </a:r>
            <a:r>
              <a:rPr lang="en-US" sz="1400" b="1" baseline="30000">
                <a:solidFill>
                  <a:schemeClr val="bg1"/>
                </a:solidFill>
              </a:rPr>
              <a:t>st</a:t>
            </a:r>
            <a:r>
              <a:rPr lang="en-US" sz="1400" b="1">
                <a:solidFill>
                  <a:schemeClr val="bg1"/>
                </a:solidFill>
              </a:rPr>
              <a:t> SC half quad (focus and deflect)</a:t>
            </a:r>
          </a:p>
          <a:p>
            <a:r>
              <a:rPr lang="en-US" sz="1400" b="1">
                <a:solidFill>
                  <a:schemeClr val="bg1"/>
                </a:solidFill>
              </a:rPr>
              <a:t>separation 50mm, g=127T/m, </a:t>
            </a:r>
          </a:p>
          <a:p>
            <a:r>
              <a:rPr lang="en-US" sz="1400" b="1">
                <a:solidFill>
                  <a:schemeClr val="bg1"/>
                </a:solidFill>
              </a:rPr>
              <a:t>MQY cables, 4600A</a:t>
            </a:r>
            <a:endParaRPr lang="it-IT" sz="1400" b="1">
              <a:solidFill>
                <a:schemeClr val="bg1"/>
              </a:solidFill>
            </a:endParaRPr>
          </a:p>
        </p:txBody>
      </p:sp>
      <p:sp>
        <p:nvSpPr>
          <p:cNvPr id="56335" name="Text Box 19"/>
          <p:cNvSpPr txBox="1">
            <a:spLocks noChangeArrowheads="1"/>
          </p:cNvSpPr>
          <p:nvPr/>
        </p:nvSpPr>
        <p:spPr bwMode="auto">
          <a:xfrm>
            <a:off x="519113" y="5367338"/>
            <a:ext cx="13160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Ring-Ring</a:t>
            </a:r>
            <a:endParaRPr lang="it-IT" sz="2000">
              <a:solidFill>
                <a:schemeClr val="bg1"/>
              </a:solidFill>
            </a:endParaRPr>
          </a:p>
        </p:txBody>
      </p:sp>
      <p:cxnSp>
        <p:nvCxnSpPr>
          <p:cNvPr id="56336" name="Straight Arrow Connector 15"/>
          <p:cNvCxnSpPr>
            <a:cxnSpLocks noChangeShapeType="1"/>
          </p:cNvCxnSpPr>
          <p:nvPr/>
        </p:nvCxnSpPr>
        <p:spPr bwMode="auto">
          <a:xfrm flipV="1">
            <a:off x="3414713" y="4303713"/>
            <a:ext cx="511175" cy="178435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8550" y="6616700"/>
            <a:ext cx="217488" cy="241300"/>
          </a:xfrm>
        </p:spPr>
        <p:txBody>
          <a:bodyPr/>
          <a:lstStyle/>
          <a:p>
            <a:pPr defTabSz="642938">
              <a:defRPr/>
            </a:pPr>
            <a:fld id="{23DA92C8-C757-4506-AB72-868293717878}" type="slidenum">
              <a:rPr lang="en-US" smtClean="0">
                <a:solidFill>
                  <a:schemeClr val="bg1"/>
                </a:solidFill>
                <a:ea typeface="ヒラギノ角ゴ ProN W3"/>
                <a:sym typeface="Corbel" pitchFamily="34" charset="0"/>
              </a:rPr>
              <a:pPr defTabSz="642938">
                <a:defRPr/>
              </a:pPr>
              <a:t>23</a:t>
            </a:fld>
            <a:endParaRPr lang="en-US" smtClean="0">
              <a:solidFill>
                <a:schemeClr val="bg1"/>
              </a:solidFill>
              <a:ea typeface="ヒラギノ角ゴ ProN W3"/>
              <a:sym typeface="Corbe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407988"/>
            <a:ext cx="7358063" cy="5973762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200025"/>
            <a:ext cx="6778625" cy="636588"/>
          </a:xfrm>
        </p:spPr>
        <p:txBody>
          <a:bodyPr/>
          <a:lstStyle/>
          <a:p>
            <a:r>
              <a:rPr lang="en-US" sz="4200" smtClean="0"/>
              <a:t>Detector Design</a:t>
            </a:r>
            <a:endParaRPr lang="it-IT" sz="4200" smtClean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052513"/>
            <a:ext cx="8856662" cy="5726112"/>
          </a:xfrm>
        </p:spPr>
        <p:txBody>
          <a:bodyPr/>
          <a:lstStyle/>
          <a:p>
            <a:pPr>
              <a:lnSpc>
                <a:spcPct val="80000"/>
              </a:lnSpc>
              <a:buFont typeface="Corbel" pitchFamily="34" charset="0"/>
              <a:buNone/>
            </a:pPr>
            <a:r>
              <a:rPr lang="en-US" sz="2500" smtClean="0"/>
              <a:t>Detector Outline</a:t>
            </a:r>
          </a:p>
          <a:p>
            <a:pPr>
              <a:lnSpc>
                <a:spcPct val="80000"/>
              </a:lnSpc>
            </a:pPr>
            <a:r>
              <a:rPr lang="en-US" sz="2500" smtClean="0">
                <a:solidFill>
                  <a:srgbClr val="FFCC00"/>
                </a:solidFill>
              </a:rPr>
              <a:t>Physics Requirements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2000" smtClean="0"/>
              <a:t>Acceptance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2000" smtClean="0"/>
              <a:t>Track and energy resolution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2000" smtClean="0"/>
              <a:t>Benchmark processes</a:t>
            </a:r>
          </a:p>
          <a:p>
            <a:pPr>
              <a:lnSpc>
                <a:spcPct val="80000"/>
              </a:lnSpc>
            </a:pPr>
            <a:r>
              <a:rPr lang="en-US" sz="2500" smtClean="0">
                <a:solidFill>
                  <a:srgbClr val="FACB04"/>
                </a:solidFill>
              </a:rPr>
              <a:t>Interaction Region Boundaries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2000" smtClean="0"/>
              <a:t>Optics, synchrotron fans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2000" smtClean="0"/>
              <a:t>Beam pipe </a:t>
            </a:r>
          </a:p>
          <a:p>
            <a:pPr>
              <a:lnSpc>
                <a:spcPct val="80000"/>
              </a:lnSpc>
            </a:pPr>
            <a:r>
              <a:rPr lang="en-US" sz="2500" smtClean="0">
                <a:solidFill>
                  <a:srgbClr val="F00C0C"/>
                </a:solidFill>
              </a:rPr>
              <a:t>Disclaimer: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0"/>
              </a:spcBef>
              <a:buClr>
                <a:srgbClr val="FEB80A"/>
              </a:buClr>
              <a:buSzPct val="125000"/>
              <a:buFont typeface="Arial" charset="0"/>
              <a:buChar char="•"/>
            </a:pPr>
            <a:r>
              <a:rPr lang="en-US" sz="2200" smtClean="0"/>
              <a:t>As many of the boundary conditions (Optics, BP, IR) are still open, mostly qualitative design is currently possible.</a:t>
            </a:r>
            <a:r>
              <a:rPr lang="en-US" sz="2000" smtClean="0">
                <a:cs typeface="Arial" charset="0"/>
                <a:sym typeface="Arial" charset="0"/>
              </a:rPr>
              <a:t> 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0"/>
              </a:spcBef>
              <a:buClr>
                <a:srgbClr val="FEB80A"/>
              </a:buClr>
              <a:buSzPct val="125000"/>
              <a:buFont typeface="Arial" charset="0"/>
              <a:buChar char="•"/>
            </a:pPr>
            <a:r>
              <a:rPr lang="en-US" sz="2000" smtClean="0">
                <a:cs typeface="Arial" charset="0"/>
                <a:sym typeface="Arial" charset="0"/>
              </a:rPr>
              <a:t>Much of the design work and interfacing with physics requirements still to be done. </a:t>
            </a:r>
          </a:p>
          <a:p>
            <a:pPr eaLnBrk="1" hangingPunct="1">
              <a:lnSpc>
                <a:spcPct val="80000"/>
              </a:lnSpc>
              <a:buClr>
                <a:srgbClr val="FEB80A"/>
              </a:buClr>
              <a:buSzPct val="125000"/>
              <a:buFont typeface="Arial" charset="0"/>
              <a:buChar char="•"/>
            </a:pPr>
            <a:r>
              <a:rPr lang="en-US" sz="2500" smtClean="0">
                <a:solidFill>
                  <a:srgbClr val="FFCC00"/>
                </a:solidFill>
              </a:rPr>
              <a:t>Goal:</a:t>
            </a:r>
          </a:p>
          <a:p>
            <a:pPr marL="742950" lvl="1" indent="-285750" eaLnBrk="1" hangingPunct="1">
              <a:lnSpc>
                <a:spcPct val="80000"/>
              </a:lnSpc>
              <a:buClr>
                <a:srgbClr val="FEB80A"/>
              </a:buClr>
              <a:buSzPct val="125000"/>
              <a:buFont typeface="Arial" charset="0"/>
              <a:buChar char="•"/>
            </a:pPr>
            <a:r>
              <a:rPr lang="en-US" sz="2000" smtClean="0">
                <a:cs typeface="Arial" charset="0"/>
                <a:sym typeface="Arial" charset="0"/>
              </a:rPr>
              <a:t>Aim for a design </a:t>
            </a:r>
            <a:r>
              <a:rPr lang="en-US" sz="2000" i="1" smtClean="0">
                <a:solidFill>
                  <a:srgbClr val="FCBD00"/>
                </a:solidFill>
                <a:cs typeface="Arial" charset="0"/>
                <a:sym typeface="Arial" charset="0"/>
              </a:rPr>
              <a:t>concept</a:t>
            </a:r>
            <a:r>
              <a:rPr lang="en-US" sz="2000" smtClean="0">
                <a:cs typeface="Arial" charset="0"/>
                <a:sym typeface="Arial" charset="0"/>
              </a:rPr>
              <a:t> for the CDR, not the proposal or technical design report yet</a:t>
            </a:r>
          </a:p>
          <a:p>
            <a:pPr marL="742950" lvl="1" indent="-285750" eaLnBrk="1" hangingPunct="1">
              <a:lnSpc>
                <a:spcPct val="80000"/>
              </a:lnSpc>
              <a:buClr>
                <a:srgbClr val="FEB80A"/>
              </a:buClr>
              <a:buSzPct val="125000"/>
              <a:buFont typeface="Arial" charset="0"/>
              <a:buChar char="•"/>
            </a:pPr>
            <a:r>
              <a:rPr lang="en-US" sz="2200" smtClean="0">
                <a:solidFill>
                  <a:srgbClr val="FFCC00"/>
                </a:solidFill>
                <a:sym typeface="Wingdings" pitchFamily="2" charset="2"/>
              </a:rPr>
              <a:t>A </a:t>
            </a:r>
            <a:r>
              <a:rPr lang="en-US" sz="2200" smtClean="0">
                <a:solidFill>
                  <a:srgbClr val="FFCC00"/>
                </a:solidFill>
              </a:rPr>
              <a:t>baseline detector solution and RD options</a:t>
            </a:r>
            <a:endParaRPr lang="it-IT" sz="2200" smtClean="0">
              <a:solidFill>
                <a:srgbClr val="FFCC00"/>
              </a:solidFill>
            </a:endParaRPr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3"/>
          <a:srcRect l="58963" t="22171" r="11549" b="19806"/>
          <a:stretch>
            <a:fillRect/>
          </a:stretch>
        </p:blipFill>
        <p:spPr bwMode="auto">
          <a:xfrm>
            <a:off x="7235825" y="1525588"/>
            <a:ext cx="1592263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3"/>
          <a:srcRect l="9637" t="22171" r="48975" b="19806"/>
          <a:stretch>
            <a:fillRect/>
          </a:stretch>
        </p:blipFill>
        <p:spPr bwMode="auto">
          <a:xfrm>
            <a:off x="5003800" y="1525588"/>
            <a:ext cx="2235200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5" name="Slide Number Placeholder 1"/>
          <p:cNvSpPr txBox="1">
            <a:spLocks noGrp="1"/>
          </p:cNvSpPr>
          <p:nvPr/>
        </p:nvSpPr>
        <p:spPr bwMode="auto">
          <a:xfrm>
            <a:off x="8718550" y="6616700"/>
            <a:ext cx="217488" cy="2413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wrap="none" lIns="64274" tIns="32137" rIns="64274" bIns="32137" anchor="b"/>
          <a:lstStyle/>
          <a:p>
            <a:pPr algn="ctr" defTabSz="642938">
              <a:defRPr/>
            </a:pPr>
            <a:fld id="{7D1FBF78-F8C6-49C6-AB54-18E29E6E29C2}" type="slidenum">
              <a:rPr lang="en-US" sz="1100">
                <a:cs typeface="+mn-cs"/>
                <a:sym typeface="Corbel" pitchFamily="34" charset="0"/>
              </a:rPr>
              <a:pPr algn="ctr" defTabSz="642938">
                <a:defRPr/>
              </a:pPr>
              <a:t>24</a:t>
            </a:fld>
            <a:endParaRPr lang="en-US" sz="1100">
              <a:cs typeface="+mn-cs"/>
              <a:sym typeface="Corbe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Number Placeholder 1"/>
          <p:cNvSpPr txBox="1">
            <a:spLocks noGrp="1"/>
          </p:cNvSpPr>
          <p:nvPr/>
        </p:nvSpPr>
        <p:spPr bwMode="auto">
          <a:xfrm>
            <a:off x="8718550" y="6616700"/>
            <a:ext cx="217488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74" tIns="32137" rIns="64274" bIns="32137" anchor="b"/>
          <a:lstStyle/>
          <a:p>
            <a:pPr algn="ctr" defTabSz="642938"/>
            <a:fld id="{E1383150-903C-433D-A71F-15D8398C906A}" type="slidenum">
              <a:rPr lang="en-US" sz="1100">
                <a:sym typeface="Corbel" pitchFamily="34" charset="0"/>
              </a:rPr>
              <a:pPr algn="ctr" defTabSz="642938"/>
              <a:t>25</a:t>
            </a:fld>
            <a:endParaRPr lang="en-US" sz="1100">
              <a:sym typeface="Corbel" pitchFamily="34" charset="0"/>
            </a:endParaRPr>
          </a:p>
        </p:txBody>
      </p:sp>
      <p:sp>
        <p:nvSpPr>
          <p:cNvPr id="59394" name="Rectangle 2"/>
          <p:cNvSpPr>
            <a:spLocks/>
          </p:cNvSpPr>
          <p:nvPr/>
        </p:nvSpPr>
        <p:spPr bwMode="auto">
          <a:xfrm>
            <a:off x="107950" y="908050"/>
            <a:ext cx="8928100" cy="4033838"/>
          </a:xfrm>
          <a:prstGeom prst="rect">
            <a:avLst/>
          </a:prstGeom>
          <a:solidFill>
            <a:schemeClr val="tx1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/>
          </a:p>
        </p:txBody>
      </p:sp>
      <p:pic>
        <p:nvPicPr>
          <p:cNvPr id="5939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908050"/>
            <a:ext cx="8574088" cy="4033838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5939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176338" y="200025"/>
            <a:ext cx="6781800" cy="931863"/>
          </a:xfrm>
        </p:spPr>
        <p:txBody>
          <a:bodyPr lIns="50800" tIns="50800" rIns="132080" bIns="50800"/>
          <a:lstStyle/>
          <a:p>
            <a:pPr eaLnBrk="1" hangingPunct="1"/>
            <a:r>
              <a:rPr lang="en-US" smtClean="0"/>
              <a:t>LHeC Kinematics</a:t>
            </a:r>
          </a:p>
        </p:txBody>
      </p:sp>
      <p:sp>
        <p:nvSpPr>
          <p:cNvPr id="59397" name="Rectangle 5"/>
          <p:cNvSpPr>
            <a:spLocks/>
          </p:cNvSpPr>
          <p:nvPr/>
        </p:nvSpPr>
        <p:spPr bwMode="auto">
          <a:xfrm>
            <a:off x="179388" y="4941888"/>
            <a:ext cx="8640762" cy="1619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it-IT" sz="1600" b="1">
                <a:solidFill>
                  <a:srgbClr val="FEB80A"/>
                </a:solidFill>
                <a:latin typeface="Corbel" pitchFamily="34" charset="0"/>
                <a:sym typeface="Arial" charset="0"/>
              </a:rPr>
              <a:t>High x and high Q</a:t>
            </a:r>
            <a:r>
              <a:rPr lang="it-IT" sz="1600" b="1" baseline="30000">
                <a:solidFill>
                  <a:srgbClr val="FEB80A"/>
                </a:solidFill>
                <a:latin typeface="Corbel" pitchFamily="34" charset="0"/>
                <a:sym typeface="Arial" charset="0"/>
              </a:rPr>
              <a:t>2</a:t>
            </a:r>
            <a:r>
              <a:rPr lang="it-IT" sz="1600" b="1">
                <a:solidFill>
                  <a:srgbClr val="FEB80A"/>
                </a:solidFill>
                <a:latin typeface="Corbel" pitchFamily="34" charset="0"/>
                <a:sym typeface="Arial" charset="0"/>
              </a:rPr>
              <a:t>: few TeV HFS scattered forward:</a:t>
            </a:r>
          </a:p>
          <a:p>
            <a:pPr>
              <a:buFont typeface="Wingdings" pitchFamily="2" charset="2"/>
              <a:buNone/>
            </a:pPr>
            <a:r>
              <a:rPr lang="it-IT" sz="1600" b="1">
                <a:latin typeface="Corbel" pitchFamily="34" charset="0"/>
                <a:sym typeface="Wingdings" pitchFamily="2" charset="2"/>
              </a:rPr>
              <a:t> </a:t>
            </a:r>
            <a:r>
              <a:rPr lang="it-IT" sz="1600" b="1">
                <a:latin typeface="Corbel" pitchFamily="34" charset="0"/>
                <a:sym typeface="Arial" charset="0"/>
              </a:rPr>
              <a:t>Need forward calorimeter of few TeV energy range down to 10</a:t>
            </a:r>
            <a:r>
              <a:rPr lang="it-IT" sz="1600" b="1" baseline="30000">
                <a:latin typeface="Corbel" pitchFamily="34" charset="0"/>
                <a:sym typeface="Arial" charset="0"/>
              </a:rPr>
              <a:t>o</a:t>
            </a:r>
            <a:r>
              <a:rPr lang="it-IT" sz="1600" b="1">
                <a:latin typeface="Corbel" pitchFamily="34" charset="0"/>
                <a:sym typeface="Arial" charset="0"/>
              </a:rPr>
              <a:t>  and below </a:t>
            </a:r>
            <a:r>
              <a:rPr lang="it-IT" sz="1600" b="1">
                <a:solidFill>
                  <a:schemeClr val="hlink"/>
                </a:solidFill>
                <a:latin typeface="Corbel" pitchFamily="34" charset="0"/>
                <a:sym typeface="Arial" charset="0"/>
              </a:rPr>
              <a:t>█</a:t>
            </a:r>
            <a:r>
              <a:rPr lang="it-IT" sz="1600" b="1">
                <a:latin typeface="Corbel" pitchFamily="34" charset="0"/>
                <a:sym typeface="Arial" charset="0"/>
              </a:rPr>
              <a:t>. Mandatory for charged currents </a:t>
            </a:r>
            <a:r>
              <a:rPr lang="en-US" sz="1600" b="1">
                <a:latin typeface="Corbel" pitchFamily="34" charset="0"/>
                <a:sym typeface="Arial" charset="0"/>
              </a:rPr>
              <a:t>where the outgoing electron is missing</a:t>
            </a:r>
            <a:r>
              <a:rPr lang="it-IT" sz="1600" b="1">
                <a:latin typeface="Corbel" pitchFamily="34" charset="0"/>
                <a:sym typeface="Arial" charset="0"/>
              </a:rPr>
              <a:t>. Strong variations of cross section at high x demand hadronic energy calibration as good as 1%</a:t>
            </a:r>
            <a:endParaRPr lang="en-US" sz="1600" b="1">
              <a:latin typeface="Corbel" pitchFamily="34" charset="0"/>
              <a:sym typeface="Arial" charset="0"/>
            </a:endParaRPr>
          </a:p>
          <a:p>
            <a:pPr>
              <a:buFontTx/>
              <a:buChar char="•"/>
            </a:pPr>
            <a:r>
              <a:rPr lang="it-IT" sz="1600" b="1">
                <a:solidFill>
                  <a:srgbClr val="FEB80A"/>
                </a:solidFill>
                <a:latin typeface="Corbel" pitchFamily="34" charset="0"/>
                <a:sym typeface="Arial" charset="0"/>
              </a:rPr>
              <a:t> Scattered electron:</a:t>
            </a:r>
            <a:r>
              <a:rPr lang="it-IT" sz="1600" b="1">
                <a:latin typeface="Corbel" pitchFamily="34" charset="0"/>
                <a:sym typeface="Arial" charset="0"/>
              </a:rPr>
              <a:t>                                                                                                          		                         </a:t>
            </a:r>
            <a:r>
              <a:rPr lang="it-IT" sz="1600" b="1">
                <a:latin typeface="Corbel" pitchFamily="34" charset="0"/>
                <a:sym typeface="Wingdings" pitchFamily="2" charset="2"/>
              </a:rPr>
              <a:t> </a:t>
            </a:r>
            <a:r>
              <a:rPr lang="it-IT" sz="1600" b="1">
                <a:latin typeface="Corbel" pitchFamily="34" charset="0"/>
                <a:sym typeface="Arial" charset="0"/>
              </a:rPr>
              <a:t>Need very bwd angle acceptance for accessing the low Q</a:t>
            </a:r>
            <a:r>
              <a:rPr lang="it-IT" sz="1600" b="1" baseline="30000">
                <a:latin typeface="Corbel" pitchFamily="34" charset="0"/>
                <a:sym typeface="Arial" charset="0"/>
              </a:rPr>
              <a:t>2 </a:t>
            </a:r>
            <a:r>
              <a:rPr lang="it-IT" sz="1600" b="1">
                <a:latin typeface="Corbel" pitchFamily="34" charset="0"/>
                <a:sym typeface="Arial" charset="0"/>
              </a:rPr>
              <a:t>and high y region</a:t>
            </a:r>
            <a:r>
              <a:rPr lang="it-IT" sz="1600" b="1">
                <a:solidFill>
                  <a:srgbClr val="000000"/>
                </a:solidFill>
                <a:sym typeface="Arial" charset="0"/>
              </a:rPr>
              <a:t> </a:t>
            </a:r>
            <a:r>
              <a:rPr lang="it-IT" sz="1600" b="1">
                <a:solidFill>
                  <a:srgbClr val="33CC33"/>
                </a:solidFill>
                <a:sym typeface="Arial" charset="0"/>
              </a:rPr>
              <a:t>█</a:t>
            </a:r>
            <a:r>
              <a:rPr lang="it-IT" sz="1600" b="1">
                <a:sym typeface="Arial" charset="0"/>
              </a:rPr>
              <a:t>.</a:t>
            </a:r>
            <a:r>
              <a:rPr lang="it-IT" sz="2000" b="1">
                <a:solidFill>
                  <a:srgbClr val="000000"/>
                </a:solidFill>
                <a:sym typeface="Arial" charset="0"/>
              </a:rPr>
              <a:t> </a:t>
            </a:r>
          </a:p>
        </p:txBody>
      </p:sp>
      <p:grpSp>
        <p:nvGrpSpPr>
          <p:cNvPr id="59398" name="Group 6"/>
          <p:cNvGrpSpPr>
            <a:grpSpLocks/>
          </p:cNvGrpSpPr>
          <p:nvPr/>
        </p:nvGrpSpPr>
        <p:grpSpPr bwMode="auto">
          <a:xfrm>
            <a:off x="107950" y="333375"/>
            <a:ext cx="1584325" cy="1008063"/>
            <a:chOff x="0" y="0"/>
            <a:chExt cx="1020" cy="624"/>
          </a:xfrm>
        </p:grpSpPr>
        <p:sp>
          <p:nvSpPr>
            <p:cNvPr id="59399" name="Rectangle 7"/>
            <p:cNvSpPr>
              <a:spLocks/>
            </p:cNvSpPr>
            <p:nvPr/>
          </p:nvSpPr>
          <p:spPr bwMode="auto">
            <a:xfrm>
              <a:off x="0" y="0"/>
              <a:ext cx="1020" cy="61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000"/>
            </a:p>
          </p:txBody>
        </p:sp>
        <p:pic>
          <p:nvPicPr>
            <p:cNvPr id="59400" name="Picture 8" descr="aaa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r="56143" b="60617"/>
            <a:stretch>
              <a:fillRect/>
            </a:stretch>
          </p:blipFill>
          <p:spPr bwMode="auto">
            <a:xfrm>
              <a:off x="0" y="0"/>
              <a:ext cx="950" cy="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1" name="Rectangle 9"/>
            <p:cNvSpPr>
              <a:spLocks noChangeArrowheads="1"/>
            </p:cNvSpPr>
            <p:nvPr/>
          </p:nvSpPr>
          <p:spPr bwMode="auto">
            <a:xfrm>
              <a:off x="569" y="541"/>
              <a:ext cx="406" cy="8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000"/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Number Placeholder 3"/>
          <p:cNvSpPr txBox="1">
            <a:spLocks noGrp="1"/>
          </p:cNvSpPr>
          <p:nvPr/>
        </p:nvSpPr>
        <p:spPr bwMode="auto">
          <a:xfrm>
            <a:off x="8718550" y="6616700"/>
            <a:ext cx="217488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74" tIns="32137" rIns="64274" bIns="32137" anchor="b"/>
          <a:lstStyle/>
          <a:p>
            <a:pPr algn="ctr" defTabSz="642938"/>
            <a:fld id="{16EB8B30-71F2-4464-9B0C-F2E576BF9DEA}" type="slidenum">
              <a:rPr lang="en-US" sz="1100">
                <a:sym typeface="Corbel" pitchFamily="34" charset="0"/>
              </a:rPr>
              <a:pPr algn="ctr" defTabSz="642938"/>
              <a:t>26</a:t>
            </a:fld>
            <a:endParaRPr lang="en-US" sz="1100">
              <a:sym typeface="Corbel" pitchFamily="34" charset="0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 b="2824"/>
          <a:stretch>
            <a:fillRect/>
          </a:stretch>
        </p:blipFill>
        <p:spPr bwMode="auto">
          <a:xfrm>
            <a:off x="4643438" y="1916113"/>
            <a:ext cx="4452937" cy="3168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0419" name="Rectangle 4"/>
          <p:cNvSpPr>
            <a:spLocks/>
          </p:cNvSpPr>
          <p:nvPr/>
        </p:nvSpPr>
        <p:spPr bwMode="auto">
          <a:xfrm>
            <a:off x="1828800" y="115888"/>
            <a:ext cx="5103813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/>
            <a:r>
              <a:rPr lang="en-US" sz="3800">
                <a:solidFill>
                  <a:srgbClr val="FEB80A"/>
                </a:solidFill>
                <a:latin typeface="Arial Rounded MT Bold" pitchFamily="34" charset="0"/>
                <a:sym typeface="Arial Rounded MT Bold" pitchFamily="34" charset="0"/>
              </a:rPr>
              <a:t>Detector Acceptance</a:t>
            </a:r>
          </a:p>
        </p:txBody>
      </p:sp>
      <p:sp>
        <p:nvSpPr>
          <p:cNvPr id="60420" name="Rectangle 5"/>
          <p:cNvSpPr>
            <a:spLocks/>
          </p:cNvSpPr>
          <p:nvPr/>
        </p:nvSpPr>
        <p:spPr bwMode="auto">
          <a:xfrm>
            <a:off x="4749800" y="5661025"/>
            <a:ext cx="4394200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40" bIns="0"/>
          <a:lstStyle/>
          <a:p>
            <a:pPr>
              <a:lnSpc>
                <a:spcPct val="64000"/>
              </a:lnSpc>
              <a:spcBef>
                <a:spcPts val="700"/>
              </a:spcBef>
            </a:pPr>
            <a:r>
              <a:rPr lang="en-US" sz="2000" b="1">
                <a:solidFill>
                  <a:srgbClr val="FEB80A"/>
                </a:solidFill>
                <a:latin typeface="Corbel" pitchFamily="34" charset="0"/>
                <a:sym typeface="Wingdings" pitchFamily="2" charset="2"/>
              </a:rPr>
              <a:t></a:t>
            </a:r>
            <a:r>
              <a:rPr lang="en-US" sz="2000" b="1">
                <a:solidFill>
                  <a:srgbClr val="FEB80A"/>
                </a:solidFill>
                <a:latin typeface="Corbel" pitchFamily="34" charset="0"/>
                <a:sym typeface="Arial" charset="0"/>
              </a:rPr>
              <a:t> Highest acceptance - if possible</a:t>
            </a:r>
          </a:p>
        </p:txBody>
      </p:sp>
      <p:sp>
        <p:nvSpPr>
          <p:cNvPr id="60421" name="Rectangle 6"/>
          <p:cNvSpPr>
            <a:spLocks/>
          </p:cNvSpPr>
          <p:nvPr/>
        </p:nvSpPr>
        <p:spPr bwMode="auto">
          <a:xfrm>
            <a:off x="4800600" y="1341438"/>
            <a:ext cx="4019550" cy="52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40" bIns="0"/>
          <a:lstStyle/>
          <a:p>
            <a:pPr marL="0" lvl="1">
              <a:lnSpc>
                <a:spcPct val="80000"/>
              </a:lnSpc>
              <a:spcBef>
                <a:spcPts val="613"/>
              </a:spcBef>
            </a:pPr>
            <a:r>
              <a:rPr lang="en-US" sz="900">
                <a:sym typeface="Arial" charset="0"/>
              </a:rPr>
              <a:t>RAPGAP-3.2 (H.Jung et.al.- http://www.desy.de/~jung/rapgap.html)</a:t>
            </a:r>
          </a:p>
          <a:p>
            <a:pPr marL="0" lvl="1">
              <a:lnSpc>
                <a:spcPct val="80000"/>
              </a:lnSpc>
              <a:spcBef>
                <a:spcPts val="613"/>
              </a:spcBef>
            </a:pPr>
            <a:r>
              <a:rPr lang="en-US" sz="900">
                <a:sym typeface="Arial" charset="0"/>
              </a:rPr>
              <a:t>HzTooL-4.2    (H.Jung et.al. - </a:t>
            </a:r>
            <a:r>
              <a:rPr lang="en-US" sz="900">
                <a:sym typeface="Arial" charset="0"/>
                <a:hlinkClick r:id="rId3"/>
              </a:rPr>
              <a:t>http://projects.hepforge.org/hztool/</a:t>
            </a:r>
            <a:r>
              <a:rPr lang="en-US" sz="900">
                <a:sym typeface="Arial" charset="0"/>
              </a:rPr>
              <a:t>)</a:t>
            </a:r>
          </a:p>
          <a:p>
            <a:pPr marL="0" lvl="1">
              <a:lnSpc>
                <a:spcPct val="80000"/>
              </a:lnSpc>
              <a:spcBef>
                <a:spcPts val="613"/>
              </a:spcBef>
            </a:pPr>
            <a:r>
              <a:rPr lang="en-US" sz="900">
                <a:sym typeface="Arial" charset="0"/>
              </a:rPr>
              <a:t>selection:   q</a:t>
            </a:r>
            <a:r>
              <a:rPr lang="en-US" sz="900" baseline="32000">
                <a:sym typeface="Arial" charset="0"/>
              </a:rPr>
              <a:t>2</a:t>
            </a:r>
            <a:r>
              <a:rPr lang="en-US" sz="900">
                <a:sym typeface="Arial" charset="0"/>
              </a:rPr>
              <a:t>.gt.5.</a:t>
            </a:r>
          </a:p>
        </p:txBody>
      </p:sp>
      <p:sp>
        <p:nvSpPr>
          <p:cNvPr id="60422" name="Rectangle 7"/>
          <p:cNvSpPr>
            <a:spLocks/>
          </p:cNvSpPr>
          <p:nvPr/>
        </p:nvSpPr>
        <p:spPr bwMode="auto">
          <a:xfrm>
            <a:off x="5816600" y="3860800"/>
            <a:ext cx="38735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/>
            <a:r>
              <a:rPr lang="en-US" sz="1600">
                <a:solidFill>
                  <a:srgbClr val="FF0000"/>
                </a:solidFill>
                <a:latin typeface="Arial Bold Italic" pitchFamily="34" charset="0"/>
                <a:sym typeface="Arial Bold Italic" pitchFamily="34" charset="0"/>
              </a:rPr>
              <a:t>10°</a:t>
            </a:r>
          </a:p>
        </p:txBody>
      </p:sp>
      <p:sp>
        <p:nvSpPr>
          <p:cNvPr id="60423" name="Rectangle 8"/>
          <p:cNvSpPr>
            <a:spLocks/>
          </p:cNvSpPr>
          <p:nvPr/>
        </p:nvSpPr>
        <p:spPr bwMode="auto">
          <a:xfrm>
            <a:off x="6373813" y="3416300"/>
            <a:ext cx="274637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/>
            <a:r>
              <a:rPr lang="en-US" sz="1600">
                <a:solidFill>
                  <a:srgbClr val="FF0000"/>
                </a:solidFill>
                <a:latin typeface="Arial Bold Italic" pitchFamily="34" charset="0"/>
                <a:sym typeface="Arial Bold Italic" pitchFamily="34" charset="0"/>
              </a:rPr>
              <a:t>1°</a:t>
            </a:r>
          </a:p>
        </p:txBody>
      </p:sp>
      <p:sp>
        <p:nvSpPr>
          <p:cNvPr id="60424" name="Rectangle 9"/>
          <p:cNvSpPr>
            <a:spLocks/>
          </p:cNvSpPr>
          <p:nvPr/>
        </p:nvSpPr>
        <p:spPr bwMode="auto">
          <a:xfrm>
            <a:off x="5181600" y="2060575"/>
            <a:ext cx="34544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40" bIns="0"/>
          <a:lstStyle/>
          <a:p>
            <a:pPr>
              <a:lnSpc>
                <a:spcPct val="64000"/>
              </a:lnSpc>
              <a:spcBef>
                <a:spcPts val="700"/>
              </a:spcBef>
            </a:pPr>
            <a:r>
              <a:rPr lang="en-US" sz="1400">
                <a:solidFill>
                  <a:srgbClr val="000000"/>
                </a:solidFill>
                <a:latin typeface="Arial Bold Italic" pitchFamily="34" charset="0"/>
                <a:sym typeface="Arial Bold Italic" pitchFamily="34" charset="0"/>
              </a:rPr>
              <a:t>DIFF     70GeV electron x 7 TeV proton</a:t>
            </a:r>
          </a:p>
        </p:txBody>
      </p:sp>
      <p:sp>
        <p:nvSpPr>
          <p:cNvPr id="60425" name="Rectangle 10"/>
          <p:cNvSpPr>
            <a:spLocks/>
          </p:cNvSpPr>
          <p:nvPr/>
        </p:nvSpPr>
        <p:spPr bwMode="auto">
          <a:xfrm>
            <a:off x="6045200" y="4797425"/>
            <a:ext cx="1701800" cy="2159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lIns="0" tIns="0" rIns="40640" bIns="0"/>
          <a:lstStyle/>
          <a:p>
            <a:pPr marL="39688"/>
            <a:r>
              <a:rPr lang="en-US" sz="1400">
                <a:solidFill>
                  <a:srgbClr val="000000"/>
                </a:solidFill>
                <a:latin typeface="Arial Bold Italic" pitchFamily="34" charset="0"/>
                <a:sym typeface="Arial Bold Italic" pitchFamily="34" charset="0"/>
              </a:rPr>
              <a:t>Jet Energy  [GeV]</a:t>
            </a:r>
          </a:p>
        </p:txBody>
      </p:sp>
      <p:sp>
        <p:nvSpPr>
          <p:cNvPr id="60426" name="Rectangle 11"/>
          <p:cNvSpPr>
            <a:spLocks/>
          </p:cNvSpPr>
          <p:nvPr/>
        </p:nvSpPr>
        <p:spPr bwMode="auto">
          <a:xfrm>
            <a:off x="720725" y="836613"/>
            <a:ext cx="34544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40" bIns="0"/>
          <a:lstStyle/>
          <a:p>
            <a:pPr>
              <a:lnSpc>
                <a:spcPct val="64000"/>
              </a:lnSpc>
              <a:spcBef>
                <a:spcPts val="700"/>
              </a:spcBef>
            </a:pPr>
            <a:r>
              <a:rPr lang="en-US" sz="1400">
                <a:solidFill>
                  <a:srgbClr val="000000"/>
                </a:solidFill>
                <a:latin typeface="Arial Bold Italic" pitchFamily="34" charset="0"/>
                <a:sym typeface="Arial Bold Italic" pitchFamily="34" charset="0"/>
              </a:rPr>
              <a:t>DIFF     70GeV electron x 7TeV proton</a:t>
            </a:r>
          </a:p>
        </p:txBody>
      </p:sp>
      <p:sp>
        <p:nvSpPr>
          <p:cNvPr id="60427" name="Rectangle 12"/>
          <p:cNvSpPr>
            <a:spLocks/>
          </p:cNvSpPr>
          <p:nvPr/>
        </p:nvSpPr>
        <p:spPr bwMode="auto">
          <a:xfrm>
            <a:off x="2089150" y="4876800"/>
            <a:ext cx="685800" cy="1524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2000"/>
          </a:p>
        </p:txBody>
      </p:sp>
      <p:pic>
        <p:nvPicPr>
          <p:cNvPr id="60428" name="Picture 13"/>
          <p:cNvPicPr>
            <a:picLocks noChangeAspect="1" noChangeArrowheads="1"/>
          </p:cNvPicPr>
          <p:nvPr/>
        </p:nvPicPr>
        <p:blipFill>
          <a:blip r:embed="rId4"/>
          <a:srcRect r="3113"/>
          <a:stretch>
            <a:fillRect/>
          </a:stretch>
        </p:blipFill>
        <p:spPr bwMode="auto">
          <a:xfrm>
            <a:off x="250825" y="3609975"/>
            <a:ext cx="4249738" cy="305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0429" name="Rectangle 14"/>
          <p:cNvSpPr>
            <a:spLocks/>
          </p:cNvSpPr>
          <p:nvPr/>
        </p:nvSpPr>
        <p:spPr bwMode="auto">
          <a:xfrm>
            <a:off x="1236663" y="5638800"/>
            <a:ext cx="38735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/>
            <a:r>
              <a:rPr lang="en-US" sz="1600">
                <a:solidFill>
                  <a:srgbClr val="FF0000"/>
                </a:solidFill>
                <a:latin typeface="Arial Bold Italic" pitchFamily="34" charset="0"/>
                <a:sym typeface="Arial Bold Italic" pitchFamily="34" charset="0"/>
              </a:rPr>
              <a:t>10°</a:t>
            </a:r>
          </a:p>
        </p:txBody>
      </p:sp>
      <p:sp>
        <p:nvSpPr>
          <p:cNvPr id="60430" name="Rectangle 15"/>
          <p:cNvSpPr>
            <a:spLocks/>
          </p:cNvSpPr>
          <p:nvPr/>
        </p:nvSpPr>
        <p:spPr bwMode="auto">
          <a:xfrm>
            <a:off x="2584450" y="5054600"/>
            <a:ext cx="27463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/>
            <a:r>
              <a:rPr lang="en-US" sz="1600">
                <a:solidFill>
                  <a:srgbClr val="FF0000"/>
                </a:solidFill>
                <a:latin typeface="Arial Bold Italic" pitchFamily="34" charset="0"/>
                <a:sym typeface="Arial Bold Italic" pitchFamily="34" charset="0"/>
              </a:rPr>
              <a:t>1°</a:t>
            </a:r>
          </a:p>
        </p:txBody>
      </p:sp>
      <p:sp>
        <p:nvSpPr>
          <p:cNvPr id="60431" name="Rectangle 16"/>
          <p:cNvSpPr>
            <a:spLocks/>
          </p:cNvSpPr>
          <p:nvPr/>
        </p:nvSpPr>
        <p:spPr bwMode="auto">
          <a:xfrm>
            <a:off x="1547813" y="6308725"/>
            <a:ext cx="1703387" cy="3048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lIns="0" tIns="0" rIns="40640" bIns="0"/>
          <a:lstStyle/>
          <a:p>
            <a:pPr marL="39688"/>
            <a:r>
              <a:rPr lang="en-US" sz="1400">
                <a:solidFill>
                  <a:srgbClr val="000000"/>
                </a:solidFill>
                <a:latin typeface="Arial Bold Italic" pitchFamily="34" charset="0"/>
                <a:sym typeface="Arial Bold Italic" pitchFamily="34" charset="0"/>
              </a:rPr>
              <a:t>Jet Energy  [GeV]</a:t>
            </a:r>
          </a:p>
        </p:txBody>
      </p:sp>
      <p:sp>
        <p:nvSpPr>
          <p:cNvPr id="60432" name="Rectangle 17"/>
          <p:cNvSpPr>
            <a:spLocks/>
          </p:cNvSpPr>
          <p:nvPr/>
        </p:nvSpPr>
        <p:spPr bwMode="auto">
          <a:xfrm>
            <a:off x="793750" y="3716338"/>
            <a:ext cx="33416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40" bIns="0"/>
          <a:lstStyle/>
          <a:p>
            <a:pPr>
              <a:lnSpc>
                <a:spcPct val="64000"/>
              </a:lnSpc>
              <a:spcBef>
                <a:spcPts val="700"/>
              </a:spcBef>
            </a:pPr>
            <a:r>
              <a:rPr lang="en-US" sz="1400">
                <a:solidFill>
                  <a:srgbClr val="000000"/>
                </a:solidFill>
                <a:latin typeface="Arial Bold Italic" pitchFamily="34" charset="0"/>
                <a:sym typeface="Arial Bold Italic" pitchFamily="34" charset="0"/>
              </a:rPr>
              <a:t>NRAD   70GeV electron x 7 TeV proton</a:t>
            </a:r>
          </a:p>
        </p:txBody>
      </p:sp>
      <p:pic>
        <p:nvPicPr>
          <p:cNvPr id="60433" name="Picture 18"/>
          <p:cNvPicPr>
            <a:picLocks noChangeAspect="1" noChangeArrowheads="1"/>
          </p:cNvPicPr>
          <p:nvPr/>
        </p:nvPicPr>
        <p:blipFill>
          <a:blip r:embed="rId5"/>
          <a:srcRect r="3078" b="9792"/>
          <a:stretch>
            <a:fillRect/>
          </a:stretch>
        </p:blipFill>
        <p:spPr bwMode="auto">
          <a:xfrm>
            <a:off x="250825" y="692150"/>
            <a:ext cx="4249738" cy="288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0434" name="Rectangle 19"/>
          <p:cNvSpPr>
            <a:spLocks/>
          </p:cNvSpPr>
          <p:nvPr/>
        </p:nvSpPr>
        <p:spPr bwMode="auto">
          <a:xfrm>
            <a:off x="1400175" y="2559050"/>
            <a:ext cx="38735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/>
            <a:r>
              <a:rPr lang="en-US" sz="1600">
                <a:solidFill>
                  <a:srgbClr val="FF0000"/>
                </a:solidFill>
                <a:latin typeface="Arial Bold Italic" pitchFamily="34" charset="0"/>
                <a:sym typeface="Arial Bold Italic" pitchFamily="34" charset="0"/>
              </a:rPr>
              <a:t>10°</a:t>
            </a:r>
          </a:p>
        </p:txBody>
      </p:sp>
      <p:sp>
        <p:nvSpPr>
          <p:cNvPr id="60435" name="Rectangle 20"/>
          <p:cNvSpPr>
            <a:spLocks/>
          </p:cNvSpPr>
          <p:nvPr/>
        </p:nvSpPr>
        <p:spPr bwMode="auto">
          <a:xfrm>
            <a:off x="1908175" y="2139950"/>
            <a:ext cx="24765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/>
            <a:r>
              <a:rPr lang="en-US" sz="1600">
                <a:solidFill>
                  <a:srgbClr val="FF0000"/>
                </a:solidFill>
                <a:latin typeface="Arial Bold Italic" pitchFamily="34" charset="0"/>
                <a:sym typeface="Arial Bold Italic" pitchFamily="34" charset="0"/>
              </a:rPr>
              <a:t>1</a:t>
            </a:r>
            <a:r>
              <a:rPr lang="en-US" sz="1600">
                <a:solidFill>
                  <a:srgbClr val="FF0000"/>
                </a:solidFill>
                <a:latin typeface="Corbel" pitchFamily="34" charset="0"/>
                <a:sym typeface="Arial Bold Italic" pitchFamily="34" charset="0"/>
              </a:rPr>
              <a:t>°</a:t>
            </a:r>
          </a:p>
        </p:txBody>
      </p:sp>
      <p:sp>
        <p:nvSpPr>
          <p:cNvPr id="60436" name="Rectangle 21"/>
          <p:cNvSpPr>
            <a:spLocks/>
          </p:cNvSpPr>
          <p:nvPr/>
        </p:nvSpPr>
        <p:spPr bwMode="auto">
          <a:xfrm>
            <a:off x="715963" y="820738"/>
            <a:ext cx="34544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40" bIns="0"/>
          <a:lstStyle/>
          <a:p>
            <a:pPr>
              <a:lnSpc>
                <a:spcPct val="64000"/>
              </a:lnSpc>
              <a:spcBef>
                <a:spcPts val="700"/>
              </a:spcBef>
            </a:pPr>
            <a:r>
              <a:rPr lang="en-US" sz="1400">
                <a:solidFill>
                  <a:srgbClr val="000000"/>
                </a:solidFill>
                <a:latin typeface="Arial Bold Italic" pitchFamily="34" charset="0"/>
                <a:sym typeface="Arial Bold Italic" pitchFamily="34" charset="0"/>
              </a:rPr>
              <a:t>CHARM  70GeV electron x 7 TeV proton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Number Placeholder 1"/>
          <p:cNvSpPr txBox="1">
            <a:spLocks noGrp="1"/>
          </p:cNvSpPr>
          <p:nvPr/>
        </p:nvSpPr>
        <p:spPr bwMode="auto">
          <a:xfrm>
            <a:off x="8718550" y="6616700"/>
            <a:ext cx="217488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74" tIns="32137" rIns="64274" bIns="32137" anchor="b"/>
          <a:lstStyle/>
          <a:p>
            <a:pPr algn="ctr" defTabSz="642938"/>
            <a:fld id="{A590488C-C645-45FD-A373-5B1EE991F460}" type="slidenum">
              <a:rPr lang="en-US" sz="1100">
                <a:sym typeface="Corbel" pitchFamily="34" charset="0"/>
              </a:rPr>
              <a:pPr algn="ctr" defTabSz="642938"/>
              <a:t>27</a:t>
            </a:fld>
            <a:endParaRPr lang="en-US" sz="1100">
              <a:sym typeface="Corbel" pitchFamily="34" charset="0"/>
            </a:endParaRPr>
          </a:p>
        </p:txBody>
      </p:sp>
      <p:pic>
        <p:nvPicPr>
          <p:cNvPr id="6144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4022725"/>
            <a:ext cx="3795713" cy="2574925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61443" name="Rectangle 5"/>
          <p:cNvSpPr>
            <a:spLocks/>
          </p:cNvSpPr>
          <p:nvPr/>
        </p:nvSpPr>
        <p:spPr bwMode="auto">
          <a:xfrm>
            <a:off x="5537200" y="4295775"/>
            <a:ext cx="1231900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22" bIns="0">
            <a:spAutoFit/>
          </a:bodyPr>
          <a:lstStyle/>
          <a:p>
            <a:pPr marL="39688" defTabSz="642938"/>
            <a:r>
              <a:rPr lang="en-US" sz="1000">
                <a:solidFill>
                  <a:srgbClr val="D90B00"/>
                </a:solidFill>
                <a:latin typeface="Corbel Bold" pitchFamily="34" charset="0"/>
                <a:sym typeface="Corbel Bold" pitchFamily="34" charset="0"/>
              </a:rPr>
              <a:t>Beam Pipe Thickness</a:t>
            </a:r>
          </a:p>
        </p:txBody>
      </p:sp>
      <p:grpSp>
        <p:nvGrpSpPr>
          <p:cNvPr id="61444" name="Group 6"/>
          <p:cNvGrpSpPr>
            <a:grpSpLocks/>
          </p:cNvGrpSpPr>
          <p:nvPr/>
        </p:nvGrpSpPr>
        <p:grpSpPr bwMode="auto">
          <a:xfrm>
            <a:off x="5443538" y="4899025"/>
            <a:ext cx="3108325" cy="292100"/>
            <a:chOff x="0" y="0"/>
            <a:chExt cx="2784" cy="263"/>
          </a:xfrm>
        </p:grpSpPr>
        <p:sp>
          <p:nvSpPr>
            <p:cNvPr id="61519" name="Line 7"/>
            <p:cNvSpPr>
              <a:spLocks noChangeShapeType="1"/>
            </p:cNvSpPr>
            <p:nvPr/>
          </p:nvSpPr>
          <p:spPr bwMode="auto">
            <a:xfrm>
              <a:off x="105" y="215"/>
              <a:ext cx="2524" cy="0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prstDash val="sysDot"/>
              <a:round/>
              <a:headEnd type="triangle" w="med" len="med"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1520" name="Rectangle 8"/>
            <p:cNvSpPr>
              <a:spLocks/>
            </p:cNvSpPr>
            <p:nvPr/>
          </p:nvSpPr>
          <p:spPr bwMode="auto">
            <a:xfrm>
              <a:off x="2584" y="128"/>
              <a:ext cx="200" cy="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22" bIns="0">
              <a:spAutoFit/>
            </a:bodyPr>
            <a:lstStyle/>
            <a:p>
              <a:pPr marL="39688" defTabSz="642938"/>
              <a:r>
                <a:rPr lang="en-US" sz="800" b="1">
                  <a:solidFill>
                    <a:schemeClr val="bg1"/>
                  </a:solidFill>
                  <a:sym typeface="Arial" charset="0"/>
                </a:rPr>
                <a:t> 99</a:t>
              </a:r>
            </a:p>
          </p:txBody>
        </p:sp>
        <p:sp>
          <p:nvSpPr>
            <p:cNvPr id="61521" name="Rectangle 9"/>
            <p:cNvSpPr>
              <a:spLocks/>
            </p:cNvSpPr>
            <p:nvPr/>
          </p:nvSpPr>
          <p:spPr bwMode="auto">
            <a:xfrm>
              <a:off x="0" y="0"/>
              <a:ext cx="300" cy="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22" bIns="0">
              <a:spAutoFit/>
            </a:bodyPr>
            <a:lstStyle/>
            <a:p>
              <a:pPr marL="39688" defTabSz="642938"/>
              <a:r>
                <a:rPr lang="en-US" sz="800">
                  <a:solidFill>
                    <a:srgbClr val="D90B00"/>
                  </a:solidFill>
                  <a:sym typeface="Arial" charset="0"/>
                </a:rPr>
                <a:t>6 mm</a:t>
              </a:r>
            </a:p>
          </p:txBody>
        </p:sp>
        <p:sp>
          <p:nvSpPr>
            <p:cNvPr id="61522" name="Oval 10"/>
            <p:cNvSpPr>
              <a:spLocks/>
            </p:cNvSpPr>
            <p:nvPr/>
          </p:nvSpPr>
          <p:spPr bwMode="auto">
            <a:xfrm>
              <a:off x="40" y="144"/>
              <a:ext cx="119" cy="119"/>
            </a:xfrm>
            <a:prstGeom prst="ellipse">
              <a:avLst/>
            </a:prstGeom>
            <a:noFill/>
            <a:ln w="25400">
              <a:solidFill>
                <a:srgbClr val="FF2712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defTabSz="642938"/>
              <a:endParaRPr lang="it-IT" sz="1100">
                <a:solidFill>
                  <a:srgbClr val="FFFFFF"/>
                </a:solidFill>
                <a:sym typeface="Arial" charset="0"/>
              </a:endParaRPr>
            </a:p>
          </p:txBody>
        </p:sp>
      </p:grpSp>
      <p:grpSp>
        <p:nvGrpSpPr>
          <p:cNvPr id="61445" name="Group 11"/>
          <p:cNvGrpSpPr>
            <a:grpSpLocks/>
          </p:cNvGrpSpPr>
          <p:nvPr/>
        </p:nvGrpSpPr>
        <p:grpSpPr bwMode="auto">
          <a:xfrm>
            <a:off x="5435600" y="5283200"/>
            <a:ext cx="3106738" cy="292100"/>
            <a:chOff x="0" y="0"/>
            <a:chExt cx="2784" cy="263"/>
          </a:xfrm>
        </p:grpSpPr>
        <p:sp>
          <p:nvSpPr>
            <p:cNvPr id="61515" name="Line 12"/>
            <p:cNvSpPr>
              <a:spLocks noChangeShapeType="1"/>
            </p:cNvSpPr>
            <p:nvPr/>
          </p:nvSpPr>
          <p:spPr bwMode="auto">
            <a:xfrm>
              <a:off x="105" y="215"/>
              <a:ext cx="2524" cy="0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prstDash val="sysDot"/>
              <a:round/>
              <a:headEnd type="triangle" w="med" len="med"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1516" name="Rectangle 13"/>
            <p:cNvSpPr>
              <a:spLocks/>
            </p:cNvSpPr>
            <p:nvPr/>
          </p:nvSpPr>
          <p:spPr bwMode="auto">
            <a:xfrm>
              <a:off x="2584" y="128"/>
              <a:ext cx="200" cy="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22" bIns="0">
              <a:spAutoFit/>
            </a:bodyPr>
            <a:lstStyle/>
            <a:p>
              <a:pPr marL="39688" defTabSz="642938"/>
              <a:r>
                <a:rPr lang="en-US" sz="800" b="1">
                  <a:solidFill>
                    <a:schemeClr val="bg1"/>
                  </a:solidFill>
                  <a:sym typeface="Arial" charset="0"/>
                </a:rPr>
                <a:t> 66</a:t>
              </a:r>
            </a:p>
          </p:txBody>
        </p:sp>
        <p:sp>
          <p:nvSpPr>
            <p:cNvPr id="61517" name="Rectangle 14"/>
            <p:cNvSpPr>
              <a:spLocks/>
            </p:cNvSpPr>
            <p:nvPr/>
          </p:nvSpPr>
          <p:spPr bwMode="auto">
            <a:xfrm>
              <a:off x="0" y="0"/>
              <a:ext cx="300" cy="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22" bIns="0">
              <a:spAutoFit/>
            </a:bodyPr>
            <a:lstStyle/>
            <a:p>
              <a:pPr marL="39688" defTabSz="642938"/>
              <a:r>
                <a:rPr lang="en-US" sz="800">
                  <a:solidFill>
                    <a:srgbClr val="D90B00"/>
                  </a:solidFill>
                  <a:sym typeface="Arial" charset="0"/>
                </a:rPr>
                <a:t>4 mm</a:t>
              </a:r>
            </a:p>
          </p:txBody>
        </p:sp>
        <p:sp>
          <p:nvSpPr>
            <p:cNvPr id="61518" name="Oval 15"/>
            <p:cNvSpPr>
              <a:spLocks/>
            </p:cNvSpPr>
            <p:nvPr/>
          </p:nvSpPr>
          <p:spPr bwMode="auto">
            <a:xfrm>
              <a:off x="40" y="144"/>
              <a:ext cx="119" cy="119"/>
            </a:xfrm>
            <a:prstGeom prst="ellipse">
              <a:avLst/>
            </a:prstGeom>
            <a:noFill/>
            <a:ln w="25400">
              <a:solidFill>
                <a:srgbClr val="FF2712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defTabSz="642938"/>
              <a:endParaRPr lang="it-IT" sz="1100">
                <a:solidFill>
                  <a:srgbClr val="FFFFFF"/>
                </a:solidFill>
                <a:sym typeface="Arial" charset="0"/>
              </a:endParaRPr>
            </a:p>
          </p:txBody>
        </p:sp>
      </p:grpSp>
      <p:grpSp>
        <p:nvGrpSpPr>
          <p:cNvPr id="61446" name="Group 16"/>
          <p:cNvGrpSpPr>
            <a:grpSpLocks/>
          </p:cNvGrpSpPr>
          <p:nvPr/>
        </p:nvGrpSpPr>
        <p:grpSpPr bwMode="auto">
          <a:xfrm>
            <a:off x="5426075" y="5675313"/>
            <a:ext cx="3108325" cy="293687"/>
            <a:chOff x="0" y="0"/>
            <a:chExt cx="2784" cy="263"/>
          </a:xfrm>
        </p:grpSpPr>
        <p:sp>
          <p:nvSpPr>
            <p:cNvPr id="61511" name="Line 17"/>
            <p:cNvSpPr>
              <a:spLocks noChangeShapeType="1"/>
            </p:cNvSpPr>
            <p:nvPr/>
          </p:nvSpPr>
          <p:spPr bwMode="auto">
            <a:xfrm>
              <a:off x="105" y="215"/>
              <a:ext cx="2524" cy="0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prstDash val="sysDot"/>
              <a:round/>
              <a:headEnd type="triangle" w="med" len="med"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1512" name="Rectangle 18"/>
            <p:cNvSpPr>
              <a:spLocks/>
            </p:cNvSpPr>
            <p:nvPr/>
          </p:nvSpPr>
          <p:spPr bwMode="auto">
            <a:xfrm>
              <a:off x="2584" y="128"/>
              <a:ext cx="200" cy="1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22" bIns="0">
              <a:spAutoFit/>
            </a:bodyPr>
            <a:lstStyle/>
            <a:p>
              <a:pPr marL="39688" defTabSz="642938"/>
              <a:r>
                <a:rPr lang="en-US" sz="800" b="1">
                  <a:solidFill>
                    <a:schemeClr val="bg1"/>
                  </a:solidFill>
                  <a:sym typeface="Arial" charset="0"/>
                </a:rPr>
                <a:t> 33</a:t>
              </a:r>
            </a:p>
          </p:txBody>
        </p:sp>
        <p:sp>
          <p:nvSpPr>
            <p:cNvPr id="61513" name="Rectangle 19"/>
            <p:cNvSpPr>
              <a:spLocks/>
            </p:cNvSpPr>
            <p:nvPr/>
          </p:nvSpPr>
          <p:spPr bwMode="auto">
            <a:xfrm>
              <a:off x="0" y="0"/>
              <a:ext cx="300" cy="1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22" bIns="0">
              <a:spAutoFit/>
            </a:bodyPr>
            <a:lstStyle/>
            <a:p>
              <a:pPr marL="39688" defTabSz="642938"/>
              <a:r>
                <a:rPr lang="en-US" sz="800">
                  <a:solidFill>
                    <a:srgbClr val="D90B00"/>
                  </a:solidFill>
                  <a:sym typeface="Arial" charset="0"/>
                </a:rPr>
                <a:t>2 mm</a:t>
              </a:r>
            </a:p>
          </p:txBody>
        </p:sp>
        <p:sp>
          <p:nvSpPr>
            <p:cNvPr id="61514" name="Oval 20"/>
            <p:cNvSpPr>
              <a:spLocks/>
            </p:cNvSpPr>
            <p:nvPr/>
          </p:nvSpPr>
          <p:spPr bwMode="auto">
            <a:xfrm>
              <a:off x="40" y="144"/>
              <a:ext cx="119" cy="119"/>
            </a:xfrm>
            <a:prstGeom prst="ellipse">
              <a:avLst/>
            </a:prstGeom>
            <a:noFill/>
            <a:ln w="25400">
              <a:solidFill>
                <a:srgbClr val="FF2712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defTabSz="642938"/>
              <a:endParaRPr lang="it-IT" sz="1100">
                <a:solidFill>
                  <a:srgbClr val="FFFFFF"/>
                </a:solidFill>
                <a:sym typeface="Arial" charset="0"/>
              </a:endParaRPr>
            </a:p>
          </p:txBody>
        </p:sp>
      </p:grpSp>
      <p:grpSp>
        <p:nvGrpSpPr>
          <p:cNvPr id="61447" name="Group 21"/>
          <p:cNvGrpSpPr>
            <a:grpSpLocks/>
          </p:cNvGrpSpPr>
          <p:nvPr/>
        </p:nvGrpSpPr>
        <p:grpSpPr bwMode="auto">
          <a:xfrm>
            <a:off x="5443538" y="4054475"/>
            <a:ext cx="3260725" cy="2543175"/>
            <a:chOff x="0" y="-40"/>
            <a:chExt cx="2920" cy="2277"/>
          </a:xfrm>
        </p:grpSpPr>
        <p:grpSp>
          <p:nvGrpSpPr>
            <p:cNvPr id="61505" name="Group 22"/>
            <p:cNvGrpSpPr>
              <a:grpSpLocks/>
            </p:cNvGrpSpPr>
            <p:nvPr/>
          </p:nvGrpSpPr>
          <p:grpSpPr bwMode="auto">
            <a:xfrm>
              <a:off x="0" y="371"/>
              <a:ext cx="2811" cy="263"/>
              <a:chOff x="0" y="0"/>
              <a:chExt cx="2811" cy="263"/>
            </a:xfrm>
          </p:grpSpPr>
          <p:sp>
            <p:nvSpPr>
              <p:cNvPr id="61507" name="Line 23"/>
              <p:cNvSpPr>
                <a:spLocks noChangeShapeType="1"/>
              </p:cNvSpPr>
              <p:nvPr/>
            </p:nvSpPr>
            <p:spPr bwMode="auto">
              <a:xfrm>
                <a:off x="105" y="215"/>
                <a:ext cx="2524" cy="0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ysDot"/>
                <a:round/>
                <a:headEnd type="triangle" w="med" len="med"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1508" name="Rectangle 24"/>
              <p:cNvSpPr>
                <a:spLocks/>
              </p:cNvSpPr>
              <p:nvPr/>
            </p:nvSpPr>
            <p:spPr bwMode="auto">
              <a:xfrm>
                <a:off x="2585" y="128"/>
                <a:ext cx="226" cy="10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40622" bIns="0">
                <a:spAutoFit/>
              </a:bodyPr>
              <a:lstStyle/>
              <a:p>
                <a:pPr marL="39688" defTabSz="642938"/>
                <a:r>
                  <a:rPr lang="en-US" sz="800" b="1">
                    <a:solidFill>
                      <a:schemeClr val="bg1"/>
                    </a:solidFill>
                    <a:sym typeface="Arial" charset="0"/>
                  </a:rPr>
                  <a:t>132</a:t>
                </a:r>
              </a:p>
            </p:txBody>
          </p:sp>
          <p:sp>
            <p:nvSpPr>
              <p:cNvPr id="61509" name="Rectangle 25"/>
              <p:cNvSpPr>
                <a:spLocks/>
              </p:cNvSpPr>
              <p:nvPr/>
            </p:nvSpPr>
            <p:spPr bwMode="auto">
              <a:xfrm>
                <a:off x="0" y="0"/>
                <a:ext cx="300" cy="10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40622" bIns="0">
                <a:spAutoFit/>
              </a:bodyPr>
              <a:lstStyle/>
              <a:p>
                <a:pPr marL="39688" defTabSz="642938"/>
                <a:r>
                  <a:rPr lang="en-US" sz="800">
                    <a:solidFill>
                      <a:srgbClr val="D90B00"/>
                    </a:solidFill>
                    <a:sym typeface="Arial" charset="0"/>
                  </a:rPr>
                  <a:t>8 mm</a:t>
                </a:r>
              </a:p>
            </p:txBody>
          </p:sp>
          <p:sp>
            <p:nvSpPr>
              <p:cNvPr id="61510" name="Oval 26"/>
              <p:cNvSpPr>
                <a:spLocks/>
              </p:cNvSpPr>
              <p:nvPr/>
            </p:nvSpPr>
            <p:spPr bwMode="auto">
              <a:xfrm>
                <a:off x="40" y="144"/>
                <a:ext cx="119" cy="119"/>
              </a:xfrm>
              <a:prstGeom prst="ellipse">
                <a:avLst/>
              </a:prstGeom>
              <a:noFill/>
              <a:ln w="25400">
                <a:solidFill>
                  <a:srgbClr val="FF2712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defTabSz="642938"/>
                <a:endParaRPr lang="it-IT" sz="1100">
                  <a:solidFill>
                    <a:srgbClr val="FFFFFF"/>
                  </a:solidFill>
                  <a:sym typeface="Arial" charset="0"/>
                </a:endParaRPr>
              </a:p>
            </p:txBody>
          </p:sp>
        </p:grpSp>
        <p:sp>
          <p:nvSpPr>
            <p:cNvPr id="61506" name="Rectangle 27"/>
            <p:cNvSpPr>
              <a:spLocks/>
            </p:cNvSpPr>
            <p:nvPr/>
          </p:nvSpPr>
          <p:spPr bwMode="auto">
            <a:xfrm rot="-5400000">
              <a:off x="1727" y="1044"/>
              <a:ext cx="2277" cy="1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22" bIns="0">
              <a:spAutoFit/>
            </a:bodyPr>
            <a:lstStyle/>
            <a:p>
              <a:pPr marL="39688" defTabSz="642938"/>
              <a:r>
                <a:rPr lang="en-US" sz="800" b="1">
                  <a:solidFill>
                    <a:schemeClr val="bg1"/>
                  </a:solidFill>
                  <a:sym typeface="Arial" charset="0"/>
                </a:rPr>
                <a:t>Radiation Length X</a:t>
              </a:r>
              <a:r>
                <a:rPr lang="en-US" sz="800" b="1" baseline="-6000">
                  <a:solidFill>
                    <a:schemeClr val="bg1"/>
                  </a:solidFill>
                  <a:sym typeface="Arial" charset="0"/>
                </a:rPr>
                <a:t>0 </a:t>
              </a:r>
              <a:r>
                <a:rPr lang="en-US" sz="800" b="1">
                  <a:solidFill>
                    <a:schemeClr val="bg1"/>
                  </a:solidFill>
                  <a:sym typeface="Arial" charset="0"/>
                </a:rPr>
                <a:t>for</a:t>
              </a:r>
              <a:r>
                <a:rPr lang="en-US" sz="800" b="1">
                  <a:solidFill>
                    <a:srgbClr val="FF0000"/>
                  </a:solidFill>
                  <a:sym typeface="Arial" charset="0"/>
                </a:rPr>
                <a:t> Θ=1</a:t>
              </a:r>
              <a:r>
                <a:rPr lang="en-US" sz="800" b="1" baseline="32000">
                  <a:solidFill>
                    <a:srgbClr val="FF0000"/>
                  </a:solidFill>
                  <a:sym typeface="Arial" charset="0"/>
                </a:rPr>
                <a:t>0</a:t>
              </a:r>
              <a:r>
                <a:rPr lang="en-US" sz="800" b="1" baseline="32000">
                  <a:solidFill>
                    <a:schemeClr val="bg1"/>
                  </a:solidFill>
                  <a:sym typeface="Arial" charset="0"/>
                </a:rPr>
                <a:t> </a:t>
              </a:r>
              <a:r>
                <a:rPr lang="en-US" sz="800" b="1">
                  <a:solidFill>
                    <a:schemeClr val="bg1"/>
                  </a:solidFill>
                  <a:sym typeface="Arial" charset="0"/>
                </a:rPr>
                <a:t>Tracks -Beryllium [%]</a:t>
              </a:r>
              <a:r>
                <a:rPr lang="en-US" sz="800" b="1">
                  <a:sym typeface="Arial" charset="0"/>
                </a:rPr>
                <a:t> </a:t>
              </a:r>
            </a:p>
          </p:txBody>
        </p:sp>
      </p:grpSp>
      <p:sp>
        <p:nvSpPr>
          <p:cNvPr id="61448" name="Rectangle 28"/>
          <p:cNvSpPr>
            <a:spLocks/>
          </p:cNvSpPr>
          <p:nvPr/>
        </p:nvSpPr>
        <p:spPr bwMode="auto">
          <a:xfrm>
            <a:off x="7778750" y="4005263"/>
            <a:ext cx="739775" cy="122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642938"/>
            <a:r>
              <a:rPr lang="en-US" sz="800" b="1">
                <a:solidFill>
                  <a:srgbClr val="000000"/>
                </a:solidFill>
                <a:sym typeface="Arial" charset="0"/>
              </a:rPr>
              <a:t>Be [X</a:t>
            </a:r>
            <a:r>
              <a:rPr lang="en-US" sz="800" b="1" baseline="-6000">
                <a:solidFill>
                  <a:srgbClr val="000000"/>
                </a:solidFill>
                <a:sym typeface="Arial" charset="0"/>
              </a:rPr>
              <a:t>0</a:t>
            </a:r>
            <a:r>
              <a:rPr lang="en-US" sz="800" b="1">
                <a:solidFill>
                  <a:srgbClr val="000000"/>
                </a:solidFill>
                <a:sym typeface="Arial" charset="0"/>
              </a:rPr>
              <a:t>=347mm]</a:t>
            </a:r>
          </a:p>
        </p:txBody>
      </p:sp>
      <p:pic>
        <p:nvPicPr>
          <p:cNvPr id="61449" name="Picture 3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488" y="4021138"/>
            <a:ext cx="3795712" cy="2574925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61450" name="Rectangle 31"/>
          <p:cNvSpPr>
            <a:spLocks/>
          </p:cNvSpPr>
          <p:nvPr/>
        </p:nvSpPr>
        <p:spPr bwMode="auto">
          <a:xfrm>
            <a:off x="2681288" y="5794375"/>
            <a:ext cx="334962" cy="122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22" bIns="0">
            <a:spAutoFit/>
          </a:bodyPr>
          <a:lstStyle/>
          <a:p>
            <a:pPr marL="39688" defTabSz="642938"/>
            <a:r>
              <a:rPr lang="en-US" sz="800">
                <a:solidFill>
                  <a:srgbClr val="D90B00"/>
                </a:solidFill>
                <a:sym typeface="Arial" charset="0"/>
              </a:rPr>
              <a:t>2 mm</a:t>
            </a:r>
          </a:p>
        </p:txBody>
      </p:sp>
      <p:sp>
        <p:nvSpPr>
          <p:cNvPr id="61451" name="Rectangle 32"/>
          <p:cNvSpPr>
            <a:spLocks/>
          </p:cNvSpPr>
          <p:nvPr/>
        </p:nvSpPr>
        <p:spPr bwMode="auto">
          <a:xfrm>
            <a:off x="2684463" y="5405438"/>
            <a:ext cx="334962" cy="122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22" bIns="0">
            <a:spAutoFit/>
          </a:bodyPr>
          <a:lstStyle/>
          <a:p>
            <a:pPr marL="39688" defTabSz="642938"/>
            <a:r>
              <a:rPr lang="en-US" sz="800">
                <a:solidFill>
                  <a:srgbClr val="D90B00"/>
                </a:solidFill>
                <a:sym typeface="Arial" charset="0"/>
              </a:rPr>
              <a:t>4 mm</a:t>
            </a:r>
          </a:p>
        </p:txBody>
      </p:sp>
      <p:sp>
        <p:nvSpPr>
          <p:cNvPr id="61452" name="Rectangle 33"/>
          <p:cNvSpPr>
            <a:spLocks/>
          </p:cNvSpPr>
          <p:nvPr/>
        </p:nvSpPr>
        <p:spPr bwMode="auto">
          <a:xfrm>
            <a:off x="2684463" y="5048250"/>
            <a:ext cx="334962" cy="122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22" bIns="0">
            <a:spAutoFit/>
          </a:bodyPr>
          <a:lstStyle/>
          <a:p>
            <a:pPr marL="39688" defTabSz="642938"/>
            <a:r>
              <a:rPr lang="en-US" sz="800">
                <a:solidFill>
                  <a:srgbClr val="D90B00"/>
                </a:solidFill>
                <a:sym typeface="Arial" charset="0"/>
              </a:rPr>
              <a:t>6 mm</a:t>
            </a:r>
          </a:p>
        </p:txBody>
      </p:sp>
      <p:sp>
        <p:nvSpPr>
          <p:cNvPr id="61453" name="Rectangle 34"/>
          <p:cNvSpPr>
            <a:spLocks/>
          </p:cNvSpPr>
          <p:nvPr/>
        </p:nvSpPr>
        <p:spPr bwMode="auto">
          <a:xfrm>
            <a:off x="2684463" y="4691063"/>
            <a:ext cx="334962" cy="122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22" bIns="0">
            <a:spAutoFit/>
          </a:bodyPr>
          <a:lstStyle/>
          <a:p>
            <a:pPr marL="39688" defTabSz="642938"/>
            <a:r>
              <a:rPr lang="en-US" sz="800">
                <a:solidFill>
                  <a:srgbClr val="D90B00"/>
                </a:solidFill>
                <a:sym typeface="Arial" charset="0"/>
              </a:rPr>
              <a:t>8 mm</a:t>
            </a:r>
          </a:p>
        </p:txBody>
      </p:sp>
      <p:sp>
        <p:nvSpPr>
          <p:cNvPr id="61454" name="Rectangle 35"/>
          <p:cNvSpPr>
            <a:spLocks/>
          </p:cNvSpPr>
          <p:nvPr/>
        </p:nvSpPr>
        <p:spPr bwMode="auto">
          <a:xfrm>
            <a:off x="2532063" y="4289425"/>
            <a:ext cx="1231900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22" bIns="0">
            <a:spAutoFit/>
          </a:bodyPr>
          <a:lstStyle/>
          <a:p>
            <a:pPr marL="39688" defTabSz="642938"/>
            <a:r>
              <a:rPr lang="en-US" sz="1000">
                <a:solidFill>
                  <a:srgbClr val="D90B00"/>
                </a:solidFill>
                <a:latin typeface="Corbel Bold" pitchFamily="34" charset="0"/>
                <a:sym typeface="Corbel Bold" pitchFamily="34" charset="0"/>
              </a:rPr>
              <a:t>Beam Pipe Thickness</a:t>
            </a:r>
          </a:p>
        </p:txBody>
      </p:sp>
      <p:sp>
        <p:nvSpPr>
          <p:cNvPr id="61455" name="Rectangle 36"/>
          <p:cNvSpPr>
            <a:spLocks/>
          </p:cNvSpPr>
          <p:nvPr/>
        </p:nvSpPr>
        <p:spPr bwMode="auto">
          <a:xfrm>
            <a:off x="3173413" y="4003675"/>
            <a:ext cx="739775" cy="122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642938"/>
            <a:r>
              <a:rPr lang="en-US" sz="800" b="1">
                <a:solidFill>
                  <a:srgbClr val="000000"/>
                </a:solidFill>
                <a:sym typeface="Arial" charset="0"/>
              </a:rPr>
              <a:t>Be [X</a:t>
            </a:r>
            <a:r>
              <a:rPr lang="en-US" sz="800" b="1" baseline="-6000">
                <a:solidFill>
                  <a:srgbClr val="000000"/>
                </a:solidFill>
                <a:sym typeface="Arial" charset="0"/>
              </a:rPr>
              <a:t>0</a:t>
            </a:r>
            <a:r>
              <a:rPr lang="en-US" sz="800" b="1">
                <a:solidFill>
                  <a:srgbClr val="000000"/>
                </a:solidFill>
                <a:sym typeface="Arial" charset="0"/>
              </a:rPr>
              <a:t>=347mm]</a:t>
            </a:r>
          </a:p>
        </p:txBody>
      </p:sp>
      <p:grpSp>
        <p:nvGrpSpPr>
          <p:cNvPr id="61456" name="Group 37"/>
          <p:cNvGrpSpPr>
            <a:grpSpLocks/>
          </p:cNvGrpSpPr>
          <p:nvPr/>
        </p:nvGrpSpPr>
        <p:grpSpPr bwMode="auto">
          <a:xfrm>
            <a:off x="933450" y="4986338"/>
            <a:ext cx="3000375" cy="293687"/>
            <a:chOff x="0" y="0"/>
            <a:chExt cx="2688" cy="263"/>
          </a:xfrm>
        </p:grpSpPr>
        <p:sp>
          <p:nvSpPr>
            <p:cNvPr id="61501" name="Line 38"/>
            <p:cNvSpPr>
              <a:spLocks noChangeShapeType="1"/>
            </p:cNvSpPr>
            <p:nvPr/>
          </p:nvSpPr>
          <p:spPr bwMode="auto">
            <a:xfrm>
              <a:off x="105" y="217"/>
              <a:ext cx="2428" cy="0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prstDash val="sysDot"/>
              <a:round/>
              <a:headEnd type="triangle" w="med" len="med"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1502" name="Rectangle 39"/>
            <p:cNvSpPr>
              <a:spLocks/>
            </p:cNvSpPr>
            <p:nvPr/>
          </p:nvSpPr>
          <p:spPr bwMode="auto">
            <a:xfrm>
              <a:off x="2488" y="137"/>
              <a:ext cx="200" cy="1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22" bIns="0">
              <a:spAutoFit/>
            </a:bodyPr>
            <a:lstStyle/>
            <a:p>
              <a:pPr marL="39688" defTabSz="642938"/>
              <a:r>
                <a:rPr lang="en-US" sz="800" b="1">
                  <a:solidFill>
                    <a:schemeClr val="bg1"/>
                  </a:solidFill>
                  <a:sym typeface="Arial" charset="0"/>
                </a:rPr>
                <a:t> 13</a:t>
              </a:r>
            </a:p>
          </p:txBody>
        </p:sp>
        <p:sp>
          <p:nvSpPr>
            <p:cNvPr id="61503" name="Rectangle 40"/>
            <p:cNvSpPr>
              <a:spLocks/>
            </p:cNvSpPr>
            <p:nvPr/>
          </p:nvSpPr>
          <p:spPr bwMode="auto">
            <a:xfrm>
              <a:off x="0" y="0"/>
              <a:ext cx="377" cy="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22" bIns="0">
              <a:spAutoFit/>
            </a:bodyPr>
            <a:lstStyle/>
            <a:p>
              <a:pPr marL="39688" defTabSz="642938"/>
              <a:r>
                <a:rPr lang="en-US" sz="800">
                  <a:solidFill>
                    <a:srgbClr val="D90B00"/>
                  </a:solidFill>
                  <a:sym typeface="Arial" charset="0"/>
                </a:rPr>
                <a:t>0.8 mm</a:t>
              </a:r>
            </a:p>
          </p:txBody>
        </p:sp>
        <p:sp>
          <p:nvSpPr>
            <p:cNvPr id="61504" name="Oval 41"/>
            <p:cNvSpPr>
              <a:spLocks/>
            </p:cNvSpPr>
            <p:nvPr/>
          </p:nvSpPr>
          <p:spPr bwMode="auto">
            <a:xfrm>
              <a:off x="40" y="144"/>
              <a:ext cx="119" cy="119"/>
            </a:xfrm>
            <a:prstGeom prst="ellipse">
              <a:avLst/>
            </a:prstGeom>
            <a:noFill/>
            <a:ln w="25400">
              <a:solidFill>
                <a:srgbClr val="FF2712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defTabSz="642938"/>
              <a:endParaRPr lang="it-IT" sz="1100">
                <a:solidFill>
                  <a:srgbClr val="FFFFFF"/>
                </a:solidFill>
                <a:sym typeface="Arial" charset="0"/>
              </a:endParaRPr>
            </a:p>
          </p:txBody>
        </p:sp>
      </p:grpSp>
      <p:grpSp>
        <p:nvGrpSpPr>
          <p:cNvPr id="61457" name="Group 42"/>
          <p:cNvGrpSpPr>
            <a:grpSpLocks/>
          </p:cNvGrpSpPr>
          <p:nvPr/>
        </p:nvGrpSpPr>
        <p:grpSpPr bwMode="auto">
          <a:xfrm>
            <a:off x="923925" y="5281613"/>
            <a:ext cx="3009900" cy="292100"/>
            <a:chOff x="0" y="0"/>
            <a:chExt cx="2696" cy="263"/>
          </a:xfrm>
        </p:grpSpPr>
        <p:sp>
          <p:nvSpPr>
            <p:cNvPr id="61497" name="Line 43"/>
            <p:cNvSpPr>
              <a:spLocks noChangeShapeType="1"/>
            </p:cNvSpPr>
            <p:nvPr/>
          </p:nvSpPr>
          <p:spPr bwMode="auto">
            <a:xfrm rot="10800000" flipH="1">
              <a:off x="105" y="205"/>
              <a:ext cx="2436" cy="0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prstDash val="sysDot"/>
              <a:round/>
              <a:headEnd type="triangle" w="med" len="med"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1498" name="Rectangle 44"/>
            <p:cNvSpPr>
              <a:spLocks/>
            </p:cNvSpPr>
            <p:nvPr/>
          </p:nvSpPr>
          <p:spPr bwMode="auto">
            <a:xfrm>
              <a:off x="2496" y="120"/>
              <a:ext cx="200" cy="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22" bIns="0">
              <a:spAutoFit/>
            </a:bodyPr>
            <a:lstStyle/>
            <a:p>
              <a:pPr marL="39688" defTabSz="642938"/>
              <a:r>
                <a:rPr lang="en-US" sz="800" b="1">
                  <a:solidFill>
                    <a:schemeClr val="bg1"/>
                  </a:solidFill>
                  <a:sym typeface="Arial" charset="0"/>
                </a:rPr>
                <a:t> 10</a:t>
              </a:r>
            </a:p>
          </p:txBody>
        </p:sp>
        <p:sp>
          <p:nvSpPr>
            <p:cNvPr id="61499" name="Rectangle 45"/>
            <p:cNvSpPr>
              <a:spLocks/>
            </p:cNvSpPr>
            <p:nvPr/>
          </p:nvSpPr>
          <p:spPr bwMode="auto">
            <a:xfrm>
              <a:off x="0" y="0"/>
              <a:ext cx="377" cy="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22" bIns="0">
              <a:spAutoFit/>
            </a:bodyPr>
            <a:lstStyle/>
            <a:p>
              <a:pPr marL="39688" defTabSz="642938"/>
              <a:r>
                <a:rPr lang="en-US" sz="800">
                  <a:solidFill>
                    <a:srgbClr val="D90B00"/>
                  </a:solidFill>
                  <a:sym typeface="Arial" charset="0"/>
                </a:rPr>
                <a:t>0.6 mm</a:t>
              </a:r>
            </a:p>
          </p:txBody>
        </p:sp>
        <p:sp>
          <p:nvSpPr>
            <p:cNvPr id="61500" name="Oval 46"/>
            <p:cNvSpPr>
              <a:spLocks/>
            </p:cNvSpPr>
            <p:nvPr/>
          </p:nvSpPr>
          <p:spPr bwMode="auto">
            <a:xfrm>
              <a:off x="40" y="144"/>
              <a:ext cx="119" cy="119"/>
            </a:xfrm>
            <a:prstGeom prst="ellipse">
              <a:avLst/>
            </a:prstGeom>
            <a:noFill/>
            <a:ln w="25400">
              <a:solidFill>
                <a:srgbClr val="FF2712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defTabSz="642938"/>
              <a:endParaRPr lang="it-IT" sz="1100">
                <a:solidFill>
                  <a:srgbClr val="FFFFFF"/>
                </a:solidFill>
                <a:sym typeface="Arial" charset="0"/>
              </a:endParaRPr>
            </a:p>
          </p:txBody>
        </p:sp>
      </p:grpSp>
      <p:grpSp>
        <p:nvGrpSpPr>
          <p:cNvPr id="61458" name="Group 47"/>
          <p:cNvGrpSpPr>
            <a:grpSpLocks/>
          </p:cNvGrpSpPr>
          <p:nvPr/>
        </p:nvGrpSpPr>
        <p:grpSpPr bwMode="auto">
          <a:xfrm>
            <a:off x="915988" y="5557838"/>
            <a:ext cx="3016250" cy="292100"/>
            <a:chOff x="0" y="0"/>
            <a:chExt cx="2703" cy="263"/>
          </a:xfrm>
        </p:grpSpPr>
        <p:sp>
          <p:nvSpPr>
            <p:cNvPr id="61493" name="Line 48"/>
            <p:cNvSpPr>
              <a:spLocks noChangeShapeType="1"/>
            </p:cNvSpPr>
            <p:nvPr/>
          </p:nvSpPr>
          <p:spPr bwMode="auto">
            <a:xfrm>
              <a:off x="105" y="208"/>
              <a:ext cx="2444" cy="0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prstDash val="sysDot"/>
              <a:round/>
              <a:headEnd type="triangle" w="med" len="med"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1494" name="Rectangle 49"/>
            <p:cNvSpPr>
              <a:spLocks/>
            </p:cNvSpPr>
            <p:nvPr/>
          </p:nvSpPr>
          <p:spPr bwMode="auto">
            <a:xfrm>
              <a:off x="2528" y="128"/>
              <a:ext cx="175" cy="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22" bIns="0">
              <a:spAutoFit/>
            </a:bodyPr>
            <a:lstStyle/>
            <a:p>
              <a:pPr marL="39688" defTabSz="642938"/>
              <a:r>
                <a:rPr lang="en-US" sz="800" b="1">
                  <a:solidFill>
                    <a:schemeClr val="bg1"/>
                  </a:solidFill>
                  <a:sym typeface="Arial" charset="0"/>
                </a:rPr>
                <a:t>  7</a:t>
              </a:r>
            </a:p>
          </p:txBody>
        </p:sp>
        <p:sp>
          <p:nvSpPr>
            <p:cNvPr id="61495" name="Rectangle 50"/>
            <p:cNvSpPr>
              <a:spLocks/>
            </p:cNvSpPr>
            <p:nvPr/>
          </p:nvSpPr>
          <p:spPr bwMode="auto">
            <a:xfrm>
              <a:off x="0" y="0"/>
              <a:ext cx="377" cy="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22" bIns="0">
              <a:spAutoFit/>
            </a:bodyPr>
            <a:lstStyle/>
            <a:p>
              <a:pPr marL="39688" defTabSz="642938"/>
              <a:r>
                <a:rPr lang="en-US" sz="800">
                  <a:solidFill>
                    <a:srgbClr val="D90B00"/>
                  </a:solidFill>
                  <a:sym typeface="Arial" charset="0"/>
                </a:rPr>
                <a:t>0.4 mm</a:t>
              </a:r>
            </a:p>
          </p:txBody>
        </p:sp>
        <p:sp>
          <p:nvSpPr>
            <p:cNvPr id="61496" name="Oval 51"/>
            <p:cNvSpPr>
              <a:spLocks/>
            </p:cNvSpPr>
            <p:nvPr/>
          </p:nvSpPr>
          <p:spPr bwMode="auto">
            <a:xfrm>
              <a:off x="40" y="144"/>
              <a:ext cx="119" cy="119"/>
            </a:xfrm>
            <a:prstGeom prst="ellipse">
              <a:avLst/>
            </a:prstGeom>
            <a:noFill/>
            <a:ln w="25400">
              <a:solidFill>
                <a:srgbClr val="FF2712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defTabSz="642938"/>
              <a:endParaRPr lang="it-IT" sz="1100">
                <a:solidFill>
                  <a:srgbClr val="FFFFFF"/>
                </a:solidFill>
                <a:sym typeface="Arial" charset="0"/>
              </a:endParaRPr>
            </a:p>
          </p:txBody>
        </p:sp>
      </p:grpSp>
      <p:grpSp>
        <p:nvGrpSpPr>
          <p:cNvPr id="61459" name="Group 52"/>
          <p:cNvGrpSpPr>
            <a:grpSpLocks/>
          </p:cNvGrpSpPr>
          <p:nvPr/>
        </p:nvGrpSpPr>
        <p:grpSpPr bwMode="auto">
          <a:xfrm>
            <a:off x="933450" y="4054475"/>
            <a:ext cx="3159125" cy="2543175"/>
            <a:chOff x="0" y="-43"/>
            <a:chExt cx="2830" cy="2279"/>
          </a:xfrm>
        </p:grpSpPr>
        <p:grpSp>
          <p:nvGrpSpPr>
            <p:cNvPr id="61487" name="Group 53"/>
            <p:cNvGrpSpPr>
              <a:grpSpLocks/>
            </p:cNvGrpSpPr>
            <p:nvPr/>
          </p:nvGrpSpPr>
          <p:grpSpPr bwMode="auto">
            <a:xfrm>
              <a:off x="0" y="536"/>
              <a:ext cx="2688" cy="263"/>
              <a:chOff x="0" y="0"/>
              <a:chExt cx="2688" cy="263"/>
            </a:xfrm>
          </p:grpSpPr>
          <p:sp>
            <p:nvSpPr>
              <p:cNvPr id="61489" name="Line 54"/>
              <p:cNvSpPr>
                <a:spLocks noChangeShapeType="1"/>
              </p:cNvSpPr>
              <p:nvPr/>
            </p:nvSpPr>
            <p:spPr bwMode="auto">
              <a:xfrm rot="10800000" flipH="1">
                <a:off x="105" y="212"/>
                <a:ext cx="2428" cy="0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ysDot"/>
                <a:round/>
                <a:headEnd type="triangle" w="med" len="med"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1490" name="Rectangle 55"/>
              <p:cNvSpPr>
                <a:spLocks/>
              </p:cNvSpPr>
              <p:nvPr/>
            </p:nvSpPr>
            <p:spPr bwMode="auto">
              <a:xfrm>
                <a:off x="2488" y="119"/>
                <a:ext cx="200" cy="11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40622" bIns="0">
                <a:spAutoFit/>
              </a:bodyPr>
              <a:lstStyle/>
              <a:p>
                <a:pPr marL="39688" defTabSz="642938"/>
                <a:r>
                  <a:rPr lang="en-US" sz="800" b="1">
                    <a:solidFill>
                      <a:schemeClr val="bg1"/>
                    </a:solidFill>
                    <a:sym typeface="Arial" charset="0"/>
                  </a:rPr>
                  <a:t> 16</a:t>
                </a:r>
              </a:p>
            </p:txBody>
          </p:sp>
          <p:sp>
            <p:nvSpPr>
              <p:cNvPr id="61491" name="Rectangle 56"/>
              <p:cNvSpPr>
                <a:spLocks/>
              </p:cNvSpPr>
              <p:nvPr/>
            </p:nvSpPr>
            <p:spPr bwMode="auto">
              <a:xfrm>
                <a:off x="0" y="0"/>
                <a:ext cx="300" cy="10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40622" bIns="0">
                <a:spAutoFit/>
              </a:bodyPr>
              <a:lstStyle/>
              <a:p>
                <a:pPr marL="39688" defTabSz="642938"/>
                <a:r>
                  <a:rPr lang="en-US" sz="800">
                    <a:solidFill>
                      <a:srgbClr val="D90B00"/>
                    </a:solidFill>
                    <a:sym typeface="Arial" charset="0"/>
                  </a:rPr>
                  <a:t>1 mm</a:t>
                </a:r>
              </a:p>
            </p:txBody>
          </p:sp>
          <p:sp>
            <p:nvSpPr>
              <p:cNvPr id="61492" name="Oval 57"/>
              <p:cNvSpPr>
                <a:spLocks/>
              </p:cNvSpPr>
              <p:nvPr/>
            </p:nvSpPr>
            <p:spPr bwMode="auto">
              <a:xfrm>
                <a:off x="40" y="144"/>
                <a:ext cx="119" cy="119"/>
              </a:xfrm>
              <a:prstGeom prst="ellipse">
                <a:avLst/>
              </a:prstGeom>
              <a:noFill/>
              <a:ln w="25400">
                <a:solidFill>
                  <a:srgbClr val="FF2712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defTabSz="642938"/>
                <a:endParaRPr lang="it-IT" sz="1100">
                  <a:solidFill>
                    <a:srgbClr val="FFFFFF"/>
                  </a:solidFill>
                  <a:sym typeface="Arial" charset="0"/>
                </a:endParaRPr>
              </a:p>
            </p:txBody>
          </p:sp>
        </p:grpSp>
        <p:sp>
          <p:nvSpPr>
            <p:cNvPr id="61488" name="Rectangle 58"/>
            <p:cNvSpPr>
              <a:spLocks/>
            </p:cNvSpPr>
            <p:nvPr/>
          </p:nvSpPr>
          <p:spPr bwMode="auto">
            <a:xfrm rot="-5400000">
              <a:off x="1636" y="1042"/>
              <a:ext cx="2279" cy="1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22" bIns="0">
              <a:spAutoFit/>
            </a:bodyPr>
            <a:lstStyle/>
            <a:p>
              <a:pPr marL="39688" defTabSz="642938"/>
              <a:r>
                <a:rPr lang="en-US" sz="800" b="1">
                  <a:solidFill>
                    <a:schemeClr val="bg1"/>
                  </a:solidFill>
                  <a:sym typeface="Arial" charset="0"/>
                </a:rPr>
                <a:t>Radiation Length X</a:t>
              </a:r>
              <a:r>
                <a:rPr lang="en-US" sz="800" b="1" baseline="-6000">
                  <a:solidFill>
                    <a:schemeClr val="bg1"/>
                  </a:solidFill>
                  <a:sym typeface="Arial" charset="0"/>
                </a:rPr>
                <a:t>0 </a:t>
              </a:r>
              <a:r>
                <a:rPr lang="en-US" sz="800" b="1">
                  <a:solidFill>
                    <a:schemeClr val="bg1"/>
                  </a:solidFill>
                  <a:sym typeface="Arial" charset="0"/>
                </a:rPr>
                <a:t>for</a:t>
              </a:r>
              <a:r>
                <a:rPr lang="en-US" sz="800" b="1">
                  <a:sym typeface="Arial" charset="0"/>
                </a:rPr>
                <a:t> </a:t>
              </a:r>
              <a:r>
                <a:rPr lang="en-US" sz="800" b="1">
                  <a:solidFill>
                    <a:srgbClr val="FF2712"/>
                  </a:solidFill>
                  <a:sym typeface="Arial" charset="0"/>
                </a:rPr>
                <a:t>Θ=1</a:t>
              </a:r>
              <a:r>
                <a:rPr lang="en-US" sz="800" b="1" baseline="32000">
                  <a:solidFill>
                    <a:srgbClr val="FF2712"/>
                  </a:solidFill>
                  <a:sym typeface="Arial" charset="0"/>
                </a:rPr>
                <a:t>0</a:t>
              </a:r>
              <a:r>
                <a:rPr lang="en-US" sz="800" b="1" baseline="32000">
                  <a:sym typeface="Arial" charset="0"/>
                </a:rPr>
                <a:t> </a:t>
              </a:r>
              <a:r>
                <a:rPr lang="en-US" sz="800" b="1">
                  <a:solidFill>
                    <a:schemeClr val="bg1"/>
                  </a:solidFill>
                  <a:sym typeface="Arial" charset="0"/>
                </a:rPr>
                <a:t>Tracks -Beryllium [%]</a:t>
              </a:r>
              <a:r>
                <a:rPr lang="en-US" sz="800" b="1">
                  <a:sym typeface="Arial" charset="0"/>
                </a:rPr>
                <a:t> </a:t>
              </a:r>
            </a:p>
          </p:txBody>
        </p:sp>
      </p:grpSp>
      <p:sp>
        <p:nvSpPr>
          <p:cNvPr id="61460" name="Rectangle 59"/>
          <p:cNvSpPr>
            <a:spLocks/>
          </p:cNvSpPr>
          <p:nvPr/>
        </p:nvSpPr>
        <p:spPr bwMode="auto">
          <a:xfrm>
            <a:off x="-36513" y="836613"/>
            <a:ext cx="7116763" cy="3168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0463" bIns="0"/>
          <a:lstStyle/>
          <a:p>
            <a:pPr marL="617538" lvl="1" indent="-268288" defTabSz="642938">
              <a:spcBef>
                <a:spcPts val="488"/>
              </a:spcBef>
              <a:buClr>
                <a:srgbClr val="FFC404"/>
              </a:buClr>
              <a:buSzPct val="125000"/>
              <a:buFont typeface="Corbel" pitchFamily="34" charset="0"/>
              <a:buChar char="•"/>
            </a:pPr>
            <a:r>
              <a:rPr lang="en-US" sz="1900">
                <a:sym typeface="Arial" charset="0"/>
              </a:rPr>
              <a:t>The beam pipe drives the design:</a:t>
            </a:r>
          </a:p>
          <a:p>
            <a:pPr marL="763588" lvl="2" indent="-268288" defTabSz="642938">
              <a:spcBef>
                <a:spcPts val="488"/>
              </a:spcBef>
              <a:buClr>
                <a:srgbClr val="FFC404"/>
              </a:buClr>
              <a:buSzPct val="125000"/>
              <a:buFont typeface="Corbel" pitchFamily="34" charset="0"/>
              <a:buChar char="•"/>
            </a:pPr>
            <a:r>
              <a:rPr lang="en-US" sz="1600">
                <a:sym typeface="Arial" charset="0"/>
              </a:rPr>
              <a:t>Elliptical:</a:t>
            </a:r>
            <a:r>
              <a:rPr lang="en-US" sz="1900">
                <a:sym typeface="Arial" charset="0"/>
              </a:rPr>
              <a:t> </a:t>
            </a:r>
            <a:r>
              <a:rPr lang="en-US" sz="1600">
                <a:sym typeface="Arial" charset="0"/>
              </a:rPr>
              <a:t>synchrotron radiation has to pass </a:t>
            </a:r>
            <a:br>
              <a:rPr lang="en-US" sz="1600">
                <a:sym typeface="Arial" charset="0"/>
              </a:rPr>
            </a:br>
            <a:r>
              <a:rPr lang="en-US" sz="1600">
                <a:sym typeface="Arial" charset="0"/>
              </a:rPr>
              <a:t>leaving the detector untouched (direct and </a:t>
            </a:r>
            <a:br>
              <a:rPr lang="en-US" sz="1600">
                <a:sym typeface="Arial" charset="0"/>
              </a:rPr>
            </a:br>
            <a:r>
              <a:rPr lang="en-US" sz="1600">
                <a:sym typeface="Arial" charset="0"/>
              </a:rPr>
              <a:t>backscattered SR); No φ symmetry.</a:t>
            </a:r>
          </a:p>
          <a:p>
            <a:pPr marL="763588" lvl="2" indent="-268288" defTabSz="642938">
              <a:spcBef>
                <a:spcPts val="488"/>
              </a:spcBef>
              <a:buClr>
                <a:srgbClr val="FFC404"/>
              </a:buClr>
              <a:buSzPct val="125000"/>
              <a:buFont typeface="Corbel" pitchFamily="34" charset="0"/>
              <a:buChar char="•"/>
            </a:pPr>
            <a:r>
              <a:rPr lang="en-US" sz="1600">
                <a:sym typeface="Arial" charset="0"/>
              </a:rPr>
              <a:t>Length of detector - related at fixed angular </a:t>
            </a:r>
            <a:br>
              <a:rPr lang="en-US" sz="1600">
                <a:sym typeface="Arial" charset="0"/>
              </a:rPr>
            </a:br>
            <a:r>
              <a:rPr lang="en-US" sz="1600">
                <a:sym typeface="Arial" charset="0"/>
              </a:rPr>
              <a:t>acceptance to beam pipe radii The                                                         dimensions of the BP defines the </a:t>
            </a:r>
            <a:br>
              <a:rPr lang="en-US" sz="1600">
                <a:sym typeface="Arial" charset="0"/>
              </a:rPr>
            </a:br>
            <a:r>
              <a:rPr lang="en-US" sz="1600">
                <a:sym typeface="Arial" charset="0"/>
              </a:rPr>
              <a:t>z-extension of the detector. </a:t>
            </a:r>
          </a:p>
          <a:p>
            <a:pPr marL="763588" lvl="2" indent="-268288" defTabSz="642938">
              <a:spcBef>
                <a:spcPts val="488"/>
              </a:spcBef>
              <a:buClr>
                <a:srgbClr val="FFC404"/>
              </a:buClr>
              <a:buSzPct val="125000"/>
              <a:buFont typeface="Corbel" pitchFamily="34" charset="0"/>
              <a:buChar char="•"/>
            </a:pPr>
            <a:r>
              <a:rPr lang="en-US" sz="1600">
                <a:sym typeface="Arial" charset="0"/>
              </a:rPr>
              <a:t>Multiple Scattering: BP as thin as possible</a:t>
            </a:r>
          </a:p>
          <a:p>
            <a:pPr marL="763588" lvl="2" indent="-268288" defTabSz="642938">
              <a:spcBef>
                <a:spcPts val="488"/>
              </a:spcBef>
              <a:buClr>
                <a:srgbClr val="FFC404"/>
              </a:buClr>
              <a:buSzPct val="125000"/>
              <a:buFont typeface="Corbel" pitchFamily="34" charset="0"/>
              <a:buChar char="•"/>
            </a:pPr>
            <a:r>
              <a:rPr lang="en-US" sz="1600">
                <a:sym typeface="Arial" charset="0"/>
              </a:rPr>
              <a:t>SR collimators/absorbers incorporated</a:t>
            </a:r>
          </a:p>
          <a:p>
            <a:pPr marL="763588" lvl="2" indent="-268288" defTabSz="642938">
              <a:spcBef>
                <a:spcPts val="488"/>
              </a:spcBef>
              <a:buClr>
                <a:srgbClr val="FFC404"/>
              </a:buClr>
              <a:buSzPct val="125000"/>
              <a:buFont typeface="Corbel" pitchFamily="34" charset="0"/>
              <a:buChar char="•"/>
            </a:pPr>
            <a:r>
              <a:rPr lang="en-US" sz="1600">
                <a:sym typeface="Arial" charset="0"/>
              </a:rPr>
              <a:t>1</a:t>
            </a:r>
            <a:r>
              <a:rPr lang="en-US" sz="1600">
                <a:cs typeface="Arial" charset="0"/>
                <a:sym typeface="Arial" charset="0"/>
              </a:rPr>
              <a:t>° </a:t>
            </a:r>
            <a:r>
              <a:rPr lang="en-US" sz="1600">
                <a:sym typeface="Arial" charset="0"/>
              </a:rPr>
              <a:t>polar angle traversing tracks - radiation length optimisation</a:t>
            </a:r>
          </a:p>
        </p:txBody>
      </p:sp>
      <p:grpSp>
        <p:nvGrpSpPr>
          <p:cNvPr id="61461" name="Group 60"/>
          <p:cNvGrpSpPr>
            <a:grpSpLocks/>
          </p:cNvGrpSpPr>
          <p:nvPr/>
        </p:nvGrpSpPr>
        <p:grpSpPr bwMode="auto">
          <a:xfrm>
            <a:off x="4648200" y="476250"/>
            <a:ext cx="4276725" cy="3305175"/>
            <a:chOff x="0" y="0"/>
            <a:chExt cx="3832" cy="2961"/>
          </a:xfrm>
        </p:grpSpPr>
        <p:grpSp>
          <p:nvGrpSpPr>
            <p:cNvPr id="61474" name="Group 61"/>
            <p:cNvGrpSpPr>
              <a:grpSpLocks/>
            </p:cNvGrpSpPr>
            <p:nvPr/>
          </p:nvGrpSpPr>
          <p:grpSpPr bwMode="auto">
            <a:xfrm>
              <a:off x="0" y="0"/>
              <a:ext cx="3832" cy="2961"/>
              <a:chOff x="0" y="0"/>
              <a:chExt cx="3832" cy="2961"/>
            </a:xfrm>
          </p:grpSpPr>
          <p:grpSp>
            <p:nvGrpSpPr>
              <p:cNvPr id="61479" name="Group 62"/>
              <p:cNvGrpSpPr>
                <a:grpSpLocks/>
              </p:cNvGrpSpPr>
              <p:nvPr/>
            </p:nvGrpSpPr>
            <p:grpSpPr bwMode="auto">
              <a:xfrm>
                <a:off x="0" y="0"/>
                <a:ext cx="3832" cy="2961"/>
                <a:chOff x="0" y="0"/>
                <a:chExt cx="3832" cy="2961"/>
              </a:xfrm>
            </p:grpSpPr>
            <p:pic>
              <p:nvPicPr>
                <p:cNvPr id="61481" name="Picture 63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3832" cy="296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1482" name="Line 64"/>
                <p:cNvSpPr>
                  <a:spLocks noChangeShapeType="1"/>
                </p:cNvSpPr>
                <p:nvPr/>
              </p:nvSpPr>
              <p:spPr bwMode="auto">
                <a:xfrm>
                  <a:off x="848" y="683"/>
                  <a:ext cx="0" cy="1859"/>
                </a:xfrm>
                <a:prstGeom prst="line">
                  <a:avLst/>
                </a:prstGeom>
                <a:noFill/>
                <a:ln w="889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483" name="Line 65"/>
                <p:cNvSpPr>
                  <a:spLocks noChangeShapeType="1"/>
                </p:cNvSpPr>
                <p:nvPr/>
              </p:nvSpPr>
              <p:spPr bwMode="auto">
                <a:xfrm>
                  <a:off x="1038" y="684"/>
                  <a:ext cx="0" cy="1859"/>
                </a:xfrm>
                <a:prstGeom prst="line">
                  <a:avLst/>
                </a:prstGeom>
                <a:noFill/>
                <a:ln w="889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484" name="Line 66"/>
                <p:cNvSpPr>
                  <a:spLocks noChangeShapeType="1"/>
                </p:cNvSpPr>
                <p:nvPr/>
              </p:nvSpPr>
              <p:spPr bwMode="auto">
                <a:xfrm>
                  <a:off x="1247" y="684"/>
                  <a:ext cx="0" cy="1859"/>
                </a:xfrm>
                <a:prstGeom prst="line">
                  <a:avLst/>
                </a:prstGeom>
                <a:noFill/>
                <a:ln w="889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485" name="Line 67"/>
                <p:cNvSpPr>
                  <a:spLocks noChangeShapeType="1"/>
                </p:cNvSpPr>
                <p:nvPr/>
              </p:nvSpPr>
              <p:spPr bwMode="auto">
                <a:xfrm>
                  <a:off x="1456" y="684"/>
                  <a:ext cx="0" cy="1859"/>
                </a:xfrm>
                <a:prstGeom prst="line">
                  <a:avLst/>
                </a:prstGeom>
                <a:noFill/>
                <a:ln w="889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486" name="Line 68"/>
                <p:cNvSpPr>
                  <a:spLocks noChangeShapeType="1"/>
                </p:cNvSpPr>
                <p:nvPr/>
              </p:nvSpPr>
              <p:spPr bwMode="auto">
                <a:xfrm>
                  <a:off x="1645" y="684"/>
                  <a:ext cx="0" cy="1859"/>
                </a:xfrm>
                <a:prstGeom prst="line">
                  <a:avLst/>
                </a:prstGeom>
                <a:noFill/>
                <a:ln w="889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sp>
            <p:nvSpPr>
              <p:cNvPr id="61480" name="Line 69"/>
              <p:cNvSpPr>
                <a:spLocks noChangeShapeType="1"/>
              </p:cNvSpPr>
              <p:nvPr/>
            </p:nvSpPr>
            <p:spPr bwMode="auto">
              <a:xfrm>
                <a:off x="492" y="1929"/>
                <a:ext cx="2846" cy="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61475" name="Rectangle 70"/>
            <p:cNvSpPr>
              <a:spLocks/>
            </p:cNvSpPr>
            <p:nvPr/>
          </p:nvSpPr>
          <p:spPr bwMode="auto">
            <a:xfrm>
              <a:off x="2471" y="1030"/>
              <a:ext cx="412" cy="64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/>
              <a:r>
                <a:rPr lang="en-US" sz="1000" b="1">
                  <a:solidFill>
                    <a:srgbClr val="9A04FF"/>
                  </a:solidFill>
                  <a:sym typeface="Arial" charset="0"/>
                </a:rPr>
                <a:t> d</a:t>
              </a:r>
              <a:r>
                <a:rPr lang="en-US" sz="1000" b="1" baseline="-6000">
                  <a:solidFill>
                    <a:srgbClr val="9A04FF"/>
                  </a:solidFill>
                  <a:sym typeface="Arial" charset="0"/>
                </a:rPr>
                <a:t> </a:t>
              </a:r>
              <a:r>
                <a:rPr lang="en-US" sz="1000" b="1">
                  <a:solidFill>
                    <a:srgbClr val="9A04FF"/>
                  </a:solidFill>
                  <a:sym typeface="Arial" charset="0"/>
                </a:rPr>
                <a:t>= 6.0 </a:t>
              </a:r>
            </a:p>
            <a:p>
              <a:pPr algn="ctr" defTabSz="642938"/>
              <a:r>
                <a:rPr lang="en-US" sz="1000" b="1">
                  <a:solidFill>
                    <a:srgbClr val="611DFF"/>
                  </a:solidFill>
                  <a:sym typeface="Arial" charset="0"/>
                </a:rPr>
                <a:t> d</a:t>
              </a:r>
              <a:r>
                <a:rPr lang="en-US" sz="1000" b="1" baseline="-6000">
                  <a:solidFill>
                    <a:srgbClr val="611DFF"/>
                  </a:solidFill>
                  <a:sym typeface="Arial" charset="0"/>
                </a:rPr>
                <a:t> </a:t>
              </a:r>
              <a:r>
                <a:rPr lang="en-US" sz="1000" b="1">
                  <a:solidFill>
                    <a:srgbClr val="611DFF"/>
                  </a:solidFill>
                  <a:sym typeface="Arial" charset="0"/>
                </a:rPr>
                <a:t>= 5.0</a:t>
              </a:r>
              <a:r>
                <a:rPr lang="en-US" sz="1000" b="1">
                  <a:solidFill>
                    <a:srgbClr val="000000"/>
                  </a:solidFill>
                  <a:sym typeface="Arial" charset="0"/>
                </a:rPr>
                <a:t> </a:t>
              </a:r>
            </a:p>
            <a:p>
              <a:pPr algn="ctr" defTabSz="642938"/>
              <a:r>
                <a:rPr lang="en-US" sz="1000" b="1">
                  <a:solidFill>
                    <a:srgbClr val="2007EC"/>
                  </a:solidFill>
                  <a:sym typeface="Arial" charset="0"/>
                </a:rPr>
                <a:t>d</a:t>
              </a:r>
              <a:r>
                <a:rPr lang="en-US" sz="1000" b="1" baseline="-6000">
                  <a:solidFill>
                    <a:srgbClr val="2007EC"/>
                  </a:solidFill>
                  <a:sym typeface="Arial" charset="0"/>
                </a:rPr>
                <a:t> </a:t>
              </a:r>
              <a:r>
                <a:rPr lang="en-US" sz="1000" b="1">
                  <a:solidFill>
                    <a:srgbClr val="2007EC"/>
                  </a:solidFill>
                  <a:sym typeface="Arial" charset="0"/>
                </a:rPr>
                <a:t>= 4.0</a:t>
              </a:r>
            </a:p>
            <a:p>
              <a:pPr algn="ctr" defTabSz="642938"/>
              <a:r>
                <a:rPr lang="en-US" sz="1000" b="1">
                  <a:solidFill>
                    <a:srgbClr val="274FFF"/>
                  </a:solidFill>
                  <a:sym typeface="Arial" charset="0"/>
                </a:rPr>
                <a:t>d</a:t>
              </a:r>
              <a:r>
                <a:rPr lang="en-US" sz="1000" b="1" baseline="-6000">
                  <a:solidFill>
                    <a:srgbClr val="274FFF"/>
                  </a:solidFill>
                  <a:sym typeface="Arial" charset="0"/>
                </a:rPr>
                <a:t> </a:t>
              </a:r>
              <a:r>
                <a:rPr lang="en-US" sz="1000" b="1">
                  <a:solidFill>
                    <a:srgbClr val="274FFF"/>
                  </a:solidFill>
                  <a:sym typeface="Arial" charset="0"/>
                </a:rPr>
                <a:t>= 3.0</a:t>
              </a:r>
            </a:p>
            <a:p>
              <a:pPr algn="ctr" defTabSz="642938"/>
              <a:r>
                <a:rPr lang="en-US" sz="1000" b="1">
                  <a:solidFill>
                    <a:srgbClr val="2693FF"/>
                  </a:solidFill>
                  <a:sym typeface="Arial" charset="0"/>
                </a:rPr>
                <a:t>d</a:t>
              </a:r>
              <a:r>
                <a:rPr lang="en-US" sz="1000" b="1" baseline="-6000">
                  <a:solidFill>
                    <a:srgbClr val="2693FF"/>
                  </a:solidFill>
                  <a:sym typeface="Arial" charset="0"/>
                </a:rPr>
                <a:t> </a:t>
              </a:r>
              <a:r>
                <a:rPr lang="en-US" sz="1000" b="1">
                  <a:solidFill>
                    <a:srgbClr val="2693FF"/>
                  </a:solidFill>
                  <a:sym typeface="Arial" charset="0"/>
                </a:rPr>
                <a:t>= 2.0</a:t>
              </a:r>
            </a:p>
          </p:txBody>
        </p:sp>
        <p:sp>
          <p:nvSpPr>
            <p:cNvPr id="61476" name="AutoShape 71"/>
            <p:cNvSpPr>
              <a:spLocks/>
            </p:cNvSpPr>
            <p:nvPr/>
          </p:nvSpPr>
          <p:spPr bwMode="auto">
            <a:xfrm rot="-5400000">
              <a:off x="-144" y="967"/>
              <a:ext cx="734" cy="121"/>
            </a:xfrm>
            <a:custGeom>
              <a:avLst/>
              <a:gdLst>
                <a:gd name="T0" fmla="*/ 0 w 21600"/>
                <a:gd name="T1" fmla="*/ 0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0" y="0"/>
                  </a:moveTo>
                </a:path>
              </a:pathLst>
            </a:cu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/>
              <a:r>
                <a:rPr lang="en-US" sz="900" b="1">
                  <a:solidFill>
                    <a:srgbClr val="000000"/>
                  </a:solidFill>
                  <a:sym typeface="Arial" charset="0"/>
                </a:rPr>
                <a:t>Track Angle [°]</a:t>
              </a:r>
            </a:p>
          </p:txBody>
        </p:sp>
        <p:sp>
          <p:nvSpPr>
            <p:cNvPr id="61477" name="Rectangle 72"/>
            <p:cNvSpPr>
              <a:spLocks/>
            </p:cNvSpPr>
            <p:nvPr/>
          </p:nvSpPr>
          <p:spPr bwMode="auto">
            <a:xfrm>
              <a:off x="2123" y="2646"/>
              <a:ext cx="1247" cy="1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/>
              <a:r>
                <a:rPr lang="en-US" sz="900" b="1">
                  <a:solidFill>
                    <a:srgbClr val="000000"/>
                  </a:solidFill>
                  <a:sym typeface="Arial" charset="0"/>
                </a:rPr>
                <a:t>z-Distance to Vertex [cm]</a:t>
              </a:r>
            </a:p>
          </p:txBody>
        </p:sp>
        <p:sp>
          <p:nvSpPr>
            <p:cNvPr id="61478" name="Rectangle 73"/>
            <p:cNvSpPr>
              <a:spLocks/>
            </p:cNvSpPr>
            <p:nvPr/>
          </p:nvSpPr>
          <p:spPr bwMode="auto">
            <a:xfrm>
              <a:off x="1381" y="757"/>
              <a:ext cx="1803" cy="1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/>
              <a:r>
                <a:rPr lang="en-US" sz="900" b="1">
                  <a:solidFill>
                    <a:srgbClr val="000000"/>
                  </a:solidFill>
                  <a:sym typeface="Arial" charset="0"/>
                </a:rPr>
                <a:t>Distance Detector-Beam-Line d [cm]</a:t>
              </a:r>
            </a:p>
          </p:txBody>
        </p:sp>
      </p:grpSp>
      <p:sp>
        <p:nvSpPr>
          <p:cNvPr id="61462" name="Rectangle 74"/>
          <p:cNvSpPr>
            <a:spLocks/>
          </p:cNvSpPr>
          <p:nvPr/>
        </p:nvSpPr>
        <p:spPr bwMode="auto">
          <a:xfrm>
            <a:off x="815975" y="261938"/>
            <a:ext cx="7518400" cy="554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22" bIns="0"/>
          <a:lstStyle/>
          <a:p>
            <a:pPr marL="39688" algn="ctr" defTabSz="642938"/>
            <a:r>
              <a:rPr lang="en-US" sz="3400">
                <a:solidFill>
                  <a:srgbClr val="FCBD00"/>
                </a:solidFill>
                <a:latin typeface="Arial Rounded MT Bold" pitchFamily="34" charset="0"/>
                <a:sym typeface="Arial Rounded MT Bold" pitchFamily="34" charset="0"/>
              </a:rPr>
              <a:t>Beam Pipe</a:t>
            </a:r>
          </a:p>
        </p:txBody>
      </p:sp>
      <p:grpSp>
        <p:nvGrpSpPr>
          <p:cNvPr id="61463" name="Group 75"/>
          <p:cNvGrpSpPr>
            <a:grpSpLocks/>
          </p:cNvGrpSpPr>
          <p:nvPr/>
        </p:nvGrpSpPr>
        <p:grpSpPr bwMode="auto">
          <a:xfrm>
            <a:off x="5532438" y="3251200"/>
            <a:ext cx="1022350" cy="133350"/>
            <a:chOff x="0" y="0"/>
            <a:chExt cx="916" cy="120"/>
          </a:xfrm>
        </p:grpSpPr>
        <p:sp>
          <p:nvSpPr>
            <p:cNvPr id="61469" name="Oval 76"/>
            <p:cNvSpPr>
              <a:spLocks/>
            </p:cNvSpPr>
            <p:nvPr/>
          </p:nvSpPr>
          <p:spPr bwMode="auto">
            <a:xfrm>
              <a:off x="0" y="0"/>
              <a:ext cx="120" cy="120"/>
            </a:xfrm>
            <a:prstGeom prst="ellipse">
              <a:avLst/>
            </a:prstGeom>
            <a:noFill/>
            <a:ln w="12700">
              <a:solidFill>
                <a:srgbClr val="FF0D0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defTabSz="642938"/>
              <a:endParaRPr lang="it-IT" sz="1100">
                <a:solidFill>
                  <a:srgbClr val="FFFFFF"/>
                </a:solidFill>
                <a:sym typeface="Arial" charset="0"/>
              </a:endParaRPr>
            </a:p>
          </p:txBody>
        </p:sp>
        <p:sp>
          <p:nvSpPr>
            <p:cNvPr id="61470" name="Oval 77"/>
            <p:cNvSpPr>
              <a:spLocks/>
            </p:cNvSpPr>
            <p:nvPr/>
          </p:nvSpPr>
          <p:spPr bwMode="auto">
            <a:xfrm>
              <a:off x="188" y="0"/>
              <a:ext cx="120" cy="120"/>
            </a:xfrm>
            <a:prstGeom prst="ellipse">
              <a:avLst/>
            </a:prstGeom>
            <a:noFill/>
            <a:ln w="12700">
              <a:solidFill>
                <a:srgbClr val="FF0D0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defTabSz="642938"/>
              <a:endParaRPr lang="it-IT" sz="1100">
                <a:solidFill>
                  <a:srgbClr val="FFFFFF"/>
                </a:solidFill>
                <a:sym typeface="Arial" charset="0"/>
              </a:endParaRPr>
            </a:p>
          </p:txBody>
        </p:sp>
        <p:sp>
          <p:nvSpPr>
            <p:cNvPr id="61471" name="Oval 78"/>
            <p:cNvSpPr>
              <a:spLocks/>
            </p:cNvSpPr>
            <p:nvPr/>
          </p:nvSpPr>
          <p:spPr bwMode="auto">
            <a:xfrm>
              <a:off x="396" y="0"/>
              <a:ext cx="120" cy="120"/>
            </a:xfrm>
            <a:prstGeom prst="ellipse">
              <a:avLst/>
            </a:prstGeom>
            <a:noFill/>
            <a:ln w="12700">
              <a:solidFill>
                <a:srgbClr val="FF0D0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defTabSz="642938"/>
              <a:endParaRPr lang="it-IT" sz="1100">
                <a:solidFill>
                  <a:srgbClr val="FFFFFF"/>
                </a:solidFill>
                <a:sym typeface="Arial" charset="0"/>
              </a:endParaRPr>
            </a:p>
          </p:txBody>
        </p:sp>
        <p:sp>
          <p:nvSpPr>
            <p:cNvPr id="61472" name="Oval 79"/>
            <p:cNvSpPr>
              <a:spLocks/>
            </p:cNvSpPr>
            <p:nvPr/>
          </p:nvSpPr>
          <p:spPr bwMode="auto">
            <a:xfrm>
              <a:off x="612" y="0"/>
              <a:ext cx="120" cy="120"/>
            </a:xfrm>
            <a:prstGeom prst="ellipse">
              <a:avLst/>
            </a:prstGeom>
            <a:noFill/>
            <a:ln w="12700">
              <a:solidFill>
                <a:srgbClr val="FF0D0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defTabSz="642938"/>
              <a:endParaRPr lang="it-IT" sz="1100">
                <a:solidFill>
                  <a:srgbClr val="FFFFFF"/>
                </a:solidFill>
                <a:sym typeface="Arial" charset="0"/>
              </a:endParaRPr>
            </a:p>
          </p:txBody>
        </p:sp>
        <p:sp>
          <p:nvSpPr>
            <p:cNvPr id="61473" name="Oval 80"/>
            <p:cNvSpPr>
              <a:spLocks/>
            </p:cNvSpPr>
            <p:nvPr/>
          </p:nvSpPr>
          <p:spPr bwMode="auto">
            <a:xfrm>
              <a:off x="796" y="0"/>
              <a:ext cx="120" cy="120"/>
            </a:xfrm>
            <a:prstGeom prst="ellipse">
              <a:avLst/>
            </a:prstGeom>
            <a:noFill/>
            <a:ln w="12700">
              <a:solidFill>
                <a:srgbClr val="FF0D0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defTabSz="642938"/>
              <a:endParaRPr lang="it-IT" sz="1100">
                <a:solidFill>
                  <a:srgbClr val="FFFFFF"/>
                </a:solidFill>
                <a:sym typeface="Arial" charset="0"/>
              </a:endParaRPr>
            </a:p>
          </p:txBody>
        </p:sp>
      </p:grpSp>
      <p:sp>
        <p:nvSpPr>
          <p:cNvPr id="61464" name="Rectangle 81"/>
          <p:cNvSpPr>
            <a:spLocks noChangeArrowheads="1"/>
          </p:cNvSpPr>
          <p:nvPr/>
        </p:nvSpPr>
        <p:spPr bwMode="auto">
          <a:xfrm>
            <a:off x="5326063" y="6064250"/>
            <a:ext cx="468312" cy="277813"/>
          </a:xfrm>
          <a:prstGeom prst="rect">
            <a:avLst/>
          </a:prstGeom>
          <a:noFill/>
          <a:ln w="9525">
            <a:solidFill>
              <a:srgbClr val="FACB04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61465" name="Line 82"/>
          <p:cNvSpPr>
            <a:spLocks noChangeShapeType="1"/>
          </p:cNvSpPr>
          <p:nvPr/>
        </p:nvSpPr>
        <p:spPr bwMode="auto">
          <a:xfrm>
            <a:off x="3779838" y="4292600"/>
            <a:ext cx="1584325" cy="1800225"/>
          </a:xfrm>
          <a:prstGeom prst="line">
            <a:avLst/>
          </a:prstGeom>
          <a:noFill/>
          <a:ln w="9525">
            <a:solidFill>
              <a:srgbClr val="FACB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66" name="Line 83"/>
          <p:cNvSpPr>
            <a:spLocks noChangeShapeType="1"/>
          </p:cNvSpPr>
          <p:nvPr/>
        </p:nvSpPr>
        <p:spPr bwMode="auto">
          <a:xfrm flipV="1">
            <a:off x="3779838" y="6308725"/>
            <a:ext cx="1800225" cy="0"/>
          </a:xfrm>
          <a:prstGeom prst="line">
            <a:avLst/>
          </a:prstGeom>
          <a:noFill/>
          <a:ln w="9525">
            <a:solidFill>
              <a:srgbClr val="FACB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67" name="AutoShape 84"/>
          <p:cNvSpPr>
            <a:spLocks noChangeArrowheads="1"/>
          </p:cNvSpPr>
          <p:nvPr/>
        </p:nvSpPr>
        <p:spPr bwMode="auto">
          <a:xfrm>
            <a:off x="6443663" y="3667125"/>
            <a:ext cx="647700" cy="287338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ACB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61468" name="AutoShape 85"/>
          <p:cNvSpPr>
            <a:spLocks noChangeArrowheads="1"/>
          </p:cNvSpPr>
          <p:nvPr/>
        </p:nvSpPr>
        <p:spPr bwMode="auto">
          <a:xfrm rot="6144102">
            <a:off x="4157663" y="5737225"/>
            <a:ext cx="647700" cy="3937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ACB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Oval 10"/>
          <p:cNvSpPr>
            <a:spLocks noChangeArrowheads="1"/>
          </p:cNvSpPr>
          <p:nvPr/>
        </p:nvSpPr>
        <p:spPr bwMode="auto">
          <a:xfrm>
            <a:off x="7091363" y="5876925"/>
            <a:ext cx="576262" cy="71438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63490" name="Slide Number Placeholder 3"/>
          <p:cNvSpPr txBox="1">
            <a:spLocks noGrp="1"/>
          </p:cNvSpPr>
          <p:nvPr/>
        </p:nvSpPr>
        <p:spPr bwMode="auto">
          <a:xfrm>
            <a:off x="8718550" y="6616700"/>
            <a:ext cx="217488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74" tIns="32137" rIns="64274" bIns="32137" anchor="b"/>
          <a:lstStyle/>
          <a:p>
            <a:pPr algn="ctr" defTabSz="642938"/>
            <a:fld id="{831E48A9-1F77-47FE-B9A3-EEDC255EC39B}" type="slidenum">
              <a:rPr lang="en-US" sz="1100">
                <a:sym typeface="Corbel" pitchFamily="34" charset="0"/>
              </a:rPr>
              <a:pPr algn="ctr" defTabSz="642938"/>
              <a:t>28</a:t>
            </a:fld>
            <a:endParaRPr lang="en-US" sz="1100">
              <a:sym typeface="Corbel" pitchFamily="34" charset="0"/>
            </a:endParaRPr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400" smtClean="0">
                <a:solidFill>
                  <a:srgbClr val="FCBD00"/>
                </a:solidFill>
              </a:rPr>
              <a:t>Beam Pipe - continued</a:t>
            </a:r>
            <a:endParaRPr lang="it-IT" sz="3400" smtClean="0">
              <a:solidFill>
                <a:srgbClr val="FCBD00"/>
              </a:solidFill>
            </a:endParaRPr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9750" y="1052513"/>
            <a:ext cx="8053388" cy="5465762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Clr>
                <a:srgbClr val="FEB80A"/>
              </a:buClr>
              <a:buSzTx/>
            </a:pPr>
            <a:r>
              <a:rPr lang="en-US" sz="2000" smtClean="0">
                <a:solidFill>
                  <a:srgbClr val="FFCC00"/>
                </a:solidFill>
                <a:sym typeface="Arial" charset="0"/>
              </a:rPr>
              <a:t>Challenge:</a:t>
            </a:r>
            <a:r>
              <a:rPr lang="en-US" sz="2000" smtClean="0">
                <a:sym typeface="Arial" charset="0"/>
              </a:rPr>
              <a:t>										  is it possible to build a long beam pipe as thin as necessary?</a:t>
            </a:r>
            <a:endParaRPr lang="en-US" sz="2000" smtClean="0">
              <a:sym typeface="Wingdings" pitchFamily="2" charset="2"/>
            </a:endParaRPr>
          </a:p>
          <a:p>
            <a:pPr lvl="1" eaLnBrk="1" hangingPunct="1">
              <a:lnSpc>
                <a:spcPct val="90000"/>
              </a:lnSpc>
              <a:buClr>
                <a:srgbClr val="FEB80A"/>
              </a:buClr>
              <a:buSzTx/>
            </a:pPr>
            <a:r>
              <a:rPr lang="en-US" sz="2000" smtClean="0">
                <a:sym typeface="Arial" charset="0"/>
              </a:rPr>
              <a:t>BP sandwich structure: </a:t>
            </a:r>
            <a:br>
              <a:rPr lang="en-US" sz="2000" smtClean="0">
                <a:sym typeface="Arial" charset="0"/>
              </a:rPr>
            </a:br>
            <a:r>
              <a:rPr lang="en-US" sz="2000" smtClean="0">
                <a:sym typeface="Arial" charset="0"/>
              </a:rPr>
              <a:t>Metal - Carrier - Metal</a:t>
            </a:r>
            <a:br>
              <a:rPr lang="en-US" sz="2000" smtClean="0">
                <a:sym typeface="Arial" charset="0"/>
              </a:rPr>
            </a:br>
            <a:r>
              <a:rPr lang="en-US" sz="2000" smtClean="0">
                <a:sym typeface="Arial" charset="0"/>
              </a:rPr>
              <a:t>             minimal thickness and excellent radiation length</a:t>
            </a:r>
            <a:br>
              <a:rPr lang="en-US" sz="2000" smtClean="0">
                <a:sym typeface="Arial" charset="0"/>
              </a:rPr>
            </a:br>
            <a:r>
              <a:rPr lang="en-US" sz="2000" smtClean="0">
                <a:sym typeface="Arial" charset="0"/>
              </a:rPr>
              <a:t>e.g.   Be/Al - Nomex/Carbon foam - Be/Al </a:t>
            </a:r>
            <a:r>
              <a:rPr lang="en-US" sz="2000" smtClean="0">
                <a:solidFill>
                  <a:srgbClr val="0091CE"/>
                </a:solidFill>
                <a:sym typeface="Arial" charset="0"/>
              </a:rPr>
              <a:t>*</a:t>
            </a:r>
            <a:br>
              <a:rPr lang="en-US" sz="2000" smtClean="0">
                <a:solidFill>
                  <a:srgbClr val="0091CE"/>
                </a:solidFill>
                <a:sym typeface="Arial" charset="0"/>
              </a:rPr>
            </a:br>
            <a:r>
              <a:rPr lang="en-US" sz="2000" smtClean="0">
                <a:solidFill>
                  <a:srgbClr val="0091CE"/>
                </a:solidFill>
                <a:sym typeface="Arial" charset="0"/>
              </a:rPr>
              <a:t>*</a:t>
            </a:r>
            <a:r>
              <a:rPr lang="en-US" sz="1000" smtClean="0">
                <a:sym typeface="Arial" charset="0"/>
              </a:rPr>
              <a:t>NIM 228 (1984) 207-209, A SANDWICH STRUCTURE BEAM PIPE FOR STORAGE RINGS,  G.B. BOWDEN, </a:t>
            </a:r>
            <a:br>
              <a:rPr lang="en-US" sz="1000" smtClean="0">
                <a:sym typeface="Arial" charset="0"/>
              </a:rPr>
            </a:br>
            <a:r>
              <a:rPr lang="en-US" sz="1000" smtClean="0">
                <a:sym typeface="Arial" charset="0"/>
              </a:rPr>
              <a:t>   H.DESTAEBLER, Ch. T. HOARD and A. E. JOHNSTON, SLAC    (… The pipe has a radiation thickness of </a:t>
            </a:r>
            <a:br>
              <a:rPr lang="en-US" sz="1000" smtClean="0">
                <a:sym typeface="Arial" charset="0"/>
              </a:rPr>
            </a:br>
            <a:r>
              <a:rPr lang="en-US" sz="1000" smtClean="0">
                <a:sym typeface="Arial" charset="0"/>
              </a:rPr>
              <a:t>   5.8x10-3Xo, a failure pressure of 3.5 atm and was baked for high vacuum service; Al-NomexAl, length 560mm! )</a:t>
            </a:r>
            <a:br>
              <a:rPr lang="en-US" sz="1000" smtClean="0">
                <a:sym typeface="Arial" charset="0"/>
              </a:rPr>
            </a:br>
            <a:r>
              <a:rPr lang="en-US" sz="1000" smtClean="0">
                <a:sym typeface="Arial" charset="0"/>
              </a:rPr>
              <a:t>    </a:t>
            </a:r>
            <a:br>
              <a:rPr lang="en-US" sz="1000" smtClean="0">
                <a:sym typeface="Arial" charset="0"/>
              </a:rPr>
            </a:br>
            <a:r>
              <a:rPr lang="en-US" sz="1000" smtClean="0">
                <a:sym typeface="Arial" charset="0"/>
              </a:rPr>
              <a:t>   arXiv:nucl-ex/0205008v1 (2002), Integration and Conventional Systems at STAR, H.S. Matis et.al.</a:t>
            </a:r>
          </a:p>
          <a:p>
            <a:pPr lvl="1" eaLnBrk="1" hangingPunct="1">
              <a:lnSpc>
                <a:spcPct val="90000"/>
              </a:lnSpc>
              <a:buClr>
                <a:srgbClr val="FEB80A"/>
              </a:buClr>
              <a:buSzTx/>
            </a:pPr>
            <a:endParaRPr lang="en-US" sz="1000" smtClean="0">
              <a:sym typeface="Arial" charset="0"/>
            </a:endParaRPr>
          </a:p>
          <a:p>
            <a:pPr lvl="1" eaLnBrk="1" hangingPunct="1">
              <a:lnSpc>
                <a:spcPct val="90000"/>
              </a:lnSpc>
              <a:buClr>
                <a:srgbClr val="FEB80A"/>
              </a:buClr>
              <a:buSzTx/>
            </a:pPr>
            <a:r>
              <a:rPr lang="en-US" sz="2000" smtClean="0">
                <a:solidFill>
                  <a:srgbClr val="FACB04"/>
                </a:solidFill>
                <a:sym typeface="Arial" charset="0"/>
              </a:rPr>
              <a:t>R&amp;D required:</a:t>
            </a:r>
            <a:br>
              <a:rPr lang="en-US" sz="2000" smtClean="0">
                <a:solidFill>
                  <a:srgbClr val="FACB04"/>
                </a:solidFill>
                <a:sym typeface="Arial" charset="0"/>
              </a:rPr>
            </a:br>
            <a:r>
              <a:rPr lang="en-US" sz="2000" smtClean="0">
                <a:sym typeface="Arial" charset="0"/>
              </a:rPr>
              <a:t>vacuum tight, mechanical-,  electrical-,  thermal stability</a:t>
            </a:r>
          </a:p>
          <a:p>
            <a:pPr lvl="1" eaLnBrk="1" hangingPunct="1">
              <a:lnSpc>
                <a:spcPct val="90000"/>
              </a:lnSpc>
              <a:buClr>
                <a:srgbClr val="FEB80A"/>
              </a:buClr>
              <a:buSzTx/>
            </a:pPr>
            <a:r>
              <a:rPr lang="en-US" sz="2000" smtClean="0">
                <a:sym typeface="Arial" charset="0"/>
              </a:rPr>
              <a:t>The detector dimensions depend heavily on the beam pipe size</a:t>
            </a:r>
          </a:p>
          <a:p>
            <a:pPr lvl="1" eaLnBrk="1" hangingPunct="1">
              <a:lnSpc>
                <a:spcPct val="90000"/>
              </a:lnSpc>
              <a:buClr>
                <a:srgbClr val="FEB80A"/>
              </a:buClr>
              <a:buSzTx/>
            </a:pPr>
            <a:r>
              <a:rPr lang="en-US" sz="2000" smtClean="0">
                <a:solidFill>
                  <a:srgbClr val="FACB04"/>
                </a:solidFill>
                <a:sym typeface="Arial" charset="0"/>
              </a:rPr>
              <a:t>Reminder: LHeC has 3 beams:</a:t>
            </a:r>
          </a:p>
          <a:p>
            <a:pPr lvl="3" eaLnBrk="1" hangingPunct="1">
              <a:lnSpc>
                <a:spcPct val="90000"/>
              </a:lnSpc>
              <a:buClr>
                <a:srgbClr val="FEB80A"/>
              </a:buClr>
              <a:buSzTx/>
            </a:pPr>
            <a:r>
              <a:rPr lang="en-US" sz="1800" smtClean="0">
                <a:solidFill>
                  <a:schemeClr val="accent1"/>
                </a:solidFill>
                <a:sym typeface="Arial" charset="0"/>
              </a:rPr>
              <a:t>Interacting electron beam</a:t>
            </a:r>
            <a:r>
              <a:rPr lang="en-US" sz="1800" smtClean="0">
                <a:sym typeface="Arial" charset="0"/>
              </a:rPr>
              <a:t> </a:t>
            </a:r>
            <a:r>
              <a:rPr lang="en-US" sz="1800" smtClean="0">
                <a:solidFill>
                  <a:srgbClr val="FAFD00"/>
                </a:solidFill>
                <a:sym typeface="Arial" charset="0"/>
              </a:rPr>
              <a:t>(synchrotron radiation)</a:t>
            </a:r>
          </a:p>
          <a:p>
            <a:pPr lvl="3" eaLnBrk="1" hangingPunct="1">
              <a:lnSpc>
                <a:spcPct val="90000"/>
              </a:lnSpc>
              <a:buClr>
                <a:srgbClr val="FEB80A"/>
              </a:buClr>
              <a:buSzTx/>
            </a:pPr>
            <a:r>
              <a:rPr lang="en-US" sz="1800" smtClean="0">
                <a:solidFill>
                  <a:srgbClr val="00DFCA"/>
                </a:solidFill>
                <a:sym typeface="Arial" charset="0"/>
              </a:rPr>
              <a:t>Interacting proton beam</a:t>
            </a:r>
          </a:p>
          <a:p>
            <a:pPr lvl="3" eaLnBrk="1" hangingPunct="1">
              <a:lnSpc>
                <a:spcPct val="90000"/>
              </a:lnSpc>
              <a:buClr>
                <a:srgbClr val="FEB80A"/>
              </a:buClr>
              <a:buSzTx/>
            </a:pPr>
            <a:r>
              <a:rPr lang="en-US" sz="1800" smtClean="0">
                <a:solidFill>
                  <a:srgbClr val="00DFCA"/>
                </a:solidFill>
                <a:sym typeface="Arial" charset="0"/>
              </a:rPr>
              <a:t>Spectator proton beam</a:t>
            </a:r>
            <a:endParaRPr lang="it-IT" sz="1800" smtClean="0">
              <a:solidFill>
                <a:srgbClr val="00DFCA"/>
              </a:solidFill>
            </a:endParaRPr>
          </a:p>
        </p:txBody>
      </p:sp>
      <p:sp>
        <p:nvSpPr>
          <p:cNvPr id="63493" name="Oval 5"/>
          <p:cNvSpPr>
            <a:spLocks noChangeArrowheads="1"/>
          </p:cNvSpPr>
          <p:nvPr/>
        </p:nvSpPr>
        <p:spPr bwMode="auto">
          <a:xfrm>
            <a:off x="6516688" y="5661025"/>
            <a:ext cx="1511300" cy="5048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63494" name="Oval 7"/>
          <p:cNvSpPr>
            <a:spLocks noChangeArrowheads="1"/>
          </p:cNvSpPr>
          <p:nvPr/>
        </p:nvSpPr>
        <p:spPr bwMode="auto">
          <a:xfrm>
            <a:off x="6732588" y="5876925"/>
            <a:ext cx="73025" cy="71438"/>
          </a:xfrm>
          <a:prstGeom prst="ellipse">
            <a:avLst/>
          </a:prstGeom>
          <a:solidFill>
            <a:srgbClr val="00DFCA"/>
          </a:solidFill>
          <a:ln w="9525">
            <a:solidFill>
              <a:srgbClr val="00DFCA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63495" name="Oval 8"/>
          <p:cNvSpPr>
            <a:spLocks noChangeArrowheads="1"/>
          </p:cNvSpPr>
          <p:nvPr/>
        </p:nvSpPr>
        <p:spPr bwMode="auto">
          <a:xfrm>
            <a:off x="6948488" y="5876925"/>
            <a:ext cx="73025" cy="71438"/>
          </a:xfrm>
          <a:prstGeom prst="ellipse">
            <a:avLst/>
          </a:prstGeom>
          <a:solidFill>
            <a:srgbClr val="00DFCA"/>
          </a:solidFill>
          <a:ln w="9525">
            <a:solidFill>
              <a:srgbClr val="00DFCA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63496" name="Oval 9"/>
          <p:cNvSpPr>
            <a:spLocks noChangeArrowheads="1"/>
          </p:cNvSpPr>
          <p:nvPr/>
        </p:nvSpPr>
        <p:spPr bwMode="auto">
          <a:xfrm>
            <a:off x="7092950" y="5878513"/>
            <a:ext cx="7302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0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6188" y="263525"/>
            <a:ext cx="7358062" cy="5973763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64514" name="Rectangle 17"/>
          <p:cNvSpPr>
            <a:spLocks noChangeArrowheads="1"/>
          </p:cNvSpPr>
          <p:nvPr/>
        </p:nvSpPr>
        <p:spPr bwMode="auto">
          <a:xfrm>
            <a:off x="250825" y="4203700"/>
            <a:ext cx="8785225" cy="2087563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15" name="Slide Number Placeholder 1"/>
          <p:cNvSpPr txBox="1">
            <a:spLocks noGrp="1"/>
          </p:cNvSpPr>
          <p:nvPr/>
        </p:nvSpPr>
        <p:spPr bwMode="auto">
          <a:xfrm>
            <a:off x="8718550" y="6616700"/>
            <a:ext cx="217488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74" tIns="32137" rIns="64274" bIns="32137" anchor="b"/>
          <a:lstStyle/>
          <a:p>
            <a:pPr algn="ctr" defTabSz="642938"/>
            <a:fld id="{4FB995EF-FAA9-4F22-8AE5-54B91E99A18F}" type="slidenum">
              <a:rPr lang="en-US" sz="1100">
                <a:sym typeface="Corbel" pitchFamily="34" charset="0"/>
              </a:rPr>
              <a:pPr algn="ctr" defTabSz="642938"/>
              <a:t>29</a:t>
            </a:fld>
            <a:endParaRPr lang="en-US" sz="1100">
              <a:sym typeface="Corbel" pitchFamily="34" charset="0"/>
            </a:endParaRPr>
          </a:p>
        </p:txBody>
      </p:sp>
      <p:sp>
        <p:nvSpPr>
          <p:cNvPr id="64516" name="Rectangle 4"/>
          <p:cNvSpPr>
            <a:spLocks/>
          </p:cNvSpPr>
          <p:nvPr/>
        </p:nvSpPr>
        <p:spPr bwMode="auto">
          <a:xfrm>
            <a:off x="395288" y="188913"/>
            <a:ext cx="8296275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22" bIns="0"/>
          <a:lstStyle/>
          <a:p>
            <a:pPr marL="39688" algn="ctr" defTabSz="642938"/>
            <a:r>
              <a:rPr lang="en-US" sz="3800">
                <a:solidFill>
                  <a:srgbClr val="FCBD00"/>
                </a:solidFill>
                <a:latin typeface="Arial Rounded MT Bold" pitchFamily="34" charset="0"/>
                <a:sym typeface="Arial Rounded MT Bold" pitchFamily="34" charset="0"/>
              </a:rPr>
              <a:t>Benchmark Processes</a:t>
            </a:r>
          </a:p>
        </p:txBody>
      </p:sp>
      <p:sp>
        <p:nvSpPr>
          <p:cNvPr id="64517" name="Rectangle 5"/>
          <p:cNvSpPr>
            <a:spLocks/>
          </p:cNvSpPr>
          <p:nvPr/>
        </p:nvSpPr>
        <p:spPr bwMode="auto">
          <a:xfrm>
            <a:off x="250825" y="1125538"/>
            <a:ext cx="8785225" cy="5543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0463" bIns="0"/>
          <a:lstStyle/>
          <a:p>
            <a:pPr defTabSz="642938">
              <a:spcBef>
                <a:spcPts val="488"/>
              </a:spcBef>
              <a:buClr>
                <a:srgbClr val="FFCC03"/>
              </a:buClr>
              <a:buSzPct val="125000"/>
              <a:buFont typeface="Arial" charset="0"/>
              <a:buChar char="•"/>
            </a:pPr>
            <a:r>
              <a:rPr lang="en-US" sz="1900">
                <a:sym typeface="Arial" charset="0"/>
              </a:rPr>
              <a:t> One of the benchmark processes</a:t>
            </a:r>
            <a:r>
              <a:rPr lang="en-US" sz="1900">
                <a:solidFill>
                  <a:srgbClr val="0091CE"/>
                </a:solidFill>
                <a:sym typeface="Arial" charset="0"/>
              </a:rPr>
              <a:t>*</a:t>
            </a:r>
            <a:r>
              <a:rPr lang="en-US" sz="1900">
                <a:sym typeface="Arial" charset="0"/>
              </a:rPr>
              <a:t>:</a:t>
            </a:r>
          </a:p>
          <a:p>
            <a:pPr defTabSz="642938">
              <a:spcBef>
                <a:spcPts val="488"/>
              </a:spcBef>
            </a:pPr>
            <a:r>
              <a:rPr lang="en-US" sz="1900">
                <a:sym typeface="Arial" charset="0"/>
              </a:rPr>
              <a:t>     </a:t>
            </a:r>
            <a:r>
              <a:rPr lang="en-US">
                <a:sym typeface="Arial" charset="0"/>
              </a:rPr>
              <a:t>Vector Boson Fusion @ LHC CC</a:t>
            </a:r>
          </a:p>
          <a:p>
            <a:pPr defTabSz="642938">
              <a:spcBef>
                <a:spcPts val="488"/>
              </a:spcBef>
            </a:pPr>
            <a:r>
              <a:rPr lang="en-US">
                <a:sym typeface="Arial" charset="0"/>
              </a:rPr>
              <a:t>     where (one possible) background </a:t>
            </a:r>
          </a:p>
          <a:p>
            <a:pPr defTabSz="642938">
              <a:spcBef>
                <a:spcPts val="488"/>
              </a:spcBef>
            </a:pPr>
            <a:r>
              <a:rPr lang="en-US">
                <a:sym typeface="Arial" charset="0"/>
              </a:rPr>
              <a:t>     process CC</a:t>
            </a:r>
            <a:r>
              <a:rPr lang="en-US" sz="1900">
                <a:sym typeface="Arial" charset="0"/>
              </a:rPr>
              <a:t>  is      </a:t>
            </a:r>
            <a:br>
              <a:rPr lang="en-US" sz="1900">
                <a:sym typeface="Arial" charset="0"/>
              </a:rPr>
            </a:br>
            <a:endParaRPr lang="en-US" sz="1900">
              <a:sym typeface="Arial" charset="0"/>
            </a:endParaRPr>
          </a:p>
          <a:p>
            <a:pPr defTabSz="642938">
              <a:spcBef>
                <a:spcPts val="488"/>
              </a:spcBef>
            </a:pPr>
            <a:r>
              <a:rPr lang="en-US" sz="1900">
                <a:sym typeface="Arial" charset="0"/>
              </a:rPr>
              <a:t>    will challenge the detector design - requiring:   </a:t>
            </a:r>
          </a:p>
          <a:p>
            <a:pPr marL="742950" lvl="1" indent="-285750" defTabSz="642938">
              <a:spcBef>
                <a:spcPts val="488"/>
              </a:spcBef>
              <a:buFontTx/>
              <a:buChar char="•"/>
            </a:pPr>
            <a:r>
              <a:rPr lang="en-US" sz="1900">
                <a:sym typeface="Arial" charset="0"/>
              </a:rPr>
              <a:t>large forward acceptance</a:t>
            </a:r>
          </a:p>
          <a:p>
            <a:pPr marL="742950" lvl="1" indent="-285750" defTabSz="642938">
              <a:spcBef>
                <a:spcPts val="488"/>
              </a:spcBef>
              <a:buFontTx/>
              <a:buChar char="•"/>
            </a:pPr>
            <a:r>
              <a:rPr lang="en-US" sz="1900">
                <a:sym typeface="Arial" charset="0"/>
              </a:rPr>
              <a:t>best resolution for hadrons produced</a:t>
            </a:r>
          </a:p>
          <a:p>
            <a:pPr marL="742950" lvl="1" indent="-285750" defTabSz="642938">
              <a:spcBef>
                <a:spcPts val="488"/>
              </a:spcBef>
              <a:buFontTx/>
              <a:buChar char="•"/>
            </a:pPr>
            <a:r>
              <a:rPr lang="en-US" sz="1900">
                <a:sym typeface="Arial" charset="0"/>
              </a:rPr>
              <a:t>good E</a:t>
            </a:r>
            <a:r>
              <a:rPr lang="en-US" sz="1900" baseline="-6000">
                <a:sym typeface="Arial" charset="0"/>
              </a:rPr>
              <a:t>T</a:t>
            </a:r>
            <a:r>
              <a:rPr lang="en-US" sz="1900">
                <a:sym typeface="Arial" charset="0"/>
              </a:rPr>
              <a:t> recognition and b tagging with maximal acceptance</a:t>
            </a:r>
          </a:p>
          <a:p>
            <a:pPr defTabSz="642938">
              <a:spcBef>
                <a:spcPts val="488"/>
              </a:spcBef>
            </a:pPr>
            <a:r>
              <a:rPr lang="en-US" sz="1700">
                <a:sym typeface="Arial" charset="0"/>
              </a:rPr>
              <a:t>    </a:t>
            </a:r>
          </a:p>
          <a:p>
            <a:pPr defTabSz="642938">
              <a:spcBef>
                <a:spcPts val="488"/>
              </a:spcBef>
            </a:pPr>
            <a:endParaRPr lang="en-US" sz="1700">
              <a:sym typeface="Arial" charset="0"/>
            </a:endParaRPr>
          </a:p>
          <a:p>
            <a:pPr defTabSz="642938">
              <a:spcBef>
                <a:spcPts val="488"/>
              </a:spcBef>
            </a:pPr>
            <a:endParaRPr lang="en-US" sz="1700">
              <a:sym typeface="Arial" charset="0"/>
            </a:endParaRPr>
          </a:p>
          <a:p>
            <a:pPr defTabSz="642938">
              <a:spcBef>
                <a:spcPts val="488"/>
              </a:spcBef>
            </a:pPr>
            <a:endParaRPr lang="en-US" sz="1700">
              <a:sym typeface="Arial" charset="0"/>
            </a:endParaRPr>
          </a:p>
          <a:p>
            <a:pPr defTabSz="642938">
              <a:spcBef>
                <a:spcPts val="488"/>
              </a:spcBef>
            </a:pPr>
            <a:endParaRPr lang="en-US" sz="1700">
              <a:sym typeface="Arial" charset="0"/>
            </a:endParaRPr>
          </a:p>
          <a:p>
            <a:pPr defTabSz="642938">
              <a:spcBef>
                <a:spcPts val="488"/>
              </a:spcBef>
            </a:pPr>
            <a:endParaRPr lang="en-US" sz="1700">
              <a:sym typeface="Arial" charset="0"/>
            </a:endParaRPr>
          </a:p>
          <a:p>
            <a:pPr defTabSz="642938">
              <a:spcBef>
                <a:spcPts val="488"/>
              </a:spcBef>
            </a:pPr>
            <a:endParaRPr lang="en-US" sz="1300">
              <a:solidFill>
                <a:srgbClr val="0091CE"/>
              </a:solidFill>
              <a:sym typeface="Arial" charset="0"/>
            </a:endParaRPr>
          </a:p>
          <a:p>
            <a:pPr defTabSz="642938">
              <a:spcBef>
                <a:spcPts val="488"/>
              </a:spcBef>
            </a:pPr>
            <a:r>
              <a:rPr lang="en-US" sz="1300">
                <a:solidFill>
                  <a:srgbClr val="00DFCA"/>
                </a:solidFill>
                <a:sym typeface="Arial" charset="0"/>
              </a:rPr>
              <a:t>*</a:t>
            </a:r>
            <a:r>
              <a:rPr lang="en-US" sz="1300">
                <a:solidFill>
                  <a:srgbClr val="0091CE"/>
                </a:solidFill>
                <a:sym typeface="Arial" charset="0"/>
              </a:rPr>
              <a:t> </a:t>
            </a:r>
            <a:r>
              <a:rPr lang="en-US" sz="1300">
                <a:sym typeface="Arial" charset="0"/>
              </a:rPr>
              <a:t>U. Klein</a:t>
            </a:r>
          </a:p>
        </p:txBody>
      </p:sp>
      <p:pic>
        <p:nvPicPr>
          <p:cNvPr id="6451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5963" y="1125538"/>
            <a:ext cx="3097212" cy="1519237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64519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95738" y="2109788"/>
            <a:ext cx="1571625" cy="231775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64520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40250" y="1541463"/>
            <a:ext cx="938213" cy="231775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64521" name="Picture 12" descr="h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0063" y="4203700"/>
            <a:ext cx="230505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2" name="Picture 14" descr="h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213" y="4203700"/>
            <a:ext cx="236220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3" name="Picture 15" descr="h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3575" y="4262438"/>
            <a:ext cx="240982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4" name="Text Box 18"/>
          <p:cNvSpPr txBox="1">
            <a:spLocks noChangeArrowheads="1"/>
          </p:cNvSpPr>
          <p:nvPr/>
        </p:nvSpPr>
        <p:spPr bwMode="auto">
          <a:xfrm>
            <a:off x="7740650" y="5643563"/>
            <a:ext cx="126682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Ilcroot package:</a:t>
            </a:r>
          </a:p>
          <a:p>
            <a:r>
              <a:rPr lang="en-US" sz="1200"/>
              <a:t>V. di Benedetto,</a:t>
            </a:r>
          </a:p>
          <a:p>
            <a:r>
              <a:rPr lang="en-US" sz="1200"/>
              <a:t>C. Gatto</a:t>
            </a:r>
            <a:endParaRPr lang="it-IT" sz="1200"/>
          </a:p>
        </p:txBody>
      </p:sp>
      <p:sp>
        <p:nvSpPr>
          <p:cNvPr id="64525" name="Text Box 19"/>
          <p:cNvSpPr txBox="1">
            <a:spLocks noChangeArrowheads="1"/>
          </p:cNvSpPr>
          <p:nvPr/>
        </p:nvSpPr>
        <p:spPr bwMode="auto">
          <a:xfrm>
            <a:off x="7720013" y="4295775"/>
            <a:ext cx="13827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Higgs Production </a:t>
            </a:r>
          </a:p>
          <a:p>
            <a:r>
              <a:rPr lang="en-US" sz="1200"/>
              <a:t>in ep event</a:t>
            </a:r>
            <a:r>
              <a:rPr lang="en-US">
                <a:solidFill>
                  <a:srgbClr val="00DFCA"/>
                </a:solidFill>
              </a:rPr>
              <a:t>*</a:t>
            </a:r>
            <a:endParaRPr lang="it-IT">
              <a:solidFill>
                <a:srgbClr val="00DFCA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718550" y="6616700"/>
            <a:ext cx="217488" cy="241300"/>
          </a:xfrm>
        </p:spPr>
        <p:txBody>
          <a:bodyPr/>
          <a:lstStyle/>
          <a:p>
            <a:pPr defTabSz="642938">
              <a:defRPr/>
            </a:pPr>
            <a:fld id="{8D166352-CB66-40EA-A444-90BFFEEEF439}" type="slidenum">
              <a:rPr lang="en-US" smtClean="0">
                <a:ea typeface="ヒラギノ角ゴ ProN W3"/>
                <a:sym typeface="Corbel" pitchFamily="34" charset="0"/>
              </a:rPr>
              <a:pPr defTabSz="642938">
                <a:defRPr/>
              </a:pPr>
              <a:t>3</a:t>
            </a:fld>
            <a:endParaRPr lang="en-US" smtClean="0">
              <a:ea typeface="ヒラギノ角ゴ ProN W3"/>
              <a:sym typeface="Corbel" pitchFamily="34" charset="0"/>
            </a:endParaRPr>
          </a:p>
        </p:txBody>
      </p:sp>
      <p:sp>
        <p:nvSpPr>
          <p:cNvPr id="18434" name="Rectangle 2"/>
          <p:cNvSpPr>
            <a:spLocks/>
          </p:cNvSpPr>
          <p:nvPr/>
        </p:nvSpPr>
        <p:spPr bwMode="auto">
          <a:xfrm>
            <a:off x="142875" y="908050"/>
            <a:ext cx="8893175" cy="5688013"/>
          </a:xfrm>
          <a:prstGeom prst="rect">
            <a:avLst/>
          </a:prstGeom>
          <a:solidFill>
            <a:schemeClr val="tx1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1187450" y="188913"/>
            <a:ext cx="6781800" cy="635000"/>
          </a:xfrm>
        </p:spPr>
        <p:txBody>
          <a:bodyPr/>
          <a:lstStyle/>
          <a:p>
            <a:pPr eaLnBrk="1" hangingPunct="1"/>
            <a:r>
              <a:rPr lang="en-US" sz="3400" smtClean="0"/>
              <a:t>LHeC Context</a:t>
            </a:r>
            <a:endParaRPr lang="it-IT" sz="3400" smtClean="0"/>
          </a:p>
        </p:txBody>
      </p:sp>
      <p:sp>
        <p:nvSpPr>
          <p:cNvPr id="18436" name="Oval 5"/>
          <p:cNvSpPr>
            <a:spLocks noChangeArrowheads="1"/>
          </p:cNvSpPr>
          <p:nvPr/>
        </p:nvSpPr>
        <p:spPr bwMode="auto">
          <a:xfrm>
            <a:off x="7956550" y="3881438"/>
            <a:ext cx="609600" cy="9144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000"/>
          </a:p>
        </p:txBody>
      </p:sp>
      <p:pic>
        <p:nvPicPr>
          <p:cNvPr id="18437" name="Picture 6"/>
          <p:cNvPicPr>
            <a:picLocks noChangeAspect="1" noChangeArrowheads="1"/>
          </p:cNvPicPr>
          <p:nvPr/>
        </p:nvPicPr>
        <p:blipFill>
          <a:blip r:embed="rId2"/>
          <a:srcRect b="56551"/>
          <a:stretch>
            <a:fillRect/>
          </a:stretch>
        </p:blipFill>
        <p:spPr bwMode="auto">
          <a:xfrm>
            <a:off x="203200" y="3889375"/>
            <a:ext cx="4081463" cy="249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Rectangle 7"/>
          <p:cNvSpPr>
            <a:spLocks/>
          </p:cNvSpPr>
          <p:nvPr/>
        </p:nvSpPr>
        <p:spPr bwMode="auto">
          <a:xfrm>
            <a:off x="468313" y="1339850"/>
            <a:ext cx="3311525" cy="2282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ts val="700"/>
              </a:spcBef>
              <a:buClr>
                <a:srgbClr val="FEB80A"/>
              </a:buClr>
              <a:buSzPct val="94000"/>
              <a:buFont typeface="Wingdings" pitchFamily="2" charset="2"/>
              <a:buNone/>
            </a:pPr>
            <a:r>
              <a:rPr lang="en-US" sz="2400">
                <a:solidFill>
                  <a:schemeClr val="bg1"/>
                </a:solidFill>
                <a:latin typeface="Corbel" pitchFamily="34" charset="0"/>
              </a:rPr>
              <a:t>The LHeC is not the first proposal for higher energy DIS, but it is the first with the potential for significantly higher luminosity than HERA …</a:t>
            </a:r>
            <a:endParaRPr lang="it-IT" sz="2400">
              <a:solidFill>
                <a:schemeClr val="bg1"/>
              </a:solidFill>
              <a:latin typeface="Corbel" pitchFamily="34" charset="0"/>
            </a:endParaRPr>
          </a:p>
        </p:txBody>
      </p:sp>
      <p:sp>
        <p:nvSpPr>
          <p:cNvPr id="18439" name="Rectangle 8"/>
          <p:cNvSpPr>
            <a:spLocks/>
          </p:cNvSpPr>
          <p:nvPr/>
        </p:nvSpPr>
        <p:spPr bwMode="auto">
          <a:xfrm>
            <a:off x="2484438" y="4364038"/>
            <a:ext cx="1665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[</a:t>
            </a:r>
            <a:r>
              <a:rPr lang="en-US" sz="1200">
                <a:solidFill>
                  <a:schemeClr val="bg1"/>
                </a:solidFill>
                <a:latin typeface="Corbel" pitchFamily="34" charset="0"/>
              </a:rPr>
              <a:t>JINST 1 (2006) P10001]</a:t>
            </a:r>
            <a:endParaRPr lang="en-GB" sz="120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18440" name="Picture 10"/>
          <p:cNvPicPr>
            <a:picLocks noChangeAspect="1" noChangeArrowheads="1"/>
          </p:cNvPicPr>
          <p:nvPr/>
        </p:nvPicPr>
        <p:blipFill>
          <a:blip r:embed="rId3"/>
          <a:srcRect r="4646"/>
          <a:stretch>
            <a:fillRect/>
          </a:stretch>
        </p:blipFill>
        <p:spPr bwMode="auto">
          <a:xfrm>
            <a:off x="4211638" y="2205038"/>
            <a:ext cx="4681537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1" name="Text Box 11"/>
          <p:cNvSpPr txBox="1">
            <a:spLocks noChangeArrowheads="1"/>
          </p:cNvSpPr>
          <p:nvPr/>
        </p:nvSpPr>
        <p:spPr bwMode="auto">
          <a:xfrm>
            <a:off x="5076825" y="1628775"/>
            <a:ext cx="360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Lepton Proton Scatering Facilities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18442" name="Rectangle 12"/>
          <p:cNvSpPr>
            <a:spLocks noChangeArrowheads="1"/>
          </p:cNvSpPr>
          <p:nvPr/>
        </p:nvSpPr>
        <p:spPr bwMode="auto">
          <a:xfrm>
            <a:off x="7524750" y="2565400"/>
            <a:ext cx="11652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>
                <a:solidFill>
                  <a:srgbClr val="0000FF"/>
                </a:solidFill>
              </a:rPr>
              <a:t> Done</a:t>
            </a:r>
          </a:p>
          <a:p>
            <a:pPr>
              <a:buFontTx/>
              <a:buChar char="•"/>
            </a:pPr>
            <a:r>
              <a:rPr lang="en-US">
                <a:solidFill>
                  <a:srgbClr val="FF0000"/>
                </a:solidFill>
              </a:rPr>
              <a:t> Planned</a:t>
            </a:r>
            <a:endParaRPr lang="it-IT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Slide Number Placeholder 3"/>
          <p:cNvSpPr txBox="1">
            <a:spLocks noGrp="1"/>
          </p:cNvSpPr>
          <p:nvPr/>
        </p:nvSpPr>
        <p:spPr bwMode="auto">
          <a:xfrm>
            <a:off x="8718550" y="6616700"/>
            <a:ext cx="217488" cy="2413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wrap="none" lIns="64274" tIns="32137" rIns="64274" bIns="32137" anchor="b"/>
          <a:lstStyle/>
          <a:p>
            <a:pPr algn="ctr" defTabSz="642938">
              <a:defRPr/>
            </a:pPr>
            <a:fld id="{7B328F90-D9AB-46D0-A94A-274D277EC4D1}" type="slidenum">
              <a:rPr lang="en-US" sz="1100">
                <a:cs typeface="+mn-cs"/>
                <a:sym typeface="Corbel" pitchFamily="34" charset="0"/>
              </a:rPr>
              <a:pPr algn="ctr" defTabSz="642938">
                <a:defRPr/>
              </a:pPr>
              <a:t>30</a:t>
            </a:fld>
            <a:endParaRPr lang="en-US" sz="1100">
              <a:cs typeface="+mn-cs"/>
              <a:sym typeface="Corbel" pitchFamily="34" charset="0"/>
            </a:endParaRPr>
          </a:p>
        </p:txBody>
      </p:sp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400" smtClean="0"/>
              <a:t>Detector Requirements</a:t>
            </a:r>
            <a:endParaRPr lang="it-IT" sz="3400" smtClean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909638"/>
            <a:ext cx="8928100" cy="56880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000" smtClean="0">
                <a:solidFill>
                  <a:srgbClr val="FEB80A"/>
                </a:solidFill>
              </a:rPr>
              <a:t>High resolution tracking system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excellent primary vertex resolution (rad hard, l</a:t>
            </a:r>
            <a:r>
              <a:rPr lang="en-US" sz="2100" smtClean="0"/>
              <a:t>ow budget material)</a:t>
            </a:r>
            <a:endParaRPr lang="en-US" sz="2000" smtClean="0"/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resolution of secondary vertices down to small angles in forward direction    for high x heavy flavor physics and searches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precise pt measurement matching to calorimeter signals, calibrated and aligned to 1 mrad accuracy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Acceptance in particular at small </a:t>
            </a:r>
            <a:r>
              <a:rPr lang="en-US" sz="2000" smtClean="0">
                <a:solidFill>
                  <a:srgbClr val="FFCC00"/>
                </a:solidFill>
              </a:rPr>
              <a:t>forward and backward</a:t>
            </a:r>
            <a:r>
              <a:rPr lang="en-US" sz="2000" smtClean="0"/>
              <a:t> angles (1°, 10°)</a:t>
            </a:r>
          </a:p>
          <a:p>
            <a:pPr eaLnBrk="1" hangingPunct="1">
              <a:lnSpc>
                <a:spcPct val="80000"/>
              </a:lnSpc>
            </a:pPr>
            <a:r>
              <a:rPr lang="en-US" sz="3000" smtClean="0">
                <a:solidFill>
                  <a:srgbClr val="FEB80A"/>
                </a:solidFill>
              </a:rPr>
              <a:t>The calorimeters  - Energy flow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600" smtClean="0"/>
              <a:t>Full containment, granularity, forward acceptance</a:t>
            </a:r>
            <a:r>
              <a:rPr lang="en-US" sz="2600" smtClean="0">
                <a:solidFill>
                  <a:srgbClr val="FEB80A"/>
                </a:solidFill>
              </a:rPr>
              <a:t>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>
                <a:solidFill>
                  <a:schemeClr val="accent1"/>
                </a:solidFill>
              </a:rPr>
              <a:t>electron</a:t>
            </a:r>
            <a:r>
              <a:rPr lang="en-US" sz="2000" smtClean="0"/>
              <a:t> energy to about </a:t>
            </a:r>
            <a:r>
              <a:rPr lang="en-US" sz="2000" smtClean="0">
                <a:solidFill>
                  <a:schemeClr val="accent1"/>
                </a:solidFill>
              </a:rPr>
              <a:t>10%/ </a:t>
            </a:r>
            <a:r>
              <a:rPr lang="en-US" sz="2000" smtClean="0">
                <a:solidFill>
                  <a:schemeClr val="accent1"/>
                </a:solidFill>
                <a:sym typeface="Symbol" pitchFamily="18" charset="2"/>
              </a:rPr>
              <a:t></a:t>
            </a:r>
            <a:r>
              <a:rPr lang="en-US" sz="2000" smtClean="0">
                <a:solidFill>
                  <a:schemeClr val="accent1"/>
                </a:solidFill>
              </a:rPr>
              <a:t> E</a:t>
            </a:r>
            <a:r>
              <a:rPr lang="en-US" sz="2000" smtClean="0"/>
              <a:t> calibrated using the kinematic peak         and double angle method, to </a:t>
            </a:r>
            <a:r>
              <a:rPr lang="en-US" sz="2000" smtClean="0">
                <a:solidFill>
                  <a:schemeClr val="accent1"/>
                </a:solidFill>
              </a:rPr>
              <a:t>permille level</a:t>
            </a:r>
          </a:p>
          <a:p>
            <a:pPr lvl="2" eaLnBrk="1" hangingPunct="1">
              <a:lnSpc>
                <a:spcPct val="80000"/>
              </a:lnSpc>
              <a:buFont typeface="Corbel" pitchFamily="34" charset="0"/>
              <a:buNone/>
            </a:pPr>
            <a:r>
              <a:rPr lang="en-US" smtClean="0"/>
              <a:t>	Tagging of  </a:t>
            </a:r>
            <a:r>
              <a:rPr lang="en-US" smtClean="0">
                <a:sym typeface="Symbol" pitchFamily="18" charset="2"/>
              </a:rPr>
              <a:t></a:t>
            </a:r>
            <a:r>
              <a:rPr lang="en-US" smtClean="0"/>
              <a:t>'s and backward scattered electrons - </a:t>
            </a:r>
            <a:br>
              <a:rPr lang="en-US" smtClean="0"/>
            </a:br>
            <a:r>
              <a:rPr lang="en-US" smtClean="0"/>
              <a:t>precise measurement of luminosity and photo-production physics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>
                <a:solidFill>
                  <a:schemeClr val="hlink"/>
                </a:solidFill>
              </a:rPr>
              <a:t>hadronic</a:t>
            </a:r>
            <a:r>
              <a:rPr lang="en-US" sz="2000" smtClean="0"/>
              <a:t> part   </a:t>
            </a:r>
            <a:r>
              <a:rPr lang="en-US" sz="2000" smtClean="0">
                <a:solidFill>
                  <a:schemeClr val="hlink"/>
                </a:solidFill>
              </a:rPr>
              <a:t>30%/</a:t>
            </a:r>
            <a:r>
              <a:rPr lang="en-US" sz="2000" smtClean="0">
                <a:solidFill>
                  <a:schemeClr val="hlink"/>
                </a:solidFill>
                <a:sym typeface="Symbol" pitchFamily="18" charset="2"/>
              </a:rPr>
              <a:t></a:t>
            </a:r>
            <a:r>
              <a:rPr lang="en-US" sz="2000" smtClean="0">
                <a:solidFill>
                  <a:schemeClr val="hlink"/>
                </a:solidFill>
              </a:rPr>
              <a:t> E</a:t>
            </a:r>
            <a:r>
              <a:rPr lang="en-US" sz="2000" smtClean="0"/>
              <a:t>  calibrated with pT</a:t>
            </a:r>
            <a:r>
              <a:rPr lang="en-US" sz="2000" baseline="-25000" smtClean="0"/>
              <a:t>e</a:t>
            </a:r>
            <a:r>
              <a:rPr lang="en-US" sz="2000" smtClean="0"/>
              <a:t> /pT</a:t>
            </a:r>
            <a:r>
              <a:rPr lang="en-US" sz="2000" baseline="-25000" smtClean="0"/>
              <a:t>h</a:t>
            </a:r>
            <a:r>
              <a:rPr lang="en-US" sz="2000" smtClean="0"/>
              <a:t> to </a:t>
            </a:r>
            <a:r>
              <a:rPr lang="en-US" sz="2000" smtClean="0">
                <a:solidFill>
                  <a:schemeClr val="hlink"/>
                </a:solidFill>
              </a:rPr>
              <a:t>1% accuracy</a:t>
            </a:r>
            <a:r>
              <a:rPr lang="en-US" sz="200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3000" smtClean="0">
                <a:solidFill>
                  <a:srgbClr val="FEB80A"/>
                </a:solidFill>
              </a:rPr>
              <a:t>Muon detector/spectrometer, very forward detectors, luminosity measurement</a:t>
            </a:r>
            <a:endParaRPr lang="it-IT" sz="3000" smtClean="0">
              <a:solidFill>
                <a:srgbClr val="FEB80A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Number Placeholder 1"/>
          <p:cNvSpPr txBox="1">
            <a:spLocks noGrp="1"/>
          </p:cNvSpPr>
          <p:nvPr/>
        </p:nvSpPr>
        <p:spPr bwMode="auto">
          <a:xfrm>
            <a:off x="8718550" y="6616700"/>
            <a:ext cx="217488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74" tIns="32137" rIns="64274" bIns="32137" anchor="b"/>
          <a:lstStyle/>
          <a:p>
            <a:pPr algn="ctr" defTabSz="642938"/>
            <a:fld id="{E73597AA-8BB5-4E10-8527-B22016AC8E83}" type="slidenum">
              <a:rPr lang="en-US" sz="1100">
                <a:sym typeface="Corbel" pitchFamily="34" charset="0"/>
              </a:rPr>
              <a:pPr algn="ctr" defTabSz="642938"/>
              <a:t>31</a:t>
            </a:fld>
            <a:endParaRPr lang="en-US" sz="1100">
              <a:sym typeface="Corbel" pitchFamily="34" charset="0"/>
            </a:endParaRPr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00113" y="2565400"/>
            <a:ext cx="7358062" cy="3095625"/>
          </a:xfrm>
        </p:spPr>
        <p:txBody>
          <a:bodyPr lIns="35715" tIns="35715" rIns="35715" bIns="35715"/>
          <a:lstStyle/>
          <a:p>
            <a:pPr algn="l" eaLnBrk="1" hangingPunct="1"/>
            <a:r>
              <a:rPr lang="en-US" sz="3400" smtClean="0"/>
              <a:t/>
            </a:r>
            <a:br>
              <a:rPr lang="en-US" sz="3400" smtClean="0"/>
            </a:br>
            <a:r>
              <a:rPr lang="en-US" sz="3400" smtClean="0"/>
              <a:t> </a:t>
            </a:r>
            <a:br>
              <a:rPr lang="en-US" sz="3400" smtClean="0"/>
            </a:br>
            <a:r>
              <a:rPr lang="en-US" sz="3400" smtClean="0"/>
              <a:t>                               … the detector</a:t>
            </a:r>
            <a:br>
              <a:rPr lang="en-US" sz="3400" smtClean="0"/>
            </a:br>
            <a:r>
              <a:rPr lang="en-US" sz="3400" smtClean="0"/>
              <a:t/>
            </a:r>
            <a:br>
              <a:rPr lang="en-US" sz="3400" smtClean="0"/>
            </a:br>
            <a:r>
              <a:rPr lang="en-US" sz="3400" smtClean="0"/>
              <a:t/>
            </a:r>
            <a:br>
              <a:rPr lang="en-US" sz="3400" smtClean="0"/>
            </a:br>
            <a:r>
              <a:rPr lang="en-US" sz="3400" smtClean="0"/>
              <a:t>                                     </a:t>
            </a:r>
            <a:r>
              <a:rPr lang="en-US" sz="2600" smtClean="0">
                <a:solidFill>
                  <a:srgbClr val="FFFFFF"/>
                </a:solidFill>
                <a:sym typeface="Arial" charset="0"/>
              </a:rPr>
              <a:t>… a draft</a:t>
            </a:r>
            <a:endParaRPr lang="it-IT" sz="2600" smtClean="0">
              <a:solidFill>
                <a:srgbClr val="FFFFFF"/>
              </a:solidFill>
              <a:sym typeface="Arial" charset="0"/>
            </a:endParaRPr>
          </a:p>
        </p:txBody>
      </p:sp>
      <p:pic>
        <p:nvPicPr>
          <p:cNvPr id="67587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2577" t="13864" r="24701" b="9837"/>
          <a:stretch>
            <a:fillRect/>
          </a:stretch>
        </p:blipFill>
        <p:spPr bwMode="auto">
          <a:xfrm>
            <a:off x="6804025" y="4292600"/>
            <a:ext cx="2125663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Number Placeholder 3"/>
          <p:cNvSpPr txBox="1">
            <a:spLocks noGrp="1"/>
          </p:cNvSpPr>
          <p:nvPr/>
        </p:nvSpPr>
        <p:spPr bwMode="auto">
          <a:xfrm>
            <a:off x="8718550" y="6616700"/>
            <a:ext cx="217488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74" tIns="32137" rIns="64274" bIns="32137" anchor="b"/>
          <a:lstStyle/>
          <a:p>
            <a:pPr algn="ctr" defTabSz="642938"/>
            <a:fld id="{F3584296-8067-43E7-82C2-CA1A96788811}" type="slidenum">
              <a:rPr lang="en-US" sz="1100">
                <a:sym typeface="Corbel" pitchFamily="34" charset="0"/>
              </a:rPr>
              <a:pPr algn="ctr" defTabSz="642938"/>
              <a:t>32</a:t>
            </a:fld>
            <a:endParaRPr lang="en-US" sz="1100">
              <a:sym typeface="Corbel" pitchFamily="34" charset="0"/>
            </a:endParaRPr>
          </a:p>
        </p:txBody>
      </p:sp>
      <p:sp>
        <p:nvSpPr>
          <p:cNvPr id="68610" name="Rectangle 2"/>
          <p:cNvSpPr>
            <a:spLocks/>
          </p:cNvSpPr>
          <p:nvPr/>
        </p:nvSpPr>
        <p:spPr bwMode="auto">
          <a:xfrm>
            <a:off x="3187700" y="80963"/>
            <a:ext cx="2954338" cy="4873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28574" bIns="0">
            <a:spAutoFit/>
          </a:bodyPr>
          <a:lstStyle/>
          <a:p>
            <a:pPr marL="28575" defTabSz="642938"/>
            <a:r>
              <a:rPr lang="en-US" sz="3200">
                <a:solidFill>
                  <a:srgbClr val="FEB80A"/>
                </a:solidFill>
                <a:latin typeface="Arial Rounded MT Bold" pitchFamily="34" charset="0"/>
                <a:sym typeface="Arial Rounded MT Bold" pitchFamily="34" charset="0"/>
              </a:rPr>
              <a:t>Inner Tracking</a:t>
            </a:r>
          </a:p>
        </p:txBody>
      </p:sp>
      <p:sp>
        <p:nvSpPr>
          <p:cNvPr id="68611" name="Rectangle 3"/>
          <p:cNvSpPr>
            <a:spLocks/>
          </p:cNvSpPr>
          <p:nvPr/>
        </p:nvSpPr>
        <p:spPr bwMode="auto">
          <a:xfrm>
            <a:off x="0" y="696913"/>
            <a:ext cx="3303588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spAutoFit/>
          </a:bodyPr>
          <a:lstStyle/>
          <a:p>
            <a:pPr marL="39688" defTabSz="642938"/>
            <a:r>
              <a:rPr lang="en-US" sz="1300">
                <a:latin typeface="Corbel" pitchFamily="34" charset="0"/>
                <a:sym typeface="Corbel" pitchFamily="34" charset="0"/>
              </a:rPr>
              <a:t>Elliptical pixel detector:               2.9–4.6/3.47-6.05</a:t>
            </a:r>
          </a:p>
        </p:txBody>
      </p:sp>
      <p:sp>
        <p:nvSpPr>
          <p:cNvPr id="68612" name="Rectangle 4"/>
          <p:cNvSpPr>
            <a:spLocks/>
          </p:cNvSpPr>
          <p:nvPr/>
        </p:nvSpPr>
        <p:spPr bwMode="auto">
          <a:xfrm>
            <a:off x="0" y="455613"/>
            <a:ext cx="3117850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spAutoFit/>
          </a:bodyPr>
          <a:lstStyle/>
          <a:p>
            <a:pPr marL="39688" defTabSz="642938"/>
            <a:r>
              <a:rPr lang="en-US" sz="1300">
                <a:latin typeface="Corbel" pitchFamily="34" charset="0"/>
                <a:sym typeface="Corbel" pitchFamily="34" charset="0"/>
              </a:rPr>
              <a:t>                                                                     Radius [cm]</a:t>
            </a:r>
          </a:p>
        </p:txBody>
      </p:sp>
      <p:pic>
        <p:nvPicPr>
          <p:cNvPr id="68613" name="Picture 5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5738" y="2636838"/>
            <a:ext cx="1584325" cy="1008062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Number Placeholder 3"/>
          <p:cNvSpPr txBox="1">
            <a:spLocks noGrp="1"/>
          </p:cNvSpPr>
          <p:nvPr/>
        </p:nvSpPr>
        <p:spPr bwMode="auto">
          <a:xfrm>
            <a:off x="8718550" y="6616700"/>
            <a:ext cx="217488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74" tIns="32137" rIns="64274" bIns="32137" anchor="b"/>
          <a:lstStyle/>
          <a:p>
            <a:pPr algn="ctr" defTabSz="642938"/>
            <a:fld id="{8457048B-8669-42B3-928E-35F1789A8B9C}" type="slidenum">
              <a:rPr lang="en-US" sz="1100">
                <a:sym typeface="Corbel" pitchFamily="34" charset="0"/>
              </a:rPr>
              <a:pPr algn="ctr" defTabSz="642938"/>
              <a:t>33</a:t>
            </a:fld>
            <a:endParaRPr lang="en-US" sz="1100">
              <a:sym typeface="Corbel" pitchFamily="34" charset="0"/>
            </a:endParaRPr>
          </a:p>
        </p:txBody>
      </p:sp>
      <p:sp>
        <p:nvSpPr>
          <p:cNvPr id="69634" name="Rectangle 2"/>
          <p:cNvSpPr>
            <a:spLocks/>
          </p:cNvSpPr>
          <p:nvPr/>
        </p:nvSpPr>
        <p:spPr bwMode="auto">
          <a:xfrm>
            <a:off x="3187700" y="80963"/>
            <a:ext cx="2954338" cy="4873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28574" bIns="0">
            <a:spAutoFit/>
          </a:bodyPr>
          <a:lstStyle/>
          <a:p>
            <a:pPr marL="28575" defTabSz="642938"/>
            <a:r>
              <a:rPr lang="en-US" sz="3200">
                <a:solidFill>
                  <a:srgbClr val="FEB80A"/>
                </a:solidFill>
                <a:latin typeface="Arial Rounded MT Bold" pitchFamily="34" charset="0"/>
                <a:sym typeface="Arial Rounded MT Bold" pitchFamily="34" charset="0"/>
              </a:rPr>
              <a:t>Inner Tracking</a:t>
            </a:r>
          </a:p>
        </p:txBody>
      </p:sp>
      <p:sp>
        <p:nvSpPr>
          <p:cNvPr id="69635" name="Rectangle 3"/>
          <p:cNvSpPr>
            <a:spLocks/>
          </p:cNvSpPr>
          <p:nvPr/>
        </p:nvSpPr>
        <p:spPr bwMode="auto">
          <a:xfrm>
            <a:off x="0" y="455613"/>
            <a:ext cx="3117850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spAutoFit/>
          </a:bodyPr>
          <a:lstStyle/>
          <a:p>
            <a:pPr marL="39688" defTabSz="642938"/>
            <a:r>
              <a:rPr lang="en-US" sz="1300">
                <a:latin typeface="Corbel" pitchFamily="34" charset="0"/>
                <a:sym typeface="Corbel" pitchFamily="34" charset="0"/>
              </a:rPr>
              <a:t>                                                                     Radius [cm]</a:t>
            </a:r>
          </a:p>
        </p:txBody>
      </p:sp>
      <p:sp>
        <p:nvSpPr>
          <p:cNvPr id="69636" name="Rectangle 4"/>
          <p:cNvSpPr>
            <a:spLocks/>
          </p:cNvSpPr>
          <p:nvPr/>
        </p:nvSpPr>
        <p:spPr bwMode="auto">
          <a:xfrm>
            <a:off x="0" y="938213"/>
            <a:ext cx="2867025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spAutoFit/>
          </a:bodyPr>
          <a:lstStyle/>
          <a:p>
            <a:pPr marL="39688" defTabSz="642938"/>
            <a:r>
              <a:rPr lang="en-US" sz="1300">
                <a:solidFill>
                  <a:srgbClr val="FFF959"/>
                </a:solidFill>
                <a:latin typeface="Corbel" pitchFamily="34" charset="0"/>
                <a:sym typeface="Corbel" pitchFamily="34" charset="0"/>
              </a:rPr>
              <a:t>Barrel layer 1-5: </a:t>
            </a:r>
            <a:r>
              <a:rPr lang="en-US" sz="1300">
                <a:latin typeface="Corbel" pitchFamily="34" charset="0"/>
                <a:sym typeface="Corbel" pitchFamily="34" charset="0"/>
              </a:rPr>
              <a:t>                                       7.5–61</a:t>
            </a:r>
          </a:p>
        </p:txBody>
      </p:sp>
      <p:pic>
        <p:nvPicPr>
          <p:cNvPr id="69637" name="Picture 5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8038" y="2205038"/>
            <a:ext cx="2808287" cy="2232025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69638" name="Rectangle 6"/>
          <p:cNvSpPr>
            <a:spLocks/>
          </p:cNvSpPr>
          <p:nvPr/>
        </p:nvSpPr>
        <p:spPr bwMode="auto">
          <a:xfrm>
            <a:off x="0" y="696913"/>
            <a:ext cx="3303588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spAutoFit/>
          </a:bodyPr>
          <a:lstStyle/>
          <a:p>
            <a:pPr marL="39688" defTabSz="642938"/>
            <a:r>
              <a:rPr lang="en-US" sz="1300">
                <a:latin typeface="Corbel" pitchFamily="34" charset="0"/>
                <a:sym typeface="Corbel" pitchFamily="34" charset="0"/>
              </a:rPr>
              <a:t>Elliptical pixel detector:               2.9–4.6/3.47-6.05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Number Placeholder 3"/>
          <p:cNvSpPr txBox="1">
            <a:spLocks noGrp="1"/>
          </p:cNvSpPr>
          <p:nvPr/>
        </p:nvSpPr>
        <p:spPr bwMode="auto">
          <a:xfrm>
            <a:off x="8718550" y="6616700"/>
            <a:ext cx="217488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74" tIns="32137" rIns="64274" bIns="32137" anchor="b"/>
          <a:lstStyle/>
          <a:p>
            <a:pPr algn="ctr" defTabSz="642938"/>
            <a:fld id="{FAE55D77-ADEF-4FBB-8387-2024100C89D1}" type="slidenum">
              <a:rPr lang="en-US" sz="1100">
                <a:sym typeface="Corbel" pitchFamily="34" charset="0"/>
              </a:rPr>
              <a:pPr algn="ctr" defTabSz="642938"/>
              <a:t>34</a:t>
            </a:fld>
            <a:endParaRPr lang="en-US" sz="1100">
              <a:sym typeface="Corbel" pitchFamily="34" charset="0"/>
            </a:endParaRPr>
          </a:p>
        </p:txBody>
      </p:sp>
      <p:sp>
        <p:nvSpPr>
          <p:cNvPr id="70658" name="Rectangle 2"/>
          <p:cNvSpPr>
            <a:spLocks/>
          </p:cNvSpPr>
          <p:nvPr/>
        </p:nvSpPr>
        <p:spPr bwMode="auto">
          <a:xfrm>
            <a:off x="3187700" y="80963"/>
            <a:ext cx="2954338" cy="4873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28574" bIns="0">
            <a:spAutoFit/>
          </a:bodyPr>
          <a:lstStyle/>
          <a:p>
            <a:pPr marL="28575" defTabSz="642938"/>
            <a:r>
              <a:rPr lang="en-US" sz="3200">
                <a:solidFill>
                  <a:srgbClr val="FEB80A"/>
                </a:solidFill>
                <a:latin typeface="Arial Rounded MT Bold" pitchFamily="34" charset="0"/>
                <a:sym typeface="Arial Rounded MT Bold" pitchFamily="34" charset="0"/>
              </a:rPr>
              <a:t>Inner Tracking</a:t>
            </a:r>
          </a:p>
        </p:txBody>
      </p:sp>
      <p:sp>
        <p:nvSpPr>
          <p:cNvPr id="70659" name="Rectangle 3"/>
          <p:cNvSpPr>
            <a:spLocks/>
          </p:cNvSpPr>
          <p:nvPr/>
        </p:nvSpPr>
        <p:spPr bwMode="auto">
          <a:xfrm>
            <a:off x="0" y="455613"/>
            <a:ext cx="3117850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spAutoFit/>
          </a:bodyPr>
          <a:lstStyle/>
          <a:p>
            <a:pPr marL="39688" defTabSz="642938"/>
            <a:r>
              <a:rPr lang="en-US" sz="1300">
                <a:latin typeface="Corbel" pitchFamily="34" charset="0"/>
                <a:sym typeface="Corbel" pitchFamily="34" charset="0"/>
              </a:rPr>
              <a:t>                                                                     Radius [cm]</a:t>
            </a:r>
          </a:p>
        </p:txBody>
      </p:sp>
      <p:sp>
        <p:nvSpPr>
          <p:cNvPr id="70660" name="Rectangle 4"/>
          <p:cNvSpPr>
            <a:spLocks/>
          </p:cNvSpPr>
          <p:nvPr/>
        </p:nvSpPr>
        <p:spPr bwMode="auto">
          <a:xfrm>
            <a:off x="0" y="1169988"/>
            <a:ext cx="2851150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spAutoFit/>
          </a:bodyPr>
          <a:lstStyle/>
          <a:p>
            <a:pPr marL="39688" defTabSz="642938"/>
            <a:r>
              <a:rPr lang="en-US" sz="1300">
                <a:solidFill>
                  <a:srgbClr val="47CCFC"/>
                </a:solidFill>
                <a:latin typeface="Corbel" pitchFamily="34" charset="0"/>
                <a:sym typeface="Corbel" pitchFamily="34" charset="0"/>
              </a:rPr>
              <a:t>Barrel cone 1-4:</a:t>
            </a:r>
            <a:r>
              <a:rPr lang="en-US" sz="1300">
                <a:latin typeface="Corbel" pitchFamily="34" charset="0"/>
                <a:sym typeface="Corbel" pitchFamily="34" charset="0"/>
              </a:rPr>
              <a:t>                                           5–61</a:t>
            </a:r>
          </a:p>
        </p:txBody>
      </p:sp>
      <p:pic>
        <p:nvPicPr>
          <p:cNvPr id="70661" name="Picture 5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8038" y="2205038"/>
            <a:ext cx="2808287" cy="2303462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70662" name="Rectangle 6"/>
          <p:cNvSpPr>
            <a:spLocks/>
          </p:cNvSpPr>
          <p:nvPr/>
        </p:nvSpPr>
        <p:spPr bwMode="auto">
          <a:xfrm>
            <a:off x="0" y="696913"/>
            <a:ext cx="3303588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spAutoFit/>
          </a:bodyPr>
          <a:lstStyle/>
          <a:p>
            <a:pPr marL="39688" defTabSz="642938"/>
            <a:r>
              <a:rPr lang="en-US" sz="1300">
                <a:latin typeface="Corbel" pitchFamily="34" charset="0"/>
                <a:sym typeface="Corbel" pitchFamily="34" charset="0"/>
              </a:rPr>
              <a:t>Elliptical pixel detector:               2.9–4.6/3.47-6.05</a:t>
            </a:r>
          </a:p>
        </p:txBody>
      </p:sp>
      <p:sp>
        <p:nvSpPr>
          <p:cNvPr id="70663" name="Rectangle 7"/>
          <p:cNvSpPr>
            <a:spLocks/>
          </p:cNvSpPr>
          <p:nvPr/>
        </p:nvSpPr>
        <p:spPr bwMode="auto">
          <a:xfrm>
            <a:off x="0" y="938213"/>
            <a:ext cx="2867025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spAutoFit/>
          </a:bodyPr>
          <a:lstStyle/>
          <a:p>
            <a:pPr marL="39688" defTabSz="642938"/>
            <a:r>
              <a:rPr lang="en-US" sz="1300">
                <a:solidFill>
                  <a:srgbClr val="FFF959"/>
                </a:solidFill>
                <a:latin typeface="Corbel" pitchFamily="34" charset="0"/>
                <a:sym typeface="Corbel" pitchFamily="34" charset="0"/>
              </a:rPr>
              <a:t>Barrel layer 1-5: </a:t>
            </a:r>
            <a:r>
              <a:rPr lang="en-US" sz="1300">
                <a:latin typeface="Corbel" pitchFamily="34" charset="0"/>
                <a:sym typeface="Corbel" pitchFamily="34" charset="0"/>
              </a:rPr>
              <a:t>                                       7.5–61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Number Placeholder 1"/>
          <p:cNvSpPr txBox="1">
            <a:spLocks noGrp="1"/>
          </p:cNvSpPr>
          <p:nvPr/>
        </p:nvSpPr>
        <p:spPr bwMode="auto">
          <a:xfrm>
            <a:off x="8718550" y="6616700"/>
            <a:ext cx="217488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74" tIns="32137" rIns="64274" bIns="32137" anchor="b"/>
          <a:lstStyle/>
          <a:p>
            <a:pPr algn="ctr" defTabSz="642938"/>
            <a:fld id="{1A6CCA18-F615-47BE-B758-ED1365DFEFDE}" type="slidenum">
              <a:rPr lang="en-US" sz="1100">
                <a:sym typeface="Corbel" pitchFamily="34" charset="0"/>
              </a:rPr>
              <a:pPr algn="ctr" defTabSz="642938"/>
              <a:t>35</a:t>
            </a:fld>
            <a:endParaRPr lang="en-US" sz="1100">
              <a:sym typeface="Corbel" pitchFamily="34" charset="0"/>
            </a:endParaRPr>
          </a:p>
        </p:txBody>
      </p:sp>
      <p:pic>
        <p:nvPicPr>
          <p:cNvPr id="71682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988" y="2246313"/>
            <a:ext cx="8564562" cy="3527425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71683" name="Rectangle 2"/>
          <p:cNvSpPr>
            <a:spLocks/>
          </p:cNvSpPr>
          <p:nvPr/>
        </p:nvSpPr>
        <p:spPr bwMode="auto">
          <a:xfrm>
            <a:off x="3736975" y="2163763"/>
            <a:ext cx="2527300" cy="2333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6" bIns="0"/>
          <a:lstStyle/>
          <a:p>
            <a:pPr marL="39688" defTabSz="642938"/>
            <a:r>
              <a:rPr lang="en-US" sz="1000">
                <a:latin typeface="Chalkboard"/>
                <a:sym typeface="Chalkboard"/>
              </a:rPr>
              <a:t>Angles for inner cone radius 8.5cm (6cm)</a:t>
            </a:r>
          </a:p>
        </p:txBody>
      </p:sp>
      <p:sp>
        <p:nvSpPr>
          <p:cNvPr id="71684" name="Line 3"/>
          <p:cNvSpPr>
            <a:spLocks noChangeShapeType="1"/>
          </p:cNvSpPr>
          <p:nvPr/>
        </p:nvSpPr>
        <p:spPr bwMode="auto">
          <a:xfrm rot="10800000">
            <a:off x="5614988" y="2908300"/>
            <a:ext cx="242887" cy="4397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685" name="Line 4"/>
          <p:cNvSpPr>
            <a:spLocks noChangeShapeType="1"/>
          </p:cNvSpPr>
          <p:nvPr/>
        </p:nvSpPr>
        <p:spPr bwMode="auto">
          <a:xfrm rot="10800000">
            <a:off x="5426075" y="2819400"/>
            <a:ext cx="311150" cy="5619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686" name="Line 5"/>
          <p:cNvSpPr>
            <a:spLocks noChangeShapeType="1"/>
          </p:cNvSpPr>
          <p:nvPr/>
        </p:nvSpPr>
        <p:spPr bwMode="auto">
          <a:xfrm rot="10800000">
            <a:off x="5219700" y="2708275"/>
            <a:ext cx="395288" cy="7143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687" name="Line 6"/>
          <p:cNvSpPr>
            <a:spLocks noChangeShapeType="1"/>
          </p:cNvSpPr>
          <p:nvPr/>
        </p:nvSpPr>
        <p:spPr bwMode="auto">
          <a:xfrm rot="10800000">
            <a:off x="5018088" y="2609850"/>
            <a:ext cx="473075" cy="8556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688" name="Rectangle 7"/>
          <p:cNvSpPr>
            <a:spLocks/>
          </p:cNvSpPr>
          <p:nvPr/>
        </p:nvSpPr>
        <p:spPr bwMode="auto">
          <a:xfrm>
            <a:off x="4799013" y="2397125"/>
            <a:ext cx="581025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6" bIns="0">
            <a:spAutoFit/>
          </a:bodyPr>
          <a:lstStyle/>
          <a:p>
            <a:pPr marL="39688" defTabSz="642938"/>
            <a:r>
              <a:rPr lang="en-US" sz="1000">
                <a:latin typeface="Chalkboard"/>
                <a:sym typeface="Chalkboard"/>
              </a:rPr>
              <a:t>4.1 (2.9)</a:t>
            </a:r>
            <a:r>
              <a:rPr lang="en-US" sz="1000">
                <a:solidFill>
                  <a:srgbClr val="2B4714"/>
                </a:solidFill>
                <a:latin typeface="Chalkboard"/>
                <a:sym typeface="Chalkboard"/>
              </a:rPr>
              <a:t>˚</a:t>
            </a:r>
          </a:p>
        </p:txBody>
      </p:sp>
      <p:sp>
        <p:nvSpPr>
          <p:cNvPr id="71689" name="Rectangle 8"/>
          <p:cNvSpPr>
            <a:spLocks/>
          </p:cNvSpPr>
          <p:nvPr/>
        </p:nvSpPr>
        <p:spPr bwMode="auto">
          <a:xfrm>
            <a:off x="5049838" y="2503488"/>
            <a:ext cx="584200" cy="149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6" bIns="0">
            <a:spAutoFit/>
          </a:bodyPr>
          <a:lstStyle/>
          <a:p>
            <a:pPr marL="39688" defTabSz="642938"/>
            <a:r>
              <a:rPr lang="en-US" sz="1000">
                <a:latin typeface="Chalkboard"/>
                <a:sym typeface="Chalkboard"/>
              </a:rPr>
              <a:t>4.6 (3.2)˚</a:t>
            </a:r>
          </a:p>
        </p:txBody>
      </p:sp>
      <p:sp>
        <p:nvSpPr>
          <p:cNvPr id="71690" name="Rectangle 9"/>
          <p:cNvSpPr>
            <a:spLocks/>
          </p:cNvSpPr>
          <p:nvPr/>
        </p:nvSpPr>
        <p:spPr bwMode="auto">
          <a:xfrm>
            <a:off x="5326063" y="2619375"/>
            <a:ext cx="585787" cy="149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6" bIns="0">
            <a:spAutoFit/>
          </a:bodyPr>
          <a:lstStyle/>
          <a:p>
            <a:pPr marL="39688" defTabSz="642938"/>
            <a:r>
              <a:rPr lang="en-US" sz="1000">
                <a:latin typeface="Chalkboard"/>
                <a:sym typeface="Chalkboard"/>
              </a:rPr>
              <a:t>5.2 (3.6)˚</a:t>
            </a:r>
          </a:p>
        </p:txBody>
      </p:sp>
      <p:sp>
        <p:nvSpPr>
          <p:cNvPr id="71691" name="Rectangle 10"/>
          <p:cNvSpPr>
            <a:spLocks/>
          </p:cNvSpPr>
          <p:nvPr/>
        </p:nvSpPr>
        <p:spPr bwMode="auto">
          <a:xfrm>
            <a:off x="5532438" y="2744788"/>
            <a:ext cx="584200" cy="149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6" bIns="0">
            <a:spAutoFit/>
          </a:bodyPr>
          <a:lstStyle/>
          <a:p>
            <a:pPr marL="39688" defTabSz="642938"/>
            <a:r>
              <a:rPr lang="en-US" sz="1000">
                <a:latin typeface="Chalkboard"/>
                <a:sym typeface="Chalkboard"/>
              </a:rPr>
              <a:t>5.9 (4.2)˚</a:t>
            </a:r>
          </a:p>
        </p:txBody>
      </p:sp>
      <p:sp>
        <p:nvSpPr>
          <p:cNvPr id="71692" name="Line 11"/>
          <p:cNvSpPr>
            <a:spLocks noChangeShapeType="1"/>
          </p:cNvSpPr>
          <p:nvPr/>
        </p:nvSpPr>
        <p:spPr bwMode="auto">
          <a:xfrm rot="10800000" flipH="1">
            <a:off x="8221663" y="2249488"/>
            <a:ext cx="87312" cy="8429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693" name="Line 12"/>
          <p:cNvSpPr>
            <a:spLocks noChangeShapeType="1"/>
          </p:cNvSpPr>
          <p:nvPr/>
        </p:nvSpPr>
        <p:spPr bwMode="auto">
          <a:xfrm rot="10800000" flipH="1">
            <a:off x="7612063" y="2336800"/>
            <a:ext cx="100012" cy="9445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694" name="Line 13"/>
          <p:cNvSpPr>
            <a:spLocks noChangeShapeType="1"/>
          </p:cNvSpPr>
          <p:nvPr/>
        </p:nvSpPr>
        <p:spPr bwMode="auto">
          <a:xfrm rot="10800000" flipH="1">
            <a:off x="6999288" y="2562225"/>
            <a:ext cx="96837" cy="9239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695" name="Line 14"/>
          <p:cNvSpPr>
            <a:spLocks noChangeShapeType="1"/>
          </p:cNvSpPr>
          <p:nvPr/>
        </p:nvSpPr>
        <p:spPr bwMode="auto">
          <a:xfrm rot="10800000" flipH="1">
            <a:off x="6373813" y="2776538"/>
            <a:ext cx="96837" cy="9239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696" name="Line 15"/>
          <p:cNvSpPr>
            <a:spLocks noChangeShapeType="1"/>
          </p:cNvSpPr>
          <p:nvPr/>
        </p:nvSpPr>
        <p:spPr bwMode="auto">
          <a:xfrm rot="10800000" flipH="1">
            <a:off x="8801100" y="2062163"/>
            <a:ext cx="88900" cy="8429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697" name="Rectangle 16"/>
          <p:cNvSpPr>
            <a:spLocks/>
          </p:cNvSpPr>
          <p:nvPr/>
        </p:nvSpPr>
        <p:spPr bwMode="auto">
          <a:xfrm>
            <a:off x="8631238" y="1905000"/>
            <a:ext cx="285750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6" bIns="0">
            <a:spAutoFit/>
          </a:bodyPr>
          <a:lstStyle/>
          <a:p>
            <a:pPr marL="39688" defTabSz="642938"/>
            <a:r>
              <a:rPr lang="en-US" sz="1000">
                <a:latin typeface="Chalkboard"/>
                <a:sym typeface="Chalkboard"/>
              </a:rPr>
              <a:t>9.2</a:t>
            </a:r>
            <a:r>
              <a:rPr lang="en-US" sz="1000">
                <a:solidFill>
                  <a:srgbClr val="2B4714"/>
                </a:solidFill>
                <a:latin typeface="Chalkboard"/>
                <a:sym typeface="Chalkboard"/>
              </a:rPr>
              <a:t>˚</a:t>
            </a:r>
          </a:p>
        </p:txBody>
      </p:sp>
      <p:sp>
        <p:nvSpPr>
          <p:cNvPr id="71698" name="Rectangle 17"/>
          <p:cNvSpPr>
            <a:spLocks/>
          </p:cNvSpPr>
          <p:nvPr/>
        </p:nvSpPr>
        <p:spPr bwMode="auto">
          <a:xfrm>
            <a:off x="8040688" y="2074863"/>
            <a:ext cx="365125" cy="149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6" bIns="0">
            <a:spAutoFit/>
          </a:bodyPr>
          <a:lstStyle/>
          <a:p>
            <a:pPr marL="39688" defTabSz="642938"/>
            <a:r>
              <a:rPr lang="en-US" sz="1000">
                <a:latin typeface="Chalkboard"/>
                <a:sym typeface="Chalkboard"/>
              </a:rPr>
              <a:t>11.0˚</a:t>
            </a:r>
          </a:p>
        </p:txBody>
      </p:sp>
      <p:sp>
        <p:nvSpPr>
          <p:cNvPr id="71699" name="Rectangle 18"/>
          <p:cNvSpPr>
            <a:spLocks/>
          </p:cNvSpPr>
          <p:nvPr/>
        </p:nvSpPr>
        <p:spPr bwMode="auto">
          <a:xfrm>
            <a:off x="7424738" y="2182813"/>
            <a:ext cx="363537" cy="149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6" bIns="0">
            <a:spAutoFit/>
          </a:bodyPr>
          <a:lstStyle/>
          <a:p>
            <a:pPr marL="39688" defTabSz="642938"/>
            <a:r>
              <a:rPr lang="en-US" sz="1000">
                <a:latin typeface="Chalkboard"/>
                <a:sym typeface="Chalkboard"/>
              </a:rPr>
              <a:t>13.5˚</a:t>
            </a:r>
          </a:p>
        </p:txBody>
      </p:sp>
      <p:sp>
        <p:nvSpPr>
          <p:cNvPr id="71700" name="Rectangle 19"/>
          <p:cNvSpPr>
            <a:spLocks/>
          </p:cNvSpPr>
          <p:nvPr/>
        </p:nvSpPr>
        <p:spPr bwMode="auto">
          <a:xfrm>
            <a:off x="6808788" y="2387600"/>
            <a:ext cx="363537" cy="149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6" bIns="0">
            <a:spAutoFit/>
          </a:bodyPr>
          <a:lstStyle/>
          <a:p>
            <a:pPr marL="39688" defTabSz="642938"/>
            <a:r>
              <a:rPr lang="en-US" sz="1000">
                <a:latin typeface="Chalkboard"/>
                <a:sym typeface="Chalkboard"/>
              </a:rPr>
              <a:t>17.5˚</a:t>
            </a:r>
          </a:p>
        </p:txBody>
      </p:sp>
      <p:sp>
        <p:nvSpPr>
          <p:cNvPr id="71701" name="Rectangle 20"/>
          <p:cNvSpPr>
            <a:spLocks/>
          </p:cNvSpPr>
          <p:nvPr/>
        </p:nvSpPr>
        <p:spPr bwMode="auto">
          <a:xfrm>
            <a:off x="6156325" y="2601913"/>
            <a:ext cx="365125" cy="149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6" bIns="0">
            <a:spAutoFit/>
          </a:bodyPr>
          <a:lstStyle/>
          <a:p>
            <a:pPr marL="39688" defTabSz="642938"/>
            <a:r>
              <a:rPr lang="en-US" sz="1000">
                <a:latin typeface="Chalkboard"/>
                <a:sym typeface="Chalkboard"/>
              </a:rPr>
              <a:t>24.8˚</a:t>
            </a:r>
          </a:p>
        </p:txBody>
      </p:sp>
      <p:sp>
        <p:nvSpPr>
          <p:cNvPr id="71702" name="Line 21"/>
          <p:cNvSpPr>
            <a:spLocks noChangeShapeType="1"/>
          </p:cNvSpPr>
          <p:nvPr/>
        </p:nvSpPr>
        <p:spPr bwMode="auto">
          <a:xfrm rot="10800000">
            <a:off x="2803525" y="3355975"/>
            <a:ext cx="446088" cy="8064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703" name="Line 22"/>
          <p:cNvSpPr>
            <a:spLocks noChangeShapeType="1"/>
          </p:cNvSpPr>
          <p:nvPr/>
        </p:nvSpPr>
        <p:spPr bwMode="auto">
          <a:xfrm rot="10800000">
            <a:off x="2160588" y="3562350"/>
            <a:ext cx="446087" cy="8048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704" name="Line 23"/>
          <p:cNvSpPr>
            <a:spLocks noChangeShapeType="1"/>
          </p:cNvSpPr>
          <p:nvPr/>
        </p:nvSpPr>
        <p:spPr bwMode="auto">
          <a:xfrm rot="10800000">
            <a:off x="1498600" y="3794125"/>
            <a:ext cx="447675" cy="8064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705" name="Line 24"/>
          <p:cNvSpPr>
            <a:spLocks noChangeShapeType="1"/>
          </p:cNvSpPr>
          <p:nvPr/>
        </p:nvSpPr>
        <p:spPr bwMode="auto">
          <a:xfrm rot="10800000">
            <a:off x="820738" y="3971925"/>
            <a:ext cx="446087" cy="8064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706" name="Line 25"/>
          <p:cNvSpPr>
            <a:spLocks noChangeShapeType="1"/>
          </p:cNvSpPr>
          <p:nvPr/>
        </p:nvSpPr>
        <p:spPr bwMode="auto">
          <a:xfrm rot="10800000">
            <a:off x="141288" y="4205288"/>
            <a:ext cx="447675" cy="8048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707" name="Rectangle 26"/>
          <p:cNvSpPr>
            <a:spLocks/>
          </p:cNvSpPr>
          <p:nvPr/>
        </p:nvSpPr>
        <p:spPr bwMode="auto">
          <a:xfrm>
            <a:off x="103188" y="4048125"/>
            <a:ext cx="285750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6" bIns="0">
            <a:spAutoFit/>
          </a:bodyPr>
          <a:lstStyle/>
          <a:p>
            <a:pPr marL="39688" defTabSz="642938"/>
            <a:r>
              <a:rPr lang="en-US" sz="1000">
                <a:latin typeface="Chalkboard"/>
                <a:sym typeface="Chalkboard"/>
              </a:rPr>
              <a:t>0.9</a:t>
            </a:r>
            <a:r>
              <a:rPr lang="en-US" sz="1000">
                <a:solidFill>
                  <a:srgbClr val="2B4714"/>
                </a:solidFill>
                <a:latin typeface="Chalkboard"/>
                <a:sym typeface="Chalkboard"/>
              </a:rPr>
              <a:t>˚</a:t>
            </a:r>
          </a:p>
        </p:txBody>
      </p:sp>
      <p:sp>
        <p:nvSpPr>
          <p:cNvPr id="71708" name="Rectangle 27"/>
          <p:cNvSpPr>
            <a:spLocks/>
          </p:cNvSpPr>
          <p:nvPr/>
        </p:nvSpPr>
        <p:spPr bwMode="auto">
          <a:xfrm>
            <a:off x="773113" y="3825875"/>
            <a:ext cx="293687" cy="149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6" bIns="0">
            <a:spAutoFit/>
          </a:bodyPr>
          <a:lstStyle/>
          <a:p>
            <a:pPr marL="39688" defTabSz="642938"/>
            <a:r>
              <a:rPr lang="en-US" sz="1000">
                <a:latin typeface="Chalkboard"/>
                <a:sym typeface="Chalkboard"/>
              </a:rPr>
              <a:t>1.2˚</a:t>
            </a:r>
          </a:p>
        </p:txBody>
      </p:sp>
      <p:sp>
        <p:nvSpPr>
          <p:cNvPr id="71709" name="Rectangle 28"/>
          <p:cNvSpPr>
            <a:spLocks/>
          </p:cNvSpPr>
          <p:nvPr/>
        </p:nvSpPr>
        <p:spPr bwMode="auto">
          <a:xfrm>
            <a:off x="1450975" y="3646488"/>
            <a:ext cx="295275" cy="149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6" bIns="0">
            <a:spAutoFit/>
          </a:bodyPr>
          <a:lstStyle/>
          <a:p>
            <a:pPr marL="39688" defTabSz="642938"/>
            <a:r>
              <a:rPr lang="en-US" sz="1000">
                <a:latin typeface="Chalkboard"/>
                <a:sym typeface="Chalkboard"/>
              </a:rPr>
              <a:t>1.4˚</a:t>
            </a:r>
          </a:p>
        </p:txBody>
      </p:sp>
      <p:sp>
        <p:nvSpPr>
          <p:cNvPr id="71710" name="Rectangle 29"/>
          <p:cNvSpPr>
            <a:spLocks/>
          </p:cNvSpPr>
          <p:nvPr/>
        </p:nvSpPr>
        <p:spPr bwMode="auto">
          <a:xfrm>
            <a:off x="2111375" y="3422650"/>
            <a:ext cx="295275" cy="150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6" bIns="0">
            <a:spAutoFit/>
          </a:bodyPr>
          <a:lstStyle/>
          <a:p>
            <a:pPr marL="39688" defTabSz="642938"/>
            <a:r>
              <a:rPr lang="en-US" sz="1000">
                <a:latin typeface="Chalkboard"/>
                <a:sym typeface="Chalkboard"/>
              </a:rPr>
              <a:t>1.9˚</a:t>
            </a:r>
          </a:p>
        </p:txBody>
      </p:sp>
      <p:sp>
        <p:nvSpPr>
          <p:cNvPr id="71711" name="Rectangle 30"/>
          <p:cNvSpPr>
            <a:spLocks/>
          </p:cNvSpPr>
          <p:nvPr/>
        </p:nvSpPr>
        <p:spPr bwMode="auto">
          <a:xfrm>
            <a:off x="2763838" y="3235325"/>
            <a:ext cx="285750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6" bIns="0">
            <a:spAutoFit/>
          </a:bodyPr>
          <a:lstStyle/>
          <a:p>
            <a:pPr marL="39688" defTabSz="642938"/>
            <a:r>
              <a:rPr lang="en-US" sz="1000">
                <a:latin typeface="Chalkboard"/>
                <a:sym typeface="Chalkboard"/>
              </a:rPr>
              <a:t>2.9</a:t>
            </a:r>
            <a:r>
              <a:rPr lang="en-US" sz="1000">
                <a:solidFill>
                  <a:srgbClr val="2B4714"/>
                </a:solidFill>
                <a:latin typeface="Chalkboard"/>
                <a:sym typeface="Chalkboard"/>
              </a:rPr>
              <a:t>˚</a:t>
            </a:r>
          </a:p>
        </p:txBody>
      </p:sp>
      <p:sp>
        <p:nvSpPr>
          <p:cNvPr id="71712" name="Line 31"/>
          <p:cNvSpPr>
            <a:spLocks noChangeShapeType="1"/>
          </p:cNvSpPr>
          <p:nvPr/>
        </p:nvSpPr>
        <p:spPr bwMode="auto">
          <a:xfrm rot="10800000">
            <a:off x="3535363" y="3106738"/>
            <a:ext cx="446087" cy="8048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713" name="Line 32"/>
          <p:cNvSpPr>
            <a:spLocks noChangeShapeType="1"/>
          </p:cNvSpPr>
          <p:nvPr/>
        </p:nvSpPr>
        <p:spPr bwMode="auto">
          <a:xfrm rot="10800000">
            <a:off x="3729038" y="3163888"/>
            <a:ext cx="393700" cy="7080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714" name="Line 33"/>
          <p:cNvSpPr>
            <a:spLocks noChangeShapeType="1"/>
          </p:cNvSpPr>
          <p:nvPr/>
        </p:nvSpPr>
        <p:spPr bwMode="auto">
          <a:xfrm rot="10800000">
            <a:off x="3348038" y="3028950"/>
            <a:ext cx="466725" cy="8413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715" name="Line 34"/>
          <p:cNvSpPr>
            <a:spLocks noChangeShapeType="1"/>
          </p:cNvSpPr>
          <p:nvPr/>
        </p:nvSpPr>
        <p:spPr bwMode="auto">
          <a:xfrm rot="10800000">
            <a:off x="3163888" y="2976563"/>
            <a:ext cx="474662" cy="8572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716" name="Line 35"/>
          <p:cNvSpPr>
            <a:spLocks noChangeShapeType="1"/>
          </p:cNvSpPr>
          <p:nvPr/>
        </p:nvSpPr>
        <p:spPr bwMode="auto">
          <a:xfrm rot="10800000">
            <a:off x="2938463" y="2827338"/>
            <a:ext cx="522287" cy="9429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717" name="Line 36"/>
          <p:cNvSpPr>
            <a:spLocks noChangeShapeType="1"/>
          </p:cNvSpPr>
          <p:nvPr/>
        </p:nvSpPr>
        <p:spPr bwMode="auto">
          <a:xfrm rot="10800000">
            <a:off x="2703513" y="2695575"/>
            <a:ext cx="577850" cy="10429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718" name="Rectangle 37"/>
          <p:cNvSpPr>
            <a:spLocks/>
          </p:cNvSpPr>
          <p:nvPr/>
        </p:nvSpPr>
        <p:spPr bwMode="auto">
          <a:xfrm>
            <a:off x="3692525" y="3040063"/>
            <a:ext cx="285750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6" bIns="0">
            <a:spAutoFit/>
          </a:bodyPr>
          <a:lstStyle/>
          <a:p>
            <a:pPr marL="39688" defTabSz="642938"/>
            <a:r>
              <a:rPr lang="en-US" sz="1000">
                <a:latin typeface="Chalkboard"/>
                <a:sym typeface="Chalkboard"/>
              </a:rPr>
              <a:t>9.1˚</a:t>
            </a:r>
          </a:p>
        </p:txBody>
      </p:sp>
      <p:sp>
        <p:nvSpPr>
          <p:cNvPr id="71719" name="Rectangle 38"/>
          <p:cNvSpPr>
            <a:spLocks/>
          </p:cNvSpPr>
          <p:nvPr/>
        </p:nvSpPr>
        <p:spPr bwMode="auto">
          <a:xfrm>
            <a:off x="3478213" y="2959100"/>
            <a:ext cx="363537" cy="149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6" bIns="0">
            <a:spAutoFit/>
          </a:bodyPr>
          <a:lstStyle/>
          <a:p>
            <a:pPr marL="39688" defTabSz="642938"/>
            <a:r>
              <a:rPr lang="en-US" sz="1000">
                <a:latin typeface="Chalkboard"/>
                <a:sym typeface="Chalkboard"/>
              </a:rPr>
              <a:t>16.7˚</a:t>
            </a:r>
          </a:p>
        </p:txBody>
      </p:sp>
      <p:sp>
        <p:nvSpPr>
          <p:cNvPr id="71720" name="Rectangle 39"/>
          <p:cNvSpPr>
            <a:spLocks/>
          </p:cNvSpPr>
          <p:nvPr/>
        </p:nvSpPr>
        <p:spPr bwMode="auto">
          <a:xfrm>
            <a:off x="3263900" y="2860675"/>
            <a:ext cx="363538" cy="149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6" bIns="0">
            <a:spAutoFit/>
          </a:bodyPr>
          <a:lstStyle/>
          <a:p>
            <a:pPr marL="39688" defTabSz="642938"/>
            <a:r>
              <a:rPr lang="en-US" sz="1000">
                <a:latin typeface="Chalkboard"/>
                <a:sym typeface="Chalkboard"/>
              </a:rPr>
              <a:t>32.2˚</a:t>
            </a:r>
          </a:p>
        </p:txBody>
      </p:sp>
      <p:sp>
        <p:nvSpPr>
          <p:cNvPr id="71721" name="Rectangle 40"/>
          <p:cNvSpPr>
            <a:spLocks/>
          </p:cNvSpPr>
          <p:nvPr/>
        </p:nvSpPr>
        <p:spPr bwMode="auto">
          <a:xfrm>
            <a:off x="3040063" y="2762250"/>
            <a:ext cx="365125" cy="149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6" bIns="0">
            <a:spAutoFit/>
          </a:bodyPr>
          <a:lstStyle/>
          <a:p>
            <a:pPr marL="39688" defTabSz="642938"/>
            <a:r>
              <a:rPr lang="en-US" sz="1000">
                <a:latin typeface="Chalkboard"/>
                <a:sym typeface="Chalkboard"/>
              </a:rPr>
              <a:t>41.2˚</a:t>
            </a:r>
          </a:p>
        </p:txBody>
      </p:sp>
      <p:sp>
        <p:nvSpPr>
          <p:cNvPr id="71722" name="Rectangle 41"/>
          <p:cNvSpPr>
            <a:spLocks/>
          </p:cNvSpPr>
          <p:nvPr/>
        </p:nvSpPr>
        <p:spPr bwMode="auto">
          <a:xfrm>
            <a:off x="2817813" y="2646363"/>
            <a:ext cx="363537" cy="149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6" bIns="0">
            <a:spAutoFit/>
          </a:bodyPr>
          <a:lstStyle/>
          <a:p>
            <a:pPr marL="39688" defTabSz="642938"/>
            <a:r>
              <a:rPr lang="en-US" sz="1000">
                <a:latin typeface="Chalkboard"/>
                <a:sym typeface="Chalkboard"/>
              </a:rPr>
              <a:t>46.2˚</a:t>
            </a:r>
          </a:p>
        </p:txBody>
      </p:sp>
      <p:sp>
        <p:nvSpPr>
          <p:cNvPr id="71723" name="Rectangle 42"/>
          <p:cNvSpPr>
            <a:spLocks/>
          </p:cNvSpPr>
          <p:nvPr/>
        </p:nvSpPr>
        <p:spPr bwMode="auto">
          <a:xfrm>
            <a:off x="2584450" y="2530475"/>
            <a:ext cx="365125" cy="149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6" bIns="0">
            <a:spAutoFit/>
          </a:bodyPr>
          <a:lstStyle/>
          <a:p>
            <a:pPr marL="39688" defTabSz="642938"/>
            <a:r>
              <a:rPr lang="en-US" sz="1000">
                <a:latin typeface="Chalkboard"/>
                <a:sym typeface="Chalkboard"/>
              </a:rPr>
              <a:t>50.2˚</a:t>
            </a:r>
          </a:p>
        </p:txBody>
      </p:sp>
      <p:sp>
        <p:nvSpPr>
          <p:cNvPr id="71724" name="Rectangle 43"/>
          <p:cNvSpPr>
            <a:spLocks/>
          </p:cNvSpPr>
          <p:nvPr/>
        </p:nvSpPr>
        <p:spPr bwMode="auto">
          <a:xfrm>
            <a:off x="584200" y="2914650"/>
            <a:ext cx="1955800" cy="385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6" bIns="0">
            <a:spAutoFit/>
          </a:bodyPr>
          <a:lstStyle/>
          <a:p>
            <a:pPr marL="39688" defTabSz="642938"/>
            <a:r>
              <a:rPr lang="en-US" sz="2500">
                <a:latin typeface="Chalkboard"/>
                <a:sym typeface="Chalkboard"/>
              </a:rPr>
              <a:t>Track Angles</a:t>
            </a:r>
          </a:p>
        </p:txBody>
      </p:sp>
      <p:sp>
        <p:nvSpPr>
          <p:cNvPr id="71725" name="Rectangle 44"/>
          <p:cNvSpPr>
            <a:spLocks/>
          </p:cNvSpPr>
          <p:nvPr/>
        </p:nvSpPr>
        <p:spPr bwMode="auto">
          <a:xfrm>
            <a:off x="2968625" y="2530475"/>
            <a:ext cx="401638" cy="1285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6" bIns="0">
            <a:spAutoFit/>
          </a:bodyPr>
          <a:lstStyle/>
          <a:p>
            <a:pPr marL="39688" defTabSz="642938"/>
            <a:r>
              <a:rPr lang="en-US" sz="800">
                <a:solidFill>
                  <a:srgbClr val="FCBD00"/>
                </a:solidFill>
                <a:latin typeface="Chalkboard"/>
                <a:sym typeface="Chalkboard"/>
              </a:rPr>
              <a:t>layer 5</a:t>
            </a:r>
          </a:p>
        </p:txBody>
      </p:sp>
      <p:sp>
        <p:nvSpPr>
          <p:cNvPr id="71726" name="Rectangle 45"/>
          <p:cNvSpPr>
            <a:spLocks/>
          </p:cNvSpPr>
          <p:nvPr/>
        </p:nvSpPr>
        <p:spPr bwMode="auto">
          <a:xfrm>
            <a:off x="3201988" y="2628900"/>
            <a:ext cx="400050" cy="1285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6" bIns="0">
            <a:spAutoFit/>
          </a:bodyPr>
          <a:lstStyle/>
          <a:p>
            <a:pPr marL="39688" defTabSz="642938"/>
            <a:r>
              <a:rPr lang="en-US" sz="800">
                <a:solidFill>
                  <a:srgbClr val="FCBD00"/>
                </a:solidFill>
                <a:latin typeface="Chalkboard"/>
                <a:sym typeface="Chalkboard"/>
              </a:rPr>
              <a:t>layer 4</a:t>
            </a:r>
          </a:p>
        </p:txBody>
      </p:sp>
      <p:sp>
        <p:nvSpPr>
          <p:cNvPr id="71727" name="Rectangle 46"/>
          <p:cNvSpPr>
            <a:spLocks/>
          </p:cNvSpPr>
          <p:nvPr/>
        </p:nvSpPr>
        <p:spPr bwMode="auto">
          <a:xfrm>
            <a:off x="3433763" y="2754313"/>
            <a:ext cx="400050" cy="127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6" bIns="0">
            <a:spAutoFit/>
          </a:bodyPr>
          <a:lstStyle/>
          <a:p>
            <a:pPr marL="39688" defTabSz="642938"/>
            <a:r>
              <a:rPr lang="en-US" sz="800">
                <a:solidFill>
                  <a:srgbClr val="FCBD00"/>
                </a:solidFill>
                <a:latin typeface="Chalkboard"/>
                <a:sym typeface="Chalkboard"/>
              </a:rPr>
              <a:t>layer 3</a:t>
            </a:r>
          </a:p>
        </p:txBody>
      </p:sp>
      <p:sp>
        <p:nvSpPr>
          <p:cNvPr id="71728" name="Rectangle 47"/>
          <p:cNvSpPr>
            <a:spLocks/>
          </p:cNvSpPr>
          <p:nvPr/>
        </p:nvSpPr>
        <p:spPr bwMode="auto">
          <a:xfrm>
            <a:off x="3665538" y="2860675"/>
            <a:ext cx="400050" cy="1285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6" bIns="0">
            <a:spAutoFit/>
          </a:bodyPr>
          <a:lstStyle/>
          <a:p>
            <a:pPr marL="39688" defTabSz="642938"/>
            <a:r>
              <a:rPr lang="en-US" sz="800">
                <a:solidFill>
                  <a:srgbClr val="FCBD00"/>
                </a:solidFill>
                <a:latin typeface="Chalkboard"/>
                <a:sym typeface="Chalkboard"/>
              </a:rPr>
              <a:t>layer 2</a:t>
            </a:r>
          </a:p>
        </p:txBody>
      </p:sp>
      <p:sp>
        <p:nvSpPr>
          <p:cNvPr id="71729" name="Rectangle 48"/>
          <p:cNvSpPr>
            <a:spLocks/>
          </p:cNvSpPr>
          <p:nvPr/>
        </p:nvSpPr>
        <p:spPr bwMode="auto">
          <a:xfrm>
            <a:off x="3897313" y="2959100"/>
            <a:ext cx="401637" cy="1285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6" bIns="0">
            <a:spAutoFit/>
          </a:bodyPr>
          <a:lstStyle/>
          <a:p>
            <a:pPr marL="39688" defTabSz="642938"/>
            <a:r>
              <a:rPr lang="en-US" sz="800">
                <a:solidFill>
                  <a:srgbClr val="FCBD00"/>
                </a:solidFill>
                <a:latin typeface="Chalkboard"/>
                <a:sym typeface="Chalkboard"/>
              </a:rPr>
              <a:t>layer 1</a:t>
            </a:r>
          </a:p>
        </p:txBody>
      </p:sp>
      <p:sp>
        <p:nvSpPr>
          <p:cNvPr id="71730" name="Rectangle 49"/>
          <p:cNvSpPr>
            <a:spLocks/>
          </p:cNvSpPr>
          <p:nvPr/>
        </p:nvSpPr>
        <p:spPr bwMode="auto">
          <a:xfrm>
            <a:off x="3995738" y="3065463"/>
            <a:ext cx="422275" cy="122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6" bIns="0">
            <a:spAutoFit/>
          </a:bodyPr>
          <a:lstStyle/>
          <a:p>
            <a:pPr marL="39688" defTabSz="642938"/>
            <a:r>
              <a:rPr lang="en-US" sz="800">
                <a:solidFill>
                  <a:srgbClr val="FEB80A"/>
                </a:solidFill>
                <a:latin typeface="Chalkboard"/>
                <a:sym typeface="Chalkboard"/>
              </a:rPr>
              <a:t>Layer 0</a:t>
            </a:r>
          </a:p>
        </p:txBody>
      </p:sp>
      <p:sp>
        <p:nvSpPr>
          <p:cNvPr id="71731" name="Rectangle 53"/>
          <p:cNvSpPr>
            <a:spLocks/>
          </p:cNvSpPr>
          <p:nvPr/>
        </p:nvSpPr>
        <p:spPr bwMode="auto">
          <a:xfrm>
            <a:off x="6548438" y="1284288"/>
            <a:ext cx="1654175" cy="255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6" bIns="0">
            <a:spAutoFit/>
          </a:bodyPr>
          <a:lstStyle/>
          <a:p>
            <a:pPr marL="39688" defTabSz="642938"/>
            <a:r>
              <a:rPr lang="en-US" sz="1700">
                <a:latin typeface="Chalkboard"/>
                <a:sym typeface="Chalkboard"/>
              </a:rPr>
              <a:t>Container Model</a:t>
            </a:r>
          </a:p>
        </p:txBody>
      </p:sp>
      <p:sp>
        <p:nvSpPr>
          <p:cNvPr id="71732" name="Rectangle 54"/>
          <p:cNvSpPr>
            <a:spLocks/>
          </p:cNvSpPr>
          <p:nvPr/>
        </p:nvSpPr>
        <p:spPr bwMode="auto">
          <a:xfrm>
            <a:off x="309563" y="1228725"/>
            <a:ext cx="5110162" cy="258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6" bIns="0">
            <a:spAutoFit/>
          </a:bodyPr>
          <a:lstStyle/>
          <a:p>
            <a:pPr marL="39688" defTabSz="642938"/>
            <a:r>
              <a:rPr lang="en-US" sz="1700" b="1">
                <a:solidFill>
                  <a:srgbClr val="FFCC00"/>
                </a:solidFill>
                <a:latin typeface="Chalkboard"/>
                <a:sym typeface="Chalkboard"/>
              </a:rPr>
              <a:t>One option: GAS-Si Tracker - GOSSIP Type</a:t>
            </a:r>
            <a:r>
              <a:rPr lang="en-US" sz="1700" b="1">
                <a:latin typeface="Chalkboard"/>
                <a:sym typeface="Chalkboard"/>
              </a:rPr>
              <a:t> </a:t>
            </a:r>
            <a:r>
              <a:rPr lang="en-US" sz="1700" b="1" baseline="32000">
                <a:latin typeface="Chalkboard"/>
                <a:sym typeface="Chalkboard"/>
              </a:rPr>
              <a:t>NIKHEF</a:t>
            </a:r>
          </a:p>
        </p:txBody>
      </p:sp>
      <p:sp>
        <p:nvSpPr>
          <p:cNvPr id="71733" name="Rectangle 55"/>
          <p:cNvSpPr>
            <a:spLocks/>
          </p:cNvSpPr>
          <p:nvPr/>
        </p:nvSpPr>
        <p:spPr bwMode="auto">
          <a:xfrm>
            <a:off x="1130300" y="1689100"/>
            <a:ext cx="3392488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6" bIns="0">
            <a:spAutoFit/>
          </a:bodyPr>
          <a:lstStyle/>
          <a:p>
            <a:pPr marL="39688" defTabSz="642938"/>
            <a:r>
              <a:rPr lang="en-US" sz="1100" b="1">
                <a:sym typeface="Chalkboard"/>
              </a:rPr>
              <a:t>  </a:t>
            </a:r>
            <a:r>
              <a:rPr lang="en-US" sz="1100" b="1">
                <a:solidFill>
                  <a:srgbClr val="FEB80A"/>
                </a:solidFill>
                <a:sym typeface="Chalkboard"/>
              </a:rPr>
              <a:t>G</a:t>
            </a:r>
            <a:r>
              <a:rPr lang="en-US" sz="1100" b="1">
                <a:sym typeface="Chalkboard"/>
              </a:rPr>
              <a:t>as </a:t>
            </a:r>
            <a:r>
              <a:rPr lang="en-US" sz="1100" b="1">
                <a:solidFill>
                  <a:srgbClr val="FEB80A"/>
                </a:solidFill>
                <a:sym typeface="Chalkboard"/>
              </a:rPr>
              <a:t>O</a:t>
            </a:r>
            <a:r>
              <a:rPr lang="en-US" sz="1100" b="1">
                <a:sym typeface="Chalkboard"/>
              </a:rPr>
              <a:t>n</a:t>
            </a:r>
            <a:r>
              <a:rPr lang="en-US" sz="1100" b="1">
                <a:solidFill>
                  <a:srgbClr val="FEB80A"/>
                </a:solidFill>
                <a:sym typeface="Chalkboard"/>
              </a:rPr>
              <a:t> S</a:t>
            </a:r>
            <a:r>
              <a:rPr lang="en-US" sz="1100" b="1">
                <a:sym typeface="Chalkboard"/>
              </a:rPr>
              <a:t>limmed</a:t>
            </a:r>
            <a:r>
              <a:rPr lang="en-US" sz="1100" b="1">
                <a:solidFill>
                  <a:srgbClr val="FEB80A"/>
                </a:solidFill>
                <a:sym typeface="Chalkboard"/>
              </a:rPr>
              <a:t> S</a:t>
            </a:r>
            <a:r>
              <a:rPr lang="en-US" sz="1100" b="1">
                <a:sym typeface="Chalkboard"/>
              </a:rPr>
              <a:t>ilicon </a:t>
            </a:r>
            <a:r>
              <a:rPr lang="en-US" sz="1100" b="1">
                <a:solidFill>
                  <a:srgbClr val="FEB80A"/>
                </a:solidFill>
                <a:sym typeface="Chalkboard"/>
              </a:rPr>
              <a:t>P</a:t>
            </a:r>
            <a:r>
              <a:rPr lang="en-US" sz="1100" b="1">
                <a:sym typeface="Chalkboard"/>
              </a:rPr>
              <a:t>ixels (or Strixels/Pads)</a:t>
            </a:r>
          </a:p>
        </p:txBody>
      </p:sp>
      <p:sp>
        <p:nvSpPr>
          <p:cNvPr id="71734" name="Text Box 94"/>
          <p:cNvSpPr txBox="1">
            <a:spLocks noChangeArrowheads="1"/>
          </p:cNvSpPr>
          <p:nvPr/>
        </p:nvSpPr>
        <p:spPr bwMode="auto">
          <a:xfrm>
            <a:off x="3563938" y="5373688"/>
            <a:ext cx="4903787" cy="612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8" tIns="32144" rIns="64288" bIns="32144">
            <a:spAutoFit/>
          </a:bodyPr>
          <a:lstStyle/>
          <a:p>
            <a:pPr defTabSz="642938"/>
            <a:r>
              <a:rPr lang="en-US" b="1">
                <a:latin typeface="Corbel" pitchFamily="34" charset="0"/>
                <a:sym typeface="Arial" charset="0"/>
              </a:rPr>
              <a:t>Forward and backward (red) disks to be removed</a:t>
            </a:r>
          </a:p>
          <a:p>
            <a:pPr defTabSz="642938"/>
            <a:r>
              <a:rPr lang="en-US" b="1">
                <a:latin typeface="Corbel" pitchFamily="34" charset="0"/>
                <a:sym typeface="Arial" charset="0"/>
              </a:rPr>
              <a:t>For the High Lumi-High Q</a:t>
            </a:r>
            <a:r>
              <a:rPr lang="en-US" b="1" baseline="30000">
                <a:latin typeface="Corbel" pitchFamily="34" charset="0"/>
                <a:sym typeface="Arial" charset="0"/>
              </a:rPr>
              <a:t>2</a:t>
            </a:r>
            <a:r>
              <a:rPr lang="en-US" b="1">
                <a:latin typeface="Corbel" pitchFamily="34" charset="0"/>
                <a:sym typeface="Arial" charset="0"/>
              </a:rPr>
              <a:t> running.</a:t>
            </a:r>
            <a:endParaRPr lang="it-IT" b="1">
              <a:latin typeface="Corbel" pitchFamily="34" charset="0"/>
              <a:sym typeface="Arial" charset="0"/>
            </a:endParaRPr>
          </a:p>
        </p:txBody>
      </p:sp>
      <p:sp>
        <p:nvSpPr>
          <p:cNvPr id="71735" name="Line 97"/>
          <p:cNvSpPr>
            <a:spLocks noChangeShapeType="1"/>
          </p:cNvSpPr>
          <p:nvPr/>
        </p:nvSpPr>
        <p:spPr bwMode="auto">
          <a:xfrm flipV="1">
            <a:off x="7661275" y="3409950"/>
            <a:ext cx="1114425" cy="1822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1736" name="Line 98"/>
          <p:cNvSpPr>
            <a:spLocks noChangeShapeType="1"/>
          </p:cNvSpPr>
          <p:nvPr/>
        </p:nvSpPr>
        <p:spPr bwMode="auto">
          <a:xfrm flipV="1">
            <a:off x="3257550" y="4979988"/>
            <a:ext cx="354013" cy="7588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1737" name="Line 99"/>
          <p:cNvSpPr>
            <a:spLocks noChangeShapeType="1"/>
          </p:cNvSpPr>
          <p:nvPr/>
        </p:nvSpPr>
        <p:spPr bwMode="auto">
          <a:xfrm flipH="1" flipV="1">
            <a:off x="1079500" y="5738813"/>
            <a:ext cx="21780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1738" name="Line 100"/>
          <p:cNvSpPr>
            <a:spLocks noChangeShapeType="1"/>
          </p:cNvSpPr>
          <p:nvPr/>
        </p:nvSpPr>
        <p:spPr bwMode="auto">
          <a:xfrm flipH="1" flipV="1">
            <a:off x="6446838" y="4321175"/>
            <a:ext cx="1214437" cy="911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539750" y="44450"/>
            <a:ext cx="7777163" cy="6334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rIns="132080" bIns="50800"/>
          <a:lstStyle/>
          <a:p>
            <a:pPr marL="39688" algn="ctr">
              <a:defRPr/>
            </a:pPr>
            <a:r>
              <a:rPr lang="en-US" sz="3400">
                <a:solidFill>
                  <a:srgbClr val="FEB80A"/>
                </a:solidFill>
                <a:latin typeface="Arial Rounded MT Bold" pitchFamily="34" charset="0"/>
                <a:ea typeface="ヒラギノ角ゴ ProN W6"/>
                <a:cs typeface="ヒラギノ角ゴ ProN W6"/>
                <a:sym typeface="Arial Rounded MT Bold" pitchFamily="34" charset="0"/>
              </a:rPr>
              <a:t>Full Tracking</a:t>
            </a:r>
            <a:r>
              <a:rPr lang="en-US" sz="3800">
                <a:solidFill>
                  <a:srgbClr val="FEB80A"/>
                </a:solidFill>
                <a:latin typeface="Arial Rounded MT Bold" pitchFamily="34" charset="0"/>
                <a:ea typeface="ヒラギノ角ゴ ProN W6"/>
                <a:cs typeface="ヒラギノ角ゴ ProN W6"/>
                <a:sym typeface="Arial Rounded MT Bold" pitchFamily="34" charset="0"/>
              </a:rPr>
              <a:t> </a:t>
            </a:r>
            <a:r>
              <a:rPr lang="en-US" sz="2200">
                <a:solidFill>
                  <a:srgbClr val="FEB80A"/>
                </a:solidFill>
                <a:latin typeface="Arial Rounded MT Bold" pitchFamily="34" charset="0"/>
                <a:ea typeface="ヒラギノ角ゴ ProN W6"/>
                <a:cs typeface="ヒラギノ角ゴ ProN W6"/>
                <a:sym typeface="Arial Rounded MT Bold" pitchFamily="34" charset="0"/>
              </a:rPr>
              <a:t>(down to 1 degree)</a:t>
            </a:r>
            <a:endParaRPr lang="en-US" sz="2200">
              <a:solidFill>
                <a:srgbClr val="FEB80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Rounded MT Bold" pitchFamily="34" charset="0"/>
              <a:ea typeface="ヒラギノ角ゴ ProN W6"/>
              <a:cs typeface="ヒラギノ角ゴ ProN W6"/>
              <a:sym typeface="Arial Rounded MT Bold" pitchFamily="34" charset="0"/>
            </a:endParaRPr>
          </a:p>
        </p:txBody>
      </p:sp>
      <p:sp>
        <p:nvSpPr>
          <p:cNvPr id="71740" name="Rectangle 78"/>
          <p:cNvSpPr>
            <a:spLocks/>
          </p:cNvSpPr>
          <p:nvPr/>
        </p:nvSpPr>
        <p:spPr bwMode="auto">
          <a:xfrm>
            <a:off x="7451725" y="620713"/>
            <a:ext cx="982663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6" bIns="0">
            <a:spAutoFit/>
          </a:bodyPr>
          <a:lstStyle/>
          <a:p>
            <a:pPr defTabSz="642938">
              <a:spcBef>
                <a:spcPts val="700"/>
              </a:spcBef>
            </a:pPr>
            <a:r>
              <a:rPr lang="en-US" sz="1000">
                <a:latin typeface="Chalkboard"/>
                <a:sym typeface="Chalkboard"/>
              </a:rPr>
              <a:t>(to be optimised)</a:t>
            </a:r>
          </a:p>
        </p:txBody>
      </p:sp>
      <p:sp>
        <p:nvSpPr>
          <p:cNvPr id="71741" name="Rectangle 62"/>
          <p:cNvSpPr>
            <a:spLocks noChangeArrowheads="1"/>
          </p:cNvSpPr>
          <p:nvPr/>
        </p:nvSpPr>
        <p:spPr bwMode="auto">
          <a:xfrm>
            <a:off x="539750" y="6092825"/>
            <a:ext cx="5605463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700" b="1">
                <a:solidFill>
                  <a:srgbClr val="FFCC00"/>
                </a:solidFill>
                <a:sym typeface="Gill Sans"/>
              </a:rPr>
              <a:t>Alternative technologies: Pixels, MAPS, DEPFET etc.</a:t>
            </a:r>
            <a:endParaRPr lang="it-IT" sz="1700" b="1">
              <a:solidFill>
                <a:srgbClr val="FFCC00"/>
              </a:solidFill>
              <a:sym typeface="Gill Sans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6" descr="GoatPrinciple-2 small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0000" contrast="-72000"/>
          </a:blip>
          <a:srcRect l="5589" b="5597"/>
          <a:stretch>
            <a:fillRect/>
          </a:stretch>
        </p:blipFill>
        <p:spPr bwMode="auto">
          <a:xfrm>
            <a:off x="0" y="908050"/>
            <a:ext cx="9144000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47625"/>
            <a:ext cx="8496300" cy="1365250"/>
          </a:xfrm>
        </p:spPr>
        <p:txBody>
          <a:bodyPr lIns="50800" tIns="50800" rIns="40639" bIns="50800"/>
          <a:lstStyle/>
          <a:p>
            <a:pPr marL="39688" algn="r" defTabSz="914400" eaLnBrk="1" hangingPunct="1"/>
            <a:r>
              <a:rPr lang="en-US" sz="2800" smtClean="0"/>
              <a:t>Precision Tracking: Si-Gas Tracker – GOSSIP</a:t>
            </a:r>
            <a:r>
              <a:rPr lang="en-US" sz="3600" smtClean="0"/>
              <a:t>  </a:t>
            </a:r>
            <a:r>
              <a:rPr lang="en-US" sz="1600" smtClean="0">
                <a:solidFill>
                  <a:srgbClr val="FD9A00"/>
                </a:solidFill>
                <a:latin typeface="Arial" charset="0"/>
                <a:cs typeface="Arial" charset="0"/>
                <a:sym typeface="Arial" charset="0"/>
              </a:rPr>
              <a:t>G</a:t>
            </a:r>
            <a:r>
              <a:rPr lang="en-US" sz="1600" smtClean="0">
                <a:solidFill>
                  <a:srgbClr val="CC3300"/>
                </a:solidFill>
                <a:latin typeface="Arial" charset="0"/>
                <a:cs typeface="Arial" charset="0"/>
                <a:sym typeface="Arial" charset="0"/>
              </a:rPr>
              <a:t>as on </a:t>
            </a:r>
            <a:r>
              <a:rPr lang="en-US" sz="1600" smtClean="0">
                <a:solidFill>
                  <a:srgbClr val="FD9A00"/>
                </a:solidFill>
                <a:latin typeface="Arial" charset="0"/>
                <a:cs typeface="Arial" charset="0"/>
                <a:sym typeface="Arial" charset="0"/>
              </a:rPr>
              <a:t>S</a:t>
            </a:r>
            <a:r>
              <a:rPr lang="en-US" sz="1600" smtClean="0">
                <a:solidFill>
                  <a:srgbClr val="CC3300"/>
                </a:solidFill>
                <a:latin typeface="Arial" charset="0"/>
                <a:cs typeface="Arial" charset="0"/>
                <a:sym typeface="Arial" charset="0"/>
              </a:rPr>
              <a:t>limmed </a:t>
            </a:r>
            <a:r>
              <a:rPr lang="en-US" sz="1600" smtClean="0">
                <a:solidFill>
                  <a:srgbClr val="FD9A00"/>
                </a:solidFill>
                <a:latin typeface="Arial" charset="0"/>
                <a:cs typeface="Arial" charset="0"/>
                <a:sym typeface="Arial" charset="0"/>
              </a:rPr>
              <a:t>Si</a:t>
            </a:r>
            <a:r>
              <a:rPr lang="en-US" sz="1600" smtClean="0">
                <a:solidFill>
                  <a:srgbClr val="CC3300"/>
                </a:solidFill>
                <a:latin typeface="Arial" charset="0"/>
                <a:cs typeface="Arial" charset="0"/>
                <a:sym typeface="Arial" charset="0"/>
              </a:rPr>
              <a:t>licon </a:t>
            </a:r>
            <a:r>
              <a:rPr lang="en-US" sz="1600" smtClean="0">
                <a:solidFill>
                  <a:srgbClr val="FD9A00"/>
                </a:solidFill>
                <a:latin typeface="Arial" charset="0"/>
                <a:cs typeface="Arial" charset="0"/>
                <a:sym typeface="Arial" charset="0"/>
              </a:rPr>
              <a:t>P</a:t>
            </a:r>
            <a:r>
              <a:rPr lang="en-US" sz="1600" smtClean="0">
                <a:solidFill>
                  <a:srgbClr val="CC3300"/>
                </a:solidFill>
                <a:latin typeface="Arial" charset="0"/>
                <a:cs typeface="Arial" charset="0"/>
                <a:sym typeface="Arial" charset="0"/>
              </a:rPr>
              <a:t>ixels</a:t>
            </a:r>
            <a:endParaRPr lang="en-US" sz="1800" smtClean="0">
              <a:solidFill>
                <a:srgbClr val="FD9A00"/>
              </a:solidFill>
              <a:latin typeface="Arial" charset="0"/>
              <a:sym typeface="Arial" charset="0"/>
            </a:endParaRPr>
          </a:p>
        </p:txBody>
      </p:sp>
      <p:sp>
        <p:nvSpPr>
          <p:cNvPr id="72707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34925" y="981075"/>
            <a:ext cx="6804025" cy="4248150"/>
          </a:xfrm>
        </p:spPr>
        <p:txBody>
          <a:bodyPr lIns="50800" tIns="50800" rIns="132080" bIns="50800"/>
          <a:lstStyle/>
          <a:p>
            <a:pPr marL="450850" indent="-342900" defTabSz="914400" eaLnBrk="1" hangingPunct="1">
              <a:lnSpc>
                <a:spcPct val="80000"/>
              </a:lnSpc>
              <a:buSzTx/>
            </a:pPr>
            <a:r>
              <a:rPr lang="en-US" sz="1600" b="1" smtClean="0">
                <a:solidFill>
                  <a:schemeClr val="bg1"/>
                </a:solidFill>
              </a:rPr>
              <a:t>Gas for charge creation, Si-pixel/strips/pads for signal collection</a:t>
            </a:r>
          </a:p>
          <a:p>
            <a:pPr marL="450850" indent="-342900" defTabSz="914400" eaLnBrk="1" hangingPunct="1">
              <a:lnSpc>
                <a:spcPct val="80000"/>
              </a:lnSpc>
              <a:buSzTx/>
            </a:pPr>
            <a:r>
              <a:rPr lang="en-US" sz="1600" b="1" smtClean="0">
                <a:solidFill>
                  <a:schemeClr val="bg1"/>
                </a:solidFill>
              </a:rPr>
              <a:t>Lightweight detector (including mechanics, cooling infrastructure…)</a:t>
            </a:r>
          </a:p>
          <a:p>
            <a:pPr marL="450850" indent="-342900" defTabSz="914400" eaLnBrk="1" hangingPunct="1">
              <a:lnSpc>
                <a:spcPct val="80000"/>
              </a:lnSpc>
              <a:buSzTx/>
            </a:pPr>
            <a:r>
              <a:rPr lang="en-US" sz="1600" b="1" smtClean="0">
                <a:solidFill>
                  <a:srgbClr val="3366FF"/>
                </a:solidFill>
              </a:rPr>
              <a:t>More than one hit per track - defines track segments</a:t>
            </a:r>
          </a:p>
          <a:p>
            <a:pPr marL="450850" indent="-342900" defTabSz="914400" eaLnBrk="1" hangingPunct="1">
              <a:lnSpc>
                <a:spcPct val="80000"/>
              </a:lnSpc>
              <a:buSzTx/>
            </a:pPr>
            <a:r>
              <a:rPr lang="en-US" sz="1600" b="1" smtClean="0">
                <a:solidFill>
                  <a:schemeClr val="bg1"/>
                </a:solidFill>
              </a:rPr>
              <a:t>Si radiation hard - standard CMOS ( 90 nm process )</a:t>
            </a:r>
          </a:p>
          <a:p>
            <a:pPr marL="450850" indent="-342900" defTabSz="914400" eaLnBrk="1" hangingPunct="1">
              <a:lnSpc>
                <a:spcPct val="80000"/>
              </a:lnSpc>
              <a:buSzTx/>
            </a:pPr>
            <a:r>
              <a:rPr lang="en-US" sz="1600" b="1" smtClean="0">
                <a:solidFill>
                  <a:srgbClr val="003399"/>
                </a:solidFill>
              </a:rPr>
              <a:t>Trigger capable</a:t>
            </a:r>
            <a:r>
              <a:rPr lang="en-US" sz="1600" b="1" smtClean="0">
                <a:solidFill>
                  <a:schemeClr val="bg1"/>
                </a:solidFill>
              </a:rPr>
              <a:t>: 25ns, Gossipo 3|4  readout chip ~O(1) ns time resolution.</a:t>
            </a:r>
          </a:p>
          <a:p>
            <a:pPr marL="450850" indent="-342900" defTabSz="914400" eaLnBrk="1" hangingPunct="1">
              <a:lnSpc>
                <a:spcPct val="80000"/>
              </a:lnSpc>
              <a:buSzTx/>
            </a:pPr>
            <a:r>
              <a:rPr lang="en-US" sz="1600" b="1" smtClean="0">
                <a:solidFill>
                  <a:schemeClr val="bg1"/>
                </a:solidFill>
              </a:rPr>
              <a:t>Large volume detector </a:t>
            </a:r>
            <a:br>
              <a:rPr lang="en-US" sz="1600" b="1" smtClean="0">
                <a:solidFill>
                  <a:schemeClr val="bg1"/>
                </a:solidFill>
              </a:rPr>
            </a:br>
            <a:r>
              <a:rPr lang="en-US" sz="1600" b="1" smtClean="0">
                <a:solidFill>
                  <a:schemeClr val="bg1"/>
                </a:solidFill>
              </a:rPr>
              <a:t>affordable, industrial production</a:t>
            </a:r>
          </a:p>
          <a:p>
            <a:pPr marL="450850" indent="-342900" defTabSz="914400" eaLnBrk="1" hangingPunct="1">
              <a:lnSpc>
                <a:spcPct val="80000"/>
              </a:lnSpc>
              <a:buSzTx/>
            </a:pPr>
            <a:r>
              <a:rPr lang="en-US" sz="1600" b="1" smtClean="0">
                <a:solidFill>
                  <a:srgbClr val="3366FF"/>
                </a:solidFill>
              </a:rPr>
              <a:t>Time measurement –  3D tracking</a:t>
            </a:r>
          </a:p>
          <a:p>
            <a:pPr marL="450850" indent="-342900" defTabSz="914400" eaLnBrk="1" hangingPunct="1">
              <a:lnSpc>
                <a:spcPct val="80000"/>
              </a:lnSpc>
              <a:buSzTx/>
            </a:pPr>
            <a:r>
              <a:rPr lang="en-US" sz="1600" b="1" smtClean="0">
                <a:solidFill>
                  <a:schemeClr val="bg1"/>
                </a:solidFill>
              </a:rPr>
              <a:t>Gas choice: radiator : </a:t>
            </a:r>
            <a:br>
              <a:rPr lang="en-US" sz="1600" b="1" smtClean="0">
                <a:solidFill>
                  <a:schemeClr val="bg1"/>
                </a:solidFill>
              </a:rPr>
            </a:br>
            <a:r>
              <a:rPr lang="en-US" sz="1600" b="1" smtClean="0">
                <a:solidFill>
                  <a:srgbClr val="003399"/>
                </a:solidFill>
              </a:rPr>
              <a:t>Transition Radiation Tracker</a:t>
            </a:r>
            <a:r>
              <a:rPr lang="en-US" sz="1600" b="1" smtClean="0">
                <a:solidFill>
                  <a:schemeClr val="bg1"/>
                </a:solidFill>
              </a:rPr>
              <a:t> </a:t>
            </a:r>
            <a:br>
              <a:rPr lang="en-US" sz="1600" b="1" smtClean="0">
                <a:solidFill>
                  <a:schemeClr val="bg1"/>
                </a:solidFill>
              </a:rPr>
            </a:br>
            <a:r>
              <a:rPr lang="en-US" sz="1600" b="1" smtClean="0">
                <a:solidFill>
                  <a:schemeClr val="bg1"/>
                </a:solidFill>
              </a:rPr>
              <a:t>- e/</a:t>
            </a:r>
            <a:r>
              <a:rPr lang="en-US" sz="1600" b="1" smtClean="0">
                <a:solidFill>
                  <a:schemeClr val="bg1"/>
                </a:solidFill>
                <a:sym typeface="Symbol" pitchFamily="18" charset="2"/>
              </a:rPr>
              <a:t></a:t>
            </a:r>
            <a:r>
              <a:rPr lang="en-US" sz="1600" b="1" smtClean="0">
                <a:solidFill>
                  <a:schemeClr val="bg1"/>
                </a:solidFill>
              </a:rPr>
              <a:t> identification</a:t>
            </a:r>
          </a:p>
          <a:p>
            <a:pPr marL="450850" indent="-342900" defTabSz="914400" eaLnBrk="1" hangingPunct="1">
              <a:lnSpc>
                <a:spcPct val="80000"/>
              </a:lnSpc>
              <a:buSzTx/>
            </a:pPr>
            <a:r>
              <a:rPr lang="en-US" sz="1600" b="1" smtClean="0">
                <a:solidFill>
                  <a:schemeClr val="bg1"/>
                </a:solidFill>
              </a:rPr>
              <a:t>Diffusion and drift velocity</a:t>
            </a:r>
            <a:br>
              <a:rPr lang="en-US" sz="1600" b="1" smtClean="0">
                <a:solidFill>
                  <a:schemeClr val="bg1"/>
                </a:solidFill>
              </a:rPr>
            </a:br>
            <a:r>
              <a:rPr lang="en-US" sz="1600" b="1" smtClean="0">
                <a:solidFill>
                  <a:schemeClr val="bg1"/>
                </a:solidFill>
              </a:rPr>
              <a:t> limits position measurement </a:t>
            </a:r>
            <a:br>
              <a:rPr lang="en-US" sz="1600" b="1" smtClean="0">
                <a:solidFill>
                  <a:schemeClr val="bg1"/>
                </a:solidFill>
              </a:rPr>
            </a:br>
            <a:r>
              <a:rPr lang="en-US" sz="1600" b="1" smtClean="0">
                <a:solidFill>
                  <a:schemeClr val="bg1"/>
                </a:solidFill>
              </a:rPr>
              <a:t>currently to  ~&lt;&lt;20μm</a:t>
            </a:r>
          </a:p>
          <a:p>
            <a:pPr marL="450850" indent="-342900" defTabSz="914400" eaLnBrk="1" hangingPunct="1">
              <a:lnSpc>
                <a:spcPct val="80000"/>
              </a:lnSpc>
              <a:buSzTx/>
              <a:buFont typeface="Corbel" pitchFamily="34" charset="0"/>
              <a:buNone/>
            </a:pPr>
            <a:endParaRPr lang="en-US" sz="1600" b="1" smtClean="0">
              <a:solidFill>
                <a:schemeClr val="bg1"/>
              </a:solidFill>
            </a:endParaRPr>
          </a:p>
          <a:p>
            <a:pPr marL="450850" indent="-342900" defTabSz="914400" eaLnBrk="1" hangingPunct="1">
              <a:lnSpc>
                <a:spcPct val="80000"/>
              </a:lnSpc>
              <a:buSzTx/>
            </a:pPr>
            <a:endParaRPr lang="en-US" sz="1600" b="1" smtClean="0">
              <a:solidFill>
                <a:srgbClr val="003399"/>
              </a:solidFill>
            </a:endParaRPr>
          </a:p>
        </p:txBody>
      </p:sp>
      <p:pic>
        <p:nvPicPr>
          <p:cNvPr id="7270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3175" y="2852738"/>
            <a:ext cx="5151438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AutoShape 6"/>
          <p:cNvSpPr>
            <a:spLocks/>
          </p:cNvSpPr>
          <p:nvPr/>
        </p:nvSpPr>
        <p:spPr bwMode="auto">
          <a:xfrm>
            <a:off x="6767513" y="1412875"/>
            <a:ext cx="2376487" cy="720725"/>
          </a:xfrm>
          <a:prstGeom prst="wedgeRectCallout">
            <a:avLst>
              <a:gd name="adj1" fmla="val -50667"/>
              <a:gd name="adj2" fmla="val 173787"/>
            </a:avLst>
          </a:prstGeom>
          <a:solidFill>
            <a:srgbClr val="7FD13B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1200">
                <a:solidFill>
                  <a:schemeClr val="bg1"/>
                </a:solidFill>
                <a:latin typeface="Corbel" pitchFamily="34" charset="0"/>
                <a:sym typeface="Arial" charset="0"/>
              </a:rPr>
              <a:t>Gossip Presentations: </a:t>
            </a:r>
          </a:p>
          <a:p>
            <a:pPr eaLnBrk="0" hangingPunct="0">
              <a:buFontTx/>
              <a:buChar char="•"/>
            </a:pPr>
            <a:r>
              <a:rPr lang="en-US" sz="1200">
                <a:solidFill>
                  <a:schemeClr val="bg1"/>
                </a:solidFill>
                <a:latin typeface="Corbel" pitchFamily="34" charset="0"/>
                <a:sym typeface="Arial" charset="0"/>
              </a:rPr>
              <a:t>  E. Koffeman (Divonne 2008) </a:t>
            </a:r>
          </a:p>
          <a:p>
            <a:pPr eaLnBrk="0" hangingPunct="0">
              <a:buFontTx/>
              <a:buChar char="•"/>
            </a:pPr>
            <a:r>
              <a:rPr lang="en-US" sz="1200">
                <a:solidFill>
                  <a:schemeClr val="bg1"/>
                </a:solidFill>
                <a:latin typeface="Corbel" pitchFamily="34" charset="0"/>
                <a:sym typeface="Arial" charset="0"/>
              </a:rPr>
              <a:t>  H. VanDerGraaf (Divonne 2009)</a:t>
            </a:r>
            <a:endParaRPr lang="it-IT" sz="1200">
              <a:solidFill>
                <a:schemeClr val="bg1"/>
              </a:solidFill>
              <a:latin typeface="Corbel" pitchFamily="34" charset="0"/>
              <a:sym typeface="Arial" charset="0"/>
            </a:endParaRPr>
          </a:p>
        </p:txBody>
      </p:sp>
      <p:sp>
        <p:nvSpPr>
          <p:cNvPr id="72710" name="Text Box 7"/>
          <p:cNvSpPr txBox="1">
            <a:spLocks noChangeArrowheads="1"/>
          </p:cNvSpPr>
          <p:nvPr/>
        </p:nvSpPr>
        <p:spPr bwMode="auto">
          <a:xfrm>
            <a:off x="31750" y="5373688"/>
            <a:ext cx="3614738" cy="457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sz="2400">
                <a:solidFill>
                  <a:srgbClr val="FF0000"/>
                </a:solidFill>
                <a:latin typeface="Corbel" pitchFamily="34" charset="0"/>
                <a:sym typeface="Arial" charset="0"/>
              </a:rPr>
              <a:t>Interesting option for LHeC</a:t>
            </a:r>
            <a:endParaRPr lang="it-IT" sz="2400">
              <a:solidFill>
                <a:srgbClr val="FF0000"/>
              </a:solidFill>
              <a:latin typeface="Corbel" pitchFamily="34" charset="0"/>
              <a:sym typeface="Arial" charset="0"/>
            </a:endParaRPr>
          </a:p>
        </p:txBody>
      </p:sp>
      <p:sp>
        <p:nvSpPr>
          <p:cNvPr id="143361" name="Slide Number Placeholder 1"/>
          <p:cNvSpPr txBox="1">
            <a:spLocks noGrp="1"/>
          </p:cNvSpPr>
          <p:nvPr/>
        </p:nvSpPr>
        <p:spPr bwMode="auto">
          <a:xfrm>
            <a:off x="8718550" y="6616700"/>
            <a:ext cx="217488" cy="2413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wrap="none" lIns="64274" tIns="32137" rIns="64274" bIns="32137" anchor="b"/>
          <a:lstStyle/>
          <a:p>
            <a:pPr algn="ctr" defTabSz="642938">
              <a:defRPr/>
            </a:pPr>
            <a:fld id="{9CB98C36-59D4-4217-A7A3-3D33FF156147}" type="slidenum">
              <a:rPr lang="en-US" sz="1100">
                <a:cs typeface="+mn-cs"/>
                <a:sym typeface="Corbel" pitchFamily="34" charset="0"/>
              </a:rPr>
              <a:pPr algn="ctr" defTabSz="642938">
                <a:defRPr/>
              </a:pPr>
              <a:t>36</a:t>
            </a:fld>
            <a:endParaRPr lang="en-US" sz="1100">
              <a:cs typeface="+mn-cs"/>
              <a:sym typeface="Corbe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Slide Number Placeholder 3"/>
          <p:cNvSpPr txBox="1">
            <a:spLocks noGrp="1"/>
          </p:cNvSpPr>
          <p:nvPr/>
        </p:nvSpPr>
        <p:spPr bwMode="auto">
          <a:xfrm>
            <a:off x="8675688" y="6616700"/>
            <a:ext cx="217487" cy="2413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wrap="none" lIns="64274" tIns="32137" rIns="64274" bIns="32137" anchor="b"/>
          <a:lstStyle/>
          <a:p>
            <a:pPr algn="ctr" defTabSz="642938">
              <a:defRPr/>
            </a:pPr>
            <a:fld id="{719173CF-9BC2-462D-AAF5-61836713BA3C}" type="slidenum">
              <a:rPr lang="en-US" sz="1100">
                <a:cs typeface="+mn-cs"/>
                <a:sym typeface="Corbel" pitchFamily="34" charset="0"/>
              </a:rPr>
              <a:pPr algn="ctr" defTabSz="642938">
                <a:defRPr/>
              </a:pPr>
              <a:t>37</a:t>
            </a:fld>
            <a:endParaRPr lang="en-US" sz="1100">
              <a:cs typeface="+mn-cs"/>
              <a:sym typeface="Corbel" pitchFamily="34" charset="0"/>
            </a:endParaRPr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8153400" cy="762000"/>
          </a:xfrm>
        </p:spPr>
        <p:txBody>
          <a:bodyPr/>
          <a:lstStyle/>
          <a:p>
            <a:pPr eaLnBrk="1" hangingPunct="1"/>
            <a:r>
              <a:rPr lang="en-US" smtClean="0"/>
              <a:t>Silicon Pixel Detector</a:t>
            </a:r>
          </a:p>
        </p:txBody>
      </p:sp>
      <p:pic>
        <p:nvPicPr>
          <p:cNvPr id="73731" name="Picture 3" descr="w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842963"/>
            <a:ext cx="8763000" cy="57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Text Box 5"/>
          <p:cNvSpPr txBox="1">
            <a:spLocks noChangeArrowheads="1"/>
          </p:cNvSpPr>
          <p:nvPr/>
        </p:nvSpPr>
        <p:spPr bwMode="auto">
          <a:xfrm>
            <a:off x="6870700" y="863600"/>
            <a:ext cx="1327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N. Wermes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73733" name="Rectangle 6"/>
          <p:cNvSpPr>
            <a:spLocks noChangeArrowheads="1"/>
          </p:cNvSpPr>
          <p:nvPr/>
        </p:nvSpPr>
        <p:spPr bwMode="auto">
          <a:xfrm>
            <a:off x="5235575" y="5626100"/>
            <a:ext cx="3635375" cy="9810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0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4"/>
          <p:cNvSpPr>
            <a:spLocks noGrp="1" noChangeArrowheads="1"/>
          </p:cNvSpPr>
          <p:nvPr>
            <p:ph type="title"/>
          </p:nvPr>
        </p:nvSpPr>
        <p:spPr>
          <a:xfrm>
            <a:off x="668338" y="125413"/>
            <a:ext cx="7785100" cy="927100"/>
          </a:xfrm>
        </p:spPr>
        <p:txBody>
          <a:bodyPr rIns="132080"/>
          <a:lstStyle/>
          <a:p>
            <a:pPr marL="39688" indent="-39688" defTabSz="914400"/>
            <a:r>
              <a:rPr lang="en-US" smtClean="0"/>
              <a:t>The Calorimeter</a:t>
            </a:r>
          </a:p>
        </p:txBody>
      </p:sp>
      <p:sp>
        <p:nvSpPr>
          <p:cNvPr id="75778" name="Rectangle 14"/>
          <p:cNvSpPr>
            <a:spLocks noChangeArrowheads="1"/>
          </p:cNvSpPr>
          <p:nvPr/>
        </p:nvSpPr>
        <p:spPr bwMode="auto">
          <a:xfrm>
            <a:off x="323850" y="908050"/>
            <a:ext cx="5976938" cy="2835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5707" tIns="35707" rIns="76336" bIns="35707"/>
          <a:lstStyle/>
          <a:p>
            <a:pPr marL="246063" indent="-241300" defTabSz="642938" eaLnBrk="0" hangingPunct="0">
              <a:spcBef>
                <a:spcPct val="5000"/>
              </a:spcBef>
              <a:buSzPct val="93000"/>
              <a:buFont typeface="Corbel" pitchFamily="34" charset="0"/>
              <a:buChar char="•"/>
            </a:pPr>
            <a:r>
              <a:rPr lang="en-US" sz="2400">
                <a:solidFill>
                  <a:srgbClr val="02C4DE"/>
                </a:solidFill>
                <a:sym typeface="Corbel" pitchFamily="34" charset="0"/>
              </a:rPr>
              <a:t>A step back …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/>
          </p:cNvSpPr>
          <p:nvPr/>
        </p:nvSpPr>
        <p:spPr bwMode="auto">
          <a:xfrm>
            <a:off x="3563938" y="1052513"/>
            <a:ext cx="5400675" cy="2808287"/>
          </a:xfrm>
          <a:prstGeom prst="rect">
            <a:avLst/>
          </a:prstGeom>
          <a:solidFill>
            <a:srgbClr val="FFFFFF"/>
          </a:solidFill>
          <a:ln w="12700">
            <a:solidFill>
              <a:srgbClr val="02C4D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it-IT" sz="2000"/>
          </a:p>
        </p:txBody>
      </p:sp>
      <p:sp>
        <p:nvSpPr>
          <p:cNvPr id="76802" name="Rectangle 3"/>
          <p:cNvSpPr>
            <a:spLocks/>
          </p:cNvSpPr>
          <p:nvPr/>
        </p:nvSpPr>
        <p:spPr bwMode="auto">
          <a:xfrm>
            <a:off x="177800" y="2836863"/>
            <a:ext cx="3170238" cy="3743325"/>
          </a:xfrm>
          <a:prstGeom prst="rect">
            <a:avLst/>
          </a:prstGeom>
          <a:solidFill>
            <a:srgbClr val="FFFFFF"/>
          </a:solidFill>
          <a:ln w="12700">
            <a:solidFill>
              <a:srgbClr val="02C4D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it-IT" sz="2000"/>
          </a:p>
        </p:txBody>
      </p:sp>
      <p:sp>
        <p:nvSpPr>
          <p:cNvPr id="7680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68338" y="125413"/>
            <a:ext cx="7785100" cy="927100"/>
          </a:xfrm>
        </p:spPr>
        <p:txBody>
          <a:bodyPr rIns="132080"/>
          <a:lstStyle/>
          <a:p>
            <a:pPr marL="39688" indent="-39688" defTabSz="914400"/>
            <a:r>
              <a:rPr lang="en-US" smtClean="0"/>
              <a:t>The Calorimeter</a:t>
            </a:r>
          </a:p>
        </p:txBody>
      </p:sp>
      <p:pic>
        <p:nvPicPr>
          <p:cNvPr id="76804" name="Picture 5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825" y="4005263"/>
            <a:ext cx="3889375" cy="2624137"/>
          </a:xfrm>
          <a:prstGeom prst="rect">
            <a:avLst/>
          </a:prstGeom>
          <a:noFill/>
          <a:ln w="9525">
            <a:solidFill>
              <a:srgbClr val="02C4DE"/>
            </a:solidFill>
            <a:miter lim="800000"/>
            <a:headEnd/>
            <a:tailEnd/>
          </a:ln>
        </p:spPr>
      </p:pic>
      <p:sp>
        <p:nvSpPr>
          <p:cNvPr id="76805" name="Rectangle 6"/>
          <p:cNvSpPr>
            <a:spLocks/>
          </p:cNvSpPr>
          <p:nvPr/>
        </p:nvSpPr>
        <p:spPr bwMode="auto">
          <a:xfrm>
            <a:off x="6011863" y="5734050"/>
            <a:ext cx="18891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 b="1">
                <a:solidFill>
                  <a:srgbClr val="000000"/>
                </a:solidFill>
                <a:latin typeface="Comic Sans MS" pitchFamily="66" charset="0"/>
                <a:sym typeface="Comic Sans MS" pitchFamily="66" charset="0"/>
              </a:rPr>
              <a:t>1,10,100,1000 GeV</a:t>
            </a:r>
          </a:p>
        </p:txBody>
      </p:sp>
      <p:sp>
        <p:nvSpPr>
          <p:cNvPr id="76806" name="Rectangle 7"/>
          <p:cNvSpPr>
            <a:spLocks/>
          </p:cNvSpPr>
          <p:nvPr/>
        </p:nvSpPr>
        <p:spPr bwMode="auto">
          <a:xfrm>
            <a:off x="5508625" y="6381750"/>
            <a:ext cx="1812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 b="1">
                <a:solidFill>
                  <a:srgbClr val="000000"/>
                </a:solidFill>
                <a:cs typeface="Arial" charset="0"/>
                <a:sym typeface="Arial" charset="0"/>
              </a:rPr>
              <a:t>Longitudinal profile</a:t>
            </a:r>
          </a:p>
        </p:txBody>
      </p:sp>
      <p:pic>
        <p:nvPicPr>
          <p:cNvPr id="76807" name="Picture 8"/>
          <p:cNvPicPr>
            <a:picLocks noChangeArrowheads="1"/>
          </p:cNvPicPr>
          <p:nvPr/>
        </p:nvPicPr>
        <p:blipFill>
          <a:blip r:embed="rId3"/>
          <a:srcRect l="7631" r="7581" b="29092"/>
          <a:stretch>
            <a:fillRect/>
          </a:stretch>
        </p:blipFill>
        <p:spPr bwMode="auto">
          <a:xfrm>
            <a:off x="3636963" y="1052513"/>
            <a:ext cx="5184775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8" name="Picture 9"/>
          <p:cNvPicPr>
            <a:picLocks noChangeArrowheads="1"/>
          </p:cNvPicPr>
          <p:nvPr/>
        </p:nvPicPr>
        <p:blipFill>
          <a:blip r:embed="rId4"/>
          <a:srcRect l="28049" t="12059" r="24808" b="22514"/>
          <a:stretch>
            <a:fillRect/>
          </a:stretch>
        </p:blipFill>
        <p:spPr bwMode="auto">
          <a:xfrm>
            <a:off x="250825" y="2979738"/>
            <a:ext cx="3025775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9" name="Rectangle 10"/>
          <p:cNvSpPr>
            <a:spLocks/>
          </p:cNvSpPr>
          <p:nvPr/>
        </p:nvSpPr>
        <p:spPr bwMode="auto">
          <a:xfrm>
            <a:off x="323850" y="5645150"/>
            <a:ext cx="3111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/>
            <a:r>
              <a:rPr lang="en-US" sz="1400" b="1">
                <a:solidFill>
                  <a:srgbClr val="000000"/>
                </a:solidFill>
                <a:cs typeface="Arial" charset="0"/>
                <a:sym typeface="Arial" charset="0"/>
              </a:rPr>
              <a:t>Ratio of energy loss due to longitudinal leakage divided</a:t>
            </a:r>
          </a:p>
          <a:p>
            <a:pPr marL="39688"/>
            <a:r>
              <a:rPr lang="en-US" sz="1400" b="1">
                <a:solidFill>
                  <a:srgbClr val="000000"/>
                </a:solidFill>
                <a:cs typeface="Arial" charset="0"/>
                <a:sym typeface="Arial" charset="0"/>
              </a:rPr>
              <a:t>by loss due to neutrinos vs thickness in interaction lengths</a:t>
            </a:r>
            <a:r>
              <a:rPr lang="en-US" sz="1400" b="1">
                <a:solidFill>
                  <a:srgbClr val="FEB80A"/>
                </a:solidFill>
                <a:latin typeface="Comic Sans MS" pitchFamily="66" charset="0"/>
                <a:sym typeface="Comic Sans MS" pitchFamily="66" charset="0"/>
              </a:rPr>
              <a:t> </a:t>
            </a:r>
          </a:p>
        </p:txBody>
      </p:sp>
      <p:sp>
        <p:nvSpPr>
          <p:cNvPr id="76810" name="Rectangle 11"/>
          <p:cNvSpPr>
            <a:spLocks/>
          </p:cNvSpPr>
          <p:nvPr/>
        </p:nvSpPr>
        <p:spPr bwMode="auto">
          <a:xfrm>
            <a:off x="5508625" y="3500438"/>
            <a:ext cx="2027238" cy="3429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 b="1">
                <a:solidFill>
                  <a:srgbClr val="000000"/>
                </a:solidFill>
                <a:cs typeface="Arial" charset="0"/>
                <a:sym typeface="Arial" charset="0"/>
              </a:rPr>
              <a:t>Calorimeter depth (X</a:t>
            </a:r>
            <a:r>
              <a:rPr lang="en-US" sz="1400" b="1" baseline="-25000">
                <a:solidFill>
                  <a:srgbClr val="000000"/>
                </a:solidFill>
                <a:cs typeface="Arial" charset="0"/>
                <a:sym typeface="Arial" charset="0"/>
              </a:rPr>
              <a:t>0</a:t>
            </a:r>
            <a:r>
              <a:rPr lang="en-US" sz="1400" b="1">
                <a:solidFill>
                  <a:srgbClr val="000000"/>
                </a:solidFill>
                <a:cs typeface="Arial" charset="0"/>
                <a:sym typeface="Arial" charset="0"/>
              </a:rPr>
              <a:t>)</a:t>
            </a:r>
          </a:p>
        </p:txBody>
      </p:sp>
      <p:sp>
        <p:nvSpPr>
          <p:cNvPr id="76811" name="Rectangle 13"/>
          <p:cNvSpPr>
            <a:spLocks noChangeArrowheads="1"/>
          </p:cNvSpPr>
          <p:nvPr/>
        </p:nvSpPr>
        <p:spPr bwMode="auto">
          <a:xfrm>
            <a:off x="323850" y="908050"/>
            <a:ext cx="5976938" cy="2835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5707" tIns="35707" rIns="76336" bIns="35707"/>
          <a:lstStyle/>
          <a:p>
            <a:pPr marL="246063" indent="-241300" defTabSz="642938" eaLnBrk="0" hangingPunct="0">
              <a:spcBef>
                <a:spcPct val="5000"/>
              </a:spcBef>
              <a:buSzPct val="93000"/>
              <a:buFont typeface="Corbel" pitchFamily="34" charset="0"/>
              <a:buChar char="•"/>
            </a:pPr>
            <a:r>
              <a:rPr lang="en-US" sz="2400">
                <a:solidFill>
                  <a:srgbClr val="02C4DE"/>
                </a:solidFill>
                <a:sym typeface="Corbel" pitchFamily="34" charset="0"/>
              </a:rPr>
              <a:t>A step back …                                                     … some distributions</a:t>
            </a:r>
          </a:p>
          <a:p>
            <a:pPr marL="246063" indent="-241300" defTabSz="642938" eaLnBrk="0" hangingPunct="0">
              <a:spcBef>
                <a:spcPct val="5000"/>
              </a:spcBef>
              <a:buSzPct val="93000"/>
              <a:buFont typeface="Corbel" pitchFamily="34" charset="0"/>
              <a:buNone/>
            </a:pPr>
            <a:endParaRPr lang="en-US" sz="2400">
              <a:solidFill>
                <a:srgbClr val="02C4DE"/>
              </a:solidFill>
              <a:sym typeface="Corbel" pitchFamily="34" charset="0"/>
            </a:endParaRPr>
          </a:p>
          <a:p>
            <a:pPr marL="246063" indent="-241300" defTabSz="642938" eaLnBrk="0" hangingPunct="0">
              <a:spcBef>
                <a:spcPct val="5000"/>
              </a:spcBef>
              <a:buSzPct val="93000"/>
              <a:buFont typeface="Corbel" pitchFamily="34" charset="0"/>
              <a:buNone/>
            </a:pPr>
            <a:r>
              <a:rPr lang="en-US">
                <a:solidFill>
                  <a:srgbClr val="FFCC00"/>
                </a:solidFill>
                <a:sym typeface="Corbel" pitchFamily="34" charset="0"/>
              </a:rPr>
              <a:t>Courtesy R. Wigmans et al.</a:t>
            </a:r>
          </a:p>
        </p:txBody>
      </p:sp>
      <p:sp>
        <p:nvSpPr>
          <p:cNvPr id="141313" name="Slide Number Placeholder 3"/>
          <p:cNvSpPr txBox="1">
            <a:spLocks noGrp="1"/>
          </p:cNvSpPr>
          <p:nvPr/>
        </p:nvSpPr>
        <p:spPr bwMode="auto">
          <a:xfrm>
            <a:off x="8675688" y="6597650"/>
            <a:ext cx="217487" cy="2413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wrap="none" lIns="64274" tIns="32137" rIns="64274" bIns="32137" anchor="b"/>
          <a:lstStyle/>
          <a:p>
            <a:pPr algn="ctr" defTabSz="642938">
              <a:defRPr/>
            </a:pPr>
            <a:fld id="{C0F4FFAF-07EF-447C-92B6-FCDCD04B5B69}" type="slidenum">
              <a:rPr lang="en-US" sz="1100">
                <a:cs typeface="+mn-cs"/>
                <a:sym typeface="Corbel" pitchFamily="34" charset="0"/>
              </a:rPr>
              <a:pPr algn="ctr" defTabSz="642938">
                <a:defRPr/>
              </a:pPr>
              <a:t>39</a:t>
            </a:fld>
            <a:endParaRPr lang="en-US" sz="1100">
              <a:cs typeface="+mn-cs"/>
              <a:sym typeface="Corbe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718550" y="6616700"/>
            <a:ext cx="217488" cy="241300"/>
          </a:xfrm>
        </p:spPr>
        <p:txBody>
          <a:bodyPr/>
          <a:lstStyle/>
          <a:p>
            <a:pPr defTabSz="642938">
              <a:defRPr/>
            </a:pPr>
            <a:fld id="{77379115-6AD9-4FBB-8D88-9CBDC4F1D31F}" type="slidenum">
              <a:rPr lang="en-US" smtClean="0">
                <a:ea typeface="ヒラギノ角ゴ ProN W3"/>
                <a:sym typeface="Corbel" pitchFamily="34" charset="0"/>
              </a:rPr>
              <a:pPr defTabSz="642938">
                <a:defRPr/>
              </a:pPr>
              <a:t>4</a:t>
            </a:fld>
            <a:endParaRPr lang="en-US" smtClean="0">
              <a:ea typeface="ヒラギノ角ゴ ProN W3"/>
              <a:sym typeface="Corbel" pitchFamily="34" charset="0"/>
            </a:endParaRP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588125" y="1196975"/>
            <a:ext cx="2376488" cy="18002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3124200" y="2611438"/>
            <a:ext cx="2568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ea typeface="ＭＳ Ｐゴシック"/>
                <a:cs typeface="ＭＳ Ｐゴシック"/>
              </a:rPr>
              <a:t> 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54038"/>
            <a:ext cx="6477000" cy="630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038600" y="1087438"/>
            <a:ext cx="2209800" cy="596900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>
                <a:ea typeface="ＭＳ Ｐゴシック"/>
                <a:cs typeface="ＭＳ Ｐゴシック"/>
              </a:rPr>
              <a:t>New physics, distance</a:t>
            </a:r>
          </a:p>
          <a:p>
            <a:pPr eaLnBrk="0" hangingPunct="0"/>
            <a:r>
              <a:rPr lang="en-US" sz="1600">
                <a:ea typeface="ＭＳ Ｐゴシック"/>
                <a:cs typeface="ＭＳ Ｐゴシック"/>
              </a:rPr>
              <a:t>scales few . 10</a:t>
            </a:r>
            <a:r>
              <a:rPr lang="en-US" sz="1600" baseline="30000">
                <a:ea typeface="ＭＳ Ｐゴシック"/>
                <a:cs typeface="ＭＳ Ｐゴシック"/>
              </a:rPr>
              <a:t>-20 </a:t>
            </a:r>
            <a:r>
              <a:rPr lang="en-US" sz="1600">
                <a:ea typeface="ＭＳ Ｐゴシック"/>
                <a:cs typeface="ＭＳ Ｐゴシック"/>
              </a:rPr>
              <a:t>m</a:t>
            </a:r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3886200" y="2763838"/>
            <a:ext cx="1554163" cy="841375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>
                <a:ea typeface="ＭＳ Ｐゴシック"/>
                <a:cs typeface="ＭＳ Ｐゴシック"/>
              </a:rPr>
              <a:t>High precision</a:t>
            </a:r>
          </a:p>
          <a:p>
            <a:pPr algn="ctr" eaLnBrk="0" hangingPunct="0"/>
            <a:r>
              <a:rPr lang="en-US" sz="1600">
                <a:ea typeface="ＭＳ Ｐゴシック"/>
                <a:cs typeface="ＭＳ Ｐゴシック"/>
              </a:rPr>
              <a:t>partons in LHC</a:t>
            </a:r>
          </a:p>
          <a:p>
            <a:pPr algn="ctr" eaLnBrk="0" hangingPunct="0"/>
            <a:r>
              <a:rPr lang="en-US" sz="1600">
                <a:ea typeface="ＭＳ Ｐゴシック"/>
                <a:cs typeface="ＭＳ Ｐゴシック"/>
              </a:rPr>
              <a:t>plateau</a:t>
            </a:r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2667000" y="3886200"/>
            <a:ext cx="1090613" cy="1330325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>
                <a:ea typeface="ＭＳ Ｐゴシック"/>
                <a:cs typeface="ＭＳ Ｐゴシック"/>
              </a:rPr>
              <a:t>Nuclear </a:t>
            </a:r>
          </a:p>
          <a:p>
            <a:pPr algn="ctr" eaLnBrk="0" hangingPunct="0"/>
            <a:r>
              <a:rPr lang="en-US" sz="1600">
                <a:ea typeface="ＭＳ Ｐゴシック"/>
                <a:cs typeface="ＭＳ Ｐゴシック"/>
              </a:rPr>
              <a:t>Structure </a:t>
            </a:r>
          </a:p>
          <a:p>
            <a:pPr algn="ctr" eaLnBrk="0" hangingPunct="0"/>
            <a:r>
              <a:rPr lang="en-US" sz="1600">
                <a:ea typeface="ＭＳ Ｐゴシック"/>
                <a:cs typeface="ＭＳ Ｐゴシック"/>
              </a:rPr>
              <a:t>&amp; Low x </a:t>
            </a:r>
          </a:p>
          <a:p>
            <a:pPr algn="ctr" eaLnBrk="0" hangingPunct="0"/>
            <a:r>
              <a:rPr lang="en-US" sz="1600">
                <a:ea typeface="ＭＳ Ｐゴシック"/>
                <a:cs typeface="ＭＳ Ｐゴシック"/>
              </a:rPr>
              <a:t>Parton</a:t>
            </a:r>
          </a:p>
          <a:p>
            <a:pPr algn="ctr" eaLnBrk="0" hangingPunct="0"/>
            <a:r>
              <a:rPr lang="en-US" sz="1600">
                <a:ea typeface="ＭＳ Ｐゴシック"/>
                <a:cs typeface="ＭＳ Ｐゴシック"/>
              </a:rPr>
              <a:t>Dynamics</a:t>
            </a:r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1524000" y="4440238"/>
            <a:ext cx="914400" cy="841375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600">
                <a:ea typeface="ＭＳ Ｐゴシック"/>
                <a:cs typeface="ＭＳ Ｐゴシック"/>
              </a:rPr>
              <a:t>High Density </a:t>
            </a:r>
          </a:p>
          <a:p>
            <a:pPr algn="ctr" eaLnBrk="0" hangingPunct="0"/>
            <a:r>
              <a:rPr lang="en-US" sz="1600">
                <a:ea typeface="ＭＳ Ｐゴシック"/>
                <a:cs typeface="ＭＳ Ｐゴシック"/>
              </a:rPr>
              <a:t>Matter</a:t>
            </a:r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5486400" y="2154238"/>
            <a:ext cx="871538" cy="59055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ea typeface="ＭＳ Ｐゴシック"/>
                <a:cs typeface="ＭＳ Ｐゴシック"/>
              </a:rPr>
              <a:t>Large x</a:t>
            </a:r>
          </a:p>
          <a:p>
            <a:pPr eaLnBrk="0" hangingPunct="0"/>
            <a:r>
              <a:rPr lang="en-US" sz="1600">
                <a:ea typeface="ＭＳ Ｐゴシック"/>
                <a:cs typeface="ＭＳ Ｐゴシック"/>
              </a:rPr>
              <a:t>partons</a:t>
            </a:r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1371600" y="1163638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sz="2400">
              <a:latin typeface="Comic Sans MS" pitchFamily="66" charset="0"/>
            </a:endParaRP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1403350" y="1125538"/>
            <a:ext cx="304800" cy="2286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19468" name="Rectangle 13"/>
          <p:cNvSpPr>
            <a:spLocks noChangeArrowheads="1"/>
          </p:cNvSpPr>
          <p:nvPr/>
        </p:nvSpPr>
        <p:spPr bwMode="auto">
          <a:xfrm>
            <a:off x="395288" y="44450"/>
            <a:ext cx="8497887" cy="63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bIns="50800"/>
          <a:lstStyle/>
          <a:p>
            <a:pPr algn="ctr" defTabSz="642938"/>
            <a:r>
              <a:rPr lang="fr-FR" sz="3000">
                <a:solidFill>
                  <a:srgbClr val="FEB80A"/>
                </a:solidFill>
                <a:latin typeface="Arial Rounded MT Bold" pitchFamily="34" charset="0"/>
                <a:ea typeface="ヒラギノ角ゴ ProN W6"/>
                <a:cs typeface="ヒラギノ角ゴ ProN W6"/>
              </a:rPr>
              <a:t>Kinematics &amp; Motivation (60 GeV x 7 TeV </a:t>
            </a:r>
            <a:r>
              <a:rPr lang="fr-FR" sz="3000" i="1">
                <a:solidFill>
                  <a:srgbClr val="FEB80A"/>
                </a:solidFill>
                <a:latin typeface="Arial Rounded MT Bold" pitchFamily="34" charset="0"/>
                <a:ea typeface="ヒラギノ角ゴ ProN W6"/>
                <a:cs typeface="ヒラギノ角ゴ ProN W6"/>
              </a:rPr>
              <a:t>ep</a:t>
            </a:r>
            <a:r>
              <a:rPr lang="fr-FR" sz="3000">
                <a:solidFill>
                  <a:srgbClr val="FEB80A"/>
                </a:solidFill>
                <a:latin typeface="Arial Rounded MT Bold" pitchFamily="34" charset="0"/>
                <a:ea typeface="ヒラギノ角ゴ ProN W6"/>
                <a:cs typeface="ヒラギノ角ゴ ProN W6"/>
              </a:rPr>
              <a:t>)</a:t>
            </a:r>
            <a:endParaRPr lang="it-IT" sz="3000">
              <a:solidFill>
                <a:srgbClr val="FEB80A"/>
              </a:solidFill>
              <a:latin typeface="Arial Rounded MT Bold" pitchFamily="34" charset="0"/>
              <a:ea typeface="ヒラギノ角ゴ ProN W6"/>
              <a:cs typeface="ヒラギノ角ゴ ProN W6"/>
            </a:endParaRPr>
          </a:p>
        </p:txBody>
      </p:sp>
      <p:sp>
        <p:nvSpPr>
          <p:cNvPr id="19469" name="Text Box 14"/>
          <p:cNvSpPr txBox="1">
            <a:spLocks noChangeArrowheads="1"/>
          </p:cNvSpPr>
          <p:nvPr/>
        </p:nvSpPr>
        <p:spPr bwMode="auto">
          <a:xfrm>
            <a:off x="6769100" y="620713"/>
            <a:ext cx="2006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it-IT" sz="3200">
                <a:solidFill>
                  <a:srgbClr val="FF0000"/>
                </a:solidFill>
                <a:latin typeface="Corbel" pitchFamily="34" charset="0"/>
                <a:sym typeface="Symbol" pitchFamily="18" charset="2"/>
              </a:rPr>
              <a:t>s&gt;&gt; 1 TeV</a:t>
            </a:r>
          </a:p>
        </p:txBody>
      </p:sp>
      <p:sp>
        <p:nvSpPr>
          <p:cNvPr id="19470" name="Line 15"/>
          <p:cNvSpPr>
            <a:spLocks noChangeShapeType="1"/>
          </p:cNvSpPr>
          <p:nvPr/>
        </p:nvSpPr>
        <p:spPr bwMode="auto">
          <a:xfrm>
            <a:off x="7092950" y="692150"/>
            <a:ext cx="144463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9471" name="Picture 16" descr="img4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04025" y="1268413"/>
            <a:ext cx="2079625" cy="17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2" name="Content Placeholder 2"/>
          <p:cNvSpPr>
            <a:spLocks/>
          </p:cNvSpPr>
          <p:nvPr/>
        </p:nvSpPr>
        <p:spPr bwMode="auto">
          <a:xfrm>
            <a:off x="6551613" y="3041650"/>
            <a:ext cx="2592387" cy="3816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marL="246063" indent="-241300" defTabSz="642938">
              <a:spcBef>
                <a:spcPts val="700"/>
              </a:spcBef>
              <a:buClr>
                <a:srgbClr val="FEB80A"/>
              </a:buClr>
              <a:buFont typeface="Corbel" pitchFamily="34" charset="0"/>
              <a:buChar char="•"/>
            </a:pPr>
            <a:r>
              <a:rPr lang="en-US" sz="2000">
                <a:latin typeface="Corbel" pitchFamily="34" charset="0"/>
              </a:rPr>
              <a:t>High mass (M</a:t>
            </a:r>
            <a:r>
              <a:rPr lang="en-US" sz="2000" baseline="-25000">
                <a:latin typeface="Corbel" pitchFamily="34" charset="0"/>
              </a:rPr>
              <a:t>eq</a:t>
            </a:r>
            <a:r>
              <a:rPr lang="en-US" sz="2000">
                <a:latin typeface="Corbel" pitchFamily="34" charset="0"/>
              </a:rPr>
              <a:t>, Q</a:t>
            </a:r>
            <a:r>
              <a:rPr lang="en-US" sz="2000" baseline="30000">
                <a:latin typeface="Corbel" pitchFamily="34" charset="0"/>
              </a:rPr>
              <a:t>2</a:t>
            </a:r>
            <a:r>
              <a:rPr lang="en-US" sz="2000">
                <a:latin typeface="Corbel" pitchFamily="34" charset="0"/>
              </a:rPr>
              <a:t>)  frontier</a:t>
            </a:r>
          </a:p>
          <a:p>
            <a:pPr marL="246063" indent="-241300" defTabSz="642938">
              <a:spcBef>
                <a:spcPts val="700"/>
              </a:spcBef>
              <a:buClr>
                <a:srgbClr val="FEB80A"/>
              </a:buClr>
              <a:buFont typeface="Corbel" pitchFamily="34" charset="0"/>
              <a:buChar char="•"/>
            </a:pPr>
            <a:r>
              <a:rPr lang="en-US" sz="2000">
                <a:latin typeface="Corbel" pitchFamily="34" charset="0"/>
              </a:rPr>
              <a:t>EW &amp; Higgs</a:t>
            </a:r>
          </a:p>
          <a:p>
            <a:pPr marL="246063" indent="-241300" defTabSz="642938">
              <a:spcBef>
                <a:spcPts val="700"/>
              </a:spcBef>
              <a:buClr>
                <a:srgbClr val="FEB80A"/>
              </a:buClr>
              <a:buFont typeface="Corbel" pitchFamily="34" charset="0"/>
              <a:buChar char="•"/>
            </a:pPr>
            <a:r>
              <a:rPr lang="en-US" sz="2000">
                <a:latin typeface="Corbel" pitchFamily="34" charset="0"/>
              </a:rPr>
              <a:t>Q</a:t>
            </a:r>
            <a:r>
              <a:rPr lang="en-US" sz="2000" baseline="30000">
                <a:latin typeface="Corbel" pitchFamily="34" charset="0"/>
              </a:rPr>
              <a:t>2</a:t>
            </a:r>
            <a:r>
              <a:rPr lang="en-US" sz="2000">
                <a:latin typeface="Corbel" pitchFamily="34" charset="0"/>
              </a:rPr>
              <a:t> lever-arm at smallest up to x near to 1  </a:t>
            </a:r>
            <a:r>
              <a:rPr lang="en-US" sz="2000">
                <a:latin typeface="Corbel" pitchFamily="34" charset="0"/>
                <a:sym typeface="Wingdings" pitchFamily="2" charset="2"/>
              </a:rPr>
              <a:t></a:t>
            </a:r>
            <a:r>
              <a:rPr lang="en-US" sz="2000">
                <a:latin typeface="Corbel" pitchFamily="34" charset="0"/>
              </a:rPr>
              <a:t> PDFs</a:t>
            </a:r>
          </a:p>
          <a:p>
            <a:pPr marL="246063" indent="-241300" defTabSz="642938">
              <a:spcBef>
                <a:spcPts val="700"/>
              </a:spcBef>
              <a:buClr>
                <a:srgbClr val="FEB80A"/>
              </a:buClr>
              <a:buFont typeface="Corbel" pitchFamily="34" charset="0"/>
              <a:buChar char="•"/>
            </a:pPr>
            <a:r>
              <a:rPr lang="en-US" sz="2000">
                <a:latin typeface="Corbel" pitchFamily="34" charset="0"/>
              </a:rPr>
              <a:t>Low x frontier [ x below 10</a:t>
            </a:r>
            <a:r>
              <a:rPr lang="en-US" sz="2000" baseline="30000">
                <a:latin typeface="Corbel" pitchFamily="34" charset="0"/>
              </a:rPr>
              <a:t>-6</a:t>
            </a:r>
            <a:r>
              <a:rPr lang="en-US" sz="2000">
                <a:latin typeface="Corbel" pitchFamily="34" charset="0"/>
              </a:rPr>
              <a:t> at Q</a:t>
            </a:r>
            <a:r>
              <a:rPr lang="en-US" sz="2000" baseline="30000">
                <a:latin typeface="Corbel" pitchFamily="34" charset="0"/>
              </a:rPr>
              <a:t>2</a:t>
            </a:r>
            <a:r>
              <a:rPr lang="en-US" sz="2000">
                <a:latin typeface="Corbel" pitchFamily="34" charset="0"/>
              </a:rPr>
              <a:t> ~ 1 GeV</a:t>
            </a:r>
            <a:r>
              <a:rPr lang="en-US" sz="2000" baseline="30000">
                <a:latin typeface="Corbel" pitchFamily="34" charset="0"/>
              </a:rPr>
              <a:t>2</a:t>
            </a:r>
            <a:r>
              <a:rPr lang="en-US" sz="2000">
                <a:latin typeface="Corbel" pitchFamily="34" charset="0"/>
              </a:rPr>
              <a:t> ]</a:t>
            </a:r>
          </a:p>
          <a:p>
            <a:pPr marL="246063" indent="-241300" defTabSz="642938">
              <a:lnSpc>
                <a:spcPct val="85000"/>
              </a:lnSpc>
              <a:spcBef>
                <a:spcPct val="25000"/>
              </a:spcBef>
            </a:pPr>
            <a:r>
              <a:rPr lang="en-US" sz="2000">
                <a:latin typeface="Corbel" pitchFamily="34" charset="0"/>
                <a:sym typeface="Wingdings" pitchFamily="2" charset="2"/>
              </a:rPr>
              <a:t>  novel QCD …</a:t>
            </a:r>
            <a:r>
              <a:rPr lang="en-US" sz="2800">
                <a:solidFill>
                  <a:schemeClr val="accent2"/>
                </a:solidFill>
                <a:latin typeface="Comic Sans MS" pitchFamily="66" charset="0"/>
                <a:sym typeface="Wingdings" pitchFamily="2" charset="2"/>
              </a:rPr>
              <a:t> </a:t>
            </a:r>
            <a:endParaRPr lang="en-GB" sz="2800">
              <a:solidFill>
                <a:schemeClr val="accent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7"/>
          <p:cNvSpPr>
            <a:spLocks noChangeArrowheads="1"/>
          </p:cNvSpPr>
          <p:nvPr/>
        </p:nvSpPr>
        <p:spPr bwMode="auto">
          <a:xfrm>
            <a:off x="1835150" y="2636838"/>
            <a:ext cx="7129463" cy="1512887"/>
          </a:xfrm>
          <a:prstGeom prst="rect">
            <a:avLst/>
          </a:prstGeom>
          <a:solidFill>
            <a:schemeClr val="tx1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77826" name="Rectangle 18"/>
          <p:cNvSpPr>
            <a:spLocks noChangeArrowheads="1"/>
          </p:cNvSpPr>
          <p:nvPr/>
        </p:nvSpPr>
        <p:spPr bwMode="auto">
          <a:xfrm>
            <a:off x="250825" y="908050"/>
            <a:ext cx="6121400" cy="1601788"/>
          </a:xfrm>
          <a:prstGeom prst="rect">
            <a:avLst/>
          </a:prstGeom>
          <a:solidFill>
            <a:schemeClr val="tx1"/>
          </a:solidFill>
          <a:ln w="9525">
            <a:solidFill>
              <a:srgbClr val="02C4DE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smtClean="0"/>
              <a:t>HERA Calorimeters</a:t>
            </a:r>
            <a:endParaRPr lang="it-IT" sz="3400" smtClean="0"/>
          </a:p>
        </p:txBody>
      </p:sp>
      <p:pic>
        <p:nvPicPr>
          <p:cNvPr id="77828" name="Picture 4" descr="h1_detektorgrafi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2738" y="981075"/>
            <a:ext cx="151130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8025" y="2852738"/>
            <a:ext cx="10001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79388" y="3906838"/>
            <a:ext cx="5976937" cy="2835275"/>
          </a:xfrm>
        </p:spPr>
        <p:txBody>
          <a:bodyPr/>
          <a:lstStyle/>
          <a:p>
            <a:pPr>
              <a:spcBef>
                <a:spcPct val="5000"/>
              </a:spcBef>
            </a:pPr>
            <a:r>
              <a:rPr lang="en-US" sz="2000" smtClean="0">
                <a:solidFill>
                  <a:srgbClr val="02C4DE"/>
                </a:solidFill>
              </a:rPr>
              <a:t>H1</a:t>
            </a:r>
          </a:p>
          <a:p>
            <a:pPr lvl="1">
              <a:spcBef>
                <a:spcPct val="5000"/>
              </a:spcBef>
            </a:pPr>
            <a:r>
              <a:rPr lang="en-US" sz="1800" smtClean="0"/>
              <a:t>Liquid Argon (cf. ATLAS)</a:t>
            </a:r>
          </a:p>
          <a:p>
            <a:pPr lvl="1">
              <a:spcBef>
                <a:spcPct val="5000"/>
              </a:spcBef>
            </a:pPr>
            <a:r>
              <a:rPr lang="en-US" sz="1800" smtClean="0"/>
              <a:t>High granularity, compensation achieved via software</a:t>
            </a:r>
          </a:p>
          <a:p>
            <a:pPr lvl="1">
              <a:spcBef>
                <a:spcPct val="5000"/>
              </a:spcBef>
            </a:pPr>
            <a:r>
              <a:rPr lang="en-US" sz="1800" smtClean="0"/>
              <a:t>Solenoid outside of the LAr CAL</a:t>
            </a:r>
          </a:p>
          <a:p>
            <a:pPr>
              <a:spcBef>
                <a:spcPct val="5000"/>
              </a:spcBef>
            </a:pPr>
            <a:r>
              <a:rPr lang="en-US" sz="2000" smtClean="0">
                <a:solidFill>
                  <a:srgbClr val="FF9900"/>
                </a:solidFill>
              </a:rPr>
              <a:t>ZEUS</a:t>
            </a:r>
          </a:p>
          <a:p>
            <a:pPr lvl="1">
              <a:spcBef>
                <a:spcPct val="5000"/>
              </a:spcBef>
            </a:pPr>
            <a:r>
              <a:rPr lang="en-US" sz="1800" smtClean="0"/>
              <a:t>Compensating Calorimeter (Uranium Scintillator)</a:t>
            </a:r>
          </a:p>
          <a:p>
            <a:pPr lvl="1">
              <a:spcBef>
                <a:spcPct val="5000"/>
              </a:spcBef>
            </a:pPr>
            <a:r>
              <a:rPr lang="en-US" sz="1800" smtClean="0"/>
              <a:t>EMC 15%/</a:t>
            </a:r>
            <a:r>
              <a:rPr lang="en-US" sz="1800" smtClean="0">
                <a:sym typeface="Symbol" pitchFamily="18" charset="2"/>
              </a:rPr>
              <a:t></a:t>
            </a:r>
            <a:r>
              <a:rPr lang="en-US" sz="1800" smtClean="0"/>
              <a:t>E; HAC 35%/</a:t>
            </a:r>
            <a:r>
              <a:rPr lang="en-US" sz="1800" smtClean="0">
                <a:sym typeface="Symbol" pitchFamily="18" charset="2"/>
              </a:rPr>
              <a:t></a:t>
            </a:r>
            <a:r>
              <a:rPr lang="en-US" sz="1800" smtClean="0"/>
              <a:t>E, up to 7 </a:t>
            </a:r>
            <a:r>
              <a:rPr lang="en-US" sz="1800" smtClean="0">
                <a:sym typeface="Symbol" pitchFamily="18" charset="2"/>
              </a:rPr>
              <a:t></a:t>
            </a:r>
            <a:r>
              <a:rPr lang="en-US" sz="1800" baseline="-25000" smtClean="0">
                <a:sym typeface="Symbol" pitchFamily="18" charset="2"/>
              </a:rPr>
              <a:t>I</a:t>
            </a:r>
          </a:p>
          <a:p>
            <a:pPr lvl="1">
              <a:spcBef>
                <a:spcPct val="5000"/>
              </a:spcBef>
            </a:pPr>
            <a:r>
              <a:rPr lang="en-US" sz="1800" smtClean="0"/>
              <a:t>Lower granularity</a:t>
            </a:r>
          </a:p>
          <a:p>
            <a:pPr lvl="1">
              <a:spcBef>
                <a:spcPct val="5000"/>
              </a:spcBef>
            </a:pPr>
            <a:r>
              <a:rPr lang="en-US" sz="1800" smtClean="0"/>
              <a:t>Solenoid between central tracking and main CAL</a:t>
            </a:r>
            <a:endParaRPr lang="it-IT" sz="1800" smtClean="0"/>
          </a:p>
        </p:txBody>
      </p:sp>
      <p:pic>
        <p:nvPicPr>
          <p:cNvPr id="7783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775" y="981075"/>
            <a:ext cx="113982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86113" y="2709863"/>
            <a:ext cx="19050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3" name="Picture 9"/>
          <p:cNvPicPr>
            <a:picLocks noChangeAspect="1" noChangeArrowheads="1"/>
          </p:cNvPicPr>
          <p:nvPr/>
        </p:nvPicPr>
        <p:blipFill>
          <a:blip r:embed="rId6"/>
          <a:srcRect t="-3758" r="46970" b="3088"/>
          <a:stretch>
            <a:fillRect/>
          </a:stretch>
        </p:blipFill>
        <p:spPr bwMode="auto">
          <a:xfrm>
            <a:off x="3167063" y="1019175"/>
            <a:ext cx="244792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4" name="Picture 10"/>
          <p:cNvPicPr>
            <a:picLocks noChangeAspect="1" noChangeArrowheads="1"/>
          </p:cNvPicPr>
          <p:nvPr/>
        </p:nvPicPr>
        <p:blipFill>
          <a:blip r:embed="rId6"/>
          <a:srcRect l="51517" b="7365"/>
          <a:stretch>
            <a:fillRect/>
          </a:stretch>
        </p:blipFill>
        <p:spPr bwMode="auto">
          <a:xfrm>
            <a:off x="5275263" y="2713038"/>
            <a:ext cx="2303462" cy="136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5" name="Line 11"/>
          <p:cNvSpPr>
            <a:spLocks noChangeShapeType="1"/>
          </p:cNvSpPr>
          <p:nvPr/>
        </p:nvSpPr>
        <p:spPr bwMode="auto">
          <a:xfrm>
            <a:off x="6211888" y="3646488"/>
            <a:ext cx="865187" cy="0"/>
          </a:xfrm>
          <a:prstGeom prst="line">
            <a:avLst/>
          </a:prstGeom>
          <a:noFill/>
          <a:ln w="31750">
            <a:solidFill>
              <a:srgbClr val="00CC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7836" name="Line 12"/>
          <p:cNvSpPr>
            <a:spLocks noChangeShapeType="1"/>
          </p:cNvSpPr>
          <p:nvPr/>
        </p:nvSpPr>
        <p:spPr bwMode="auto">
          <a:xfrm>
            <a:off x="6211888" y="3070225"/>
            <a:ext cx="865187" cy="0"/>
          </a:xfrm>
          <a:prstGeom prst="line">
            <a:avLst/>
          </a:prstGeom>
          <a:noFill/>
          <a:ln w="31750">
            <a:solidFill>
              <a:srgbClr val="00CC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7837" name="Line 13"/>
          <p:cNvSpPr>
            <a:spLocks noChangeShapeType="1"/>
          </p:cNvSpPr>
          <p:nvPr/>
        </p:nvSpPr>
        <p:spPr bwMode="auto">
          <a:xfrm>
            <a:off x="3670300" y="2387600"/>
            <a:ext cx="1439863" cy="0"/>
          </a:xfrm>
          <a:prstGeom prst="line">
            <a:avLst/>
          </a:prstGeom>
          <a:noFill/>
          <a:ln w="31750">
            <a:solidFill>
              <a:srgbClr val="00CC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7838" name="Line 14"/>
          <p:cNvSpPr>
            <a:spLocks noChangeShapeType="1"/>
          </p:cNvSpPr>
          <p:nvPr/>
        </p:nvSpPr>
        <p:spPr bwMode="auto">
          <a:xfrm>
            <a:off x="3670300" y="1019175"/>
            <a:ext cx="1439863" cy="0"/>
          </a:xfrm>
          <a:prstGeom prst="line">
            <a:avLst/>
          </a:prstGeom>
          <a:noFill/>
          <a:ln w="31750">
            <a:solidFill>
              <a:srgbClr val="00CC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7839" name="Text Box 15"/>
          <p:cNvSpPr txBox="1">
            <a:spLocks noChangeArrowheads="1"/>
          </p:cNvSpPr>
          <p:nvPr/>
        </p:nvSpPr>
        <p:spPr bwMode="auto">
          <a:xfrm>
            <a:off x="7523163" y="2924175"/>
            <a:ext cx="116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2C4DE"/>
                </a:solidFill>
              </a:rPr>
              <a:t>SC Solenoids</a:t>
            </a:r>
          </a:p>
          <a:p>
            <a:r>
              <a:rPr lang="en-US" sz="1200" b="1">
                <a:solidFill>
                  <a:srgbClr val="02C4DE"/>
                </a:solidFill>
              </a:rPr>
              <a:t>inside CAL</a:t>
            </a:r>
            <a:endParaRPr lang="it-IT" sz="800" b="1">
              <a:solidFill>
                <a:srgbClr val="02C4DE"/>
              </a:solidFill>
            </a:endParaRPr>
          </a:p>
        </p:txBody>
      </p:sp>
      <p:sp>
        <p:nvSpPr>
          <p:cNvPr id="77840" name="Text Box 16"/>
          <p:cNvSpPr txBox="1">
            <a:spLocks noChangeArrowheads="1"/>
          </p:cNvSpPr>
          <p:nvPr/>
        </p:nvSpPr>
        <p:spPr bwMode="auto">
          <a:xfrm>
            <a:off x="5214938" y="908050"/>
            <a:ext cx="1084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2C4DE"/>
                </a:solidFill>
              </a:rPr>
              <a:t>SC Solenoid</a:t>
            </a:r>
          </a:p>
          <a:p>
            <a:r>
              <a:rPr lang="en-US" sz="1200" b="1">
                <a:solidFill>
                  <a:srgbClr val="02C4DE"/>
                </a:solidFill>
              </a:rPr>
              <a:t>outside CAL</a:t>
            </a:r>
            <a:endParaRPr lang="it-IT" sz="800" b="1">
              <a:solidFill>
                <a:srgbClr val="02C4DE"/>
              </a:solidFill>
            </a:endParaRPr>
          </a:p>
        </p:txBody>
      </p:sp>
      <p:sp>
        <p:nvSpPr>
          <p:cNvPr id="77841" name="Rectangle 20"/>
          <p:cNvSpPr>
            <a:spLocks noChangeArrowheads="1"/>
          </p:cNvSpPr>
          <p:nvPr/>
        </p:nvSpPr>
        <p:spPr bwMode="auto">
          <a:xfrm>
            <a:off x="6877050" y="4292600"/>
            <a:ext cx="2087563" cy="1728788"/>
          </a:xfrm>
          <a:prstGeom prst="rect">
            <a:avLst/>
          </a:prstGeom>
          <a:noFill/>
          <a:ln w="12700">
            <a:solidFill>
              <a:srgbClr val="00FF00"/>
            </a:solidFill>
            <a:miter lim="800000"/>
            <a:headEnd/>
            <a:tailEnd/>
          </a:ln>
        </p:spPr>
        <p:txBody>
          <a:bodyPr lIns="35707" tIns="35707" rIns="76336" bIns="35707"/>
          <a:lstStyle/>
          <a:p>
            <a:pPr marL="246063" indent="-241300" defTabSz="642938" eaLnBrk="0" hangingPunct="0">
              <a:spcBef>
                <a:spcPct val="5000"/>
              </a:spcBef>
              <a:buSzPct val="93000"/>
              <a:buFont typeface="Corbel" pitchFamily="34" charset="0"/>
              <a:buNone/>
            </a:pPr>
            <a:r>
              <a:rPr lang="en-US" sz="2000">
                <a:sym typeface="Corbel" pitchFamily="34" charset="0"/>
              </a:rPr>
              <a:t>HERA</a:t>
            </a:r>
          </a:p>
          <a:p>
            <a:pPr marL="246063" indent="-241300" defTabSz="642938" eaLnBrk="0" hangingPunct="0">
              <a:spcBef>
                <a:spcPct val="5000"/>
              </a:spcBef>
              <a:buSzPct val="93000"/>
              <a:buFont typeface="Corbel" pitchFamily="34" charset="0"/>
              <a:buChar char="•"/>
            </a:pPr>
            <a:r>
              <a:rPr lang="en-US" sz="2000">
                <a:sym typeface="Corbel" pitchFamily="34" charset="0"/>
              </a:rPr>
              <a:t>920 GeV p    27 GeV e</a:t>
            </a:r>
            <a:r>
              <a:rPr lang="en-US" sz="2000" baseline="30000">
                <a:cs typeface="Arial" charset="0"/>
                <a:sym typeface="Corbel" pitchFamily="34" charset="0"/>
              </a:rPr>
              <a:t>±</a:t>
            </a:r>
          </a:p>
          <a:p>
            <a:pPr marL="246063" indent="-241300" defTabSz="642938" eaLnBrk="0" hangingPunct="0">
              <a:spcBef>
                <a:spcPct val="5000"/>
              </a:spcBef>
              <a:buSzPct val="93000"/>
              <a:buFont typeface="Corbel" pitchFamily="34" charset="0"/>
              <a:buChar char="•"/>
            </a:pPr>
            <a:r>
              <a:rPr lang="en-US" sz="2000">
                <a:sym typeface="Corbel" pitchFamily="34" charset="0"/>
              </a:rPr>
              <a:t>c.m.s. energy</a:t>
            </a:r>
          </a:p>
          <a:p>
            <a:pPr marL="246063" indent="-241300" defTabSz="642938" eaLnBrk="0" hangingPunct="0">
              <a:spcBef>
                <a:spcPct val="5000"/>
              </a:spcBef>
              <a:buSzPct val="93000"/>
              <a:buFont typeface="Corbel" pitchFamily="34" charset="0"/>
              <a:buNone/>
            </a:pPr>
            <a:r>
              <a:rPr lang="en-US" sz="2000">
                <a:sym typeface="Symbol" pitchFamily="18" charset="2"/>
              </a:rPr>
              <a:t>	</a:t>
            </a:r>
            <a:r>
              <a:rPr lang="en-US" sz="2000">
                <a:sym typeface="Corbel" pitchFamily="34" charset="0"/>
              </a:rPr>
              <a:t>s ~ 300 GeV</a:t>
            </a:r>
            <a:r>
              <a:rPr lang="en-US" sz="2000">
                <a:solidFill>
                  <a:schemeClr val="bg1"/>
                </a:solidFill>
                <a:sym typeface="Corbel" pitchFamily="34" charset="0"/>
              </a:rPr>
              <a:t> </a:t>
            </a:r>
            <a:endParaRPr lang="it-IT" sz="2000">
              <a:solidFill>
                <a:schemeClr val="bg1"/>
              </a:solidFill>
              <a:sym typeface="Corbel" pitchFamily="34" charset="0"/>
            </a:endParaRPr>
          </a:p>
        </p:txBody>
      </p:sp>
      <p:pic>
        <p:nvPicPr>
          <p:cNvPr id="77842" name="Picture 2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43663" y="908050"/>
            <a:ext cx="2513012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43" name="Slide Number Placeholder 3"/>
          <p:cNvSpPr txBox="1">
            <a:spLocks noGrp="1"/>
          </p:cNvSpPr>
          <p:nvPr/>
        </p:nvSpPr>
        <p:spPr bwMode="auto">
          <a:xfrm>
            <a:off x="8718550" y="6616700"/>
            <a:ext cx="217488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74" tIns="32137" rIns="64274" bIns="32137" anchor="b"/>
          <a:lstStyle/>
          <a:p>
            <a:pPr algn="ctr" defTabSz="642938"/>
            <a:fld id="{AC5E88F9-2DDA-4E50-86F4-02B676BB26CE}" type="slidenum">
              <a:rPr lang="en-US" sz="1100">
                <a:sym typeface="Corbel" pitchFamily="34" charset="0"/>
              </a:rPr>
              <a:pPr algn="ctr" defTabSz="642938"/>
              <a:t>40</a:t>
            </a:fld>
            <a:endParaRPr lang="en-US" sz="1100">
              <a:sym typeface="Corbe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smtClean="0"/>
              <a:t>LHeC Calorimetry</a:t>
            </a:r>
            <a:endParaRPr lang="it-IT" sz="3400" smtClean="0"/>
          </a:p>
        </p:txBody>
      </p:sp>
      <p:sp>
        <p:nvSpPr>
          <p:cNvPr id="78850" name="Rectangle 4"/>
          <p:cNvSpPr>
            <a:spLocks noChangeArrowheads="1"/>
          </p:cNvSpPr>
          <p:nvPr/>
        </p:nvSpPr>
        <p:spPr bwMode="auto">
          <a:xfrm>
            <a:off x="323850" y="1268413"/>
            <a:ext cx="7200900" cy="5400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5707" tIns="35707" rIns="76336" bIns="35707"/>
          <a:lstStyle/>
          <a:p>
            <a:pPr marL="246063" indent="-241300" defTabSz="642938" eaLnBrk="0" hangingPunct="0">
              <a:spcBef>
                <a:spcPct val="5000"/>
              </a:spcBef>
              <a:buSzPct val="93000"/>
              <a:buFont typeface="Corbel" pitchFamily="34" charset="0"/>
              <a:buNone/>
            </a:pPr>
            <a:r>
              <a:rPr lang="en-US" sz="2400">
                <a:solidFill>
                  <a:srgbClr val="F00C0C"/>
                </a:solidFill>
                <a:sym typeface="Corbel" pitchFamily="34" charset="0"/>
              </a:rPr>
              <a:t>LHeC:</a:t>
            </a:r>
          </a:p>
          <a:p>
            <a:pPr marL="246063" indent="-241300" defTabSz="642938" eaLnBrk="0" hangingPunct="0">
              <a:spcBef>
                <a:spcPct val="5000"/>
              </a:spcBef>
              <a:buSzPct val="93000"/>
              <a:buFont typeface="Corbel" pitchFamily="34" charset="0"/>
              <a:buChar char="•"/>
            </a:pPr>
            <a:r>
              <a:rPr lang="en-US">
                <a:sym typeface="Corbel" pitchFamily="34" charset="0"/>
              </a:rPr>
              <a:t>precision physics</a:t>
            </a:r>
          </a:p>
          <a:p>
            <a:pPr marL="246063" indent="-241300" defTabSz="642938" eaLnBrk="0" hangingPunct="0">
              <a:spcBef>
                <a:spcPct val="5000"/>
              </a:spcBef>
              <a:buSzPct val="93000"/>
              <a:buFont typeface="Corbel" pitchFamily="34" charset="0"/>
              <a:buChar char="•"/>
            </a:pPr>
            <a:r>
              <a:rPr lang="en-US">
                <a:sym typeface="Corbel" pitchFamily="34" charset="0"/>
              </a:rPr>
              <a:t>Similar energies and resolution required for ILC</a:t>
            </a:r>
          </a:p>
          <a:p>
            <a:pPr marL="246063" indent="-241300" defTabSz="642938" eaLnBrk="0" hangingPunct="0">
              <a:spcBef>
                <a:spcPct val="5000"/>
              </a:spcBef>
              <a:buSzPct val="93000"/>
              <a:buFont typeface="Corbel" pitchFamily="34" charset="0"/>
              <a:buChar char="•"/>
            </a:pPr>
            <a:r>
              <a:rPr lang="en-US">
                <a:sym typeface="Corbel" pitchFamily="34" charset="0"/>
              </a:rPr>
              <a:t>High energy resolution</a:t>
            </a:r>
          </a:p>
          <a:p>
            <a:pPr marL="246063" indent="-241300" defTabSz="642938" eaLnBrk="0" hangingPunct="0">
              <a:spcBef>
                <a:spcPct val="5000"/>
              </a:spcBef>
              <a:buSzPct val="93000"/>
              <a:buFont typeface="Corbel" pitchFamily="34" charset="0"/>
              <a:buChar char="•"/>
            </a:pPr>
            <a:r>
              <a:rPr lang="en-US">
                <a:sym typeface="Corbel" pitchFamily="34" charset="0"/>
              </a:rPr>
              <a:t>Jet Energies ~ O(1 TeV)</a:t>
            </a:r>
          </a:p>
          <a:p>
            <a:pPr marL="246063" indent="-241300" defTabSz="642938" eaLnBrk="0" hangingPunct="0">
              <a:spcBef>
                <a:spcPct val="5000"/>
              </a:spcBef>
              <a:buSzPct val="93000"/>
              <a:buFont typeface="Corbel" pitchFamily="34" charset="0"/>
              <a:buChar char="•"/>
            </a:pPr>
            <a:r>
              <a:rPr lang="en-US">
                <a:sym typeface="Corbel" pitchFamily="34" charset="0"/>
              </a:rPr>
              <a:t>Higher granularity</a:t>
            </a:r>
          </a:p>
          <a:p>
            <a:pPr marL="246063" indent="-241300" defTabSz="642938" eaLnBrk="0" hangingPunct="0">
              <a:spcBef>
                <a:spcPct val="5000"/>
              </a:spcBef>
              <a:buSzPct val="93000"/>
              <a:buFont typeface="Corbel" pitchFamily="34" charset="0"/>
              <a:buChar char="•"/>
            </a:pPr>
            <a:r>
              <a:rPr lang="en-US">
                <a:sym typeface="Corbel" pitchFamily="34" charset="0"/>
              </a:rPr>
              <a:t>Possibly compact design (detector size)</a:t>
            </a:r>
          </a:p>
          <a:p>
            <a:pPr marL="246063" indent="-241300" defTabSz="642938" eaLnBrk="0" hangingPunct="0">
              <a:spcBef>
                <a:spcPct val="5000"/>
              </a:spcBef>
              <a:buSzPct val="93000"/>
              <a:buFont typeface="Corbel" pitchFamily="34" charset="0"/>
              <a:buChar char="•"/>
            </a:pPr>
            <a:endParaRPr lang="en-US">
              <a:sym typeface="Corbel" pitchFamily="34" charset="0"/>
            </a:endParaRPr>
          </a:p>
          <a:p>
            <a:pPr marL="246063" indent="-241300" defTabSz="642938" eaLnBrk="0" hangingPunct="0">
              <a:spcBef>
                <a:spcPct val="5000"/>
              </a:spcBef>
              <a:buSzPct val="93000"/>
              <a:buFont typeface="Corbel" pitchFamily="34" charset="0"/>
              <a:buNone/>
            </a:pPr>
            <a:r>
              <a:rPr lang="en-US" sz="2000">
                <a:solidFill>
                  <a:srgbClr val="F00C0C"/>
                </a:solidFill>
                <a:sym typeface="Corbel" pitchFamily="34" charset="0"/>
              </a:rPr>
              <a:t>Choices:</a:t>
            </a:r>
          </a:p>
          <a:p>
            <a:pPr marL="246063" indent="-241300" defTabSz="642938" eaLnBrk="0" hangingPunct="0">
              <a:spcBef>
                <a:spcPct val="5000"/>
              </a:spcBef>
              <a:buSzPct val="93000"/>
              <a:buFont typeface="Corbel" pitchFamily="34" charset="0"/>
              <a:buNone/>
            </a:pPr>
            <a:r>
              <a:rPr lang="en-US" sz="2000">
                <a:solidFill>
                  <a:srgbClr val="00DFCA"/>
                </a:solidFill>
                <a:sym typeface="Corbel" pitchFamily="34" charset="0"/>
              </a:rPr>
              <a:t>PFA (particle Flow Algorithm) </a:t>
            </a:r>
          </a:p>
          <a:p>
            <a:pPr marL="441325" lvl="1" indent="-201613" defTabSz="642938" eaLnBrk="0" hangingPunct="0">
              <a:spcBef>
                <a:spcPct val="5000"/>
              </a:spcBef>
              <a:buSzPct val="87000"/>
              <a:buFont typeface="Corbel" pitchFamily="34" charset="0"/>
              <a:buChar char="•"/>
            </a:pPr>
            <a:r>
              <a:rPr lang="en-US">
                <a:solidFill>
                  <a:srgbClr val="00DFCA"/>
                </a:solidFill>
                <a:sym typeface="Corbel" pitchFamily="34" charset="0"/>
              </a:rPr>
              <a:t>CALICE High granularity calorimeters. Software compensation &amp; PID combining with information coming from the tracking system</a:t>
            </a:r>
          </a:p>
          <a:p>
            <a:pPr marL="246063" indent="-241300" defTabSz="642938" eaLnBrk="0" hangingPunct="0">
              <a:spcBef>
                <a:spcPct val="5000"/>
              </a:spcBef>
              <a:buSzPct val="93000"/>
              <a:buFont typeface="Corbel" pitchFamily="34" charset="0"/>
              <a:buChar char="•"/>
            </a:pPr>
            <a:r>
              <a:rPr lang="en-US" sz="2000">
                <a:sym typeface="Corbel" pitchFamily="34" charset="0"/>
              </a:rPr>
              <a:t>New Concepts</a:t>
            </a:r>
          </a:p>
          <a:p>
            <a:pPr marL="441325" lvl="1" indent="-201613" defTabSz="642938" eaLnBrk="0" hangingPunct="0">
              <a:spcBef>
                <a:spcPct val="5000"/>
              </a:spcBef>
              <a:buSzPct val="87000"/>
              <a:buFont typeface="Corbel" pitchFamily="34" charset="0"/>
              <a:buChar char="•"/>
            </a:pPr>
            <a:r>
              <a:rPr lang="en-US">
                <a:sym typeface="Corbel" pitchFamily="34" charset="0"/>
              </a:rPr>
              <a:t>New Materials, Silicon, RPC, etc.</a:t>
            </a:r>
          </a:p>
          <a:p>
            <a:pPr marL="441325" lvl="1" indent="-201613" defTabSz="642938" eaLnBrk="0" hangingPunct="0">
              <a:spcBef>
                <a:spcPct val="5000"/>
              </a:spcBef>
              <a:buSzPct val="87000"/>
              <a:buFont typeface="Corbel" pitchFamily="34" charset="0"/>
              <a:buChar char="•"/>
            </a:pPr>
            <a:r>
              <a:rPr lang="en-US">
                <a:solidFill>
                  <a:srgbClr val="FF9900"/>
                </a:solidFill>
                <a:sym typeface="Corbel" pitchFamily="34" charset="0"/>
              </a:rPr>
              <a:t>Dual Readout Calorimeters:</a:t>
            </a:r>
          </a:p>
          <a:p>
            <a:pPr marL="441325" lvl="1" indent="-201613" defTabSz="642938" eaLnBrk="0" hangingPunct="0">
              <a:spcBef>
                <a:spcPct val="5000"/>
              </a:spcBef>
              <a:buSzPct val="87000"/>
              <a:buFont typeface="Corbel" pitchFamily="34" charset="0"/>
              <a:buNone/>
            </a:pPr>
            <a:r>
              <a:rPr lang="en-US">
                <a:solidFill>
                  <a:srgbClr val="FF9900"/>
                </a:solidFill>
                <a:sym typeface="Corbel" pitchFamily="34" charset="0"/>
              </a:rPr>
              <a:t>	Combine energy and Cherenkov measurements</a:t>
            </a:r>
          </a:p>
          <a:p>
            <a:pPr marL="246063" indent="-241300" defTabSz="642938" eaLnBrk="0" hangingPunct="0">
              <a:spcBef>
                <a:spcPct val="5000"/>
              </a:spcBef>
              <a:buSzPct val="93000"/>
              <a:buFont typeface="Corbel" pitchFamily="34" charset="0"/>
              <a:buChar char="•"/>
            </a:pPr>
            <a:r>
              <a:rPr lang="en-US" sz="2000">
                <a:sym typeface="Corbel" pitchFamily="34" charset="0"/>
              </a:rPr>
              <a:t>Liquid Argon concept still applicable as baseline solution</a:t>
            </a:r>
            <a:endParaRPr lang="it-IT" sz="2000">
              <a:sym typeface="Corbel" pitchFamily="34" charset="0"/>
            </a:endParaRPr>
          </a:p>
        </p:txBody>
      </p:sp>
      <p:sp>
        <p:nvSpPr>
          <p:cNvPr id="78851" name="Slide Number Placeholder 3"/>
          <p:cNvSpPr txBox="1">
            <a:spLocks noGrp="1"/>
          </p:cNvSpPr>
          <p:nvPr/>
        </p:nvSpPr>
        <p:spPr bwMode="auto">
          <a:xfrm>
            <a:off x="8718550" y="6616700"/>
            <a:ext cx="217488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74" tIns="32137" rIns="64274" bIns="32137" anchor="b"/>
          <a:lstStyle/>
          <a:p>
            <a:pPr algn="ctr" defTabSz="642938"/>
            <a:fld id="{758D3B63-6FE7-4D52-B1D1-80AFDEE32066}" type="slidenum">
              <a:rPr lang="en-US" sz="1100">
                <a:sym typeface="Corbel" pitchFamily="34" charset="0"/>
              </a:rPr>
              <a:pPr algn="ctr" defTabSz="642938"/>
              <a:t>41</a:t>
            </a:fld>
            <a:endParaRPr lang="en-US" sz="1100">
              <a:sym typeface="Corbel" pitchFamily="34" charset="0"/>
            </a:endParaRPr>
          </a:p>
        </p:txBody>
      </p:sp>
      <p:sp>
        <p:nvSpPr>
          <p:cNvPr id="78852" name="Text Box 5"/>
          <p:cNvSpPr txBox="1">
            <a:spLocks noChangeArrowheads="1"/>
          </p:cNvSpPr>
          <p:nvPr/>
        </p:nvSpPr>
        <p:spPr bwMode="auto">
          <a:xfrm>
            <a:off x="6132513" y="2695575"/>
            <a:ext cx="2832100" cy="1165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Comic Sans MS" pitchFamily="66" charset="0"/>
              </a:rPr>
              <a:t>Calice: W-Si prototype</a:t>
            </a:r>
          </a:p>
          <a:p>
            <a:r>
              <a:rPr lang="en-US" sz="1400" b="1">
                <a:latin typeface="Comic Sans MS" pitchFamily="66" charset="0"/>
              </a:rPr>
              <a:t>W plates: 10 x 1.4mm(0.4X0)</a:t>
            </a:r>
          </a:p>
          <a:p>
            <a:r>
              <a:rPr lang="en-US" sz="1400" b="1">
                <a:latin typeface="Comic Sans MS" pitchFamily="66" charset="0"/>
              </a:rPr>
              <a:t>            10 x 2.8</a:t>
            </a:r>
          </a:p>
          <a:p>
            <a:r>
              <a:rPr lang="en-US" sz="1400" b="1">
                <a:latin typeface="Comic Sans MS" pitchFamily="66" charset="0"/>
              </a:rPr>
              <a:t>            10 x 4.2mm</a:t>
            </a:r>
          </a:p>
          <a:p>
            <a:r>
              <a:rPr lang="en-US" sz="1400" b="1">
                <a:latin typeface="Comic Sans MS" pitchFamily="66" charset="0"/>
              </a:rPr>
              <a:t>Si pads: 1cm x 1cm </a:t>
            </a:r>
            <a:endParaRPr lang="en-US" sz="1400" b="1"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78853" name="AutoShape 7"/>
          <p:cNvSpPr>
            <a:spLocks noChangeAspect="1" noChangeArrowheads="1" noTextEdit="1"/>
          </p:cNvSpPr>
          <p:nvPr/>
        </p:nvSpPr>
        <p:spPr bwMode="auto">
          <a:xfrm>
            <a:off x="5651500" y="908050"/>
            <a:ext cx="3168650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8854" name="Picture 10" descr="Picture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353"/>
          <a:stretch>
            <a:fillRect/>
          </a:stretch>
        </p:blipFill>
        <p:spPr bwMode="auto">
          <a:xfrm>
            <a:off x="6623050" y="404813"/>
            <a:ext cx="2520950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Number Placeholder 3"/>
          <p:cNvSpPr txBox="1">
            <a:spLocks noGrp="1"/>
          </p:cNvSpPr>
          <p:nvPr/>
        </p:nvSpPr>
        <p:spPr bwMode="auto">
          <a:xfrm>
            <a:off x="8718550" y="6616700"/>
            <a:ext cx="217488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74" tIns="32137" rIns="64274" bIns="32137" anchor="b"/>
          <a:lstStyle/>
          <a:p>
            <a:pPr algn="ctr" defTabSz="642938"/>
            <a:fld id="{36466715-D65A-42D5-B87C-C0987EC0A8E1}" type="slidenum">
              <a:rPr lang="en-US" sz="1100">
                <a:sym typeface="Corbel" pitchFamily="34" charset="0"/>
              </a:rPr>
              <a:pPr algn="ctr" defTabSz="642938"/>
              <a:t>42</a:t>
            </a:fld>
            <a:endParaRPr lang="en-US" sz="1100">
              <a:sym typeface="Corbel" pitchFamily="34" charset="0"/>
            </a:endParaRPr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74750" y="201613"/>
            <a:ext cx="6778625" cy="636587"/>
          </a:xfrm>
        </p:spPr>
        <p:txBody>
          <a:bodyPr/>
          <a:lstStyle/>
          <a:p>
            <a:pPr eaLnBrk="1" hangingPunct="1"/>
            <a:r>
              <a:rPr lang="en-US" sz="3400" smtClean="0"/>
              <a:t>LHeC Calorimeter</a:t>
            </a:r>
            <a:endParaRPr lang="it-IT" sz="3400" smtClean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1123950"/>
            <a:ext cx="8856662" cy="54006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35000"/>
              </a:spcBef>
              <a:buClr>
                <a:srgbClr val="000000"/>
              </a:buClr>
              <a:buSzPct val="120000"/>
              <a:buFont typeface="Chalkboard"/>
              <a:buNone/>
            </a:pPr>
            <a:r>
              <a:rPr lang="en-US" sz="1900" b="1" smtClean="0"/>
              <a:t>Present choice: Energy Flow Calorimetry:</a:t>
            </a:r>
          </a:p>
          <a:p>
            <a:pPr eaLnBrk="1" hangingPunct="1">
              <a:lnSpc>
                <a:spcPct val="90000"/>
              </a:lnSpc>
              <a:spcBef>
                <a:spcPct val="35000"/>
              </a:spcBef>
              <a:buClr>
                <a:srgbClr val="000000"/>
              </a:buClr>
              <a:buSzPct val="120000"/>
              <a:buFont typeface="Chalkboard"/>
              <a:buNone/>
            </a:pPr>
            <a:r>
              <a:rPr lang="en-US" sz="1900" b="1" smtClean="0"/>
              <a:t>For the geometry given: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b="1" smtClean="0">
                <a:sym typeface="Chalkboard"/>
              </a:rPr>
              <a:t>Electromagnetic Calorimeter: </a:t>
            </a:r>
          </a:p>
          <a:p>
            <a:pPr eaLnBrk="1" hangingPunct="1">
              <a:lnSpc>
                <a:spcPct val="90000"/>
              </a:lnSpc>
              <a:buFont typeface="Corbel" pitchFamily="34" charset="0"/>
              <a:buNone/>
            </a:pPr>
            <a:r>
              <a:rPr lang="en-US" sz="1800" b="1" smtClean="0">
                <a:sym typeface="Chalkboard"/>
              </a:rPr>
              <a:t>	</a:t>
            </a:r>
            <a:r>
              <a:rPr lang="en-US" sz="1800" b="1" smtClean="0">
                <a:solidFill>
                  <a:srgbClr val="FFCC00"/>
                </a:solidFill>
                <a:sym typeface="Chalkboard"/>
              </a:rPr>
              <a:t>~30  x X</a:t>
            </a:r>
            <a:r>
              <a:rPr lang="en-US" sz="1800" b="1" baseline="-25000" smtClean="0">
                <a:solidFill>
                  <a:srgbClr val="FFCC00"/>
                </a:solidFill>
                <a:sym typeface="Chalkboard"/>
              </a:rPr>
              <a:t>0</a:t>
            </a:r>
            <a:r>
              <a:rPr lang="en-US" sz="1800" b="1" smtClean="0">
                <a:solidFill>
                  <a:srgbClr val="FFCC00"/>
                </a:solidFill>
                <a:sym typeface="Chalkboard"/>
              </a:rPr>
              <a:t>    Pb/W  &amp; different det./R/O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b="1" smtClean="0">
                <a:sym typeface="Chalkboard"/>
              </a:rPr>
              <a:t>Hadronic Calorimeter: </a:t>
            </a:r>
          </a:p>
          <a:p>
            <a:pPr eaLnBrk="1" hangingPunct="1">
              <a:lnSpc>
                <a:spcPct val="90000"/>
              </a:lnSpc>
              <a:buFont typeface="Corbel" pitchFamily="34" charset="0"/>
              <a:buNone/>
            </a:pPr>
            <a:r>
              <a:rPr lang="en-US" sz="1800" b="1" smtClean="0">
                <a:sym typeface="Chalkboard"/>
              </a:rPr>
              <a:t>	</a:t>
            </a:r>
            <a:r>
              <a:rPr lang="en-US" sz="1800" b="1" smtClean="0">
                <a:solidFill>
                  <a:srgbClr val="00DFCA"/>
                </a:solidFill>
                <a:sym typeface="Chalkboard"/>
              </a:rPr>
              <a:t>6 – 10+  x λ</a:t>
            </a:r>
            <a:r>
              <a:rPr lang="en-US" sz="1800" b="1" baseline="-25000" smtClean="0">
                <a:solidFill>
                  <a:srgbClr val="00DFCA"/>
                </a:solidFill>
                <a:sym typeface="Chalkboard"/>
              </a:rPr>
              <a:t>I </a:t>
            </a:r>
            <a:r>
              <a:rPr lang="en-US" sz="1800" b="1" smtClean="0">
                <a:solidFill>
                  <a:srgbClr val="00DFCA"/>
                </a:solidFill>
                <a:sym typeface="Chalkboard"/>
              </a:rPr>
              <a:t>  Fe/Cu &amp; different det./R/O</a:t>
            </a:r>
          </a:p>
          <a:p>
            <a:pPr eaLnBrk="1" hangingPunct="1">
              <a:lnSpc>
                <a:spcPct val="90000"/>
              </a:lnSpc>
            </a:pPr>
            <a:endParaRPr lang="en-US" sz="900" b="1" smtClean="0"/>
          </a:p>
          <a:p>
            <a:pPr eaLnBrk="1" hangingPunct="1">
              <a:lnSpc>
                <a:spcPct val="90000"/>
              </a:lnSpc>
            </a:pPr>
            <a:r>
              <a:rPr lang="en-US" sz="1900" b="1" smtClean="0">
                <a:solidFill>
                  <a:srgbClr val="FF0000"/>
                </a:solidFill>
              </a:rPr>
              <a:t>Presently the fwd/bwd calorimeter asymmetry more in functionality/detector response rather then in geometry</a:t>
            </a:r>
          </a:p>
          <a:p>
            <a:pPr eaLnBrk="1" hangingPunct="1">
              <a:lnSpc>
                <a:spcPct val="90000"/>
              </a:lnSpc>
            </a:pPr>
            <a:endParaRPr lang="en-US" sz="1000" b="1" smtClean="0">
              <a:solidFill>
                <a:srgbClr val="FF0000"/>
              </a:solidFill>
              <a:sym typeface="Chalkboard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b="1" smtClean="0">
                <a:sym typeface="Gill Sans"/>
              </a:rPr>
              <a:t>A dense EmCAL with high granularity (small transverse size cells), </a:t>
            </a:r>
            <a:br>
              <a:rPr lang="en-US" sz="1800" b="1" smtClean="0">
                <a:sym typeface="Gill Sans"/>
              </a:rPr>
            </a:br>
            <a:r>
              <a:rPr lang="en-US" sz="1800" b="1" smtClean="0">
                <a:sym typeface="Gill Sans"/>
              </a:rPr>
              <a:t>high segmentation (many thin absorber layers), and with ratio  λ</a:t>
            </a:r>
            <a:r>
              <a:rPr lang="en-US" sz="1800" b="1" baseline="-25000" smtClean="0">
                <a:sym typeface="Gill Sans"/>
              </a:rPr>
              <a:t>I</a:t>
            </a:r>
            <a:r>
              <a:rPr lang="en-US" sz="1800" b="1" smtClean="0">
                <a:sym typeface="Gill Sans"/>
              </a:rPr>
              <a:t>/X0  large,  </a:t>
            </a:r>
            <a:br>
              <a:rPr lang="en-US" sz="1800" b="1" smtClean="0">
                <a:sym typeface="Gill Sans"/>
              </a:rPr>
            </a:br>
            <a:r>
              <a:rPr lang="en-US" sz="1800" b="1" smtClean="0">
                <a:sym typeface="Gill Sans"/>
              </a:rPr>
              <a:t>is optimal for E-Flow measurement     </a:t>
            </a:r>
            <a:r>
              <a:rPr lang="en-US" sz="1800" b="1" smtClean="0">
                <a:sym typeface="Wingdings" pitchFamily="2" charset="2"/>
              </a:rPr>
              <a:t></a:t>
            </a:r>
            <a:r>
              <a:rPr lang="en-US" sz="1800" b="1" smtClean="0">
                <a:sym typeface="Gill Sans"/>
              </a:rPr>
              <a:t>  3-D shower reconstruction 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b="1" smtClean="0">
                <a:sym typeface="Gill Sans"/>
              </a:rPr>
              <a:t>Example Fe, W  </a:t>
            </a:r>
            <a:br>
              <a:rPr lang="en-US" sz="1800" b="1" smtClean="0">
                <a:sym typeface="Gill Sans"/>
              </a:rPr>
            </a:br>
            <a:endParaRPr lang="en-US" sz="1800" b="1" smtClean="0">
              <a:sym typeface="Gill Sans"/>
            </a:endParaRPr>
          </a:p>
          <a:p>
            <a:pPr eaLnBrk="1" hangingPunct="1">
              <a:lnSpc>
                <a:spcPct val="90000"/>
              </a:lnSpc>
            </a:pPr>
            <a:endParaRPr lang="en-US" sz="1800" b="1" smtClean="0">
              <a:sym typeface="Gill Sans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b="1" smtClean="0">
                <a:sym typeface="Gill Sans"/>
              </a:rPr>
              <a:t>brass (Cu) an option also ( CMS ), λ</a:t>
            </a:r>
            <a:r>
              <a:rPr lang="en-US" sz="1800" b="1" baseline="-25000" smtClean="0">
                <a:sym typeface="Gill Sans"/>
              </a:rPr>
              <a:t>I</a:t>
            </a:r>
            <a:r>
              <a:rPr lang="en-US" sz="1800" b="1" smtClean="0">
                <a:sym typeface="Gill Sans"/>
              </a:rPr>
              <a:t> =15.1cm - denser than Fe  (adding λ</a:t>
            </a:r>
            <a:r>
              <a:rPr lang="en-US" sz="1800" b="1" baseline="-25000" smtClean="0">
                <a:sym typeface="Gill Sans"/>
              </a:rPr>
              <a:t>I</a:t>
            </a:r>
            <a:r>
              <a:rPr lang="en-US" sz="1800" b="1" smtClean="0">
                <a:sym typeface="Gill Sans"/>
              </a:rPr>
              <a:t>) </a:t>
            </a:r>
            <a:endParaRPr lang="it-IT" sz="1800" b="1" smtClean="0">
              <a:sym typeface="Gill Sans"/>
            </a:endParaRPr>
          </a:p>
        </p:txBody>
      </p:sp>
      <p:pic>
        <p:nvPicPr>
          <p:cNvPr id="79876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313" y="5157788"/>
            <a:ext cx="5310187" cy="714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9877" name="Picture 6" descr="L1_half_no_muon_no_Dipols_1coi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563"/>
          <a:stretch>
            <a:fillRect/>
          </a:stretch>
        </p:blipFill>
        <p:spPr bwMode="auto">
          <a:xfrm>
            <a:off x="4859338" y="765175"/>
            <a:ext cx="4284662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8550" y="6616700"/>
            <a:ext cx="217488" cy="241300"/>
          </a:xfrm>
        </p:spPr>
        <p:txBody>
          <a:bodyPr/>
          <a:lstStyle/>
          <a:p>
            <a:pPr defTabSz="642938">
              <a:defRPr/>
            </a:pPr>
            <a:fld id="{8492566B-732A-4C45-A233-9B7F044FF403}" type="slidenum">
              <a:rPr lang="en-US" smtClean="0">
                <a:ea typeface="ヒラギノ角ゴ ProN W3"/>
                <a:sym typeface="Corbel" pitchFamily="34" charset="0"/>
              </a:rPr>
              <a:pPr defTabSz="642938">
                <a:defRPr/>
              </a:pPr>
              <a:t>43</a:t>
            </a:fld>
            <a:endParaRPr lang="en-US" smtClean="0">
              <a:ea typeface="ヒラギノ角ゴ ProN W3"/>
              <a:sym typeface="Corbel" pitchFamily="34" charset="0"/>
            </a:endParaRPr>
          </a:p>
        </p:txBody>
      </p:sp>
      <p:pic>
        <p:nvPicPr>
          <p:cNvPr id="80898" name="Picture 1"/>
          <p:cNvPicPr>
            <a:picLocks noChangeArrowheads="1"/>
          </p:cNvPicPr>
          <p:nvPr/>
        </p:nvPicPr>
        <p:blipFill>
          <a:blip r:embed="rId3"/>
          <a:srcRect l="11226" r="11145"/>
          <a:stretch>
            <a:fillRect/>
          </a:stretch>
        </p:blipFill>
        <p:spPr bwMode="auto">
          <a:xfrm>
            <a:off x="0" y="1143000"/>
            <a:ext cx="9144000" cy="4554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0899" name="Rectangle 2"/>
          <p:cNvSpPr>
            <a:spLocks/>
          </p:cNvSpPr>
          <p:nvPr/>
        </p:nvSpPr>
        <p:spPr bwMode="auto">
          <a:xfrm>
            <a:off x="1660525" y="4598988"/>
            <a:ext cx="104775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4" bIns="0">
            <a:spAutoFit/>
          </a:bodyPr>
          <a:lstStyle/>
          <a:p>
            <a:pPr marL="38100" defTabSz="457200"/>
            <a:r>
              <a:rPr lang="en-US" sz="1100">
                <a:solidFill>
                  <a:srgbClr val="15FF53"/>
                </a:solidFill>
                <a:latin typeface="Calibri" pitchFamily="34" charset="0"/>
                <a:sym typeface="Calibri" pitchFamily="34" charset="0"/>
              </a:rPr>
              <a:t>EmC</a:t>
            </a:r>
            <a:r>
              <a:rPr lang="en-US" sz="110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-Endcap-fwd</a:t>
            </a:r>
          </a:p>
        </p:txBody>
      </p:sp>
      <p:sp>
        <p:nvSpPr>
          <p:cNvPr id="80900" name="Rectangle 3"/>
          <p:cNvSpPr>
            <a:spLocks/>
          </p:cNvSpPr>
          <p:nvPr/>
        </p:nvSpPr>
        <p:spPr bwMode="auto">
          <a:xfrm>
            <a:off x="4067175" y="3641725"/>
            <a:ext cx="974725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4" bIns="0">
            <a:spAutoFit/>
          </a:bodyPr>
          <a:lstStyle/>
          <a:p>
            <a:pPr marL="38100" defTabSz="457200"/>
            <a:r>
              <a:rPr lang="en-US" sz="1100">
                <a:latin typeface="Calibri" pitchFamily="34" charset="0"/>
                <a:sym typeface="Calibri" pitchFamily="34" charset="0"/>
              </a:rPr>
              <a:t>Central Tracking</a:t>
            </a:r>
          </a:p>
        </p:txBody>
      </p:sp>
      <p:sp>
        <p:nvSpPr>
          <p:cNvPr id="80901" name="Rectangle 4"/>
          <p:cNvSpPr>
            <a:spLocks/>
          </p:cNvSpPr>
          <p:nvPr/>
        </p:nvSpPr>
        <p:spPr bwMode="auto">
          <a:xfrm>
            <a:off x="5683250" y="2427288"/>
            <a:ext cx="811213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4" bIns="0">
            <a:spAutoFit/>
          </a:bodyPr>
          <a:lstStyle/>
          <a:p>
            <a:pPr marL="38100" defTabSz="457200"/>
            <a:r>
              <a:rPr lang="en-US" sz="1100">
                <a:solidFill>
                  <a:srgbClr val="BE0001"/>
                </a:solidFill>
                <a:latin typeface="Calibri" pitchFamily="34" charset="0"/>
                <a:sym typeface="Calibri" pitchFamily="34" charset="0"/>
              </a:rPr>
              <a:t>Bwd Tracking</a:t>
            </a:r>
          </a:p>
        </p:txBody>
      </p:sp>
      <p:sp>
        <p:nvSpPr>
          <p:cNvPr id="80902" name="Rectangle 5"/>
          <p:cNvSpPr>
            <a:spLocks/>
          </p:cNvSpPr>
          <p:nvPr/>
        </p:nvSpPr>
        <p:spPr bwMode="auto">
          <a:xfrm>
            <a:off x="2292350" y="2428875"/>
            <a:ext cx="800100" cy="169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4" bIns="0">
            <a:spAutoFit/>
          </a:bodyPr>
          <a:lstStyle/>
          <a:p>
            <a:pPr marL="38100" defTabSz="457200"/>
            <a:r>
              <a:rPr lang="en-US" sz="1100">
                <a:solidFill>
                  <a:srgbClr val="BE0001"/>
                </a:solidFill>
                <a:latin typeface="Calibri" pitchFamily="34" charset="0"/>
                <a:sym typeface="Calibri" pitchFamily="34" charset="0"/>
              </a:rPr>
              <a:t>Fwd Tracking</a:t>
            </a:r>
          </a:p>
        </p:txBody>
      </p:sp>
      <p:sp>
        <p:nvSpPr>
          <p:cNvPr id="80903" name="Rectangle 6"/>
          <p:cNvSpPr>
            <a:spLocks/>
          </p:cNvSpPr>
          <p:nvPr/>
        </p:nvSpPr>
        <p:spPr bwMode="auto">
          <a:xfrm>
            <a:off x="1660525" y="4357688"/>
            <a:ext cx="1095375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4" bIns="0">
            <a:spAutoFit/>
          </a:bodyPr>
          <a:lstStyle/>
          <a:p>
            <a:pPr marL="38100" defTabSz="457200"/>
            <a:r>
              <a:rPr lang="en-US" sz="1100">
                <a:solidFill>
                  <a:srgbClr val="E227FF"/>
                </a:solidFill>
                <a:latin typeface="Calibri" pitchFamily="34" charset="0"/>
                <a:sym typeface="Calibri" pitchFamily="34" charset="0"/>
              </a:rPr>
              <a:t>EmC</a:t>
            </a:r>
            <a:r>
              <a:rPr lang="en-US" sz="110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-insert-½-fwd</a:t>
            </a:r>
          </a:p>
        </p:txBody>
      </p:sp>
      <p:sp>
        <p:nvSpPr>
          <p:cNvPr id="80904" name="Rectangle 7"/>
          <p:cNvSpPr>
            <a:spLocks/>
          </p:cNvSpPr>
          <p:nvPr/>
        </p:nvSpPr>
        <p:spPr bwMode="auto">
          <a:xfrm>
            <a:off x="4037013" y="5429250"/>
            <a:ext cx="750887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4" bIns="0">
            <a:spAutoFit/>
          </a:bodyPr>
          <a:lstStyle/>
          <a:p>
            <a:pPr marL="38100" defTabSz="457200"/>
            <a:r>
              <a:rPr lang="en-US" sz="1500">
                <a:latin typeface="Calibri" pitchFamily="34" charset="0"/>
                <a:sym typeface="Calibri" pitchFamily="34" charset="0"/>
              </a:rPr>
              <a:t>Solenoid</a:t>
            </a:r>
          </a:p>
        </p:txBody>
      </p:sp>
      <p:grpSp>
        <p:nvGrpSpPr>
          <p:cNvPr id="80905" name="Group 8"/>
          <p:cNvGrpSpPr>
            <a:grpSpLocks/>
          </p:cNvGrpSpPr>
          <p:nvPr/>
        </p:nvGrpSpPr>
        <p:grpSpPr bwMode="auto">
          <a:xfrm>
            <a:off x="4573588" y="2795588"/>
            <a:ext cx="3763962" cy="627062"/>
            <a:chOff x="0" y="0"/>
            <a:chExt cx="3371" cy="563"/>
          </a:xfrm>
        </p:grpSpPr>
        <p:sp>
          <p:nvSpPr>
            <p:cNvPr id="80964" name="Rectangle 9"/>
            <p:cNvSpPr>
              <a:spLocks/>
            </p:cNvSpPr>
            <p:nvPr/>
          </p:nvSpPr>
          <p:spPr bwMode="auto">
            <a:xfrm>
              <a:off x="2784" y="462"/>
              <a:ext cx="584" cy="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3" bIns="0"/>
            <a:lstStyle/>
            <a:p>
              <a:pPr marL="38100" defTabSz="457200"/>
              <a:r>
                <a:rPr lang="en-US" sz="600">
                  <a:solidFill>
                    <a:srgbClr val="66B132"/>
                  </a:solidFill>
                  <a:latin typeface="Chalkboard"/>
                  <a:sym typeface="Chalkboard"/>
                </a:rPr>
                <a:t>1</a:t>
              </a:r>
              <a:r>
                <a:rPr lang="en-US" sz="600">
                  <a:solidFill>
                    <a:srgbClr val="66B132"/>
                  </a:solidFill>
                  <a:latin typeface="ヒラギノ角ゴ ProN W3"/>
                  <a:sym typeface="ヒラギノ角ゴ ProN W3"/>
                </a:rPr>
                <a:t>⁰</a:t>
              </a:r>
              <a:r>
                <a:rPr lang="en-US" sz="600">
                  <a:solidFill>
                    <a:srgbClr val="66B132"/>
                  </a:solidFill>
                  <a:latin typeface="Chalkboard"/>
                  <a:sym typeface="Chalkboard"/>
                </a:rPr>
                <a:t> and 179</a:t>
              </a:r>
              <a:r>
                <a:rPr lang="en-US" sz="600">
                  <a:solidFill>
                    <a:srgbClr val="66B132"/>
                  </a:solidFill>
                  <a:latin typeface="ヒラギノ角ゴ ProN W3"/>
                  <a:sym typeface="ヒラギノ角ゴ ProN W3"/>
                </a:rPr>
                <a:t>⁰</a:t>
              </a:r>
              <a:r>
                <a:rPr lang="en-US" sz="600">
                  <a:solidFill>
                    <a:srgbClr val="66B132"/>
                  </a:solidFill>
                  <a:latin typeface="Chalkboard"/>
                  <a:sym typeface="Chalkboard"/>
                </a:rPr>
                <a:t> </a:t>
              </a:r>
            </a:p>
          </p:txBody>
        </p:sp>
        <p:sp>
          <p:nvSpPr>
            <p:cNvPr id="80965" name="Line 10"/>
            <p:cNvSpPr>
              <a:spLocks noChangeShapeType="1"/>
            </p:cNvSpPr>
            <p:nvPr/>
          </p:nvSpPr>
          <p:spPr bwMode="auto">
            <a:xfrm flipH="1">
              <a:off x="0" y="514"/>
              <a:ext cx="2770" cy="49"/>
            </a:xfrm>
            <a:prstGeom prst="line">
              <a:avLst/>
            </a:prstGeom>
            <a:noFill/>
            <a:ln w="25400">
              <a:solidFill>
                <a:srgbClr val="86CD4D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0966" name="Rectangle 11"/>
            <p:cNvSpPr>
              <a:spLocks/>
            </p:cNvSpPr>
            <p:nvPr/>
          </p:nvSpPr>
          <p:spPr bwMode="auto">
            <a:xfrm>
              <a:off x="2771" y="378"/>
              <a:ext cx="584" cy="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3" bIns="0"/>
            <a:lstStyle/>
            <a:p>
              <a:pPr marL="38100" defTabSz="457200"/>
              <a:r>
                <a:rPr lang="en-US" sz="600">
                  <a:solidFill>
                    <a:srgbClr val="FF5308"/>
                  </a:solidFill>
                  <a:latin typeface="Chalkboard"/>
                  <a:sym typeface="Chalkboard"/>
                </a:rPr>
                <a:t>2</a:t>
              </a:r>
              <a:r>
                <a:rPr lang="en-US" sz="600">
                  <a:solidFill>
                    <a:srgbClr val="FF5308"/>
                  </a:solidFill>
                  <a:latin typeface="ヒラギノ角ゴ ProN W3"/>
                  <a:sym typeface="ヒラギノ角ゴ ProN W3"/>
                </a:rPr>
                <a:t>⁰</a:t>
              </a:r>
              <a:r>
                <a:rPr lang="en-US" sz="600">
                  <a:solidFill>
                    <a:srgbClr val="FF5308"/>
                  </a:solidFill>
                  <a:latin typeface="Chalkboard"/>
                  <a:sym typeface="Chalkboard"/>
                </a:rPr>
                <a:t> and 178</a:t>
              </a:r>
              <a:r>
                <a:rPr lang="en-US" sz="600">
                  <a:solidFill>
                    <a:srgbClr val="FF5308"/>
                  </a:solidFill>
                  <a:latin typeface="ヒラギノ角ゴ ProN W3"/>
                  <a:sym typeface="ヒラギノ角ゴ ProN W3"/>
                </a:rPr>
                <a:t>⁰</a:t>
              </a:r>
              <a:r>
                <a:rPr lang="en-US" sz="600">
                  <a:solidFill>
                    <a:srgbClr val="FF5308"/>
                  </a:solidFill>
                  <a:latin typeface="Chalkboard"/>
                  <a:sym typeface="Chalkboard"/>
                </a:rPr>
                <a:t> </a:t>
              </a:r>
            </a:p>
          </p:txBody>
        </p:sp>
        <p:sp>
          <p:nvSpPr>
            <p:cNvPr id="80967" name="Line 12"/>
            <p:cNvSpPr>
              <a:spLocks noChangeShapeType="1"/>
            </p:cNvSpPr>
            <p:nvPr/>
          </p:nvSpPr>
          <p:spPr bwMode="auto">
            <a:xfrm flipH="1">
              <a:off x="0" y="467"/>
              <a:ext cx="2770" cy="96"/>
            </a:xfrm>
            <a:prstGeom prst="line">
              <a:avLst/>
            </a:prstGeom>
            <a:noFill/>
            <a:ln w="25400">
              <a:solidFill>
                <a:srgbClr val="FE7038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0968" name="Rectangle 13"/>
            <p:cNvSpPr>
              <a:spLocks/>
            </p:cNvSpPr>
            <p:nvPr/>
          </p:nvSpPr>
          <p:spPr bwMode="auto">
            <a:xfrm>
              <a:off x="2771" y="304"/>
              <a:ext cx="600" cy="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3" bIns="0"/>
            <a:lstStyle/>
            <a:p>
              <a:pPr marL="38100" defTabSz="457200"/>
              <a:r>
                <a:rPr lang="en-US" sz="600">
                  <a:solidFill>
                    <a:srgbClr val="FF2712"/>
                  </a:solidFill>
                  <a:latin typeface="Chalkboard"/>
                  <a:sym typeface="Chalkboard"/>
                </a:rPr>
                <a:t>3</a:t>
              </a:r>
              <a:r>
                <a:rPr lang="en-US" sz="600">
                  <a:solidFill>
                    <a:srgbClr val="FF2712"/>
                  </a:solidFill>
                  <a:latin typeface="ヒラギノ角ゴ ProN W3"/>
                  <a:sym typeface="ヒラギノ角ゴ ProN W3"/>
                </a:rPr>
                <a:t>⁰</a:t>
              </a:r>
              <a:r>
                <a:rPr lang="en-US" sz="600">
                  <a:solidFill>
                    <a:srgbClr val="FF2712"/>
                  </a:solidFill>
                  <a:latin typeface="Chalkboard"/>
                  <a:sym typeface="Chalkboard"/>
                </a:rPr>
                <a:t> and 177</a:t>
              </a:r>
              <a:r>
                <a:rPr lang="en-US" sz="600">
                  <a:solidFill>
                    <a:srgbClr val="FF2712"/>
                  </a:solidFill>
                  <a:latin typeface="ヒラギノ角ゴ ProN W3"/>
                  <a:sym typeface="ヒラギノ角ゴ ProN W3"/>
                </a:rPr>
                <a:t>⁰</a:t>
              </a:r>
              <a:r>
                <a:rPr lang="en-US" sz="600">
                  <a:solidFill>
                    <a:srgbClr val="FF2712"/>
                  </a:solidFill>
                  <a:latin typeface="Chalkboard"/>
                  <a:sym typeface="Chalkboard"/>
                </a:rPr>
                <a:t> </a:t>
              </a:r>
            </a:p>
          </p:txBody>
        </p:sp>
        <p:sp>
          <p:nvSpPr>
            <p:cNvPr id="80969" name="Line 14"/>
            <p:cNvSpPr>
              <a:spLocks noChangeShapeType="1"/>
            </p:cNvSpPr>
            <p:nvPr/>
          </p:nvSpPr>
          <p:spPr bwMode="auto">
            <a:xfrm flipH="1">
              <a:off x="0" y="416"/>
              <a:ext cx="2770" cy="145"/>
            </a:xfrm>
            <a:prstGeom prst="line">
              <a:avLst/>
            </a:prstGeom>
            <a:noFill/>
            <a:ln w="25400">
              <a:solidFill>
                <a:srgbClr val="FE4940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0970" name="Rectangle 15"/>
            <p:cNvSpPr>
              <a:spLocks/>
            </p:cNvSpPr>
            <p:nvPr/>
          </p:nvSpPr>
          <p:spPr bwMode="auto">
            <a:xfrm>
              <a:off x="2769" y="224"/>
              <a:ext cx="592" cy="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3" bIns="0"/>
            <a:lstStyle/>
            <a:p>
              <a:pPr marL="38100" defTabSz="457200"/>
              <a:r>
                <a:rPr lang="en-US" sz="600">
                  <a:solidFill>
                    <a:srgbClr val="A8184B"/>
                  </a:solidFill>
                  <a:latin typeface="Chalkboard"/>
                  <a:sym typeface="Chalkboard"/>
                </a:rPr>
                <a:t>4</a:t>
              </a:r>
              <a:r>
                <a:rPr lang="en-US" sz="600">
                  <a:solidFill>
                    <a:srgbClr val="A8184B"/>
                  </a:solidFill>
                  <a:latin typeface="ヒラギノ角ゴ ProN W3"/>
                  <a:sym typeface="ヒラギノ角ゴ ProN W3"/>
                </a:rPr>
                <a:t>⁰</a:t>
              </a:r>
              <a:r>
                <a:rPr lang="en-US" sz="600">
                  <a:solidFill>
                    <a:srgbClr val="A8184B"/>
                  </a:solidFill>
                  <a:latin typeface="Chalkboard"/>
                  <a:sym typeface="Chalkboard"/>
                </a:rPr>
                <a:t> and 176</a:t>
              </a:r>
              <a:r>
                <a:rPr lang="en-US" sz="600">
                  <a:solidFill>
                    <a:srgbClr val="A8184B"/>
                  </a:solidFill>
                  <a:latin typeface="ヒラギノ角ゴ ProN W3"/>
                  <a:sym typeface="ヒラギノ角ゴ ProN W3"/>
                </a:rPr>
                <a:t>⁰</a:t>
              </a:r>
              <a:r>
                <a:rPr lang="en-US" sz="600">
                  <a:solidFill>
                    <a:srgbClr val="A8184B"/>
                  </a:solidFill>
                  <a:latin typeface="Chalkboard"/>
                  <a:sym typeface="Chalkboard"/>
                </a:rPr>
                <a:t> </a:t>
              </a:r>
            </a:p>
          </p:txBody>
        </p:sp>
        <p:sp>
          <p:nvSpPr>
            <p:cNvPr id="80971" name="Line 16"/>
            <p:cNvSpPr>
              <a:spLocks noChangeShapeType="1"/>
            </p:cNvSpPr>
            <p:nvPr/>
          </p:nvSpPr>
          <p:spPr bwMode="auto">
            <a:xfrm flipH="1">
              <a:off x="0" y="366"/>
              <a:ext cx="2768" cy="195"/>
            </a:xfrm>
            <a:prstGeom prst="line">
              <a:avLst/>
            </a:prstGeom>
            <a:noFill/>
            <a:ln w="25400">
              <a:solidFill>
                <a:srgbClr val="DD2067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0972" name="Line 17"/>
            <p:cNvSpPr>
              <a:spLocks noChangeShapeType="1"/>
            </p:cNvSpPr>
            <p:nvPr/>
          </p:nvSpPr>
          <p:spPr bwMode="auto">
            <a:xfrm flipH="1">
              <a:off x="0" y="315"/>
              <a:ext cx="2747" cy="246"/>
            </a:xfrm>
            <a:prstGeom prst="line">
              <a:avLst/>
            </a:prstGeom>
            <a:noFill/>
            <a:ln w="25400">
              <a:solidFill>
                <a:srgbClr val="8500AF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0973" name="Rectangle 18"/>
            <p:cNvSpPr>
              <a:spLocks/>
            </p:cNvSpPr>
            <p:nvPr/>
          </p:nvSpPr>
          <p:spPr bwMode="auto">
            <a:xfrm>
              <a:off x="2764" y="132"/>
              <a:ext cx="600" cy="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3" bIns="0"/>
            <a:lstStyle/>
            <a:p>
              <a:pPr marL="38100" defTabSz="457200"/>
              <a:r>
                <a:rPr lang="en-US" sz="600">
                  <a:solidFill>
                    <a:srgbClr val="8500AF"/>
                  </a:solidFill>
                  <a:latin typeface="Chalkboard"/>
                  <a:sym typeface="Chalkboard"/>
                </a:rPr>
                <a:t>5</a:t>
              </a:r>
              <a:r>
                <a:rPr lang="en-US" sz="600">
                  <a:solidFill>
                    <a:srgbClr val="8500AF"/>
                  </a:solidFill>
                  <a:latin typeface="ヒラギノ角ゴ ProN W3"/>
                  <a:sym typeface="ヒラギノ角ゴ ProN W3"/>
                </a:rPr>
                <a:t>⁰</a:t>
              </a:r>
              <a:r>
                <a:rPr lang="en-US" sz="600">
                  <a:solidFill>
                    <a:srgbClr val="8500AF"/>
                  </a:solidFill>
                  <a:latin typeface="Chalkboard"/>
                  <a:sym typeface="Chalkboard"/>
                </a:rPr>
                <a:t> and 175</a:t>
              </a:r>
              <a:r>
                <a:rPr lang="en-US" sz="600">
                  <a:solidFill>
                    <a:srgbClr val="8500AF"/>
                  </a:solidFill>
                  <a:latin typeface="ヒラギノ角ゴ ProN W3"/>
                  <a:sym typeface="ヒラギノ角ゴ ProN W3"/>
                </a:rPr>
                <a:t>⁰</a:t>
              </a:r>
              <a:r>
                <a:rPr lang="en-US" sz="600">
                  <a:solidFill>
                    <a:srgbClr val="8500AF"/>
                  </a:solidFill>
                  <a:latin typeface="Chalkboard"/>
                  <a:sym typeface="Chalkboard"/>
                </a:rPr>
                <a:t> </a:t>
              </a:r>
            </a:p>
          </p:txBody>
        </p:sp>
        <p:sp>
          <p:nvSpPr>
            <p:cNvPr id="80974" name="Line 19"/>
            <p:cNvSpPr>
              <a:spLocks noChangeShapeType="1"/>
            </p:cNvSpPr>
            <p:nvPr/>
          </p:nvSpPr>
          <p:spPr bwMode="auto">
            <a:xfrm flipH="1">
              <a:off x="0" y="88"/>
              <a:ext cx="2713" cy="475"/>
            </a:xfrm>
            <a:prstGeom prst="line">
              <a:avLst/>
            </a:prstGeom>
            <a:noFill/>
            <a:ln w="25400">
              <a:solidFill>
                <a:srgbClr val="0044FE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0975" name="Rectangle 20"/>
            <p:cNvSpPr>
              <a:spLocks/>
            </p:cNvSpPr>
            <p:nvPr/>
          </p:nvSpPr>
          <p:spPr bwMode="auto">
            <a:xfrm>
              <a:off x="2750" y="0"/>
              <a:ext cx="616" cy="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3" bIns="0"/>
            <a:lstStyle/>
            <a:p>
              <a:pPr marL="38100" defTabSz="457200"/>
              <a:r>
                <a:rPr lang="en-US" sz="600">
                  <a:solidFill>
                    <a:srgbClr val="0044FE"/>
                  </a:solidFill>
                  <a:latin typeface="Chalkboard"/>
                  <a:sym typeface="Chalkboard"/>
                </a:rPr>
                <a:t>10</a:t>
              </a:r>
              <a:r>
                <a:rPr lang="en-US" sz="600">
                  <a:solidFill>
                    <a:srgbClr val="0044FE"/>
                  </a:solidFill>
                  <a:latin typeface="ヒラギノ角ゴ ProN W3"/>
                  <a:sym typeface="ヒラギノ角ゴ ProN W3"/>
                </a:rPr>
                <a:t>⁰</a:t>
              </a:r>
              <a:r>
                <a:rPr lang="en-US" sz="600">
                  <a:solidFill>
                    <a:srgbClr val="0044FE"/>
                  </a:solidFill>
                  <a:latin typeface="Chalkboard"/>
                  <a:sym typeface="Chalkboard"/>
                </a:rPr>
                <a:t> and 170</a:t>
              </a:r>
              <a:r>
                <a:rPr lang="en-US" sz="600">
                  <a:solidFill>
                    <a:srgbClr val="0044FE"/>
                  </a:solidFill>
                  <a:latin typeface="ヒラギノ角ゴ ProN W3"/>
                  <a:sym typeface="ヒラギノ角ゴ ProN W3"/>
                </a:rPr>
                <a:t>⁰</a:t>
              </a:r>
              <a:r>
                <a:rPr lang="en-US" sz="600">
                  <a:solidFill>
                    <a:srgbClr val="0044FE"/>
                  </a:solidFill>
                  <a:latin typeface="Chalkboard"/>
                  <a:sym typeface="Chalkboard"/>
                </a:rPr>
                <a:t> </a:t>
              </a:r>
            </a:p>
          </p:txBody>
        </p:sp>
      </p:grpSp>
      <p:grpSp>
        <p:nvGrpSpPr>
          <p:cNvPr id="80906" name="Group 21"/>
          <p:cNvGrpSpPr>
            <a:grpSpLocks/>
          </p:cNvGrpSpPr>
          <p:nvPr/>
        </p:nvGrpSpPr>
        <p:grpSpPr bwMode="auto">
          <a:xfrm>
            <a:off x="8716963" y="4040188"/>
            <a:ext cx="582612" cy="187325"/>
            <a:chOff x="0" y="0"/>
            <a:chExt cx="521" cy="168"/>
          </a:xfrm>
        </p:grpSpPr>
        <p:sp>
          <p:nvSpPr>
            <p:cNvPr id="80962" name="Rectangle 22"/>
            <p:cNvSpPr>
              <a:spLocks/>
            </p:cNvSpPr>
            <p:nvPr/>
          </p:nvSpPr>
          <p:spPr bwMode="auto">
            <a:xfrm>
              <a:off x="113" y="0"/>
              <a:ext cx="408" cy="1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3" bIns="0"/>
            <a:lstStyle/>
            <a:p>
              <a:pPr marL="38100" defTabSz="457200"/>
              <a:r>
                <a:rPr lang="en-US" sz="1100">
                  <a:solidFill>
                    <a:srgbClr val="FFFFFF"/>
                  </a:solidFill>
                  <a:latin typeface="Chalkboard"/>
                  <a:sym typeface="Chalkboard"/>
                </a:rPr>
                <a:t>112</a:t>
              </a:r>
            </a:p>
          </p:txBody>
        </p:sp>
        <p:sp>
          <p:nvSpPr>
            <p:cNvPr id="80963" name="Line 23"/>
            <p:cNvSpPr>
              <a:spLocks noChangeShapeType="1"/>
            </p:cNvSpPr>
            <p:nvPr/>
          </p:nvSpPr>
          <p:spPr bwMode="auto">
            <a:xfrm>
              <a:off x="0" y="140"/>
              <a:ext cx="149" cy="2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stealth" w="med" len="med"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80907" name="Rectangle 24"/>
          <p:cNvSpPr>
            <a:spLocks/>
          </p:cNvSpPr>
          <p:nvPr/>
        </p:nvSpPr>
        <p:spPr bwMode="auto">
          <a:xfrm>
            <a:off x="8843963" y="3540125"/>
            <a:ext cx="455612" cy="187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marL="38100" defTabSz="457200"/>
            <a:r>
              <a:rPr lang="en-US" sz="1100">
                <a:solidFill>
                  <a:srgbClr val="FFFFFF"/>
                </a:solidFill>
                <a:latin typeface="Chalkboard"/>
                <a:sym typeface="Chalkboard"/>
              </a:rPr>
              <a:t>40</a:t>
            </a:r>
          </a:p>
        </p:txBody>
      </p:sp>
      <p:sp>
        <p:nvSpPr>
          <p:cNvPr id="80908" name="Line 25"/>
          <p:cNvSpPr>
            <a:spLocks noChangeShapeType="1"/>
          </p:cNvSpPr>
          <p:nvPr/>
        </p:nvSpPr>
        <p:spPr bwMode="auto">
          <a:xfrm>
            <a:off x="8716963" y="3697288"/>
            <a:ext cx="165100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80909" name="Group 26"/>
          <p:cNvGrpSpPr>
            <a:grpSpLocks/>
          </p:cNvGrpSpPr>
          <p:nvPr/>
        </p:nvGrpSpPr>
        <p:grpSpPr bwMode="auto">
          <a:xfrm>
            <a:off x="8707438" y="3419475"/>
            <a:ext cx="582612" cy="188913"/>
            <a:chOff x="0" y="0"/>
            <a:chExt cx="521" cy="168"/>
          </a:xfrm>
        </p:grpSpPr>
        <p:sp>
          <p:nvSpPr>
            <p:cNvPr id="80960" name="Rectangle 27"/>
            <p:cNvSpPr>
              <a:spLocks/>
            </p:cNvSpPr>
            <p:nvPr/>
          </p:nvSpPr>
          <p:spPr bwMode="auto">
            <a:xfrm>
              <a:off x="113" y="0"/>
              <a:ext cx="408" cy="1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3" bIns="0"/>
            <a:lstStyle/>
            <a:p>
              <a:pPr marL="38100" defTabSz="457200"/>
              <a:r>
                <a:rPr lang="en-US" sz="1100">
                  <a:solidFill>
                    <a:srgbClr val="FFFFFF"/>
                  </a:solidFill>
                  <a:latin typeface="Chalkboard"/>
                  <a:sym typeface="Chalkboard"/>
                </a:rPr>
                <a:t>20</a:t>
              </a:r>
            </a:p>
          </p:txBody>
        </p:sp>
        <p:sp>
          <p:nvSpPr>
            <p:cNvPr id="80961" name="Line 28"/>
            <p:cNvSpPr>
              <a:spLocks noChangeShapeType="1"/>
            </p:cNvSpPr>
            <p:nvPr/>
          </p:nvSpPr>
          <p:spPr bwMode="auto">
            <a:xfrm>
              <a:off x="0" y="136"/>
              <a:ext cx="149" cy="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stealth" w="med" len="med"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80910" name="Group 29"/>
          <p:cNvGrpSpPr>
            <a:grpSpLocks/>
          </p:cNvGrpSpPr>
          <p:nvPr/>
        </p:nvGrpSpPr>
        <p:grpSpPr bwMode="auto">
          <a:xfrm>
            <a:off x="8716963" y="3746500"/>
            <a:ext cx="582612" cy="187325"/>
            <a:chOff x="0" y="0"/>
            <a:chExt cx="521" cy="168"/>
          </a:xfrm>
        </p:grpSpPr>
        <p:sp>
          <p:nvSpPr>
            <p:cNvPr id="80958" name="Rectangle 30"/>
            <p:cNvSpPr>
              <a:spLocks/>
            </p:cNvSpPr>
            <p:nvPr/>
          </p:nvSpPr>
          <p:spPr bwMode="auto">
            <a:xfrm>
              <a:off x="113" y="0"/>
              <a:ext cx="408" cy="1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3" bIns="0"/>
            <a:lstStyle/>
            <a:p>
              <a:pPr marL="38100" defTabSz="457200"/>
              <a:r>
                <a:rPr lang="en-US" sz="1100">
                  <a:solidFill>
                    <a:srgbClr val="FFFFFF"/>
                  </a:solidFill>
                  <a:latin typeface="Chalkboard"/>
                  <a:sym typeface="Chalkboard"/>
                </a:rPr>
                <a:t>60</a:t>
              </a:r>
            </a:p>
          </p:txBody>
        </p:sp>
        <p:sp>
          <p:nvSpPr>
            <p:cNvPr id="80959" name="Line 31"/>
            <p:cNvSpPr>
              <a:spLocks noChangeShapeType="1"/>
            </p:cNvSpPr>
            <p:nvPr/>
          </p:nvSpPr>
          <p:spPr bwMode="auto">
            <a:xfrm>
              <a:off x="0" y="147"/>
              <a:ext cx="149" cy="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stealth" w="med" len="med"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80911" name="Rectangle 32"/>
          <p:cNvSpPr>
            <a:spLocks/>
          </p:cNvSpPr>
          <p:nvPr/>
        </p:nvSpPr>
        <p:spPr bwMode="auto">
          <a:xfrm>
            <a:off x="8732838" y="1196975"/>
            <a:ext cx="288925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4" bIns="0">
            <a:spAutoFit/>
          </a:bodyPr>
          <a:lstStyle/>
          <a:p>
            <a:pPr marL="38100" defTabSz="457200"/>
            <a:r>
              <a:rPr lang="en-US" sz="1100">
                <a:latin typeface="Chalkboard"/>
                <a:sym typeface="Chalkboard"/>
              </a:rPr>
              <a:t>[cm]</a:t>
            </a:r>
          </a:p>
        </p:txBody>
      </p:sp>
      <p:sp>
        <p:nvSpPr>
          <p:cNvPr id="80912" name="Rectangle 33"/>
          <p:cNvSpPr>
            <a:spLocks/>
          </p:cNvSpPr>
          <p:nvPr/>
        </p:nvSpPr>
        <p:spPr bwMode="auto">
          <a:xfrm>
            <a:off x="4322763" y="1192213"/>
            <a:ext cx="458787" cy="230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marL="38100" defTabSz="457200"/>
            <a:r>
              <a:rPr lang="en-US" sz="1100">
                <a:latin typeface="Chalkboard"/>
                <a:sym typeface="Chalkboard"/>
              </a:rPr>
              <a:t>250</a:t>
            </a:r>
          </a:p>
        </p:txBody>
      </p:sp>
      <p:sp>
        <p:nvSpPr>
          <p:cNvPr id="80913" name="Rectangle 34"/>
          <p:cNvSpPr>
            <a:spLocks/>
          </p:cNvSpPr>
          <p:nvPr/>
        </p:nvSpPr>
        <p:spPr bwMode="auto">
          <a:xfrm>
            <a:off x="998538" y="1192213"/>
            <a:ext cx="458787" cy="230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marL="38100" defTabSz="457200"/>
            <a:r>
              <a:rPr lang="en-US" sz="1100">
                <a:latin typeface="Chalkboard"/>
                <a:sym typeface="Chalkboard"/>
              </a:rPr>
              <a:t>217</a:t>
            </a:r>
          </a:p>
        </p:txBody>
      </p:sp>
      <p:sp>
        <p:nvSpPr>
          <p:cNvPr id="80914" name="Rectangle 35"/>
          <p:cNvSpPr>
            <a:spLocks/>
          </p:cNvSpPr>
          <p:nvPr/>
        </p:nvSpPr>
        <p:spPr bwMode="auto">
          <a:xfrm>
            <a:off x="2611438" y="1192213"/>
            <a:ext cx="458787" cy="230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marL="38100" defTabSz="457200"/>
            <a:r>
              <a:rPr lang="en-US" sz="1100">
                <a:latin typeface="Chalkboard"/>
                <a:sym typeface="Chalkboard"/>
              </a:rPr>
              <a:t>250</a:t>
            </a:r>
          </a:p>
        </p:txBody>
      </p:sp>
      <p:sp>
        <p:nvSpPr>
          <p:cNvPr id="80915" name="Rectangle 36"/>
          <p:cNvSpPr>
            <a:spLocks/>
          </p:cNvSpPr>
          <p:nvPr/>
        </p:nvSpPr>
        <p:spPr bwMode="auto">
          <a:xfrm>
            <a:off x="6054725" y="1192213"/>
            <a:ext cx="458788" cy="230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marL="38100" defTabSz="457200"/>
            <a:r>
              <a:rPr lang="en-US" sz="1100">
                <a:latin typeface="Chalkboard"/>
                <a:sym typeface="Chalkboard"/>
              </a:rPr>
              <a:t>250</a:t>
            </a:r>
          </a:p>
        </p:txBody>
      </p:sp>
      <p:sp>
        <p:nvSpPr>
          <p:cNvPr id="80916" name="Rectangle 37"/>
          <p:cNvSpPr>
            <a:spLocks/>
          </p:cNvSpPr>
          <p:nvPr/>
        </p:nvSpPr>
        <p:spPr bwMode="auto">
          <a:xfrm>
            <a:off x="7683500" y="1192213"/>
            <a:ext cx="458788" cy="230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marL="38100" defTabSz="457200"/>
            <a:r>
              <a:rPr lang="en-US" sz="1100">
                <a:latin typeface="Chalkboard"/>
                <a:sym typeface="Chalkboard"/>
              </a:rPr>
              <a:t>217</a:t>
            </a:r>
          </a:p>
        </p:txBody>
      </p:sp>
      <p:sp>
        <p:nvSpPr>
          <p:cNvPr id="80917" name="Line 38"/>
          <p:cNvSpPr>
            <a:spLocks noChangeShapeType="1"/>
          </p:cNvSpPr>
          <p:nvPr/>
        </p:nvSpPr>
        <p:spPr bwMode="auto">
          <a:xfrm rot="10800000" flipH="1">
            <a:off x="3697288" y="1425575"/>
            <a:ext cx="1725612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stealth" w="med" len="med"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18" name="Line 39"/>
          <p:cNvSpPr>
            <a:spLocks noChangeShapeType="1"/>
          </p:cNvSpPr>
          <p:nvPr/>
        </p:nvSpPr>
        <p:spPr bwMode="auto">
          <a:xfrm>
            <a:off x="469900" y="1428750"/>
            <a:ext cx="1501775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stealth" w="med" len="med"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19" name="Line 40"/>
          <p:cNvSpPr>
            <a:spLocks noChangeShapeType="1"/>
          </p:cNvSpPr>
          <p:nvPr/>
        </p:nvSpPr>
        <p:spPr bwMode="auto">
          <a:xfrm rot="10800000" flipH="1">
            <a:off x="1963738" y="1425575"/>
            <a:ext cx="17272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stealth" w="med" len="med"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20" name="Line 41"/>
          <p:cNvSpPr>
            <a:spLocks noChangeShapeType="1"/>
          </p:cNvSpPr>
          <p:nvPr/>
        </p:nvSpPr>
        <p:spPr bwMode="auto">
          <a:xfrm rot="10800000" flipH="1">
            <a:off x="5432425" y="1425575"/>
            <a:ext cx="17272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stealth" w="med" len="med"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21" name="Line 42"/>
          <p:cNvSpPr>
            <a:spLocks noChangeShapeType="1"/>
          </p:cNvSpPr>
          <p:nvPr/>
        </p:nvSpPr>
        <p:spPr bwMode="auto">
          <a:xfrm>
            <a:off x="7153275" y="1428750"/>
            <a:ext cx="150495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stealth" w="med" len="med"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22" name="Line 43"/>
          <p:cNvSpPr>
            <a:spLocks noChangeShapeType="1"/>
          </p:cNvSpPr>
          <p:nvPr/>
        </p:nvSpPr>
        <p:spPr bwMode="auto">
          <a:xfrm>
            <a:off x="454025" y="2690813"/>
            <a:ext cx="1260475" cy="9525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stealth" w="med" len="med"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23" name="Rectangle 44"/>
          <p:cNvSpPr>
            <a:spLocks/>
          </p:cNvSpPr>
          <p:nvPr/>
        </p:nvSpPr>
        <p:spPr bwMode="auto">
          <a:xfrm>
            <a:off x="877888" y="2703513"/>
            <a:ext cx="384175" cy="231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marL="38100" defTabSz="457200"/>
            <a:r>
              <a:rPr lang="en-US" sz="1100">
                <a:solidFill>
                  <a:srgbClr val="FFFFFF"/>
                </a:solidFill>
                <a:latin typeface="Calibri" pitchFamily="34" charset="0"/>
                <a:sym typeface="Calibri" pitchFamily="34" charset="0"/>
              </a:rPr>
              <a:t>177</a:t>
            </a:r>
          </a:p>
        </p:txBody>
      </p:sp>
      <p:sp>
        <p:nvSpPr>
          <p:cNvPr id="80924" name="Line 45"/>
          <p:cNvSpPr>
            <a:spLocks noChangeShapeType="1"/>
          </p:cNvSpPr>
          <p:nvPr/>
        </p:nvSpPr>
        <p:spPr bwMode="auto">
          <a:xfrm>
            <a:off x="1668463" y="2559050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 type="stealth" w="med" len="med"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25" name="Rectangle 46"/>
          <p:cNvSpPr>
            <a:spLocks/>
          </p:cNvSpPr>
          <p:nvPr/>
        </p:nvSpPr>
        <p:spPr bwMode="auto">
          <a:xfrm>
            <a:off x="1685925" y="2292350"/>
            <a:ext cx="384175" cy="180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marL="38100" defTabSz="457200"/>
            <a:r>
              <a:rPr lang="en-US" sz="110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40</a:t>
            </a:r>
          </a:p>
        </p:txBody>
      </p:sp>
      <p:sp>
        <p:nvSpPr>
          <p:cNvPr id="80926" name="Line 47"/>
          <p:cNvSpPr>
            <a:spLocks noChangeShapeType="1"/>
          </p:cNvSpPr>
          <p:nvPr/>
        </p:nvSpPr>
        <p:spPr bwMode="auto">
          <a:xfrm>
            <a:off x="7159625" y="4279900"/>
            <a:ext cx="304800" cy="1588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 type="stealth" w="med" len="med"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27" name="Rectangle 48"/>
          <p:cNvSpPr>
            <a:spLocks/>
          </p:cNvSpPr>
          <p:nvPr/>
        </p:nvSpPr>
        <p:spPr bwMode="auto">
          <a:xfrm>
            <a:off x="7183438" y="4348163"/>
            <a:ext cx="360362" cy="225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marL="38100" defTabSz="457200"/>
            <a:r>
              <a:rPr lang="en-US" sz="110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40</a:t>
            </a:r>
          </a:p>
        </p:txBody>
      </p:sp>
      <p:sp>
        <p:nvSpPr>
          <p:cNvPr id="80928" name="Line 49"/>
          <p:cNvSpPr>
            <a:spLocks noChangeShapeType="1"/>
          </p:cNvSpPr>
          <p:nvPr/>
        </p:nvSpPr>
        <p:spPr bwMode="auto">
          <a:xfrm>
            <a:off x="7426325" y="2701925"/>
            <a:ext cx="9525" cy="9525"/>
          </a:xfrm>
          <a:prstGeom prst="line">
            <a:avLst/>
          </a:prstGeom>
          <a:noFill/>
          <a:ln w="19050">
            <a:solidFill>
              <a:srgbClr val="FFFFFF"/>
            </a:solidFill>
            <a:prstDash val="sysDot"/>
            <a:round/>
            <a:headEnd type="stealth" w="med" len="med"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29" name="Rectangle 50"/>
          <p:cNvSpPr>
            <a:spLocks/>
          </p:cNvSpPr>
          <p:nvPr/>
        </p:nvSpPr>
        <p:spPr bwMode="auto">
          <a:xfrm>
            <a:off x="8255000" y="2708275"/>
            <a:ext cx="382588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marL="38100" defTabSz="457200"/>
            <a:r>
              <a:rPr lang="en-US" sz="1100">
                <a:latin typeface="Calibri" pitchFamily="34" charset="0"/>
                <a:sym typeface="Calibri" pitchFamily="34" charset="0"/>
              </a:rPr>
              <a:t>177</a:t>
            </a:r>
          </a:p>
        </p:txBody>
      </p:sp>
      <p:sp>
        <p:nvSpPr>
          <p:cNvPr id="80930" name="Line 51"/>
          <p:cNvSpPr>
            <a:spLocks noChangeShapeType="1"/>
          </p:cNvSpPr>
          <p:nvPr/>
        </p:nvSpPr>
        <p:spPr bwMode="auto">
          <a:xfrm rot="10800000" flipH="1">
            <a:off x="3687763" y="2941638"/>
            <a:ext cx="17272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 type="stealth" w="med" len="med"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31" name="Line 52"/>
          <p:cNvSpPr>
            <a:spLocks noChangeShapeType="1"/>
          </p:cNvSpPr>
          <p:nvPr/>
        </p:nvSpPr>
        <p:spPr bwMode="auto">
          <a:xfrm rot="10800000" flipH="1">
            <a:off x="1973263" y="2941638"/>
            <a:ext cx="17272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 type="stealth" w="med" len="med"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32" name="Line 53"/>
          <p:cNvSpPr>
            <a:spLocks noChangeShapeType="1"/>
          </p:cNvSpPr>
          <p:nvPr/>
        </p:nvSpPr>
        <p:spPr bwMode="auto">
          <a:xfrm rot="10800000" flipH="1">
            <a:off x="5429250" y="2941638"/>
            <a:ext cx="17272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 type="stealth" w="med" len="med"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33" name="Rectangle 54"/>
          <p:cNvSpPr>
            <a:spLocks/>
          </p:cNvSpPr>
          <p:nvPr/>
        </p:nvSpPr>
        <p:spPr bwMode="auto">
          <a:xfrm>
            <a:off x="8843963" y="5272088"/>
            <a:ext cx="455612" cy="187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marL="38100" defTabSz="457200"/>
            <a:r>
              <a:rPr lang="en-US" sz="1100">
                <a:latin typeface="Chalkboard"/>
                <a:sym typeface="Chalkboard"/>
              </a:rPr>
              <a:t>289</a:t>
            </a:r>
          </a:p>
        </p:txBody>
      </p:sp>
      <p:sp>
        <p:nvSpPr>
          <p:cNvPr id="80934" name="Line 55"/>
          <p:cNvSpPr>
            <a:spLocks noChangeShapeType="1"/>
          </p:cNvSpPr>
          <p:nvPr/>
        </p:nvSpPr>
        <p:spPr bwMode="auto">
          <a:xfrm>
            <a:off x="8716963" y="5419725"/>
            <a:ext cx="16510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35" name="Line 56"/>
          <p:cNvSpPr>
            <a:spLocks noChangeShapeType="1"/>
          </p:cNvSpPr>
          <p:nvPr/>
        </p:nvSpPr>
        <p:spPr bwMode="auto">
          <a:xfrm>
            <a:off x="7439025" y="2697163"/>
            <a:ext cx="1258888" cy="7937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stealth" w="med" len="med"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36" name="Rectangle 57"/>
          <p:cNvSpPr>
            <a:spLocks/>
          </p:cNvSpPr>
          <p:nvPr/>
        </p:nvSpPr>
        <p:spPr bwMode="auto">
          <a:xfrm>
            <a:off x="7134225" y="2232025"/>
            <a:ext cx="1214438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4" bIns="0">
            <a:spAutoFit/>
          </a:bodyPr>
          <a:lstStyle/>
          <a:p>
            <a:pPr marL="38100" defTabSz="457200"/>
            <a:r>
              <a:rPr lang="en-US" sz="1100">
                <a:solidFill>
                  <a:srgbClr val="2BC8CE"/>
                </a:solidFill>
                <a:cs typeface="Arial" charset="0"/>
                <a:sym typeface="Arial" charset="0"/>
              </a:rPr>
              <a:t>EmC</a:t>
            </a:r>
            <a:r>
              <a:rPr lang="en-US" sz="1100">
                <a:cs typeface="Arial" charset="0"/>
                <a:sym typeface="Arial" charset="0"/>
              </a:rPr>
              <a:t>-</a:t>
            </a:r>
            <a:r>
              <a:rPr lang="en-US" sz="1100">
                <a:solidFill>
                  <a:schemeClr val="bg1"/>
                </a:solidFill>
                <a:cs typeface="Arial" charset="0"/>
                <a:sym typeface="Arial" charset="0"/>
              </a:rPr>
              <a:t>Endcap-bwd</a:t>
            </a:r>
          </a:p>
        </p:txBody>
      </p:sp>
      <p:sp>
        <p:nvSpPr>
          <p:cNvPr id="80937" name="Rectangle 58"/>
          <p:cNvSpPr>
            <a:spLocks/>
          </p:cNvSpPr>
          <p:nvPr/>
        </p:nvSpPr>
        <p:spPr bwMode="auto">
          <a:xfrm>
            <a:off x="7134225" y="2473325"/>
            <a:ext cx="1243013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4" bIns="0">
            <a:spAutoFit/>
          </a:bodyPr>
          <a:lstStyle/>
          <a:p>
            <a:pPr marL="38100" defTabSz="457200"/>
            <a:r>
              <a:rPr lang="en-US" sz="1100">
                <a:solidFill>
                  <a:srgbClr val="6E7D8F"/>
                </a:solidFill>
                <a:cs typeface="Arial" charset="0"/>
                <a:sym typeface="Arial" charset="0"/>
              </a:rPr>
              <a:t>EmC</a:t>
            </a:r>
            <a:r>
              <a:rPr lang="en-US" sz="1100">
                <a:cs typeface="Arial" charset="0"/>
                <a:sym typeface="Arial" charset="0"/>
              </a:rPr>
              <a:t>-i</a:t>
            </a:r>
            <a:r>
              <a:rPr lang="en-US" sz="1100">
                <a:solidFill>
                  <a:schemeClr val="bg1"/>
                </a:solidFill>
                <a:cs typeface="Arial" charset="0"/>
                <a:sym typeface="Arial" charset="0"/>
              </a:rPr>
              <a:t>nsert-½-bwd</a:t>
            </a:r>
          </a:p>
        </p:txBody>
      </p:sp>
      <p:sp>
        <p:nvSpPr>
          <p:cNvPr id="80938" name="Rectangle 59"/>
          <p:cNvSpPr>
            <a:spLocks/>
          </p:cNvSpPr>
          <p:nvPr/>
        </p:nvSpPr>
        <p:spPr bwMode="auto">
          <a:xfrm>
            <a:off x="463550" y="3705225"/>
            <a:ext cx="1204913" cy="150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marL="38100" defTabSz="457200"/>
            <a:r>
              <a:rPr lang="en-US" sz="1100">
                <a:solidFill>
                  <a:srgbClr val="FFFFFF"/>
                </a:solidFill>
                <a:cs typeface="Arial" charset="0"/>
                <a:sym typeface="Arial" charset="0"/>
              </a:rPr>
              <a:t>HaC-insert-½-fwd</a:t>
            </a:r>
          </a:p>
        </p:txBody>
      </p:sp>
      <p:sp>
        <p:nvSpPr>
          <p:cNvPr id="80939" name="Rectangle 60"/>
          <p:cNvSpPr>
            <a:spLocks/>
          </p:cNvSpPr>
          <p:nvPr/>
        </p:nvSpPr>
        <p:spPr bwMode="auto">
          <a:xfrm>
            <a:off x="7483475" y="3705225"/>
            <a:ext cx="1357313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marL="38100" defTabSz="457200"/>
            <a:r>
              <a:rPr lang="en-US" sz="1100">
                <a:solidFill>
                  <a:schemeClr val="bg1"/>
                </a:solidFill>
                <a:cs typeface="Arial" charset="0"/>
                <a:sym typeface="Arial" charset="0"/>
              </a:rPr>
              <a:t>HaC-insert-½-bwd</a:t>
            </a:r>
          </a:p>
        </p:txBody>
      </p:sp>
      <p:sp>
        <p:nvSpPr>
          <p:cNvPr id="80940" name="Rectangle 61"/>
          <p:cNvSpPr>
            <a:spLocks/>
          </p:cNvSpPr>
          <p:nvPr/>
        </p:nvSpPr>
        <p:spPr bwMode="auto">
          <a:xfrm>
            <a:off x="2622550" y="2714625"/>
            <a:ext cx="622300" cy="169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4" bIns="0">
            <a:spAutoFit/>
          </a:bodyPr>
          <a:lstStyle/>
          <a:p>
            <a:pPr marL="38100" defTabSz="457200"/>
            <a:r>
              <a:rPr lang="en-US" sz="1100">
                <a:cs typeface="Arial" charset="0"/>
                <a:sym typeface="Arial" charset="0"/>
              </a:rPr>
              <a:t>EmC-fwd</a:t>
            </a:r>
          </a:p>
        </p:txBody>
      </p:sp>
      <p:sp>
        <p:nvSpPr>
          <p:cNvPr id="80941" name="Rectangle 62"/>
          <p:cNvSpPr>
            <a:spLocks/>
          </p:cNvSpPr>
          <p:nvPr/>
        </p:nvSpPr>
        <p:spPr bwMode="auto">
          <a:xfrm>
            <a:off x="5894388" y="2714625"/>
            <a:ext cx="658812" cy="169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4" bIns="0">
            <a:spAutoFit/>
          </a:bodyPr>
          <a:lstStyle/>
          <a:p>
            <a:pPr marL="38100" defTabSz="457200"/>
            <a:r>
              <a:rPr lang="en-US" sz="1100">
                <a:cs typeface="Arial" charset="0"/>
                <a:sym typeface="Arial" charset="0"/>
              </a:rPr>
              <a:t>EmC-bwd</a:t>
            </a:r>
          </a:p>
        </p:txBody>
      </p:sp>
      <p:sp>
        <p:nvSpPr>
          <p:cNvPr id="80942" name="Rectangle 63"/>
          <p:cNvSpPr>
            <a:spLocks/>
          </p:cNvSpPr>
          <p:nvPr/>
        </p:nvSpPr>
        <p:spPr bwMode="auto">
          <a:xfrm>
            <a:off x="6315075" y="1847850"/>
            <a:ext cx="1449388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4" bIns="0">
            <a:spAutoFit/>
          </a:bodyPr>
          <a:lstStyle/>
          <a:p>
            <a:pPr marL="38100" defTabSz="457200"/>
            <a:r>
              <a:rPr lang="en-US" sz="1500">
                <a:solidFill>
                  <a:schemeClr val="bg1"/>
                </a:solidFill>
                <a:cs typeface="Arial" charset="0"/>
                <a:sym typeface="Arial" charset="0"/>
              </a:rPr>
              <a:t>HaC-Barrel-bwd</a:t>
            </a:r>
          </a:p>
        </p:txBody>
      </p:sp>
      <p:sp>
        <p:nvSpPr>
          <p:cNvPr id="80943" name="Rectangle 64"/>
          <p:cNvSpPr>
            <a:spLocks/>
          </p:cNvSpPr>
          <p:nvPr/>
        </p:nvSpPr>
        <p:spPr bwMode="auto">
          <a:xfrm>
            <a:off x="2365375" y="1851025"/>
            <a:ext cx="1395413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4" bIns="0">
            <a:spAutoFit/>
          </a:bodyPr>
          <a:lstStyle/>
          <a:p>
            <a:pPr marL="38100" defTabSz="457200"/>
            <a:r>
              <a:rPr lang="en-US" sz="1500">
                <a:solidFill>
                  <a:schemeClr val="bg1"/>
                </a:solidFill>
                <a:cs typeface="Arial" charset="0"/>
                <a:sym typeface="Arial" charset="0"/>
              </a:rPr>
              <a:t>HaC-Barrel-fwd</a:t>
            </a:r>
          </a:p>
        </p:txBody>
      </p:sp>
      <p:sp>
        <p:nvSpPr>
          <p:cNvPr id="80944" name="Rectangle 65"/>
          <p:cNvSpPr>
            <a:spLocks/>
          </p:cNvSpPr>
          <p:nvPr/>
        </p:nvSpPr>
        <p:spPr bwMode="auto">
          <a:xfrm>
            <a:off x="8843963" y="4048125"/>
            <a:ext cx="455612" cy="187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marL="38100" defTabSz="457200"/>
            <a:r>
              <a:rPr lang="en-US" sz="1100">
                <a:latin typeface="Chalkboard"/>
                <a:sym typeface="Chalkboard"/>
              </a:rPr>
              <a:t>112</a:t>
            </a:r>
          </a:p>
        </p:txBody>
      </p:sp>
      <p:sp>
        <p:nvSpPr>
          <p:cNvPr id="80945" name="Line 66"/>
          <p:cNvSpPr>
            <a:spLocks noChangeShapeType="1"/>
          </p:cNvSpPr>
          <p:nvPr/>
        </p:nvSpPr>
        <p:spPr bwMode="auto">
          <a:xfrm>
            <a:off x="8716963" y="4197350"/>
            <a:ext cx="165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46" name="Rectangle 67"/>
          <p:cNvSpPr>
            <a:spLocks/>
          </p:cNvSpPr>
          <p:nvPr/>
        </p:nvSpPr>
        <p:spPr bwMode="auto">
          <a:xfrm>
            <a:off x="8843963" y="3540125"/>
            <a:ext cx="455612" cy="187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marL="38100" defTabSz="457200"/>
            <a:r>
              <a:rPr lang="en-US" sz="1100">
                <a:latin typeface="Chalkboard"/>
                <a:sym typeface="Chalkboard"/>
              </a:rPr>
              <a:t>40</a:t>
            </a:r>
          </a:p>
        </p:txBody>
      </p:sp>
      <p:sp>
        <p:nvSpPr>
          <p:cNvPr id="80947" name="Rectangle 68"/>
          <p:cNvSpPr>
            <a:spLocks/>
          </p:cNvSpPr>
          <p:nvPr/>
        </p:nvSpPr>
        <p:spPr bwMode="auto">
          <a:xfrm>
            <a:off x="8834438" y="3419475"/>
            <a:ext cx="455612" cy="188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marL="38100" defTabSz="457200"/>
            <a:r>
              <a:rPr lang="en-US" sz="1100">
                <a:latin typeface="Chalkboard"/>
                <a:sym typeface="Chalkboard"/>
              </a:rPr>
              <a:t>20</a:t>
            </a:r>
          </a:p>
        </p:txBody>
      </p:sp>
      <p:sp>
        <p:nvSpPr>
          <p:cNvPr id="80948" name="Line 69"/>
          <p:cNvSpPr>
            <a:spLocks noChangeShapeType="1"/>
          </p:cNvSpPr>
          <p:nvPr/>
        </p:nvSpPr>
        <p:spPr bwMode="auto">
          <a:xfrm>
            <a:off x="8707438" y="3571875"/>
            <a:ext cx="166687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49" name="Rectangle 70"/>
          <p:cNvSpPr>
            <a:spLocks/>
          </p:cNvSpPr>
          <p:nvPr/>
        </p:nvSpPr>
        <p:spPr bwMode="auto">
          <a:xfrm>
            <a:off x="8843963" y="3736975"/>
            <a:ext cx="455612" cy="187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marL="38100" defTabSz="457200"/>
            <a:r>
              <a:rPr lang="en-US" sz="1100">
                <a:latin typeface="Chalkboard"/>
                <a:sym typeface="Chalkboard"/>
              </a:rPr>
              <a:t>60</a:t>
            </a:r>
          </a:p>
        </p:txBody>
      </p:sp>
      <p:sp>
        <p:nvSpPr>
          <p:cNvPr id="80950" name="Line 71"/>
          <p:cNvSpPr>
            <a:spLocks noChangeShapeType="1"/>
          </p:cNvSpPr>
          <p:nvPr/>
        </p:nvSpPr>
        <p:spPr bwMode="auto">
          <a:xfrm>
            <a:off x="8716963" y="3902075"/>
            <a:ext cx="16510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51" name="Rectangle 72"/>
          <p:cNvSpPr>
            <a:spLocks/>
          </p:cNvSpPr>
          <p:nvPr/>
        </p:nvSpPr>
        <p:spPr bwMode="auto">
          <a:xfrm>
            <a:off x="8843963" y="5272088"/>
            <a:ext cx="455612" cy="187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marL="38100" defTabSz="457200"/>
            <a:r>
              <a:rPr lang="en-US" sz="1100">
                <a:latin typeface="Chalkboard"/>
                <a:sym typeface="Chalkboard"/>
              </a:rPr>
              <a:t>289</a:t>
            </a:r>
          </a:p>
        </p:txBody>
      </p:sp>
      <p:sp>
        <p:nvSpPr>
          <p:cNvPr id="80952" name="Line 73"/>
          <p:cNvSpPr>
            <a:spLocks noChangeShapeType="1"/>
          </p:cNvSpPr>
          <p:nvPr/>
        </p:nvSpPr>
        <p:spPr bwMode="auto">
          <a:xfrm>
            <a:off x="8716963" y="5419725"/>
            <a:ext cx="165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53" name="Line 74"/>
          <p:cNvSpPr>
            <a:spLocks noChangeShapeType="1"/>
          </p:cNvSpPr>
          <p:nvPr/>
        </p:nvSpPr>
        <p:spPr bwMode="auto">
          <a:xfrm>
            <a:off x="8716963" y="3697288"/>
            <a:ext cx="165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54" name="Rectangle 75"/>
          <p:cNvSpPr>
            <a:spLocks/>
          </p:cNvSpPr>
          <p:nvPr/>
        </p:nvSpPr>
        <p:spPr bwMode="auto">
          <a:xfrm>
            <a:off x="2168525" y="234950"/>
            <a:ext cx="48228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6513" defTabSz="457200"/>
            <a:r>
              <a:rPr lang="en-US" sz="2700">
                <a:solidFill>
                  <a:srgbClr val="FEB80A"/>
                </a:solidFill>
                <a:latin typeface="Arial Rounded MT Bold" pitchFamily="34" charset="0"/>
                <a:sym typeface="Arial Rounded MT Bold" pitchFamily="34" charset="0"/>
              </a:rPr>
              <a:t>The Detector - Low Q</a:t>
            </a:r>
            <a:r>
              <a:rPr lang="en-US" sz="2700" baseline="32000">
                <a:solidFill>
                  <a:srgbClr val="FEB80A"/>
                </a:solidFill>
                <a:latin typeface="Arial Rounded MT Bold" pitchFamily="34" charset="0"/>
                <a:sym typeface="Arial Rounded MT Bold" pitchFamily="34" charset="0"/>
              </a:rPr>
              <a:t>2</a:t>
            </a:r>
            <a:r>
              <a:rPr lang="en-US" sz="2700">
                <a:solidFill>
                  <a:srgbClr val="FEB80A"/>
                </a:solidFill>
                <a:latin typeface="Arial Rounded MT Bold" pitchFamily="34" charset="0"/>
                <a:sym typeface="Arial Rounded MT Bold" pitchFamily="34" charset="0"/>
              </a:rPr>
              <a:t> Setup</a:t>
            </a:r>
          </a:p>
        </p:txBody>
      </p:sp>
      <p:sp>
        <p:nvSpPr>
          <p:cNvPr id="80955" name="Rectangle 76"/>
          <p:cNvSpPr>
            <a:spLocks/>
          </p:cNvSpPr>
          <p:nvPr/>
        </p:nvSpPr>
        <p:spPr bwMode="auto">
          <a:xfrm>
            <a:off x="4143375" y="2714625"/>
            <a:ext cx="777875" cy="169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4" bIns="0">
            <a:spAutoFit/>
          </a:bodyPr>
          <a:lstStyle/>
          <a:p>
            <a:pPr marL="38100" defTabSz="457200"/>
            <a:r>
              <a:rPr lang="en-US" sz="1100">
                <a:cs typeface="Arial" charset="0"/>
                <a:sym typeface="Arial" charset="0"/>
              </a:rPr>
              <a:t>EmC-Barrel</a:t>
            </a:r>
          </a:p>
        </p:txBody>
      </p:sp>
      <p:sp>
        <p:nvSpPr>
          <p:cNvPr id="80956" name="TextBox 79"/>
          <p:cNvSpPr txBox="1">
            <a:spLocks noChangeArrowheads="1"/>
          </p:cNvSpPr>
          <p:nvPr/>
        </p:nvSpPr>
        <p:spPr bwMode="auto">
          <a:xfrm>
            <a:off x="179388" y="5876925"/>
            <a:ext cx="86534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2000">
                <a:latin typeface="Calibri" pitchFamily="34" charset="0"/>
              </a:rPr>
              <a:t>Fwd/Bwd asymmetry in energy deposited and thus in technology [W/Si vs Pb/Sc..]</a:t>
            </a:r>
          </a:p>
          <a:p>
            <a:pPr defTabSz="457200"/>
            <a:r>
              <a:rPr lang="en-US" sz="2000">
                <a:latin typeface="Calibri" pitchFamily="34" charset="0"/>
              </a:rPr>
              <a:t>Present dimensions: LxD =17x10m</a:t>
            </a:r>
            <a:r>
              <a:rPr lang="en-US" sz="2000" baseline="30000">
                <a:latin typeface="Calibri" pitchFamily="34" charset="0"/>
              </a:rPr>
              <a:t>2 </a:t>
            </a:r>
            <a:r>
              <a:rPr lang="en-US" sz="2000">
                <a:latin typeface="Calibri" pitchFamily="34" charset="0"/>
              </a:rPr>
              <a:t> [CMS 21 x 15m</a:t>
            </a:r>
            <a:r>
              <a:rPr lang="en-US" sz="2000" baseline="30000">
                <a:latin typeface="Calibri" pitchFamily="34" charset="0"/>
              </a:rPr>
              <a:t>2 </a:t>
            </a:r>
            <a:r>
              <a:rPr lang="en-US" sz="2000">
                <a:latin typeface="Calibri" pitchFamily="34" charset="0"/>
              </a:rPr>
              <a:t>, ATLAS 45 x 25 m</a:t>
            </a:r>
            <a:r>
              <a:rPr lang="en-US" sz="2000" baseline="30000">
                <a:latin typeface="Calibri" pitchFamily="34" charset="0"/>
              </a:rPr>
              <a:t>2</a:t>
            </a:r>
            <a:r>
              <a:rPr lang="en-US" sz="2000">
                <a:latin typeface="Calibri" pitchFamily="34" charset="0"/>
              </a:rPr>
              <a:t>]</a:t>
            </a:r>
          </a:p>
        </p:txBody>
      </p:sp>
      <p:sp>
        <p:nvSpPr>
          <p:cNvPr id="80957" name="Rectangle 68"/>
          <p:cNvSpPr>
            <a:spLocks/>
          </p:cNvSpPr>
          <p:nvPr/>
        </p:nvSpPr>
        <p:spPr bwMode="auto">
          <a:xfrm>
            <a:off x="5435600" y="692150"/>
            <a:ext cx="3240088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6513" defTabSz="457200"/>
            <a:r>
              <a:rPr lang="en-US" sz="2700">
                <a:solidFill>
                  <a:srgbClr val="FEB80A"/>
                </a:solidFill>
                <a:latin typeface="Arial Rounded MT Bold" pitchFamily="34" charset="0"/>
                <a:sym typeface="Arial Rounded MT Bold" pitchFamily="34" charset="0"/>
              </a:rPr>
              <a:t>- High Acceptance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8550" y="6616700"/>
            <a:ext cx="217488" cy="241300"/>
          </a:xfrm>
        </p:spPr>
        <p:txBody>
          <a:bodyPr/>
          <a:lstStyle/>
          <a:p>
            <a:pPr defTabSz="642938">
              <a:defRPr/>
            </a:pPr>
            <a:fld id="{6E4EBBA8-89A5-43D0-B9CC-1E9927E0ABE6}" type="slidenum">
              <a:rPr lang="en-US" smtClean="0">
                <a:ea typeface="ヒラギノ角ゴ ProN W3"/>
                <a:sym typeface="Corbel" pitchFamily="34" charset="0"/>
              </a:rPr>
              <a:pPr defTabSz="642938">
                <a:defRPr/>
              </a:pPr>
              <a:t>44</a:t>
            </a:fld>
            <a:endParaRPr lang="en-US" smtClean="0">
              <a:ea typeface="ヒラギノ角ゴ ProN W3"/>
              <a:sym typeface="Corbel" pitchFamily="34" charset="0"/>
            </a:endParaRPr>
          </a:p>
        </p:txBody>
      </p:sp>
      <p:pic>
        <p:nvPicPr>
          <p:cNvPr id="82946" name="Picture 1"/>
          <p:cNvPicPr>
            <a:picLocks noChangeArrowheads="1"/>
          </p:cNvPicPr>
          <p:nvPr/>
        </p:nvPicPr>
        <p:blipFill>
          <a:blip r:embed="rId3"/>
          <a:srcRect l="11082" r="11163"/>
          <a:stretch>
            <a:fillRect/>
          </a:stretch>
        </p:blipFill>
        <p:spPr bwMode="auto">
          <a:xfrm>
            <a:off x="0" y="1143000"/>
            <a:ext cx="9144000" cy="4554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2947" name="Rectangle 2"/>
          <p:cNvSpPr>
            <a:spLocks/>
          </p:cNvSpPr>
          <p:nvPr/>
        </p:nvSpPr>
        <p:spPr bwMode="auto">
          <a:xfrm>
            <a:off x="3411538" y="4500563"/>
            <a:ext cx="104775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4" bIns="0">
            <a:spAutoFit/>
          </a:bodyPr>
          <a:lstStyle/>
          <a:p>
            <a:pPr marL="38100" defTabSz="457200"/>
            <a:r>
              <a:rPr lang="en-US" sz="1100">
                <a:solidFill>
                  <a:srgbClr val="15FF53"/>
                </a:solidFill>
                <a:latin typeface="Calibri" pitchFamily="34" charset="0"/>
                <a:sym typeface="Calibri" pitchFamily="34" charset="0"/>
              </a:rPr>
              <a:t>EmC</a:t>
            </a:r>
            <a:r>
              <a:rPr lang="en-US" sz="110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-Endcap-fwd</a:t>
            </a:r>
          </a:p>
        </p:txBody>
      </p:sp>
      <p:sp>
        <p:nvSpPr>
          <p:cNvPr id="82948" name="Rectangle 3"/>
          <p:cNvSpPr>
            <a:spLocks/>
          </p:cNvSpPr>
          <p:nvPr/>
        </p:nvSpPr>
        <p:spPr bwMode="auto">
          <a:xfrm>
            <a:off x="4067175" y="3641725"/>
            <a:ext cx="998538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4" bIns="0">
            <a:spAutoFit/>
          </a:bodyPr>
          <a:lstStyle/>
          <a:p>
            <a:pPr marL="38100" defTabSz="457200"/>
            <a:r>
              <a:rPr lang="en-US" sz="110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Central Tracking</a:t>
            </a:r>
          </a:p>
        </p:txBody>
      </p:sp>
      <p:sp>
        <p:nvSpPr>
          <p:cNvPr id="82949" name="Rectangle 4"/>
          <p:cNvSpPr>
            <a:spLocks/>
          </p:cNvSpPr>
          <p:nvPr/>
        </p:nvSpPr>
        <p:spPr bwMode="auto">
          <a:xfrm>
            <a:off x="3411538" y="4259263"/>
            <a:ext cx="1095375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4" bIns="0">
            <a:spAutoFit/>
          </a:bodyPr>
          <a:lstStyle/>
          <a:p>
            <a:pPr marL="38100" defTabSz="457200"/>
            <a:r>
              <a:rPr lang="en-US" sz="1100">
                <a:solidFill>
                  <a:srgbClr val="E227FF"/>
                </a:solidFill>
                <a:latin typeface="Calibri" pitchFamily="34" charset="0"/>
                <a:sym typeface="Calibri" pitchFamily="34" charset="0"/>
              </a:rPr>
              <a:t>EmC</a:t>
            </a:r>
            <a:r>
              <a:rPr lang="en-US" sz="1100">
                <a:latin typeface="Calibri" pitchFamily="34" charset="0"/>
                <a:sym typeface="Calibri" pitchFamily="34" charset="0"/>
              </a:rPr>
              <a:t>-</a:t>
            </a:r>
            <a:r>
              <a:rPr lang="en-US" sz="110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insert-½-fwd</a:t>
            </a:r>
          </a:p>
        </p:txBody>
      </p:sp>
      <p:sp>
        <p:nvSpPr>
          <p:cNvPr id="82950" name="Rectangle 5"/>
          <p:cNvSpPr>
            <a:spLocks/>
          </p:cNvSpPr>
          <p:nvPr/>
        </p:nvSpPr>
        <p:spPr bwMode="auto">
          <a:xfrm>
            <a:off x="4252913" y="5429250"/>
            <a:ext cx="750887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4" bIns="0">
            <a:spAutoFit/>
          </a:bodyPr>
          <a:lstStyle/>
          <a:p>
            <a:pPr marL="38100" defTabSz="457200"/>
            <a:r>
              <a:rPr lang="en-US" sz="1500">
                <a:latin typeface="Calibri" pitchFamily="34" charset="0"/>
                <a:sym typeface="Calibri" pitchFamily="34" charset="0"/>
              </a:rPr>
              <a:t>Solenoid</a:t>
            </a:r>
          </a:p>
        </p:txBody>
      </p:sp>
      <p:grpSp>
        <p:nvGrpSpPr>
          <p:cNvPr id="82951" name="Group 6"/>
          <p:cNvGrpSpPr>
            <a:grpSpLocks/>
          </p:cNvGrpSpPr>
          <p:nvPr/>
        </p:nvGrpSpPr>
        <p:grpSpPr bwMode="auto">
          <a:xfrm>
            <a:off x="4573588" y="2795588"/>
            <a:ext cx="3763962" cy="627062"/>
            <a:chOff x="0" y="0"/>
            <a:chExt cx="3371" cy="563"/>
          </a:xfrm>
        </p:grpSpPr>
        <p:sp>
          <p:nvSpPr>
            <p:cNvPr id="83012" name="Rectangle 7"/>
            <p:cNvSpPr>
              <a:spLocks/>
            </p:cNvSpPr>
            <p:nvPr/>
          </p:nvSpPr>
          <p:spPr bwMode="auto">
            <a:xfrm>
              <a:off x="2784" y="462"/>
              <a:ext cx="584" cy="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3" bIns="0"/>
            <a:lstStyle/>
            <a:p>
              <a:pPr marL="38100" defTabSz="457200"/>
              <a:r>
                <a:rPr lang="en-US" sz="600">
                  <a:solidFill>
                    <a:srgbClr val="66B132"/>
                  </a:solidFill>
                  <a:latin typeface="Chalkboard"/>
                  <a:sym typeface="Chalkboard"/>
                </a:rPr>
                <a:t>1</a:t>
              </a:r>
              <a:r>
                <a:rPr lang="en-US" sz="600">
                  <a:solidFill>
                    <a:srgbClr val="66B132"/>
                  </a:solidFill>
                  <a:latin typeface="ヒラギノ角ゴ ProN W3"/>
                  <a:sym typeface="ヒラギノ角ゴ ProN W3"/>
                </a:rPr>
                <a:t>⁰</a:t>
              </a:r>
              <a:r>
                <a:rPr lang="en-US" sz="600">
                  <a:solidFill>
                    <a:srgbClr val="66B132"/>
                  </a:solidFill>
                  <a:latin typeface="Chalkboard"/>
                  <a:sym typeface="Chalkboard"/>
                </a:rPr>
                <a:t> and 179</a:t>
              </a:r>
              <a:r>
                <a:rPr lang="en-US" sz="600">
                  <a:solidFill>
                    <a:srgbClr val="66B132"/>
                  </a:solidFill>
                  <a:latin typeface="ヒラギノ角ゴ ProN W3"/>
                  <a:sym typeface="ヒラギノ角ゴ ProN W3"/>
                </a:rPr>
                <a:t>⁰</a:t>
              </a:r>
              <a:r>
                <a:rPr lang="en-US" sz="600">
                  <a:solidFill>
                    <a:srgbClr val="66B132"/>
                  </a:solidFill>
                  <a:latin typeface="Chalkboard"/>
                  <a:sym typeface="Chalkboard"/>
                </a:rPr>
                <a:t> </a:t>
              </a:r>
            </a:p>
          </p:txBody>
        </p:sp>
        <p:sp>
          <p:nvSpPr>
            <p:cNvPr id="83013" name="Line 8"/>
            <p:cNvSpPr>
              <a:spLocks noChangeShapeType="1"/>
            </p:cNvSpPr>
            <p:nvPr/>
          </p:nvSpPr>
          <p:spPr bwMode="auto">
            <a:xfrm flipH="1">
              <a:off x="0" y="514"/>
              <a:ext cx="2770" cy="49"/>
            </a:xfrm>
            <a:prstGeom prst="line">
              <a:avLst/>
            </a:prstGeom>
            <a:noFill/>
            <a:ln w="25400">
              <a:solidFill>
                <a:srgbClr val="86CD4D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014" name="Rectangle 9"/>
            <p:cNvSpPr>
              <a:spLocks/>
            </p:cNvSpPr>
            <p:nvPr/>
          </p:nvSpPr>
          <p:spPr bwMode="auto">
            <a:xfrm>
              <a:off x="2771" y="378"/>
              <a:ext cx="584" cy="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3" bIns="0"/>
            <a:lstStyle/>
            <a:p>
              <a:pPr marL="38100" defTabSz="457200"/>
              <a:r>
                <a:rPr lang="en-US" sz="600">
                  <a:solidFill>
                    <a:srgbClr val="FF5308"/>
                  </a:solidFill>
                  <a:latin typeface="Chalkboard"/>
                  <a:sym typeface="Chalkboard"/>
                </a:rPr>
                <a:t>2</a:t>
              </a:r>
              <a:r>
                <a:rPr lang="en-US" sz="600">
                  <a:solidFill>
                    <a:srgbClr val="FF5308"/>
                  </a:solidFill>
                  <a:latin typeface="ヒラギノ角ゴ ProN W3"/>
                  <a:sym typeface="ヒラギノ角ゴ ProN W3"/>
                </a:rPr>
                <a:t>⁰</a:t>
              </a:r>
              <a:r>
                <a:rPr lang="en-US" sz="600">
                  <a:solidFill>
                    <a:srgbClr val="FF5308"/>
                  </a:solidFill>
                  <a:latin typeface="Chalkboard"/>
                  <a:sym typeface="Chalkboard"/>
                </a:rPr>
                <a:t> and 178</a:t>
              </a:r>
              <a:r>
                <a:rPr lang="en-US" sz="600">
                  <a:solidFill>
                    <a:srgbClr val="FF5308"/>
                  </a:solidFill>
                  <a:latin typeface="ヒラギノ角ゴ ProN W3"/>
                  <a:sym typeface="ヒラギノ角ゴ ProN W3"/>
                </a:rPr>
                <a:t>⁰</a:t>
              </a:r>
              <a:r>
                <a:rPr lang="en-US" sz="600">
                  <a:solidFill>
                    <a:srgbClr val="FF5308"/>
                  </a:solidFill>
                  <a:latin typeface="Chalkboard"/>
                  <a:sym typeface="Chalkboard"/>
                </a:rPr>
                <a:t> </a:t>
              </a:r>
            </a:p>
          </p:txBody>
        </p:sp>
        <p:sp>
          <p:nvSpPr>
            <p:cNvPr id="83015" name="Line 10"/>
            <p:cNvSpPr>
              <a:spLocks noChangeShapeType="1"/>
            </p:cNvSpPr>
            <p:nvPr/>
          </p:nvSpPr>
          <p:spPr bwMode="auto">
            <a:xfrm flipH="1">
              <a:off x="0" y="467"/>
              <a:ext cx="2770" cy="96"/>
            </a:xfrm>
            <a:prstGeom prst="line">
              <a:avLst/>
            </a:prstGeom>
            <a:noFill/>
            <a:ln w="25400">
              <a:solidFill>
                <a:srgbClr val="FE7038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016" name="Rectangle 11"/>
            <p:cNvSpPr>
              <a:spLocks/>
            </p:cNvSpPr>
            <p:nvPr/>
          </p:nvSpPr>
          <p:spPr bwMode="auto">
            <a:xfrm>
              <a:off x="2771" y="304"/>
              <a:ext cx="600" cy="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3" bIns="0"/>
            <a:lstStyle/>
            <a:p>
              <a:pPr marL="38100" defTabSz="457200"/>
              <a:r>
                <a:rPr lang="en-US" sz="600">
                  <a:solidFill>
                    <a:srgbClr val="FF2712"/>
                  </a:solidFill>
                  <a:latin typeface="Chalkboard"/>
                  <a:sym typeface="Chalkboard"/>
                </a:rPr>
                <a:t>3</a:t>
              </a:r>
              <a:r>
                <a:rPr lang="en-US" sz="600">
                  <a:solidFill>
                    <a:srgbClr val="FF2712"/>
                  </a:solidFill>
                  <a:latin typeface="ヒラギノ角ゴ ProN W3"/>
                  <a:sym typeface="ヒラギノ角ゴ ProN W3"/>
                </a:rPr>
                <a:t>⁰</a:t>
              </a:r>
              <a:r>
                <a:rPr lang="en-US" sz="600">
                  <a:solidFill>
                    <a:srgbClr val="FF2712"/>
                  </a:solidFill>
                  <a:latin typeface="Chalkboard"/>
                  <a:sym typeface="Chalkboard"/>
                </a:rPr>
                <a:t> and 177</a:t>
              </a:r>
              <a:r>
                <a:rPr lang="en-US" sz="600">
                  <a:solidFill>
                    <a:srgbClr val="FF2712"/>
                  </a:solidFill>
                  <a:latin typeface="ヒラギノ角ゴ ProN W3"/>
                  <a:sym typeface="ヒラギノ角ゴ ProN W3"/>
                </a:rPr>
                <a:t>⁰</a:t>
              </a:r>
              <a:r>
                <a:rPr lang="en-US" sz="600">
                  <a:solidFill>
                    <a:srgbClr val="FF2712"/>
                  </a:solidFill>
                  <a:latin typeface="Chalkboard"/>
                  <a:sym typeface="Chalkboard"/>
                </a:rPr>
                <a:t> </a:t>
              </a:r>
            </a:p>
          </p:txBody>
        </p:sp>
        <p:sp>
          <p:nvSpPr>
            <p:cNvPr id="83017" name="Line 12"/>
            <p:cNvSpPr>
              <a:spLocks noChangeShapeType="1"/>
            </p:cNvSpPr>
            <p:nvPr/>
          </p:nvSpPr>
          <p:spPr bwMode="auto">
            <a:xfrm flipH="1">
              <a:off x="0" y="416"/>
              <a:ext cx="2770" cy="145"/>
            </a:xfrm>
            <a:prstGeom prst="line">
              <a:avLst/>
            </a:prstGeom>
            <a:noFill/>
            <a:ln w="25400">
              <a:solidFill>
                <a:srgbClr val="FE4940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018" name="Rectangle 13"/>
            <p:cNvSpPr>
              <a:spLocks/>
            </p:cNvSpPr>
            <p:nvPr/>
          </p:nvSpPr>
          <p:spPr bwMode="auto">
            <a:xfrm>
              <a:off x="2769" y="224"/>
              <a:ext cx="592" cy="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3" bIns="0"/>
            <a:lstStyle/>
            <a:p>
              <a:pPr marL="38100" defTabSz="457200"/>
              <a:r>
                <a:rPr lang="en-US" sz="600">
                  <a:solidFill>
                    <a:srgbClr val="A8184B"/>
                  </a:solidFill>
                  <a:latin typeface="Chalkboard"/>
                  <a:sym typeface="Chalkboard"/>
                </a:rPr>
                <a:t>4</a:t>
              </a:r>
              <a:r>
                <a:rPr lang="en-US" sz="600">
                  <a:solidFill>
                    <a:srgbClr val="A8184B"/>
                  </a:solidFill>
                  <a:latin typeface="ヒラギノ角ゴ ProN W3"/>
                  <a:sym typeface="ヒラギノ角ゴ ProN W3"/>
                </a:rPr>
                <a:t>⁰</a:t>
              </a:r>
              <a:r>
                <a:rPr lang="en-US" sz="600">
                  <a:solidFill>
                    <a:srgbClr val="A8184B"/>
                  </a:solidFill>
                  <a:latin typeface="Chalkboard"/>
                  <a:sym typeface="Chalkboard"/>
                </a:rPr>
                <a:t> and 176</a:t>
              </a:r>
              <a:r>
                <a:rPr lang="en-US" sz="600">
                  <a:solidFill>
                    <a:srgbClr val="A8184B"/>
                  </a:solidFill>
                  <a:latin typeface="ヒラギノ角ゴ ProN W3"/>
                  <a:sym typeface="ヒラギノ角ゴ ProN W3"/>
                </a:rPr>
                <a:t>⁰</a:t>
              </a:r>
              <a:r>
                <a:rPr lang="en-US" sz="600">
                  <a:solidFill>
                    <a:srgbClr val="A8184B"/>
                  </a:solidFill>
                  <a:latin typeface="Chalkboard"/>
                  <a:sym typeface="Chalkboard"/>
                </a:rPr>
                <a:t> </a:t>
              </a:r>
            </a:p>
          </p:txBody>
        </p:sp>
        <p:sp>
          <p:nvSpPr>
            <p:cNvPr id="83019" name="Line 14"/>
            <p:cNvSpPr>
              <a:spLocks noChangeShapeType="1"/>
            </p:cNvSpPr>
            <p:nvPr/>
          </p:nvSpPr>
          <p:spPr bwMode="auto">
            <a:xfrm flipH="1">
              <a:off x="0" y="366"/>
              <a:ext cx="2768" cy="195"/>
            </a:xfrm>
            <a:prstGeom prst="line">
              <a:avLst/>
            </a:prstGeom>
            <a:noFill/>
            <a:ln w="25400">
              <a:solidFill>
                <a:srgbClr val="DD2067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020" name="Line 15"/>
            <p:cNvSpPr>
              <a:spLocks noChangeShapeType="1"/>
            </p:cNvSpPr>
            <p:nvPr/>
          </p:nvSpPr>
          <p:spPr bwMode="auto">
            <a:xfrm flipH="1">
              <a:off x="0" y="315"/>
              <a:ext cx="2747" cy="246"/>
            </a:xfrm>
            <a:prstGeom prst="line">
              <a:avLst/>
            </a:prstGeom>
            <a:noFill/>
            <a:ln w="25400">
              <a:solidFill>
                <a:srgbClr val="8500AF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021" name="Rectangle 16"/>
            <p:cNvSpPr>
              <a:spLocks/>
            </p:cNvSpPr>
            <p:nvPr/>
          </p:nvSpPr>
          <p:spPr bwMode="auto">
            <a:xfrm>
              <a:off x="2764" y="132"/>
              <a:ext cx="600" cy="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3" bIns="0"/>
            <a:lstStyle/>
            <a:p>
              <a:pPr marL="38100" defTabSz="457200"/>
              <a:r>
                <a:rPr lang="en-US" sz="600">
                  <a:solidFill>
                    <a:srgbClr val="8500AF"/>
                  </a:solidFill>
                  <a:latin typeface="Chalkboard"/>
                  <a:sym typeface="Chalkboard"/>
                </a:rPr>
                <a:t>5</a:t>
              </a:r>
              <a:r>
                <a:rPr lang="en-US" sz="600">
                  <a:solidFill>
                    <a:srgbClr val="8500AF"/>
                  </a:solidFill>
                  <a:latin typeface="ヒラギノ角ゴ ProN W3"/>
                  <a:sym typeface="ヒラギノ角ゴ ProN W3"/>
                </a:rPr>
                <a:t>⁰</a:t>
              </a:r>
              <a:r>
                <a:rPr lang="en-US" sz="600">
                  <a:solidFill>
                    <a:srgbClr val="8500AF"/>
                  </a:solidFill>
                  <a:latin typeface="Chalkboard"/>
                  <a:sym typeface="Chalkboard"/>
                </a:rPr>
                <a:t> and 175</a:t>
              </a:r>
              <a:r>
                <a:rPr lang="en-US" sz="600">
                  <a:solidFill>
                    <a:srgbClr val="8500AF"/>
                  </a:solidFill>
                  <a:latin typeface="ヒラギノ角ゴ ProN W3"/>
                  <a:sym typeface="ヒラギノ角ゴ ProN W3"/>
                </a:rPr>
                <a:t>⁰</a:t>
              </a:r>
              <a:r>
                <a:rPr lang="en-US" sz="600">
                  <a:solidFill>
                    <a:srgbClr val="8500AF"/>
                  </a:solidFill>
                  <a:latin typeface="Chalkboard"/>
                  <a:sym typeface="Chalkboard"/>
                </a:rPr>
                <a:t> </a:t>
              </a:r>
            </a:p>
          </p:txBody>
        </p:sp>
        <p:sp>
          <p:nvSpPr>
            <p:cNvPr id="83022" name="Line 17"/>
            <p:cNvSpPr>
              <a:spLocks noChangeShapeType="1"/>
            </p:cNvSpPr>
            <p:nvPr/>
          </p:nvSpPr>
          <p:spPr bwMode="auto">
            <a:xfrm flipH="1">
              <a:off x="0" y="88"/>
              <a:ext cx="2713" cy="475"/>
            </a:xfrm>
            <a:prstGeom prst="line">
              <a:avLst/>
            </a:prstGeom>
            <a:noFill/>
            <a:ln w="25400">
              <a:solidFill>
                <a:srgbClr val="0044FE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023" name="Rectangle 18"/>
            <p:cNvSpPr>
              <a:spLocks/>
            </p:cNvSpPr>
            <p:nvPr/>
          </p:nvSpPr>
          <p:spPr bwMode="auto">
            <a:xfrm>
              <a:off x="2750" y="0"/>
              <a:ext cx="616" cy="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3" bIns="0"/>
            <a:lstStyle/>
            <a:p>
              <a:pPr marL="38100" defTabSz="457200"/>
              <a:r>
                <a:rPr lang="en-US" sz="600">
                  <a:solidFill>
                    <a:srgbClr val="0044FE"/>
                  </a:solidFill>
                  <a:latin typeface="Chalkboard"/>
                  <a:sym typeface="Chalkboard"/>
                </a:rPr>
                <a:t>10</a:t>
              </a:r>
              <a:r>
                <a:rPr lang="en-US" sz="600">
                  <a:solidFill>
                    <a:srgbClr val="0044FE"/>
                  </a:solidFill>
                  <a:latin typeface="ヒラギノ角ゴ ProN W3"/>
                  <a:sym typeface="ヒラギノ角ゴ ProN W3"/>
                </a:rPr>
                <a:t>⁰</a:t>
              </a:r>
              <a:r>
                <a:rPr lang="en-US" sz="600">
                  <a:solidFill>
                    <a:srgbClr val="0044FE"/>
                  </a:solidFill>
                  <a:latin typeface="Chalkboard"/>
                  <a:sym typeface="Chalkboard"/>
                </a:rPr>
                <a:t> and 170</a:t>
              </a:r>
              <a:r>
                <a:rPr lang="en-US" sz="600">
                  <a:solidFill>
                    <a:srgbClr val="0044FE"/>
                  </a:solidFill>
                  <a:latin typeface="ヒラギノ角ゴ ProN W3"/>
                  <a:sym typeface="ヒラギノ角ゴ ProN W3"/>
                </a:rPr>
                <a:t>⁰</a:t>
              </a:r>
              <a:r>
                <a:rPr lang="en-US" sz="600">
                  <a:solidFill>
                    <a:srgbClr val="0044FE"/>
                  </a:solidFill>
                  <a:latin typeface="Chalkboard"/>
                  <a:sym typeface="Chalkboard"/>
                </a:rPr>
                <a:t> </a:t>
              </a:r>
            </a:p>
          </p:txBody>
        </p:sp>
      </p:grpSp>
      <p:grpSp>
        <p:nvGrpSpPr>
          <p:cNvPr id="82952" name="Group 19"/>
          <p:cNvGrpSpPr>
            <a:grpSpLocks/>
          </p:cNvGrpSpPr>
          <p:nvPr/>
        </p:nvGrpSpPr>
        <p:grpSpPr bwMode="auto">
          <a:xfrm>
            <a:off x="8716963" y="4040188"/>
            <a:ext cx="582612" cy="187325"/>
            <a:chOff x="0" y="0"/>
            <a:chExt cx="521" cy="168"/>
          </a:xfrm>
        </p:grpSpPr>
        <p:sp>
          <p:nvSpPr>
            <p:cNvPr id="83010" name="Rectangle 20"/>
            <p:cNvSpPr>
              <a:spLocks/>
            </p:cNvSpPr>
            <p:nvPr/>
          </p:nvSpPr>
          <p:spPr bwMode="auto">
            <a:xfrm>
              <a:off x="113" y="0"/>
              <a:ext cx="408" cy="1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3" bIns="0"/>
            <a:lstStyle/>
            <a:p>
              <a:pPr marL="38100" defTabSz="457200"/>
              <a:r>
                <a:rPr lang="en-US" sz="1100">
                  <a:solidFill>
                    <a:srgbClr val="FFFFFF"/>
                  </a:solidFill>
                  <a:latin typeface="Chalkboard"/>
                  <a:sym typeface="Chalkboard"/>
                </a:rPr>
                <a:t>112</a:t>
              </a:r>
            </a:p>
          </p:txBody>
        </p:sp>
        <p:sp>
          <p:nvSpPr>
            <p:cNvPr id="83011" name="Line 21"/>
            <p:cNvSpPr>
              <a:spLocks noChangeShapeType="1"/>
            </p:cNvSpPr>
            <p:nvPr/>
          </p:nvSpPr>
          <p:spPr bwMode="auto">
            <a:xfrm>
              <a:off x="0" y="140"/>
              <a:ext cx="149" cy="2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stealth" w="med" len="med"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82953" name="Rectangle 22"/>
          <p:cNvSpPr>
            <a:spLocks/>
          </p:cNvSpPr>
          <p:nvPr/>
        </p:nvSpPr>
        <p:spPr bwMode="auto">
          <a:xfrm>
            <a:off x="8843963" y="3540125"/>
            <a:ext cx="455612" cy="187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marL="38100" defTabSz="457200"/>
            <a:r>
              <a:rPr lang="en-US" sz="1100">
                <a:solidFill>
                  <a:srgbClr val="FFFFFF"/>
                </a:solidFill>
                <a:latin typeface="Chalkboard"/>
                <a:sym typeface="Chalkboard"/>
              </a:rPr>
              <a:t>40</a:t>
            </a:r>
          </a:p>
        </p:txBody>
      </p:sp>
      <p:sp>
        <p:nvSpPr>
          <p:cNvPr id="82954" name="Line 23"/>
          <p:cNvSpPr>
            <a:spLocks noChangeShapeType="1"/>
          </p:cNvSpPr>
          <p:nvPr/>
        </p:nvSpPr>
        <p:spPr bwMode="auto">
          <a:xfrm>
            <a:off x="8716963" y="3697288"/>
            <a:ext cx="165100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82955" name="Group 24"/>
          <p:cNvGrpSpPr>
            <a:grpSpLocks/>
          </p:cNvGrpSpPr>
          <p:nvPr/>
        </p:nvGrpSpPr>
        <p:grpSpPr bwMode="auto">
          <a:xfrm>
            <a:off x="8707438" y="3419475"/>
            <a:ext cx="582612" cy="188913"/>
            <a:chOff x="0" y="0"/>
            <a:chExt cx="521" cy="168"/>
          </a:xfrm>
        </p:grpSpPr>
        <p:sp>
          <p:nvSpPr>
            <p:cNvPr id="83008" name="Rectangle 25"/>
            <p:cNvSpPr>
              <a:spLocks/>
            </p:cNvSpPr>
            <p:nvPr/>
          </p:nvSpPr>
          <p:spPr bwMode="auto">
            <a:xfrm>
              <a:off x="113" y="0"/>
              <a:ext cx="408" cy="1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3" bIns="0"/>
            <a:lstStyle/>
            <a:p>
              <a:pPr marL="38100" defTabSz="457200"/>
              <a:r>
                <a:rPr lang="en-US" sz="1100">
                  <a:solidFill>
                    <a:srgbClr val="FFFFFF"/>
                  </a:solidFill>
                  <a:latin typeface="Chalkboard"/>
                  <a:sym typeface="Chalkboard"/>
                </a:rPr>
                <a:t>20</a:t>
              </a:r>
            </a:p>
          </p:txBody>
        </p:sp>
        <p:sp>
          <p:nvSpPr>
            <p:cNvPr id="83009" name="Line 26"/>
            <p:cNvSpPr>
              <a:spLocks noChangeShapeType="1"/>
            </p:cNvSpPr>
            <p:nvPr/>
          </p:nvSpPr>
          <p:spPr bwMode="auto">
            <a:xfrm>
              <a:off x="0" y="136"/>
              <a:ext cx="149" cy="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stealth" w="med" len="med"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82956" name="Group 27"/>
          <p:cNvGrpSpPr>
            <a:grpSpLocks/>
          </p:cNvGrpSpPr>
          <p:nvPr/>
        </p:nvGrpSpPr>
        <p:grpSpPr bwMode="auto">
          <a:xfrm>
            <a:off x="8716963" y="3746500"/>
            <a:ext cx="582612" cy="187325"/>
            <a:chOff x="0" y="0"/>
            <a:chExt cx="521" cy="168"/>
          </a:xfrm>
        </p:grpSpPr>
        <p:sp>
          <p:nvSpPr>
            <p:cNvPr id="83006" name="Rectangle 28"/>
            <p:cNvSpPr>
              <a:spLocks/>
            </p:cNvSpPr>
            <p:nvPr/>
          </p:nvSpPr>
          <p:spPr bwMode="auto">
            <a:xfrm>
              <a:off x="113" y="0"/>
              <a:ext cx="408" cy="1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3" bIns="0"/>
            <a:lstStyle/>
            <a:p>
              <a:pPr marL="38100" defTabSz="457200"/>
              <a:r>
                <a:rPr lang="en-US" sz="1100">
                  <a:solidFill>
                    <a:srgbClr val="FFFFFF"/>
                  </a:solidFill>
                  <a:latin typeface="Chalkboard"/>
                  <a:sym typeface="Chalkboard"/>
                </a:rPr>
                <a:t>60</a:t>
              </a:r>
            </a:p>
          </p:txBody>
        </p:sp>
        <p:sp>
          <p:nvSpPr>
            <p:cNvPr id="83007" name="Line 29"/>
            <p:cNvSpPr>
              <a:spLocks noChangeShapeType="1"/>
            </p:cNvSpPr>
            <p:nvPr/>
          </p:nvSpPr>
          <p:spPr bwMode="auto">
            <a:xfrm>
              <a:off x="0" y="147"/>
              <a:ext cx="149" cy="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stealth" w="med" len="med"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82957" name="Rectangle 30"/>
          <p:cNvSpPr>
            <a:spLocks/>
          </p:cNvSpPr>
          <p:nvPr/>
        </p:nvSpPr>
        <p:spPr bwMode="auto">
          <a:xfrm>
            <a:off x="8732838" y="1196975"/>
            <a:ext cx="288925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4" bIns="0">
            <a:spAutoFit/>
          </a:bodyPr>
          <a:lstStyle/>
          <a:p>
            <a:pPr marL="38100" defTabSz="457200"/>
            <a:r>
              <a:rPr lang="en-US" sz="1100">
                <a:latin typeface="Chalkboard"/>
                <a:sym typeface="Chalkboard"/>
              </a:rPr>
              <a:t>[cm]</a:t>
            </a:r>
          </a:p>
        </p:txBody>
      </p:sp>
      <p:sp>
        <p:nvSpPr>
          <p:cNvPr id="82958" name="Rectangle 31"/>
          <p:cNvSpPr>
            <a:spLocks/>
          </p:cNvSpPr>
          <p:nvPr/>
        </p:nvSpPr>
        <p:spPr bwMode="auto">
          <a:xfrm>
            <a:off x="4322763" y="1192213"/>
            <a:ext cx="458787" cy="230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marL="38100" defTabSz="457200"/>
            <a:r>
              <a:rPr lang="en-US" sz="1100">
                <a:latin typeface="Chalkboard"/>
                <a:sym typeface="Chalkboard"/>
              </a:rPr>
              <a:t>250</a:t>
            </a:r>
          </a:p>
        </p:txBody>
      </p:sp>
      <p:sp>
        <p:nvSpPr>
          <p:cNvPr id="82959" name="Rectangle 32"/>
          <p:cNvSpPr>
            <a:spLocks/>
          </p:cNvSpPr>
          <p:nvPr/>
        </p:nvSpPr>
        <p:spPr bwMode="auto">
          <a:xfrm>
            <a:off x="998538" y="1192213"/>
            <a:ext cx="458787" cy="230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marL="38100" defTabSz="457200"/>
            <a:r>
              <a:rPr lang="en-US" sz="1100">
                <a:latin typeface="Chalkboard"/>
                <a:sym typeface="Chalkboard"/>
              </a:rPr>
              <a:t>217</a:t>
            </a:r>
          </a:p>
        </p:txBody>
      </p:sp>
      <p:sp>
        <p:nvSpPr>
          <p:cNvPr id="82960" name="Rectangle 33"/>
          <p:cNvSpPr>
            <a:spLocks/>
          </p:cNvSpPr>
          <p:nvPr/>
        </p:nvSpPr>
        <p:spPr bwMode="auto">
          <a:xfrm>
            <a:off x="2611438" y="1192213"/>
            <a:ext cx="458787" cy="230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marL="38100" defTabSz="457200"/>
            <a:r>
              <a:rPr lang="en-US" sz="1100">
                <a:latin typeface="Chalkboard"/>
                <a:sym typeface="Chalkboard"/>
              </a:rPr>
              <a:t>250</a:t>
            </a:r>
          </a:p>
        </p:txBody>
      </p:sp>
      <p:sp>
        <p:nvSpPr>
          <p:cNvPr id="82961" name="Rectangle 34"/>
          <p:cNvSpPr>
            <a:spLocks/>
          </p:cNvSpPr>
          <p:nvPr/>
        </p:nvSpPr>
        <p:spPr bwMode="auto">
          <a:xfrm>
            <a:off x="6054725" y="1192213"/>
            <a:ext cx="458788" cy="230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marL="38100" defTabSz="457200"/>
            <a:r>
              <a:rPr lang="en-US" sz="1100">
                <a:latin typeface="Chalkboard"/>
                <a:sym typeface="Chalkboard"/>
              </a:rPr>
              <a:t>250</a:t>
            </a:r>
          </a:p>
        </p:txBody>
      </p:sp>
      <p:sp>
        <p:nvSpPr>
          <p:cNvPr id="82962" name="Rectangle 35"/>
          <p:cNvSpPr>
            <a:spLocks/>
          </p:cNvSpPr>
          <p:nvPr/>
        </p:nvSpPr>
        <p:spPr bwMode="auto">
          <a:xfrm>
            <a:off x="7683500" y="1192213"/>
            <a:ext cx="458788" cy="230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marL="38100" defTabSz="457200"/>
            <a:r>
              <a:rPr lang="en-US" sz="1100">
                <a:latin typeface="Chalkboard"/>
                <a:sym typeface="Chalkboard"/>
              </a:rPr>
              <a:t>217</a:t>
            </a:r>
          </a:p>
        </p:txBody>
      </p:sp>
      <p:sp>
        <p:nvSpPr>
          <p:cNvPr id="82963" name="Line 36"/>
          <p:cNvSpPr>
            <a:spLocks noChangeShapeType="1"/>
          </p:cNvSpPr>
          <p:nvPr/>
        </p:nvSpPr>
        <p:spPr bwMode="auto">
          <a:xfrm rot="10800000" flipH="1">
            <a:off x="3697288" y="1425575"/>
            <a:ext cx="1725612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stealth" w="med" len="med"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64" name="Line 37"/>
          <p:cNvSpPr>
            <a:spLocks noChangeShapeType="1"/>
          </p:cNvSpPr>
          <p:nvPr/>
        </p:nvSpPr>
        <p:spPr bwMode="auto">
          <a:xfrm>
            <a:off x="469900" y="1428750"/>
            <a:ext cx="1501775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stealth" w="med" len="med"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65" name="Line 38"/>
          <p:cNvSpPr>
            <a:spLocks noChangeShapeType="1"/>
          </p:cNvSpPr>
          <p:nvPr/>
        </p:nvSpPr>
        <p:spPr bwMode="auto">
          <a:xfrm rot="10800000" flipH="1">
            <a:off x="1963738" y="1425575"/>
            <a:ext cx="17272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stealth" w="med" len="med"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66" name="Line 39"/>
          <p:cNvSpPr>
            <a:spLocks noChangeShapeType="1"/>
          </p:cNvSpPr>
          <p:nvPr/>
        </p:nvSpPr>
        <p:spPr bwMode="auto">
          <a:xfrm rot="10800000" flipH="1">
            <a:off x="5432425" y="1425575"/>
            <a:ext cx="17272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stealth" w="med" len="med"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67" name="Line 40"/>
          <p:cNvSpPr>
            <a:spLocks noChangeShapeType="1"/>
          </p:cNvSpPr>
          <p:nvPr/>
        </p:nvSpPr>
        <p:spPr bwMode="auto">
          <a:xfrm>
            <a:off x="7153275" y="1428750"/>
            <a:ext cx="150495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stealth" w="med" len="med"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68" name="Line 41"/>
          <p:cNvSpPr>
            <a:spLocks noChangeShapeType="1"/>
          </p:cNvSpPr>
          <p:nvPr/>
        </p:nvSpPr>
        <p:spPr bwMode="auto">
          <a:xfrm>
            <a:off x="2195513" y="2682875"/>
            <a:ext cx="1216025" cy="635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 type="stealth" w="med" len="med"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69" name="Rectangle 42"/>
          <p:cNvSpPr>
            <a:spLocks/>
          </p:cNvSpPr>
          <p:nvPr/>
        </p:nvSpPr>
        <p:spPr bwMode="auto">
          <a:xfrm>
            <a:off x="2619375" y="2693988"/>
            <a:ext cx="384175" cy="2333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marL="38100" defTabSz="457200"/>
            <a:r>
              <a:rPr lang="en-US" sz="110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177</a:t>
            </a:r>
          </a:p>
        </p:txBody>
      </p:sp>
      <p:sp>
        <p:nvSpPr>
          <p:cNvPr id="82970" name="Line 43"/>
          <p:cNvSpPr>
            <a:spLocks noChangeShapeType="1"/>
          </p:cNvSpPr>
          <p:nvPr/>
        </p:nvSpPr>
        <p:spPr bwMode="auto">
          <a:xfrm>
            <a:off x="3392488" y="2603500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 type="stealth" w="med" len="med"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71" name="Rectangle 44"/>
          <p:cNvSpPr>
            <a:spLocks/>
          </p:cNvSpPr>
          <p:nvPr/>
        </p:nvSpPr>
        <p:spPr bwMode="auto">
          <a:xfrm>
            <a:off x="3408363" y="2336800"/>
            <a:ext cx="384175" cy="180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marL="38100" defTabSz="457200"/>
            <a:r>
              <a:rPr lang="en-US" sz="110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40</a:t>
            </a:r>
          </a:p>
        </p:txBody>
      </p:sp>
      <p:sp>
        <p:nvSpPr>
          <p:cNvPr id="82972" name="Line 45"/>
          <p:cNvSpPr>
            <a:spLocks noChangeShapeType="1"/>
          </p:cNvSpPr>
          <p:nvPr/>
        </p:nvSpPr>
        <p:spPr bwMode="auto">
          <a:xfrm>
            <a:off x="5427663" y="4297363"/>
            <a:ext cx="304800" cy="1587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 type="stealth" w="med" len="med"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73" name="Rectangle 46"/>
          <p:cNvSpPr>
            <a:spLocks/>
          </p:cNvSpPr>
          <p:nvPr/>
        </p:nvSpPr>
        <p:spPr bwMode="auto">
          <a:xfrm>
            <a:off x="5451475" y="4365625"/>
            <a:ext cx="358775" cy="227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marL="38100" defTabSz="457200"/>
            <a:r>
              <a:rPr lang="en-US" sz="110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40</a:t>
            </a:r>
          </a:p>
        </p:txBody>
      </p:sp>
      <p:sp>
        <p:nvSpPr>
          <p:cNvPr id="82974" name="Line 47"/>
          <p:cNvSpPr>
            <a:spLocks noChangeShapeType="1"/>
          </p:cNvSpPr>
          <p:nvPr/>
        </p:nvSpPr>
        <p:spPr bwMode="auto">
          <a:xfrm>
            <a:off x="7426325" y="2701925"/>
            <a:ext cx="9525" cy="9525"/>
          </a:xfrm>
          <a:prstGeom prst="line">
            <a:avLst/>
          </a:prstGeom>
          <a:noFill/>
          <a:ln w="19050">
            <a:solidFill>
              <a:srgbClr val="FFFFFF"/>
            </a:solidFill>
            <a:prstDash val="sysDot"/>
            <a:round/>
            <a:headEnd type="stealth" w="med" len="med"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75" name="Rectangle 48"/>
          <p:cNvSpPr>
            <a:spLocks/>
          </p:cNvSpPr>
          <p:nvPr/>
        </p:nvSpPr>
        <p:spPr bwMode="auto">
          <a:xfrm>
            <a:off x="6548438" y="2681288"/>
            <a:ext cx="3841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marL="38100" defTabSz="457200"/>
            <a:r>
              <a:rPr lang="en-US" sz="1100">
                <a:latin typeface="Calibri" pitchFamily="34" charset="0"/>
                <a:sym typeface="Calibri" pitchFamily="34" charset="0"/>
              </a:rPr>
              <a:t>177</a:t>
            </a:r>
          </a:p>
        </p:txBody>
      </p:sp>
      <p:sp>
        <p:nvSpPr>
          <p:cNvPr id="82976" name="Line 49"/>
          <p:cNvSpPr>
            <a:spLocks noChangeShapeType="1"/>
          </p:cNvSpPr>
          <p:nvPr/>
        </p:nvSpPr>
        <p:spPr bwMode="auto">
          <a:xfrm rot="10800000" flipH="1">
            <a:off x="3705225" y="2941638"/>
            <a:ext cx="17272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 type="stealth" w="med" len="med"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77" name="Rectangle 50"/>
          <p:cNvSpPr>
            <a:spLocks/>
          </p:cNvSpPr>
          <p:nvPr/>
        </p:nvSpPr>
        <p:spPr bwMode="auto">
          <a:xfrm>
            <a:off x="8843963" y="5272088"/>
            <a:ext cx="455612" cy="187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marL="38100" defTabSz="457200"/>
            <a:r>
              <a:rPr lang="en-US" sz="1100">
                <a:latin typeface="Chalkboard"/>
                <a:sym typeface="Chalkboard"/>
              </a:rPr>
              <a:t>289</a:t>
            </a:r>
          </a:p>
        </p:txBody>
      </p:sp>
      <p:sp>
        <p:nvSpPr>
          <p:cNvPr id="82978" name="Line 51"/>
          <p:cNvSpPr>
            <a:spLocks noChangeShapeType="1"/>
          </p:cNvSpPr>
          <p:nvPr/>
        </p:nvSpPr>
        <p:spPr bwMode="auto">
          <a:xfrm>
            <a:off x="8716963" y="5419725"/>
            <a:ext cx="16510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79" name="Line 52"/>
          <p:cNvSpPr>
            <a:spLocks noChangeShapeType="1"/>
          </p:cNvSpPr>
          <p:nvPr/>
        </p:nvSpPr>
        <p:spPr bwMode="auto">
          <a:xfrm>
            <a:off x="5732463" y="2670175"/>
            <a:ext cx="1206500" cy="20638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stealth" w="med" len="med"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80" name="Rectangle 53"/>
          <p:cNvSpPr>
            <a:spLocks/>
          </p:cNvSpPr>
          <p:nvPr/>
        </p:nvSpPr>
        <p:spPr bwMode="auto">
          <a:xfrm>
            <a:off x="5419725" y="2241550"/>
            <a:ext cx="1214438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4" bIns="0">
            <a:spAutoFit/>
          </a:bodyPr>
          <a:lstStyle/>
          <a:p>
            <a:pPr marL="38100" defTabSz="457200"/>
            <a:r>
              <a:rPr lang="en-US" sz="1100">
                <a:solidFill>
                  <a:srgbClr val="2BC8CE"/>
                </a:solidFill>
                <a:cs typeface="Arial" charset="0"/>
                <a:sym typeface="Arial" charset="0"/>
              </a:rPr>
              <a:t>EmC</a:t>
            </a:r>
            <a:r>
              <a:rPr lang="en-US" sz="1100">
                <a:cs typeface="Arial" charset="0"/>
                <a:sym typeface="Arial" charset="0"/>
              </a:rPr>
              <a:t>-</a:t>
            </a:r>
            <a:r>
              <a:rPr lang="en-US" sz="1100">
                <a:solidFill>
                  <a:schemeClr val="bg1"/>
                </a:solidFill>
                <a:cs typeface="Arial" charset="0"/>
                <a:sym typeface="Arial" charset="0"/>
              </a:rPr>
              <a:t>Endcap-bwd</a:t>
            </a:r>
          </a:p>
        </p:txBody>
      </p:sp>
      <p:sp>
        <p:nvSpPr>
          <p:cNvPr id="82981" name="Rectangle 54"/>
          <p:cNvSpPr>
            <a:spLocks/>
          </p:cNvSpPr>
          <p:nvPr/>
        </p:nvSpPr>
        <p:spPr bwMode="auto">
          <a:xfrm>
            <a:off x="5419725" y="2482850"/>
            <a:ext cx="1243013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4" bIns="0">
            <a:spAutoFit/>
          </a:bodyPr>
          <a:lstStyle/>
          <a:p>
            <a:pPr marL="38100" defTabSz="457200"/>
            <a:r>
              <a:rPr lang="en-US" sz="1100">
                <a:solidFill>
                  <a:srgbClr val="6E7D8F"/>
                </a:solidFill>
                <a:cs typeface="Arial" charset="0"/>
                <a:sym typeface="Arial" charset="0"/>
              </a:rPr>
              <a:t>EmC</a:t>
            </a:r>
            <a:r>
              <a:rPr lang="en-US" sz="1100">
                <a:cs typeface="Arial" charset="0"/>
                <a:sym typeface="Arial" charset="0"/>
              </a:rPr>
              <a:t>-</a:t>
            </a:r>
            <a:r>
              <a:rPr lang="en-US" sz="1100">
                <a:solidFill>
                  <a:schemeClr val="bg1"/>
                </a:solidFill>
                <a:cs typeface="Arial" charset="0"/>
                <a:sym typeface="Arial" charset="0"/>
              </a:rPr>
              <a:t>insert-½-bwd</a:t>
            </a:r>
          </a:p>
        </p:txBody>
      </p:sp>
      <p:sp>
        <p:nvSpPr>
          <p:cNvPr id="82982" name="Rectangle 55"/>
          <p:cNvSpPr>
            <a:spLocks/>
          </p:cNvSpPr>
          <p:nvPr/>
        </p:nvSpPr>
        <p:spPr bwMode="auto">
          <a:xfrm>
            <a:off x="5732463" y="3705225"/>
            <a:ext cx="1357312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marL="38100" defTabSz="457200"/>
            <a:r>
              <a:rPr lang="en-US" sz="1100">
                <a:solidFill>
                  <a:schemeClr val="bg1"/>
                </a:solidFill>
                <a:cs typeface="Arial" charset="0"/>
                <a:sym typeface="Arial" charset="0"/>
              </a:rPr>
              <a:t>HaC-insert-½-bwd</a:t>
            </a:r>
          </a:p>
        </p:txBody>
      </p:sp>
      <p:sp>
        <p:nvSpPr>
          <p:cNvPr id="82983" name="Rectangle 56"/>
          <p:cNvSpPr>
            <a:spLocks/>
          </p:cNvSpPr>
          <p:nvPr/>
        </p:nvSpPr>
        <p:spPr bwMode="auto">
          <a:xfrm>
            <a:off x="6315075" y="1847850"/>
            <a:ext cx="1449388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4" bIns="0">
            <a:spAutoFit/>
          </a:bodyPr>
          <a:lstStyle/>
          <a:p>
            <a:pPr marL="38100" defTabSz="457200"/>
            <a:r>
              <a:rPr lang="en-US" sz="1500">
                <a:solidFill>
                  <a:schemeClr val="bg1"/>
                </a:solidFill>
                <a:cs typeface="Arial" charset="0"/>
                <a:sym typeface="Arial" charset="0"/>
              </a:rPr>
              <a:t>HaC-Barrel-bwd</a:t>
            </a:r>
          </a:p>
        </p:txBody>
      </p:sp>
      <p:sp>
        <p:nvSpPr>
          <p:cNvPr id="82984" name="Rectangle 57"/>
          <p:cNvSpPr>
            <a:spLocks/>
          </p:cNvSpPr>
          <p:nvPr/>
        </p:nvSpPr>
        <p:spPr bwMode="auto">
          <a:xfrm>
            <a:off x="2365375" y="1851025"/>
            <a:ext cx="1395413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4" bIns="0">
            <a:spAutoFit/>
          </a:bodyPr>
          <a:lstStyle/>
          <a:p>
            <a:pPr marL="38100" defTabSz="457200"/>
            <a:r>
              <a:rPr lang="en-US" sz="1500">
                <a:solidFill>
                  <a:schemeClr val="bg1"/>
                </a:solidFill>
                <a:cs typeface="Arial" charset="0"/>
                <a:sym typeface="Arial" charset="0"/>
              </a:rPr>
              <a:t>HaC-Barrel-fwd</a:t>
            </a:r>
          </a:p>
        </p:txBody>
      </p:sp>
      <p:sp>
        <p:nvSpPr>
          <p:cNvPr id="82985" name="Rectangle 58"/>
          <p:cNvSpPr>
            <a:spLocks/>
          </p:cNvSpPr>
          <p:nvPr/>
        </p:nvSpPr>
        <p:spPr bwMode="auto">
          <a:xfrm>
            <a:off x="8843963" y="4048125"/>
            <a:ext cx="455612" cy="187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marL="38100" defTabSz="457200"/>
            <a:r>
              <a:rPr lang="en-US" sz="1100">
                <a:latin typeface="Chalkboard"/>
                <a:sym typeface="Chalkboard"/>
              </a:rPr>
              <a:t>112</a:t>
            </a:r>
          </a:p>
        </p:txBody>
      </p:sp>
      <p:sp>
        <p:nvSpPr>
          <p:cNvPr id="82986" name="Line 59"/>
          <p:cNvSpPr>
            <a:spLocks noChangeShapeType="1"/>
          </p:cNvSpPr>
          <p:nvPr/>
        </p:nvSpPr>
        <p:spPr bwMode="auto">
          <a:xfrm>
            <a:off x="8716963" y="4197350"/>
            <a:ext cx="165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87" name="Rectangle 60"/>
          <p:cNvSpPr>
            <a:spLocks/>
          </p:cNvSpPr>
          <p:nvPr/>
        </p:nvSpPr>
        <p:spPr bwMode="auto">
          <a:xfrm>
            <a:off x="8843963" y="3540125"/>
            <a:ext cx="455612" cy="187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marL="38100" defTabSz="457200"/>
            <a:r>
              <a:rPr lang="en-US" sz="1100">
                <a:latin typeface="Chalkboard"/>
                <a:sym typeface="Chalkboard"/>
              </a:rPr>
              <a:t>40</a:t>
            </a:r>
          </a:p>
        </p:txBody>
      </p:sp>
      <p:sp>
        <p:nvSpPr>
          <p:cNvPr id="82988" name="Rectangle 61"/>
          <p:cNvSpPr>
            <a:spLocks/>
          </p:cNvSpPr>
          <p:nvPr/>
        </p:nvSpPr>
        <p:spPr bwMode="auto">
          <a:xfrm>
            <a:off x="8834438" y="3419475"/>
            <a:ext cx="455612" cy="188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marL="38100" defTabSz="457200"/>
            <a:r>
              <a:rPr lang="en-US" sz="1100">
                <a:latin typeface="Chalkboard"/>
                <a:sym typeface="Chalkboard"/>
              </a:rPr>
              <a:t>20</a:t>
            </a:r>
          </a:p>
        </p:txBody>
      </p:sp>
      <p:sp>
        <p:nvSpPr>
          <p:cNvPr id="82989" name="Line 62"/>
          <p:cNvSpPr>
            <a:spLocks noChangeShapeType="1"/>
          </p:cNvSpPr>
          <p:nvPr/>
        </p:nvSpPr>
        <p:spPr bwMode="auto">
          <a:xfrm>
            <a:off x="8707438" y="3571875"/>
            <a:ext cx="166687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90" name="Rectangle 63"/>
          <p:cNvSpPr>
            <a:spLocks/>
          </p:cNvSpPr>
          <p:nvPr/>
        </p:nvSpPr>
        <p:spPr bwMode="auto">
          <a:xfrm>
            <a:off x="8843963" y="3736975"/>
            <a:ext cx="455612" cy="187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marL="38100" defTabSz="457200"/>
            <a:r>
              <a:rPr lang="en-US" sz="1100">
                <a:latin typeface="Chalkboard"/>
                <a:sym typeface="Chalkboard"/>
              </a:rPr>
              <a:t>60</a:t>
            </a:r>
          </a:p>
        </p:txBody>
      </p:sp>
      <p:sp>
        <p:nvSpPr>
          <p:cNvPr id="82991" name="Line 64"/>
          <p:cNvSpPr>
            <a:spLocks noChangeShapeType="1"/>
          </p:cNvSpPr>
          <p:nvPr/>
        </p:nvSpPr>
        <p:spPr bwMode="auto">
          <a:xfrm>
            <a:off x="8716963" y="3902075"/>
            <a:ext cx="16510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92" name="Rectangle 65"/>
          <p:cNvSpPr>
            <a:spLocks/>
          </p:cNvSpPr>
          <p:nvPr/>
        </p:nvSpPr>
        <p:spPr bwMode="auto">
          <a:xfrm>
            <a:off x="8843963" y="5272088"/>
            <a:ext cx="455612" cy="187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marL="38100" defTabSz="457200"/>
            <a:r>
              <a:rPr lang="en-US" sz="1100">
                <a:latin typeface="Chalkboard"/>
                <a:sym typeface="Chalkboard"/>
              </a:rPr>
              <a:t>289</a:t>
            </a:r>
          </a:p>
        </p:txBody>
      </p:sp>
      <p:sp>
        <p:nvSpPr>
          <p:cNvPr id="82993" name="Line 66"/>
          <p:cNvSpPr>
            <a:spLocks noChangeShapeType="1"/>
          </p:cNvSpPr>
          <p:nvPr/>
        </p:nvSpPr>
        <p:spPr bwMode="auto">
          <a:xfrm>
            <a:off x="8716963" y="5419725"/>
            <a:ext cx="165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94" name="Line 67"/>
          <p:cNvSpPr>
            <a:spLocks noChangeShapeType="1"/>
          </p:cNvSpPr>
          <p:nvPr/>
        </p:nvSpPr>
        <p:spPr bwMode="auto">
          <a:xfrm>
            <a:off x="8716963" y="3697288"/>
            <a:ext cx="165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95" name="Rectangle 68"/>
          <p:cNvSpPr>
            <a:spLocks/>
          </p:cNvSpPr>
          <p:nvPr/>
        </p:nvSpPr>
        <p:spPr bwMode="auto">
          <a:xfrm>
            <a:off x="2168525" y="234950"/>
            <a:ext cx="48228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6513" defTabSz="457200"/>
            <a:r>
              <a:rPr lang="en-US" sz="2700">
                <a:solidFill>
                  <a:srgbClr val="FEB80A"/>
                </a:solidFill>
                <a:latin typeface="Arial Rounded MT Bold" pitchFamily="34" charset="0"/>
                <a:sym typeface="Arial Rounded MT Bold" pitchFamily="34" charset="0"/>
              </a:rPr>
              <a:t>The Detector - High Q</a:t>
            </a:r>
            <a:r>
              <a:rPr lang="en-US" sz="2700" baseline="32000">
                <a:solidFill>
                  <a:srgbClr val="FEB80A"/>
                </a:solidFill>
                <a:latin typeface="Arial Rounded MT Bold" pitchFamily="34" charset="0"/>
                <a:sym typeface="Arial Rounded MT Bold" pitchFamily="34" charset="0"/>
              </a:rPr>
              <a:t>2</a:t>
            </a:r>
            <a:r>
              <a:rPr lang="en-US" sz="2700">
                <a:solidFill>
                  <a:srgbClr val="FEB80A"/>
                </a:solidFill>
                <a:latin typeface="Arial Rounded MT Bold" pitchFamily="34" charset="0"/>
                <a:sym typeface="Arial Rounded MT Bold" pitchFamily="34" charset="0"/>
              </a:rPr>
              <a:t> Setup</a:t>
            </a:r>
          </a:p>
        </p:txBody>
      </p:sp>
      <p:sp>
        <p:nvSpPr>
          <p:cNvPr id="82996" name="Rectangle 69"/>
          <p:cNvSpPr>
            <a:spLocks/>
          </p:cNvSpPr>
          <p:nvPr/>
        </p:nvSpPr>
        <p:spPr bwMode="auto">
          <a:xfrm>
            <a:off x="4143375" y="2714625"/>
            <a:ext cx="809625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4" bIns="0">
            <a:spAutoFit/>
          </a:bodyPr>
          <a:lstStyle/>
          <a:p>
            <a:pPr marL="38100" defTabSz="457200"/>
            <a:r>
              <a:rPr lang="en-US" sz="1100">
                <a:solidFill>
                  <a:schemeClr val="bg1"/>
                </a:solidFill>
                <a:cs typeface="Arial" charset="0"/>
                <a:sym typeface="Arial" charset="0"/>
              </a:rPr>
              <a:t>EmC-Barrel</a:t>
            </a:r>
          </a:p>
        </p:txBody>
      </p:sp>
      <p:sp>
        <p:nvSpPr>
          <p:cNvPr id="82997" name="Rectangle 70"/>
          <p:cNvSpPr>
            <a:spLocks/>
          </p:cNvSpPr>
          <p:nvPr/>
        </p:nvSpPr>
        <p:spPr bwMode="auto">
          <a:xfrm>
            <a:off x="2185988" y="3705225"/>
            <a:ext cx="1206500" cy="150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marL="38100" defTabSz="457200"/>
            <a:r>
              <a:rPr lang="en-US" sz="1100">
                <a:solidFill>
                  <a:schemeClr val="bg1"/>
                </a:solidFill>
                <a:cs typeface="Arial" charset="0"/>
                <a:sym typeface="Arial" charset="0"/>
              </a:rPr>
              <a:t>HaC-insert-½-fwd</a:t>
            </a:r>
          </a:p>
        </p:txBody>
      </p:sp>
      <p:sp>
        <p:nvSpPr>
          <p:cNvPr id="82998" name="Rectangle 71"/>
          <p:cNvSpPr>
            <a:spLocks/>
          </p:cNvSpPr>
          <p:nvPr/>
        </p:nvSpPr>
        <p:spPr bwMode="auto">
          <a:xfrm>
            <a:off x="5715000" y="4683125"/>
            <a:ext cx="2125663" cy="150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28571" bIns="0"/>
          <a:lstStyle/>
          <a:p>
            <a:pPr marL="26988" defTabSz="457200"/>
            <a:r>
              <a:rPr lang="en-US" sz="1100">
                <a:solidFill>
                  <a:srgbClr val="0044FE"/>
                </a:solidFill>
                <a:cs typeface="Arial" charset="0"/>
                <a:sym typeface="Arial" charset="0"/>
              </a:rPr>
              <a:t>Low Beta Magnet</a:t>
            </a:r>
          </a:p>
        </p:txBody>
      </p:sp>
      <p:sp>
        <p:nvSpPr>
          <p:cNvPr id="82999" name="Line 72"/>
          <p:cNvSpPr>
            <a:spLocks noChangeShapeType="1"/>
          </p:cNvSpPr>
          <p:nvPr/>
        </p:nvSpPr>
        <p:spPr bwMode="auto">
          <a:xfrm rot="10800000" flipH="1">
            <a:off x="2292350" y="3503613"/>
            <a:ext cx="842963" cy="1169987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000" name="Line 73"/>
          <p:cNvSpPr>
            <a:spLocks noChangeShapeType="1"/>
          </p:cNvSpPr>
          <p:nvPr/>
        </p:nvSpPr>
        <p:spPr bwMode="auto">
          <a:xfrm rot="10800000">
            <a:off x="6043613" y="3509963"/>
            <a:ext cx="403225" cy="1157287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001" name="Rectangle 74"/>
          <p:cNvSpPr>
            <a:spLocks/>
          </p:cNvSpPr>
          <p:nvPr/>
        </p:nvSpPr>
        <p:spPr bwMode="auto">
          <a:xfrm>
            <a:off x="1223963" y="4670425"/>
            <a:ext cx="2124075" cy="150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28571" bIns="0"/>
          <a:lstStyle/>
          <a:p>
            <a:pPr marL="26988" defTabSz="457200"/>
            <a:r>
              <a:rPr lang="en-US" sz="1100">
                <a:solidFill>
                  <a:srgbClr val="0044FE"/>
                </a:solidFill>
                <a:cs typeface="Arial" charset="0"/>
                <a:sym typeface="Arial" charset="0"/>
              </a:rPr>
              <a:t>Low Beta Magnet</a:t>
            </a:r>
          </a:p>
        </p:txBody>
      </p:sp>
      <p:sp>
        <p:nvSpPr>
          <p:cNvPr id="83002" name="Rectangle 75"/>
          <p:cNvSpPr>
            <a:spLocks/>
          </p:cNvSpPr>
          <p:nvPr/>
        </p:nvSpPr>
        <p:spPr bwMode="auto">
          <a:xfrm>
            <a:off x="6411913" y="4867275"/>
            <a:ext cx="660400" cy="222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35717" tIns="35717" rIns="76356" bIns="35717">
            <a:spAutoFit/>
          </a:bodyPr>
          <a:lstStyle/>
          <a:p>
            <a:pPr marL="3175" defTabSz="457200"/>
            <a:r>
              <a:rPr lang="en-US" sz="1000">
                <a:solidFill>
                  <a:schemeClr val="bg1"/>
                </a:solidFill>
                <a:cs typeface="Arial" charset="0"/>
                <a:sym typeface="Arial" charset="0"/>
              </a:rPr>
              <a:t>+ MagCal</a:t>
            </a:r>
          </a:p>
        </p:txBody>
      </p:sp>
      <p:sp>
        <p:nvSpPr>
          <p:cNvPr id="83003" name="Rectangle 76"/>
          <p:cNvSpPr>
            <a:spLocks/>
          </p:cNvSpPr>
          <p:nvPr/>
        </p:nvSpPr>
        <p:spPr bwMode="auto">
          <a:xfrm>
            <a:off x="1857375" y="4867275"/>
            <a:ext cx="660400" cy="222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35717" tIns="35717" rIns="76356" bIns="35717">
            <a:spAutoFit/>
          </a:bodyPr>
          <a:lstStyle/>
          <a:p>
            <a:pPr marL="3175" defTabSz="457200"/>
            <a:r>
              <a:rPr lang="en-US" sz="1000">
                <a:solidFill>
                  <a:schemeClr val="bg1"/>
                </a:solidFill>
                <a:cs typeface="Arial" charset="0"/>
                <a:sym typeface="Arial" charset="0"/>
              </a:rPr>
              <a:t>+ MagCal</a:t>
            </a:r>
          </a:p>
        </p:txBody>
      </p:sp>
      <p:sp>
        <p:nvSpPr>
          <p:cNvPr id="83004" name="TextBox 78"/>
          <p:cNvSpPr txBox="1">
            <a:spLocks noChangeArrowheads="1"/>
          </p:cNvSpPr>
          <p:nvPr/>
        </p:nvSpPr>
        <p:spPr bwMode="auto">
          <a:xfrm>
            <a:off x="395288" y="5805488"/>
            <a:ext cx="85693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US" sz="2400">
                <a:solidFill>
                  <a:srgbClr val="FEB80A"/>
                </a:solidFill>
                <a:latin typeface="Calibri" pitchFamily="34" charset="0"/>
                <a:sym typeface="Wingdings" pitchFamily="2" charset="2"/>
              </a:rPr>
              <a:t></a:t>
            </a:r>
            <a:r>
              <a:rPr lang="en-US" sz="2400">
                <a:solidFill>
                  <a:srgbClr val="FEB80A"/>
                </a:solidFill>
                <a:latin typeface="Calibri" pitchFamily="34" charset="0"/>
              </a:rPr>
              <a:t>Aim of current evaluations: </a:t>
            </a:r>
          </a:p>
          <a:p>
            <a:pPr defTabSz="457200"/>
            <a:r>
              <a:rPr lang="en-US" sz="2400">
                <a:solidFill>
                  <a:srgbClr val="FEB80A"/>
                </a:solidFill>
                <a:latin typeface="Calibri" pitchFamily="34" charset="0"/>
              </a:rPr>
              <a:t>     avoid detector split in two phases: time and effort</a:t>
            </a:r>
          </a:p>
        </p:txBody>
      </p:sp>
      <p:sp>
        <p:nvSpPr>
          <p:cNvPr id="83005" name="Rectangle 68"/>
          <p:cNvSpPr>
            <a:spLocks/>
          </p:cNvSpPr>
          <p:nvPr/>
        </p:nvSpPr>
        <p:spPr bwMode="auto">
          <a:xfrm>
            <a:off x="5651500" y="692150"/>
            <a:ext cx="3024188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6513" defTabSz="457200"/>
            <a:r>
              <a:rPr lang="en-US" sz="2700">
                <a:solidFill>
                  <a:srgbClr val="FEB80A"/>
                </a:solidFill>
                <a:latin typeface="Arial Rounded MT Bold" pitchFamily="34" charset="0"/>
                <a:sym typeface="Arial Rounded MT Bold" pitchFamily="34" charset="0"/>
              </a:rPr>
              <a:t>- High Luminosity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25" name="Slide Number Placeholder 1"/>
          <p:cNvSpPr txBox="1">
            <a:spLocks noGrp="1"/>
          </p:cNvSpPr>
          <p:nvPr/>
        </p:nvSpPr>
        <p:spPr bwMode="auto">
          <a:xfrm>
            <a:off x="8718550" y="6616700"/>
            <a:ext cx="217488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74" tIns="32137" rIns="64274" bIns="32137" anchor="b"/>
          <a:lstStyle/>
          <a:p>
            <a:pPr algn="ctr" defTabSz="642938"/>
            <a:fld id="{A0053958-574B-4484-80C3-39EBA4D835BD}" type="slidenum">
              <a:rPr lang="en-US" sz="1100">
                <a:sym typeface="Corbel" pitchFamily="34" charset="0"/>
              </a:rPr>
              <a:pPr algn="ctr" defTabSz="642938"/>
              <a:t>45</a:t>
            </a:fld>
            <a:endParaRPr lang="en-US" sz="1100">
              <a:sym typeface="Corbel" pitchFamily="34" charset="0"/>
            </a:endParaRPr>
          </a:p>
        </p:txBody>
      </p:sp>
      <p:sp>
        <p:nvSpPr>
          <p:cNvPr id="901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27100" y="115888"/>
            <a:ext cx="7358063" cy="576262"/>
          </a:xfrm>
        </p:spPr>
        <p:txBody>
          <a:bodyPr lIns="35715" tIns="35715" rIns="35715" bIns="35715"/>
          <a:lstStyle/>
          <a:p>
            <a:pPr eaLnBrk="1" hangingPunct="1"/>
            <a:r>
              <a:rPr lang="en-US" sz="3400" smtClean="0"/>
              <a:t>Solenoid</a:t>
            </a:r>
            <a:endParaRPr lang="it-IT" sz="3400" smtClean="0"/>
          </a:p>
        </p:txBody>
      </p:sp>
      <p:sp>
        <p:nvSpPr>
          <p:cNvPr id="901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692150"/>
            <a:ext cx="8785225" cy="5976938"/>
          </a:xfrm>
        </p:spPr>
        <p:txBody>
          <a:bodyPr lIns="35715" tIns="35715" rIns="35715" bIns="35715"/>
          <a:lstStyle/>
          <a:p>
            <a:pPr marL="838200" indent="-571500" defTabSz="914400" eaLnBrk="1" hangingPunct="1">
              <a:lnSpc>
                <a:spcPct val="80000"/>
              </a:lnSpc>
              <a:spcBef>
                <a:spcPct val="20000"/>
              </a:spcBef>
              <a:buFont typeface="Corbel" pitchFamily="34" charset="0"/>
              <a:buNone/>
            </a:pPr>
            <a:r>
              <a:rPr lang="en-US" sz="1700" smtClean="0">
                <a:solidFill>
                  <a:srgbClr val="FFCC00"/>
                </a:solidFill>
              </a:rPr>
              <a:t>Modular structure:</a:t>
            </a:r>
            <a:r>
              <a:rPr lang="en-US" sz="1700" smtClean="0"/>
              <a:t> </a:t>
            </a:r>
          </a:p>
          <a:p>
            <a:pPr marL="838200" indent="-571500" defTabSz="91440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1700" smtClean="0"/>
              <a:t>assembly CMS like on surface level or in the experimental area depending                       on time constraints and access shaft opening</a:t>
            </a:r>
          </a:p>
          <a:p>
            <a:pPr marL="838200" indent="-571500" defTabSz="914400" eaLnBrk="1" hangingPunct="1">
              <a:lnSpc>
                <a:spcPct val="80000"/>
              </a:lnSpc>
              <a:spcBef>
                <a:spcPct val="20000"/>
              </a:spcBef>
              <a:buFont typeface="Corbel" pitchFamily="34" charset="0"/>
              <a:buNone/>
            </a:pPr>
            <a:endParaRPr lang="en-US" sz="1600" smtClean="0"/>
          </a:p>
          <a:p>
            <a:pPr marL="838200" indent="-571500" defTabSz="914400" eaLnBrk="1" hangingPunct="1">
              <a:lnSpc>
                <a:spcPct val="80000"/>
              </a:lnSpc>
              <a:spcBef>
                <a:spcPct val="20000"/>
              </a:spcBef>
              <a:buFont typeface="Corbel" pitchFamily="34" charset="0"/>
              <a:buNone/>
            </a:pPr>
            <a:endParaRPr lang="en-US" sz="1600" smtClean="0"/>
          </a:p>
          <a:p>
            <a:pPr marL="838200" indent="-571500" defTabSz="914400" eaLnBrk="1" hangingPunct="1">
              <a:lnSpc>
                <a:spcPct val="80000"/>
              </a:lnSpc>
              <a:spcBef>
                <a:spcPct val="20000"/>
              </a:spcBef>
              <a:buFont typeface="Corbel" pitchFamily="34" charset="0"/>
              <a:buNone/>
            </a:pPr>
            <a:endParaRPr lang="en-US" sz="1600" smtClean="0"/>
          </a:p>
          <a:p>
            <a:pPr marL="838200" indent="-571500" defTabSz="914400" eaLnBrk="1" hangingPunct="1">
              <a:lnSpc>
                <a:spcPct val="80000"/>
              </a:lnSpc>
              <a:spcBef>
                <a:spcPct val="20000"/>
              </a:spcBef>
              <a:buFont typeface="Corbel" pitchFamily="34" charset="0"/>
              <a:buNone/>
            </a:pPr>
            <a:r>
              <a:rPr lang="en-US" sz="1800" smtClean="0">
                <a:solidFill>
                  <a:srgbClr val="FEB80A"/>
                </a:solidFill>
              </a:rPr>
              <a:t>Solenoid dimensions:</a:t>
            </a:r>
          </a:p>
          <a:p>
            <a:pPr marL="838200" indent="-571500" defTabSz="91440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1600" smtClean="0"/>
              <a:t>6m half length</a:t>
            </a:r>
          </a:p>
          <a:p>
            <a:pPr marL="838200" indent="-571500" defTabSz="91440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1600" smtClean="0"/>
              <a:t>300 cm inner radius</a:t>
            </a:r>
          </a:p>
          <a:p>
            <a:pPr marL="838200" indent="-571500" defTabSz="91440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1600" smtClean="0"/>
              <a:t>B field = 3.5 T</a:t>
            </a:r>
          </a:p>
          <a:p>
            <a:pPr marL="838200" indent="-571500" defTabSz="914400" eaLnBrk="1" hangingPunct="1">
              <a:lnSpc>
                <a:spcPct val="80000"/>
              </a:lnSpc>
              <a:spcBef>
                <a:spcPct val="20000"/>
              </a:spcBef>
            </a:pPr>
            <a:endParaRPr lang="en-US" sz="1600" smtClean="0"/>
          </a:p>
          <a:p>
            <a:pPr marL="838200" indent="-571500" defTabSz="914400" eaLnBrk="1" hangingPunct="1">
              <a:lnSpc>
                <a:spcPct val="80000"/>
              </a:lnSpc>
              <a:spcBef>
                <a:spcPct val="20000"/>
              </a:spcBef>
              <a:buFont typeface="Corbel" pitchFamily="34" charset="0"/>
              <a:buNone/>
            </a:pPr>
            <a:r>
              <a:rPr lang="en-US" sz="1800" smtClean="0">
                <a:solidFill>
                  <a:srgbClr val="FEB80A"/>
                </a:solidFill>
              </a:rPr>
              <a:t>Geometry constraints:</a:t>
            </a:r>
          </a:p>
          <a:p>
            <a:pPr marL="838200" indent="-571500" defTabSz="91440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1600" smtClean="0"/>
              <a:t>Current beam pipe dimensions</a:t>
            </a:r>
          </a:p>
          <a:p>
            <a:pPr marL="838200" indent="-571500" defTabSz="91440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1600" smtClean="0"/>
              <a:t>Requirement of 10</a:t>
            </a:r>
            <a:r>
              <a:rPr lang="en-US" sz="1600" smtClean="0">
                <a:cs typeface="Arial" charset="0"/>
              </a:rPr>
              <a:t>°</a:t>
            </a:r>
            <a:r>
              <a:rPr lang="en-US" sz="1600" smtClean="0"/>
              <a:t> tracking coverage</a:t>
            </a:r>
          </a:p>
          <a:p>
            <a:pPr marL="838200" indent="-571500" defTabSz="91440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1600" smtClean="0"/>
              <a:t>Homogeneous B field in the tracking area</a:t>
            </a:r>
          </a:p>
          <a:p>
            <a:pPr marL="838200" indent="-571500" defTabSz="914400" eaLnBrk="1" hangingPunct="1">
              <a:lnSpc>
                <a:spcPct val="80000"/>
              </a:lnSpc>
              <a:spcBef>
                <a:spcPct val="20000"/>
              </a:spcBef>
              <a:buFont typeface="Corbel" pitchFamily="34" charset="0"/>
              <a:buNone/>
            </a:pPr>
            <a:endParaRPr lang="en-US" sz="1600" smtClean="0">
              <a:solidFill>
                <a:srgbClr val="FFCC00"/>
              </a:solidFill>
            </a:endParaRPr>
          </a:p>
          <a:p>
            <a:pPr marL="838200" indent="-571500" defTabSz="914400" eaLnBrk="1" hangingPunct="1">
              <a:lnSpc>
                <a:spcPct val="80000"/>
              </a:lnSpc>
              <a:spcBef>
                <a:spcPct val="20000"/>
              </a:spcBef>
              <a:buFont typeface="Corbel" pitchFamily="34" charset="0"/>
              <a:buNone/>
            </a:pPr>
            <a:endParaRPr lang="en-US" sz="1600" smtClean="0">
              <a:solidFill>
                <a:srgbClr val="FFCC00"/>
              </a:solidFill>
            </a:endParaRPr>
          </a:p>
          <a:p>
            <a:pPr marL="838200" indent="-571500" defTabSz="914400" eaLnBrk="1" hangingPunct="1">
              <a:lnSpc>
                <a:spcPct val="80000"/>
              </a:lnSpc>
              <a:spcBef>
                <a:spcPct val="20000"/>
              </a:spcBef>
              <a:buFont typeface="Corbel" pitchFamily="34" charset="0"/>
              <a:buNone/>
            </a:pPr>
            <a:r>
              <a:rPr lang="en-US" sz="1800" smtClean="0">
                <a:solidFill>
                  <a:srgbClr val="FFCC00"/>
                </a:solidFill>
              </a:rPr>
              <a:t>Detector Track Resolution:</a:t>
            </a:r>
          </a:p>
          <a:p>
            <a:pPr marL="838200" indent="-571500" defTabSz="914400" eaLnBrk="1" hangingPunct="1">
              <a:lnSpc>
                <a:spcPct val="80000"/>
              </a:lnSpc>
              <a:spcBef>
                <a:spcPct val="20000"/>
              </a:spcBef>
              <a:buFont typeface="Corbel" pitchFamily="34" charset="0"/>
              <a:buNone/>
            </a:pPr>
            <a:r>
              <a:rPr lang="en-US" sz="1600" smtClean="0"/>
              <a:t>i.e. assuming / using (Glückstern relation):                                  with</a:t>
            </a:r>
            <a:br>
              <a:rPr lang="en-US" sz="1600" smtClean="0"/>
            </a:br>
            <a:endParaRPr lang="en-US" sz="1600" smtClean="0"/>
          </a:p>
          <a:p>
            <a:pPr marL="838200" indent="-571500" defTabSz="914400" eaLnBrk="1" hangingPunct="1">
              <a:lnSpc>
                <a:spcPct val="80000"/>
              </a:lnSpc>
              <a:spcBef>
                <a:spcPct val="20000"/>
              </a:spcBef>
              <a:buFont typeface="Corbel" pitchFamily="34" charset="0"/>
              <a:buNone/>
            </a:pPr>
            <a:r>
              <a:rPr lang="en-US" sz="1600" smtClean="0"/>
              <a:t>N track points on L; length of track perpendicular to field B, accuracy σ(x)</a:t>
            </a:r>
          </a:p>
          <a:p>
            <a:pPr marL="838200" indent="-571500" defTabSz="914400" eaLnBrk="1" hangingPunct="1">
              <a:lnSpc>
                <a:spcPct val="80000"/>
              </a:lnSpc>
              <a:spcBef>
                <a:spcPct val="20000"/>
              </a:spcBef>
              <a:buFont typeface="Corbel" pitchFamily="34" charset="0"/>
              <a:buNone/>
            </a:pPr>
            <a:r>
              <a:rPr lang="en-US" sz="1600" smtClean="0"/>
              <a:t>B = 3.5 T, N</a:t>
            </a:r>
            <a:r>
              <a:rPr lang="en-US" sz="1600" baseline="-25000" smtClean="0"/>
              <a:t>min</a:t>
            </a:r>
            <a:r>
              <a:rPr lang="en-US" sz="1600" smtClean="0"/>
              <a:t>= 56 track points   (2 x 5 (min. hits per layer) x 5 + 2 x 3 B-layer hits )</a:t>
            </a:r>
          </a:p>
          <a:p>
            <a:pPr marL="838200" indent="-571500" defTabSz="914400" eaLnBrk="1" hangingPunct="1">
              <a:lnSpc>
                <a:spcPct val="80000"/>
              </a:lnSpc>
              <a:spcBef>
                <a:spcPct val="20000"/>
              </a:spcBef>
              <a:buFont typeface="Corbel" pitchFamily="34" charset="0"/>
              <a:buNone/>
            </a:pPr>
            <a:r>
              <a:rPr lang="en-US" sz="1600" smtClean="0"/>
              <a:t>s-gas module ~10</a:t>
            </a:r>
            <a:r>
              <a:rPr lang="en-US" sz="1600" smtClean="0">
                <a:cs typeface="Arial" charset="0"/>
              </a:rPr>
              <a:t>°</a:t>
            </a:r>
            <a:r>
              <a:rPr lang="en-US" sz="1600" smtClean="0"/>
              <a:t>  inclined more track points for inclined tracks - extended track segments</a:t>
            </a:r>
          </a:p>
          <a:p>
            <a:pPr marL="838200" indent="-571500" defTabSz="914400" eaLnBrk="1" hangingPunct="1">
              <a:lnSpc>
                <a:spcPct val="80000"/>
              </a:lnSpc>
              <a:spcBef>
                <a:spcPct val="20000"/>
              </a:spcBef>
              <a:buFont typeface="Corbel" pitchFamily="34" charset="0"/>
              <a:buNone/>
            </a:pPr>
            <a:r>
              <a:rPr lang="en-US" sz="1600" smtClean="0">
                <a:solidFill>
                  <a:srgbClr val="FFCC00"/>
                </a:solidFill>
                <a:sym typeface="Wingdings" pitchFamily="2" charset="2"/>
              </a:rPr>
              <a:t> </a:t>
            </a:r>
            <a:r>
              <a:rPr lang="en-US" sz="1600" smtClean="0">
                <a:solidFill>
                  <a:srgbClr val="FFCC00"/>
                </a:solidFill>
              </a:rPr>
              <a:t>Δp</a:t>
            </a:r>
            <a:r>
              <a:rPr lang="en-US" sz="1600" baseline="-25000" smtClean="0">
                <a:solidFill>
                  <a:srgbClr val="FFCC00"/>
                </a:solidFill>
              </a:rPr>
              <a:t>T</a:t>
            </a:r>
            <a:r>
              <a:rPr lang="en-US" sz="1600" smtClean="0">
                <a:solidFill>
                  <a:srgbClr val="FFCC00"/>
                </a:solidFill>
              </a:rPr>
              <a:t>/p</a:t>
            </a:r>
            <a:r>
              <a:rPr lang="en-US" sz="1600" baseline="-25000" smtClean="0">
                <a:solidFill>
                  <a:srgbClr val="FFCC00"/>
                </a:solidFill>
              </a:rPr>
              <a:t>T</a:t>
            </a:r>
            <a:r>
              <a:rPr lang="en-US" sz="1600" baseline="30000" smtClean="0">
                <a:solidFill>
                  <a:srgbClr val="FFCC00"/>
                </a:solidFill>
              </a:rPr>
              <a:t> </a:t>
            </a:r>
            <a:r>
              <a:rPr lang="en-US" sz="1600" smtClean="0">
                <a:solidFill>
                  <a:srgbClr val="FFCC00"/>
                </a:solidFill>
              </a:rPr>
              <a:t>= 0.03% p</a:t>
            </a:r>
            <a:r>
              <a:rPr lang="en-US" sz="1600" baseline="-25000" smtClean="0">
                <a:solidFill>
                  <a:srgbClr val="FFCC00"/>
                </a:solidFill>
              </a:rPr>
              <a:t>T</a:t>
            </a:r>
            <a:endParaRPr lang="it-IT" sz="1600" baseline="-25000" smtClean="0">
              <a:solidFill>
                <a:srgbClr val="FFCC00"/>
              </a:solidFill>
            </a:endParaRPr>
          </a:p>
        </p:txBody>
      </p:sp>
      <p:pic>
        <p:nvPicPr>
          <p:cNvPr id="90128" name="Picture 6" descr="L1_no_muon_no_Dipols_1short_coi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426832">
            <a:off x="3937000" y="1196975"/>
            <a:ext cx="4667250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0123" name="Object 11"/>
          <p:cNvGraphicFramePr>
            <a:graphicFrameLocks noChangeAspect="1"/>
          </p:cNvGraphicFramePr>
          <p:nvPr/>
        </p:nvGraphicFramePr>
        <p:xfrm>
          <a:off x="4395788" y="5013325"/>
          <a:ext cx="1720850" cy="482600"/>
        </p:xfrm>
        <a:graphic>
          <a:graphicData uri="http://schemas.openxmlformats.org/presentationml/2006/ole">
            <p:oleObj spid="_x0000_s90123" name="Equation" r:id="rId4" imgW="1676160" imgH="469800" progId="Equation.3">
              <p:embed/>
            </p:oleObj>
          </a:graphicData>
        </a:graphic>
      </p:graphicFrame>
      <p:graphicFrame>
        <p:nvGraphicFramePr>
          <p:cNvPr id="90124" name="Object 12"/>
          <p:cNvGraphicFramePr>
            <a:graphicFrameLocks noChangeAspect="1"/>
          </p:cNvGraphicFramePr>
          <p:nvPr/>
        </p:nvGraphicFramePr>
        <p:xfrm>
          <a:off x="6659563" y="5116513"/>
          <a:ext cx="1709737" cy="293687"/>
        </p:xfrm>
        <a:graphic>
          <a:graphicData uri="http://schemas.openxmlformats.org/presentationml/2006/ole">
            <p:oleObj spid="_x0000_s90124" name="Equation" r:id="rId5" imgW="1180800" imgH="203040" progId="Equation.3">
              <p:embed/>
            </p:oleObj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2038" y="1208088"/>
            <a:ext cx="6572250" cy="51435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91138" name="Rectangle 5"/>
          <p:cNvSpPr>
            <a:spLocks/>
          </p:cNvSpPr>
          <p:nvPr/>
        </p:nvSpPr>
        <p:spPr bwMode="auto">
          <a:xfrm>
            <a:off x="438150" y="127000"/>
            <a:ext cx="2062163" cy="1044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642938"/>
            <a:r>
              <a:rPr lang="en-US" sz="800" b="1">
                <a:cs typeface="Arial" charset="0"/>
                <a:sym typeface="Arial" charset="0"/>
              </a:rPr>
              <a:t>Fwd Tracker</a:t>
            </a:r>
            <a:r>
              <a:rPr lang="en-US" sz="800">
                <a:cs typeface="Arial" charset="0"/>
                <a:sym typeface="Arial" charset="0"/>
              </a:rPr>
              <a:t>  -  active Thickness 8. cm each</a:t>
            </a:r>
          </a:p>
          <a:p>
            <a:pPr defTabSz="642938"/>
            <a:r>
              <a:rPr lang="en-US" sz="800">
                <a:cs typeface="Arial" charset="0"/>
                <a:sym typeface="Arial" charset="0"/>
              </a:rPr>
              <a:t>Si-Pix/Si-Strip/SiGas  Tracker:</a:t>
            </a:r>
          </a:p>
          <a:p>
            <a:pPr defTabSz="642938"/>
            <a:r>
              <a:rPr lang="en-US" sz="800">
                <a:cs typeface="Arial" charset="0"/>
                <a:sym typeface="Arial" charset="0"/>
              </a:rPr>
              <a:t>inner R =   4.86 cm; outer R = 61.3 cm</a:t>
            </a:r>
          </a:p>
          <a:p>
            <a:pPr defTabSz="642938"/>
            <a:r>
              <a:rPr lang="en-US" sz="800">
                <a:cs typeface="Arial" charset="0"/>
                <a:sym typeface="Arial" charset="0"/>
              </a:rPr>
              <a:t>Planes 1 - 5: </a:t>
            </a:r>
          </a:p>
          <a:p>
            <a:pPr defTabSz="642938"/>
            <a:r>
              <a:rPr lang="en-US" sz="800">
                <a:cs typeface="Arial" charset="0"/>
                <a:sym typeface="Arial" charset="0"/>
              </a:rPr>
              <a:t>z</a:t>
            </a:r>
            <a:r>
              <a:rPr lang="en-US" sz="800" baseline="-6000">
                <a:cs typeface="Arial" charset="0"/>
                <a:sym typeface="Arial" charset="0"/>
              </a:rPr>
              <a:t>1-5</a:t>
            </a:r>
            <a:r>
              <a:rPr lang="en-US" sz="800">
                <a:cs typeface="Arial" charset="0"/>
                <a:sym typeface="Arial" charset="0"/>
              </a:rPr>
              <a:t> = 140. / 200. / 260. / 320. / 370. cm</a:t>
            </a:r>
          </a:p>
        </p:txBody>
      </p:sp>
      <p:sp>
        <p:nvSpPr>
          <p:cNvPr id="91139" name="AutoShape 6"/>
          <p:cNvSpPr>
            <a:spLocks/>
          </p:cNvSpPr>
          <p:nvPr/>
        </p:nvSpPr>
        <p:spPr bwMode="auto">
          <a:xfrm>
            <a:off x="401638" y="222250"/>
            <a:ext cx="2154237" cy="893763"/>
          </a:xfrm>
          <a:prstGeom prst="roundRect">
            <a:avLst>
              <a:gd name="adj" fmla="val 15000"/>
            </a:avLst>
          </a:prstGeom>
          <a:noFill/>
          <a:ln w="635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642938"/>
            <a:endParaRPr lang="it-IT" sz="1100">
              <a:sym typeface="Arial" charset="0"/>
            </a:endParaRPr>
          </a:p>
        </p:txBody>
      </p:sp>
      <p:sp>
        <p:nvSpPr>
          <p:cNvPr id="91140" name="Line 7"/>
          <p:cNvSpPr>
            <a:spLocks noChangeShapeType="1"/>
          </p:cNvSpPr>
          <p:nvPr/>
        </p:nvSpPr>
        <p:spPr bwMode="auto">
          <a:xfrm rot="10800000">
            <a:off x="2338388" y="1103313"/>
            <a:ext cx="935037" cy="2781300"/>
          </a:xfrm>
          <a:prstGeom prst="line">
            <a:avLst/>
          </a:prstGeom>
          <a:noFill/>
          <a:ln w="6350">
            <a:solidFill>
              <a:schemeClr val="bg2"/>
            </a:solidFill>
            <a:miter lim="800000"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141" name="Rectangle 10"/>
          <p:cNvSpPr>
            <a:spLocks/>
          </p:cNvSpPr>
          <p:nvPr/>
        </p:nvSpPr>
        <p:spPr bwMode="auto">
          <a:xfrm>
            <a:off x="2768600" y="1090613"/>
            <a:ext cx="1177925" cy="893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642938"/>
            <a:r>
              <a:rPr lang="en-US" sz="800" b="1">
                <a:cs typeface="Arial" charset="0"/>
                <a:sym typeface="Arial" charset="0"/>
              </a:rPr>
              <a:t>Elliptical Pixel Tracker:</a:t>
            </a:r>
          </a:p>
          <a:p>
            <a:pPr defTabSz="642938"/>
            <a:r>
              <a:rPr lang="en-US" sz="800">
                <a:sym typeface="Arial" charset="0"/>
              </a:rPr>
              <a:t>inner-∅</a:t>
            </a:r>
            <a:r>
              <a:rPr lang="en-US" sz="800" baseline="-6000">
                <a:cs typeface="Arial" charset="0"/>
                <a:sym typeface="Arial" charset="0"/>
              </a:rPr>
              <a:t>x</a:t>
            </a:r>
            <a:r>
              <a:rPr lang="en-US" sz="800">
                <a:cs typeface="Arial" charset="0"/>
                <a:sym typeface="Arial" charset="0"/>
              </a:rPr>
              <a:t> = 9.32cm</a:t>
            </a:r>
            <a:endParaRPr lang="en-US" sz="800" baseline="-6000">
              <a:sym typeface="Arial" charset="0"/>
            </a:endParaRPr>
          </a:p>
          <a:p>
            <a:pPr defTabSz="642938"/>
            <a:r>
              <a:rPr lang="en-US" sz="800">
                <a:sym typeface="Arial" charset="0"/>
              </a:rPr>
              <a:t>inner-∅</a:t>
            </a:r>
            <a:r>
              <a:rPr lang="en-US" sz="800" baseline="-6000">
                <a:cs typeface="Arial" charset="0"/>
                <a:sym typeface="Arial" charset="0"/>
              </a:rPr>
              <a:t>y </a:t>
            </a:r>
            <a:r>
              <a:rPr lang="en-US" sz="800">
                <a:cs typeface="Arial" charset="0"/>
                <a:sym typeface="Arial" charset="0"/>
              </a:rPr>
              <a:t>= 7.82cm</a:t>
            </a:r>
            <a:endParaRPr lang="en-US" sz="800">
              <a:sym typeface="Arial" charset="0"/>
            </a:endParaRPr>
          </a:p>
          <a:p>
            <a:pPr defTabSz="642938"/>
            <a:endParaRPr lang="en-US" sz="800">
              <a:sym typeface="Arial" charset="0"/>
            </a:endParaRPr>
          </a:p>
          <a:p>
            <a:pPr defTabSz="642938"/>
            <a:r>
              <a:rPr lang="en-US" sz="800">
                <a:cs typeface="Arial" charset="0"/>
                <a:sym typeface="Arial" charset="0"/>
              </a:rPr>
              <a:t>2.4cm active radius</a:t>
            </a:r>
          </a:p>
          <a:p>
            <a:pPr defTabSz="642938"/>
            <a:endParaRPr lang="en-US" sz="600">
              <a:cs typeface="Arial" charset="0"/>
              <a:sym typeface="Arial" charset="0"/>
            </a:endParaRPr>
          </a:p>
        </p:txBody>
      </p:sp>
      <p:sp>
        <p:nvSpPr>
          <p:cNvPr id="91142" name="AutoShape 11"/>
          <p:cNvSpPr>
            <a:spLocks/>
          </p:cNvSpPr>
          <p:nvPr/>
        </p:nvSpPr>
        <p:spPr bwMode="auto">
          <a:xfrm>
            <a:off x="2732088" y="1041400"/>
            <a:ext cx="1187450" cy="893763"/>
          </a:xfrm>
          <a:prstGeom prst="roundRect">
            <a:avLst>
              <a:gd name="adj" fmla="val 15000"/>
            </a:avLst>
          </a:prstGeom>
          <a:noFill/>
          <a:ln w="635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642938"/>
            <a:endParaRPr lang="it-IT" sz="1100">
              <a:sym typeface="Arial" charset="0"/>
            </a:endParaRPr>
          </a:p>
        </p:txBody>
      </p:sp>
      <p:sp>
        <p:nvSpPr>
          <p:cNvPr id="91143" name="Line 12"/>
          <p:cNvSpPr>
            <a:spLocks noChangeShapeType="1"/>
          </p:cNvSpPr>
          <p:nvPr/>
        </p:nvSpPr>
        <p:spPr bwMode="auto">
          <a:xfrm rot="10800000">
            <a:off x="3343275" y="1939925"/>
            <a:ext cx="1004888" cy="1444625"/>
          </a:xfrm>
          <a:prstGeom prst="line">
            <a:avLst/>
          </a:prstGeom>
          <a:noFill/>
          <a:ln w="6350">
            <a:solidFill>
              <a:schemeClr val="bg2"/>
            </a:solidFill>
            <a:miter lim="800000"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144" name="Rectangle 14"/>
          <p:cNvSpPr>
            <a:spLocks/>
          </p:cNvSpPr>
          <p:nvPr/>
        </p:nvSpPr>
        <p:spPr bwMode="auto">
          <a:xfrm>
            <a:off x="3821113" y="127000"/>
            <a:ext cx="2108200" cy="1044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642938"/>
            <a:r>
              <a:rPr lang="en-US" sz="800" b="1">
                <a:cs typeface="Arial" charset="0"/>
                <a:sym typeface="Arial" charset="0"/>
              </a:rPr>
              <a:t>Barrel Tracker</a:t>
            </a:r>
            <a:r>
              <a:rPr lang="en-US" sz="800">
                <a:cs typeface="Arial" charset="0"/>
                <a:sym typeface="Arial" charset="0"/>
              </a:rPr>
              <a:t>  -  active Radius 2.5cm each</a:t>
            </a:r>
          </a:p>
          <a:p>
            <a:pPr defTabSz="642938"/>
            <a:r>
              <a:rPr lang="en-US" sz="800">
                <a:cs typeface="Arial" charset="0"/>
                <a:sym typeface="Arial" charset="0"/>
              </a:rPr>
              <a:t>Si-Pix/Si-Strip/SiGas  Tracker:</a:t>
            </a:r>
          </a:p>
          <a:p>
            <a:pPr defTabSz="642938"/>
            <a:r>
              <a:rPr lang="en-US" sz="800">
                <a:cs typeface="Arial" charset="0"/>
                <a:sym typeface="Arial" charset="0"/>
              </a:rPr>
              <a:t>1. layer: inner R =   8.8 cm; outer R = 11.3 cm2. layer:             = 21.3 cm;             = 23.8 cm3. layer:             = 33.8 cm;             = 36.3 cm4. layer:             = 46.3 cm;             = 48.8 cm5. layer:             = 58.8 cm;             = 61.3 cm</a:t>
            </a:r>
          </a:p>
          <a:p>
            <a:pPr defTabSz="642938"/>
            <a:endParaRPr lang="en-US" sz="600">
              <a:cs typeface="Arial" charset="0"/>
              <a:sym typeface="Arial" charset="0"/>
            </a:endParaRPr>
          </a:p>
        </p:txBody>
      </p:sp>
      <p:sp>
        <p:nvSpPr>
          <p:cNvPr id="91145" name="AutoShape 15"/>
          <p:cNvSpPr>
            <a:spLocks/>
          </p:cNvSpPr>
          <p:nvPr/>
        </p:nvSpPr>
        <p:spPr bwMode="auto">
          <a:xfrm>
            <a:off x="3803650" y="147638"/>
            <a:ext cx="2108200" cy="893762"/>
          </a:xfrm>
          <a:prstGeom prst="roundRect">
            <a:avLst>
              <a:gd name="adj" fmla="val 15000"/>
            </a:avLst>
          </a:prstGeom>
          <a:noFill/>
          <a:ln w="635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642938"/>
            <a:endParaRPr lang="it-IT" sz="1100">
              <a:sym typeface="Arial" charset="0"/>
            </a:endParaRPr>
          </a:p>
        </p:txBody>
      </p:sp>
      <p:sp>
        <p:nvSpPr>
          <p:cNvPr id="91146" name="Line 16"/>
          <p:cNvSpPr>
            <a:spLocks noChangeShapeType="1"/>
          </p:cNvSpPr>
          <p:nvPr/>
        </p:nvSpPr>
        <p:spPr bwMode="auto">
          <a:xfrm rot="10800000">
            <a:off x="4483100" y="1042988"/>
            <a:ext cx="3175" cy="2019300"/>
          </a:xfrm>
          <a:prstGeom prst="line">
            <a:avLst/>
          </a:prstGeom>
          <a:noFill/>
          <a:ln w="6350">
            <a:solidFill>
              <a:schemeClr val="bg2"/>
            </a:solidFill>
            <a:miter lim="800000"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147" name="AutoShape 19"/>
          <p:cNvSpPr>
            <a:spLocks/>
          </p:cNvSpPr>
          <p:nvPr/>
        </p:nvSpPr>
        <p:spPr bwMode="auto">
          <a:xfrm>
            <a:off x="6429375" y="428625"/>
            <a:ext cx="2436813" cy="561975"/>
          </a:xfrm>
          <a:prstGeom prst="roundRect">
            <a:avLst>
              <a:gd name="adj" fmla="val 23806"/>
            </a:avLst>
          </a:prstGeom>
          <a:noFill/>
          <a:ln w="635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642938"/>
            <a:endParaRPr lang="it-IT" sz="1100">
              <a:sym typeface="Arial" charset="0"/>
            </a:endParaRPr>
          </a:p>
        </p:txBody>
      </p:sp>
      <p:sp>
        <p:nvSpPr>
          <p:cNvPr id="91148" name="Rectangle 20"/>
          <p:cNvSpPr>
            <a:spLocks/>
          </p:cNvSpPr>
          <p:nvPr/>
        </p:nvSpPr>
        <p:spPr bwMode="auto">
          <a:xfrm>
            <a:off x="6527800" y="333375"/>
            <a:ext cx="2392363" cy="893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642938"/>
            <a:r>
              <a:rPr lang="en-US" sz="800" b="1">
                <a:cs typeface="Arial" charset="0"/>
                <a:sym typeface="Arial" charset="0"/>
              </a:rPr>
              <a:t>4 Cone structured</a:t>
            </a:r>
            <a:r>
              <a:rPr lang="en-US" sz="800">
                <a:cs typeface="Arial" charset="0"/>
                <a:sym typeface="Arial" charset="0"/>
              </a:rPr>
              <a:t> fwd/bwd Si-pix/Si-strip/Si-gas </a:t>
            </a:r>
            <a:r>
              <a:rPr lang="en-US" sz="800" b="1">
                <a:cs typeface="Arial" charset="0"/>
                <a:sym typeface="Arial" charset="0"/>
              </a:rPr>
              <a:t>Tracker</a:t>
            </a:r>
            <a:endParaRPr lang="en-US" sz="800">
              <a:sym typeface="Arial" charset="0"/>
            </a:endParaRPr>
          </a:p>
          <a:p>
            <a:pPr defTabSz="642938"/>
            <a:r>
              <a:rPr lang="en-US" sz="800">
                <a:sym typeface="Arial" charset="0"/>
              </a:rPr>
              <a:t>R</a:t>
            </a:r>
            <a:r>
              <a:rPr lang="en-US" sz="800" baseline="-6000">
                <a:cs typeface="Arial" charset="0"/>
                <a:sym typeface="Arial" charset="0"/>
              </a:rPr>
              <a:t> min </a:t>
            </a:r>
            <a:r>
              <a:rPr lang="en-US" sz="800">
                <a:cs typeface="Arial" charset="0"/>
                <a:sym typeface="Arial" charset="0"/>
              </a:rPr>
              <a:t>= 4.86 cm</a:t>
            </a:r>
          </a:p>
          <a:p>
            <a:pPr defTabSz="642938"/>
            <a:r>
              <a:rPr lang="en-US" sz="800">
                <a:cs typeface="Arial" charset="0"/>
                <a:sym typeface="Arial" charset="0"/>
              </a:rPr>
              <a:t>2.5cm active thickness</a:t>
            </a:r>
          </a:p>
          <a:p>
            <a:pPr defTabSz="642938"/>
            <a:endParaRPr lang="en-US" sz="600">
              <a:cs typeface="Arial" charset="0"/>
              <a:sym typeface="Arial" charset="0"/>
            </a:endParaRPr>
          </a:p>
        </p:txBody>
      </p:sp>
      <p:sp>
        <p:nvSpPr>
          <p:cNvPr id="91149" name="Line 21"/>
          <p:cNvSpPr>
            <a:spLocks noChangeShapeType="1"/>
          </p:cNvSpPr>
          <p:nvPr/>
        </p:nvSpPr>
        <p:spPr bwMode="auto">
          <a:xfrm rot="10800000" flipH="1">
            <a:off x="4803775" y="876300"/>
            <a:ext cx="1625600" cy="2392363"/>
          </a:xfrm>
          <a:prstGeom prst="line">
            <a:avLst/>
          </a:prstGeom>
          <a:noFill/>
          <a:ln w="6350">
            <a:solidFill>
              <a:schemeClr val="bg2"/>
            </a:solidFill>
            <a:miter lim="800000"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150" name="Rectangle 24"/>
          <p:cNvSpPr>
            <a:spLocks/>
          </p:cNvSpPr>
          <p:nvPr/>
        </p:nvSpPr>
        <p:spPr bwMode="auto">
          <a:xfrm>
            <a:off x="7080250" y="1687513"/>
            <a:ext cx="2152650" cy="10461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642938"/>
            <a:r>
              <a:rPr lang="en-US" sz="800" b="1">
                <a:cs typeface="Arial" charset="0"/>
                <a:sym typeface="Arial" charset="0"/>
              </a:rPr>
              <a:t>Bwd Tracker </a:t>
            </a:r>
            <a:r>
              <a:rPr lang="en-US" sz="800">
                <a:cs typeface="Arial" charset="0"/>
                <a:sym typeface="Arial" charset="0"/>
              </a:rPr>
              <a:t> -  active Thickness 8. cm each</a:t>
            </a:r>
          </a:p>
          <a:p>
            <a:pPr defTabSz="642938"/>
            <a:r>
              <a:rPr lang="en-US" sz="800">
                <a:cs typeface="Arial" charset="0"/>
                <a:sym typeface="Arial" charset="0"/>
              </a:rPr>
              <a:t>Si-Pix/Si-Strip/SiGas  Tracker:</a:t>
            </a:r>
          </a:p>
          <a:p>
            <a:pPr defTabSz="642938"/>
            <a:r>
              <a:rPr lang="en-US" sz="800">
                <a:cs typeface="Arial" charset="0"/>
                <a:sym typeface="Arial" charset="0"/>
              </a:rPr>
              <a:t>inner R =   4.86 cm; outer R = 61.3 cm</a:t>
            </a:r>
          </a:p>
          <a:p>
            <a:pPr defTabSz="642938"/>
            <a:r>
              <a:rPr lang="en-US" sz="800">
                <a:cs typeface="Arial" charset="0"/>
                <a:sym typeface="Arial" charset="0"/>
              </a:rPr>
              <a:t>Planes 1 - 5: </a:t>
            </a:r>
          </a:p>
          <a:p>
            <a:pPr defTabSz="642938"/>
            <a:r>
              <a:rPr lang="en-US" sz="800">
                <a:cs typeface="Arial" charset="0"/>
                <a:sym typeface="Arial" charset="0"/>
              </a:rPr>
              <a:t>z</a:t>
            </a:r>
            <a:r>
              <a:rPr lang="en-US" sz="800" baseline="-6000">
                <a:cs typeface="Arial" charset="0"/>
                <a:sym typeface="Arial" charset="0"/>
              </a:rPr>
              <a:t>1-5</a:t>
            </a:r>
            <a:r>
              <a:rPr lang="en-US" sz="800">
                <a:cs typeface="Arial" charset="0"/>
                <a:sym typeface="Arial" charset="0"/>
              </a:rPr>
              <a:t> = -140. /-210. /-280. /-340. /-370. cm</a:t>
            </a:r>
          </a:p>
        </p:txBody>
      </p:sp>
      <p:sp>
        <p:nvSpPr>
          <p:cNvPr id="91151" name="AutoShape 25"/>
          <p:cNvSpPr>
            <a:spLocks/>
          </p:cNvSpPr>
          <p:nvPr/>
        </p:nvSpPr>
        <p:spPr bwMode="auto">
          <a:xfrm>
            <a:off x="7062788" y="1741488"/>
            <a:ext cx="2081212" cy="893762"/>
          </a:xfrm>
          <a:prstGeom prst="roundRect">
            <a:avLst>
              <a:gd name="adj" fmla="val 15000"/>
            </a:avLst>
          </a:prstGeom>
          <a:noFill/>
          <a:ln w="635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642938"/>
            <a:endParaRPr lang="it-IT" sz="1100">
              <a:sym typeface="Arial" charset="0"/>
            </a:endParaRPr>
          </a:p>
        </p:txBody>
      </p:sp>
      <p:sp>
        <p:nvSpPr>
          <p:cNvPr id="91152" name="Line 26"/>
          <p:cNvSpPr>
            <a:spLocks noChangeShapeType="1"/>
          </p:cNvSpPr>
          <p:nvPr/>
        </p:nvSpPr>
        <p:spPr bwMode="auto">
          <a:xfrm rot="10800000" flipH="1">
            <a:off x="5527675" y="2335213"/>
            <a:ext cx="1535113" cy="487362"/>
          </a:xfrm>
          <a:prstGeom prst="line">
            <a:avLst/>
          </a:prstGeom>
          <a:noFill/>
          <a:ln w="6350">
            <a:solidFill>
              <a:schemeClr val="bg2"/>
            </a:solidFill>
            <a:miter lim="800000"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153" name="Rectangle 28"/>
          <p:cNvSpPr>
            <a:spLocks/>
          </p:cNvSpPr>
          <p:nvPr/>
        </p:nvSpPr>
        <p:spPr bwMode="auto">
          <a:xfrm>
            <a:off x="206375" y="1250950"/>
            <a:ext cx="2151063" cy="1044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642938"/>
            <a:r>
              <a:rPr lang="en-US" sz="800" b="1">
                <a:cs typeface="Arial" charset="0"/>
                <a:sym typeface="Arial" charset="0"/>
              </a:rPr>
              <a:t>Hadron Calorimeter - 5 Modules</a:t>
            </a:r>
            <a:r>
              <a:rPr lang="en-US" sz="800">
                <a:cs typeface="Arial" charset="0"/>
                <a:sym typeface="Arial" charset="0"/>
              </a:rPr>
              <a:t> (beige)</a:t>
            </a:r>
          </a:p>
          <a:p>
            <a:pPr defTabSz="642938"/>
            <a:r>
              <a:rPr lang="en-US" sz="800">
                <a:cs typeface="Arial" charset="0"/>
                <a:sym typeface="Arial" charset="0"/>
              </a:rPr>
              <a:t>inner R =   112. cm; outer R = 289. cm</a:t>
            </a:r>
          </a:p>
          <a:p>
            <a:pPr defTabSz="642938"/>
            <a:r>
              <a:rPr lang="en-US" sz="800">
                <a:cs typeface="Arial" charset="0"/>
                <a:sym typeface="Arial" charset="0"/>
              </a:rPr>
              <a:t>Modules 1 - 5: </a:t>
            </a:r>
          </a:p>
          <a:p>
            <a:pPr defTabSz="642938"/>
            <a:r>
              <a:rPr lang="en-US" sz="800">
                <a:cs typeface="Arial" charset="0"/>
                <a:sym typeface="Arial" charset="0"/>
              </a:rPr>
              <a:t>ΔZ</a:t>
            </a:r>
            <a:r>
              <a:rPr lang="en-US" sz="800" baseline="-6000">
                <a:cs typeface="Arial" charset="0"/>
                <a:sym typeface="Arial" charset="0"/>
              </a:rPr>
              <a:t>1-5</a:t>
            </a:r>
            <a:r>
              <a:rPr lang="en-US" sz="800">
                <a:cs typeface="Arial" charset="0"/>
                <a:sym typeface="Arial" charset="0"/>
              </a:rPr>
              <a:t> = 217. / 250. / 250. / 250. / 217. cm</a:t>
            </a:r>
          </a:p>
        </p:txBody>
      </p:sp>
      <p:sp>
        <p:nvSpPr>
          <p:cNvPr id="91154" name="AutoShape 29"/>
          <p:cNvSpPr>
            <a:spLocks/>
          </p:cNvSpPr>
          <p:nvPr/>
        </p:nvSpPr>
        <p:spPr bwMode="auto">
          <a:xfrm>
            <a:off x="107950" y="1381125"/>
            <a:ext cx="2087563" cy="776288"/>
          </a:xfrm>
          <a:prstGeom prst="roundRect">
            <a:avLst>
              <a:gd name="adj" fmla="val 17241"/>
            </a:avLst>
          </a:prstGeom>
          <a:noFill/>
          <a:ln w="635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642938"/>
            <a:endParaRPr lang="it-IT" sz="1100">
              <a:sym typeface="Arial" charset="0"/>
            </a:endParaRPr>
          </a:p>
        </p:txBody>
      </p:sp>
      <p:sp>
        <p:nvSpPr>
          <p:cNvPr id="91155" name="Line 30"/>
          <p:cNvSpPr>
            <a:spLocks noChangeShapeType="1"/>
          </p:cNvSpPr>
          <p:nvPr/>
        </p:nvSpPr>
        <p:spPr bwMode="auto">
          <a:xfrm rot="10800000">
            <a:off x="2000250" y="2114550"/>
            <a:ext cx="901700" cy="1457325"/>
          </a:xfrm>
          <a:prstGeom prst="line">
            <a:avLst/>
          </a:prstGeom>
          <a:noFill/>
          <a:ln w="6350">
            <a:solidFill>
              <a:schemeClr val="bg2"/>
            </a:solidFill>
            <a:miter lim="800000"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156" name="Rectangle 33"/>
          <p:cNvSpPr>
            <a:spLocks/>
          </p:cNvSpPr>
          <p:nvPr/>
        </p:nvSpPr>
        <p:spPr bwMode="auto">
          <a:xfrm>
            <a:off x="250825" y="5707063"/>
            <a:ext cx="2151063" cy="1044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642938"/>
            <a:r>
              <a:rPr lang="en-US" sz="800" b="1">
                <a:cs typeface="Arial" charset="0"/>
                <a:sym typeface="Arial" charset="0"/>
              </a:rPr>
              <a:t>Fwd/Bwd Hadron Calo</a:t>
            </a:r>
            <a:r>
              <a:rPr lang="en-US" sz="800">
                <a:cs typeface="Arial" charset="0"/>
                <a:sym typeface="Arial" charset="0"/>
              </a:rPr>
              <a:t> - (grey)</a:t>
            </a:r>
          </a:p>
          <a:p>
            <a:pPr defTabSz="642938"/>
            <a:r>
              <a:rPr lang="en-US" sz="800">
                <a:cs typeface="Arial" charset="0"/>
                <a:sym typeface="Arial" charset="0"/>
              </a:rPr>
              <a:t>inner R =   21.0 cm; outer R = 110. cm</a:t>
            </a:r>
          </a:p>
          <a:p>
            <a:pPr defTabSz="642938"/>
            <a:r>
              <a:rPr lang="en-US" sz="800">
                <a:cs typeface="Arial" charset="0"/>
                <a:sym typeface="Arial" charset="0"/>
              </a:rPr>
              <a:t>ΔZ = 177. cm</a:t>
            </a:r>
          </a:p>
        </p:txBody>
      </p:sp>
      <p:sp>
        <p:nvSpPr>
          <p:cNvPr id="91157" name="AutoShape 34"/>
          <p:cNvSpPr>
            <a:spLocks/>
          </p:cNvSpPr>
          <p:nvPr/>
        </p:nvSpPr>
        <p:spPr bwMode="auto">
          <a:xfrm>
            <a:off x="152400" y="5945188"/>
            <a:ext cx="1963738" cy="561975"/>
          </a:xfrm>
          <a:prstGeom prst="roundRect">
            <a:avLst>
              <a:gd name="adj" fmla="val 23806"/>
            </a:avLst>
          </a:prstGeom>
          <a:noFill/>
          <a:ln w="635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642938"/>
            <a:endParaRPr lang="it-IT" sz="1100">
              <a:sym typeface="Arial" charset="0"/>
            </a:endParaRPr>
          </a:p>
        </p:txBody>
      </p:sp>
      <p:sp>
        <p:nvSpPr>
          <p:cNvPr id="91158" name="Line 35"/>
          <p:cNvSpPr>
            <a:spLocks noChangeShapeType="1"/>
          </p:cNvSpPr>
          <p:nvPr/>
        </p:nvSpPr>
        <p:spPr bwMode="auto">
          <a:xfrm flipH="1">
            <a:off x="1428750" y="4697413"/>
            <a:ext cx="544513" cy="1239837"/>
          </a:xfrm>
          <a:prstGeom prst="line">
            <a:avLst/>
          </a:prstGeom>
          <a:noFill/>
          <a:ln w="6350">
            <a:solidFill>
              <a:schemeClr val="bg2"/>
            </a:solidFill>
            <a:miter lim="800000"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159" name="Rectangle 38"/>
          <p:cNvSpPr>
            <a:spLocks/>
          </p:cNvSpPr>
          <p:nvPr/>
        </p:nvSpPr>
        <p:spPr bwMode="auto">
          <a:xfrm>
            <a:off x="3475038" y="5884863"/>
            <a:ext cx="2151062" cy="1044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642938"/>
            <a:r>
              <a:rPr lang="en-US" sz="800" b="1">
                <a:cs typeface="Arial" charset="0"/>
                <a:sym typeface="Arial" charset="0"/>
              </a:rPr>
              <a:t>Fwd/Bwd Hadron Calo Insert</a:t>
            </a:r>
            <a:r>
              <a:rPr lang="en-US" sz="800">
                <a:cs typeface="Arial" charset="0"/>
                <a:sym typeface="Arial" charset="0"/>
              </a:rPr>
              <a:t> - (beige)</a:t>
            </a:r>
          </a:p>
          <a:p>
            <a:pPr defTabSz="642938"/>
            <a:r>
              <a:rPr lang="en-US" sz="800">
                <a:cs typeface="Arial" charset="0"/>
                <a:sym typeface="Arial" charset="0"/>
              </a:rPr>
              <a:t>inner R =   6.5 cm; outer R = 20. cm</a:t>
            </a:r>
          </a:p>
          <a:p>
            <a:pPr defTabSz="642938"/>
            <a:r>
              <a:rPr lang="en-US" sz="800">
                <a:cs typeface="Arial" charset="0"/>
                <a:sym typeface="Arial" charset="0"/>
              </a:rPr>
              <a:t>ΔZ = 177. cm</a:t>
            </a:r>
          </a:p>
        </p:txBody>
      </p:sp>
      <p:sp>
        <p:nvSpPr>
          <p:cNvPr id="91160" name="AutoShape 39"/>
          <p:cNvSpPr>
            <a:spLocks/>
          </p:cNvSpPr>
          <p:nvPr/>
        </p:nvSpPr>
        <p:spPr bwMode="auto">
          <a:xfrm>
            <a:off x="3376613" y="6126163"/>
            <a:ext cx="1963737" cy="496887"/>
          </a:xfrm>
          <a:prstGeom prst="roundRect">
            <a:avLst>
              <a:gd name="adj" fmla="val 23806"/>
            </a:avLst>
          </a:prstGeom>
          <a:noFill/>
          <a:ln w="635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642938"/>
            <a:endParaRPr lang="it-IT" sz="1100">
              <a:sym typeface="Arial" charset="0"/>
            </a:endParaRPr>
          </a:p>
        </p:txBody>
      </p:sp>
      <p:sp>
        <p:nvSpPr>
          <p:cNvPr id="91161" name="Line 40"/>
          <p:cNvSpPr>
            <a:spLocks noChangeShapeType="1"/>
          </p:cNvSpPr>
          <p:nvPr/>
        </p:nvSpPr>
        <p:spPr bwMode="auto">
          <a:xfrm>
            <a:off x="2152650" y="4848225"/>
            <a:ext cx="2500313" cy="1266825"/>
          </a:xfrm>
          <a:prstGeom prst="line">
            <a:avLst/>
          </a:prstGeom>
          <a:noFill/>
          <a:ln w="6350">
            <a:solidFill>
              <a:schemeClr val="bg2"/>
            </a:solidFill>
            <a:miter lim="800000"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162" name="Rectangle 43"/>
          <p:cNvSpPr>
            <a:spLocks/>
          </p:cNvSpPr>
          <p:nvPr/>
        </p:nvSpPr>
        <p:spPr bwMode="auto">
          <a:xfrm>
            <a:off x="5394325" y="5661025"/>
            <a:ext cx="2293938" cy="1044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642938"/>
            <a:r>
              <a:rPr lang="en-US" sz="800" b="1">
                <a:cs typeface="Arial" charset="0"/>
                <a:sym typeface="Arial" charset="0"/>
              </a:rPr>
              <a:t>Fwd/Bwd Elecromagn Calo Insert 1&amp;2</a:t>
            </a:r>
            <a:r>
              <a:rPr lang="en-US" sz="800">
                <a:cs typeface="Arial" charset="0"/>
                <a:sym typeface="Arial" charset="0"/>
              </a:rPr>
              <a:t> - (pink)</a:t>
            </a:r>
          </a:p>
          <a:p>
            <a:pPr defTabSz="642938"/>
            <a:r>
              <a:rPr lang="en-US" sz="800">
                <a:cs typeface="Arial" charset="0"/>
                <a:sym typeface="Arial" charset="0"/>
              </a:rPr>
              <a:t>inner R</a:t>
            </a:r>
            <a:r>
              <a:rPr lang="en-US" sz="800" baseline="-6000">
                <a:cs typeface="Arial" charset="0"/>
                <a:sym typeface="Arial" charset="0"/>
              </a:rPr>
              <a:t>1</a:t>
            </a:r>
            <a:r>
              <a:rPr lang="en-US" sz="800">
                <a:cs typeface="Arial" charset="0"/>
                <a:sym typeface="Arial" charset="0"/>
              </a:rPr>
              <a:t>=   6.5 cm; outer R = 20. cm</a:t>
            </a:r>
          </a:p>
          <a:p>
            <a:pPr defTabSz="642938"/>
            <a:r>
              <a:rPr lang="en-US" sz="800">
                <a:cs typeface="Arial" charset="0"/>
                <a:sym typeface="Arial" charset="0"/>
              </a:rPr>
              <a:t>inner R</a:t>
            </a:r>
            <a:r>
              <a:rPr lang="en-US" sz="800" baseline="-6000">
                <a:cs typeface="Arial" charset="0"/>
                <a:sym typeface="Arial" charset="0"/>
              </a:rPr>
              <a:t>2</a:t>
            </a:r>
            <a:r>
              <a:rPr lang="en-US" sz="800">
                <a:cs typeface="Arial" charset="0"/>
                <a:sym typeface="Arial" charset="0"/>
              </a:rPr>
              <a:t>=   21. cm; outer R = 40. cm</a:t>
            </a:r>
          </a:p>
          <a:p>
            <a:pPr defTabSz="642938"/>
            <a:r>
              <a:rPr lang="en-US" sz="800">
                <a:cs typeface="Arial" charset="0"/>
                <a:sym typeface="Arial" charset="0"/>
              </a:rPr>
              <a:t>ΔZ = 40. cm</a:t>
            </a:r>
          </a:p>
        </p:txBody>
      </p:sp>
      <p:sp>
        <p:nvSpPr>
          <p:cNvPr id="91163" name="AutoShape 44"/>
          <p:cNvSpPr>
            <a:spLocks/>
          </p:cNvSpPr>
          <p:nvPr/>
        </p:nvSpPr>
        <p:spPr bwMode="auto">
          <a:xfrm>
            <a:off x="5384800" y="5902325"/>
            <a:ext cx="2282825" cy="561975"/>
          </a:xfrm>
          <a:prstGeom prst="roundRect">
            <a:avLst>
              <a:gd name="adj" fmla="val 23806"/>
            </a:avLst>
          </a:prstGeom>
          <a:noFill/>
          <a:ln w="635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642938"/>
            <a:endParaRPr lang="it-IT" sz="1100">
              <a:sym typeface="Arial" charset="0"/>
            </a:endParaRPr>
          </a:p>
        </p:txBody>
      </p:sp>
      <p:sp>
        <p:nvSpPr>
          <p:cNvPr id="91164" name="Line 45"/>
          <p:cNvSpPr>
            <a:spLocks noChangeShapeType="1"/>
          </p:cNvSpPr>
          <p:nvPr/>
        </p:nvSpPr>
        <p:spPr bwMode="auto">
          <a:xfrm>
            <a:off x="2901950" y="4465638"/>
            <a:ext cx="2784475" cy="1435100"/>
          </a:xfrm>
          <a:prstGeom prst="line">
            <a:avLst/>
          </a:prstGeom>
          <a:noFill/>
          <a:ln w="6350">
            <a:solidFill>
              <a:schemeClr val="bg2"/>
            </a:solidFill>
            <a:miter lim="800000"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165" name="Rectangle 47"/>
          <p:cNvSpPr>
            <a:spLocks/>
          </p:cNvSpPr>
          <p:nvPr/>
        </p:nvSpPr>
        <p:spPr bwMode="auto">
          <a:xfrm>
            <a:off x="508000" y="2209800"/>
            <a:ext cx="1100138" cy="1054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642938"/>
            <a:r>
              <a:rPr lang="en-US" sz="800" b="1">
                <a:cs typeface="Arial" charset="0"/>
                <a:sym typeface="Arial" charset="0"/>
              </a:rPr>
              <a:t>Solenoid - 3.5T</a:t>
            </a:r>
          </a:p>
          <a:p>
            <a:pPr defTabSz="642938"/>
            <a:r>
              <a:rPr lang="en-US" sz="800">
                <a:cs typeface="Arial" charset="0"/>
                <a:sym typeface="Arial" charset="0"/>
              </a:rPr>
              <a:t>inner-R = 300.0cm</a:t>
            </a:r>
            <a:endParaRPr lang="en-US" sz="800" baseline="-6000">
              <a:sym typeface="Arial" charset="0"/>
            </a:endParaRPr>
          </a:p>
          <a:p>
            <a:pPr defTabSz="642938"/>
            <a:r>
              <a:rPr lang="en-US" sz="800">
                <a:cs typeface="Arial" charset="0"/>
                <a:sym typeface="Arial" charset="0"/>
              </a:rPr>
              <a:t>inner-R</a:t>
            </a:r>
            <a:r>
              <a:rPr lang="en-US" sz="800" baseline="-6000">
                <a:cs typeface="Arial" charset="0"/>
                <a:sym typeface="Arial" charset="0"/>
              </a:rPr>
              <a:t> </a:t>
            </a:r>
            <a:r>
              <a:rPr lang="en-US" sz="800">
                <a:cs typeface="Arial" charset="0"/>
                <a:sym typeface="Arial" charset="0"/>
              </a:rPr>
              <a:t>= 330.0cm</a:t>
            </a:r>
          </a:p>
          <a:p>
            <a:pPr defTabSz="642938"/>
            <a:r>
              <a:rPr lang="en-US" sz="800">
                <a:cs typeface="Arial" charset="0"/>
                <a:sym typeface="Arial" charset="0"/>
              </a:rPr>
              <a:t>half length = 600. cm</a:t>
            </a:r>
            <a:endParaRPr lang="en-US" sz="800">
              <a:sym typeface="Arial" charset="0"/>
            </a:endParaRPr>
          </a:p>
          <a:p>
            <a:pPr defTabSz="642938"/>
            <a:endParaRPr lang="en-US" sz="600">
              <a:cs typeface="Arial" charset="0"/>
              <a:sym typeface="Arial" charset="0"/>
            </a:endParaRPr>
          </a:p>
        </p:txBody>
      </p:sp>
      <p:grpSp>
        <p:nvGrpSpPr>
          <p:cNvPr id="91166" name="Group 48"/>
          <p:cNvGrpSpPr>
            <a:grpSpLocks/>
          </p:cNvGrpSpPr>
          <p:nvPr/>
        </p:nvGrpSpPr>
        <p:grpSpPr bwMode="auto">
          <a:xfrm>
            <a:off x="490538" y="2328863"/>
            <a:ext cx="1019175" cy="1341437"/>
            <a:chOff x="0" y="0"/>
            <a:chExt cx="912" cy="1200"/>
          </a:xfrm>
        </p:grpSpPr>
        <p:sp>
          <p:nvSpPr>
            <p:cNvPr id="91198" name="AutoShape 49"/>
            <p:cNvSpPr>
              <a:spLocks/>
            </p:cNvSpPr>
            <p:nvPr/>
          </p:nvSpPr>
          <p:spPr bwMode="auto">
            <a:xfrm>
              <a:off x="0" y="0"/>
              <a:ext cx="912" cy="704"/>
            </a:xfrm>
            <a:prstGeom prst="roundRect">
              <a:avLst>
                <a:gd name="adj" fmla="val 17042"/>
              </a:avLst>
            </a:prstGeom>
            <a:noFill/>
            <a:ln w="6350">
              <a:solidFill>
                <a:schemeClr val="bg2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42938"/>
              <a:endParaRPr lang="it-IT" sz="1100">
                <a:sym typeface="Arial" charset="0"/>
              </a:endParaRPr>
            </a:p>
          </p:txBody>
        </p:sp>
        <p:sp>
          <p:nvSpPr>
            <p:cNvPr id="91199" name="Line 50"/>
            <p:cNvSpPr>
              <a:spLocks noChangeShapeType="1"/>
            </p:cNvSpPr>
            <p:nvPr/>
          </p:nvSpPr>
          <p:spPr bwMode="auto">
            <a:xfrm rot="10800000">
              <a:off x="687" y="713"/>
              <a:ext cx="161" cy="487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miter lim="800000"/>
              <a:headEnd type="stealth" w="med" len="med"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91167" name="Rectangle 52"/>
          <p:cNvSpPr>
            <a:spLocks/>
          </p:cNvSpPr>
          <p:nvPr/>
        </p:nvSpPr>
        <p:spPr bwMode="auto">
          <a:xfrm>
            <a:off x="177800" y="4121150"/>
            <a:ext cx="1027113" cy="1055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642938"/>
            <a:r>
              <a:rPr lang="en-US" sz="800" b="1">
                <a:cs typeface="Arial" charset="0"/>
                <a:sym typeface="Arial" charset="0"/>
              </a:rPr>
              <a:t>Elliptical Beam Pipe</a:t>
            </a:r>
            <a:r>
              <a:rPr lang="en-US" sz="800">
                <a:cs typeface="Arial" charset="0"/>
                <a:sym typeface="Arial" charset="0"/>
              </a:rPr>
              <a:t>:</a:t>
            </a:r>
          </a:p>
          <a:p>
            <a:pPr defTabSz="642938"/>
            <a:r>
              <a:rPr lang="en-US" sz="800">
                <a:cs typeface="Arial" charset="0"/>
                <a:sym typeface="Arial" charset="0"/>
              </a:rPr>
              <a:t>inner-∅</a:t>
            </a:r>
            <a:r>
              <a:rPr lang="en-US" sz="800" baseline="-6000">
                <a:cs typeface="Arial" charset="0"/>
                <a:sym typeface="Arial" charset="0"/>
              </a:rPr>
              <a:t>x</a:t>
            </a:r>
            <a:r>
              <a:rPr lang="en-US" sz="800">
                <a:cs typeface="Arial" charset="0"/>
                <a:sym typeface="Arial" charset="0"/>
              </a:rPr>
              <a:t> = 7.3cm</a:t>
            </a:r>
            <a:endParaRPr lang="en-US" sz="800" baseline="-6000">
              <a:sym typeface="Arial" charset="0"/>
            </a:endParaRPr>
          </a:p>
          <a:p>
            <a:pPr defTabSz="642938"/>
            <a:r>
              <a:rPr lang="en-US" sz="800">
                <a:sym typeface="Arial" charset="0"/>
              </a:rPr>
              <a:t>inner-∅</a:t>
            </a:r>
            <a:r>
              <a:rPr lang="en-US" sz="800" baseline="-6000">
                <a:cs typeface="Arial" charset="0"/>
                <a:sym typeface="Arial" charset="0"/>
              </a:rPr>
              <a:t>y </a:t>
            </a:r>
            <a:r>
              <a:rPr lang="en-US" sz="800">
                <a:cs typeface="Arial" charset="0"/>
                <a:sym typeface="Arial" charset="0"/>
              </a:rPr>
              <a:t>= 5.8cm</a:t>
            </a:r>
            <a:endParaRPr lang="en-US" sz="800">
              <a:sym typeface="Arial" charset="0"/>
            </a:endParaRPr>
          </a:p>
          <a:p>
            <a:pPr defTabSz="642938"/>
            <a:r>
              <a:rPr lang="en-US" sz="800">
                <a:sym typeface="Arial" charset="0"/>
              </a:rPr>
              <a:t>outer-∅</a:t>
            </a:r>
            <a:r>
              <a:rPr lang="en-US" sz="800" baseline="-6000">
                <a:cs typeface="Arial" charset="0"/>
                <a:sym typeface="Arial" charset="0"/>
              </a:rPr>
              <a:t>x</a:t>
            </a:r>
            <a:r>
              <a:rPr lang="en-US" sz="800">
                <a:cs typeface="Arial" charset="0"/>
                <a:sym typeface="Arial" charset="0"/>
              </a:rPr>
              <a:t> = 8.1cm</a:t>
            </a:r>
            <a:endParaRPr lang="en-US" sz="800" baseline="-6000">
              <a:sym typeface="Arial" charset="0"/>
            </a:endParaRPr>
          </a:p>
          <a:p>
            <a:pPr defTabSz="642938"/>
            <a:r>
              <a:rPr lang="en-US" sz="800">
                <a:sym typeface="Arial" charset="0"/>
              </a:rPr>
              <a:t>outer-∅</a:t>
            </a:r>
            <a:r>
              <a:rPr lang="en-US" sz="800" baseline="-6000">
                <a:cs typeface="Arial" charset="0"/>
                <a:sym typeface="Arial" charset="0"/>
              </a:rPr>
              <a:t>y </a:t>
            </a:r>
            <a:r>
              <a:rPr lang="en-US" sz="800">
                <a:cs typeface="Arial" charset="0"/>
                <a:sym typeface="Arial" charset="0"/>
              </a:rPr>
              <a:t>= 6.6cm</a:t>
            </a:r>
          </a:p>
          <a:p>
            <a:pPr defTabSz="642938"/>
            <a:r>
              <a:rPr lang="en-US" sz="800">
                <a:cs typeface="Arial" charset="0"/>
                <a:sym typeface="Arial" charset="0"/>
              </a:rPr>
              <a:t>thickness: 0.8cm</a:t>
            </a:r>
          </a:p>
          <a:p>
            <a:pPr defTabSz="642938"/>
            <a:endParaRPr lang="en-US" sz="600">
              <a:cs typeface="Arial" charset="0"/>
              <a:sym typeface="Arial" charset="0"/>
            </a:endParaRPr>
          </a:p>
        </p:txBody>
      </p:sp>
      <p:sp>
        <p:nvSpPr>
          <p:cNvPr id="91168" name="AutoShape 53"/>
          <p:cNvSpPr>
            <a:spLocks/>
          </p:cNvSpPr>
          <p:nvPr/>
        </p:nvSpPr>
        <p:spPr bwMode="auto">
          <a:xfrm>
            <a:off x="71438" y="4124325"/>
            <a:ext cx="1089025" cy="974725"/>
          </a:xfrm>
          <a:prstGeom prst="roundRect">
            <a:avLst>
              <a:gd name="adj" fmla="val 13759"/>
            </a:avLst>
          </a:prstGeom>
          <a:noFill/>
          <a:ln w="635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642938"/>
            <a:endParaRPr lang="it-IT" sz="1100">
              <a:sym typeface="Arial" charset="0"/>
            </a:endParaRPr>
          </a:p>
        </p:txBody>
      </p:sp>
      <p:sp>
        <p:nvSpPr>
          <p:cNvPr id="91169" name="Line 54"/>
          <p:cNvSpPr>
            <a:spLocks noChangeShapeType="1"/>
          </p:cNvSpPr>
          <p:nvPr/>
        </p:nvSpPr>
        <p:spPr bwMode="auto">
          <a:xfrm rot="10800000">
            <a:off x="933450" y="5099050"/>
            <a:ext cx="153988" cy="339725"/>
          </a:xfrm>
          <a:prstGeom prst="line">
            <a:avLst/>
          </a:prstGeom>
          <a:noFill/>
          <a:ln w="6350">
            <a:solidFill>
              <a:schemeClr val="bg2"/>
            </a:solidFill>
            <a:miter lim="800000"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170" name="Rectangle 57"/>
          <p:cNvSpPr>
            <a:spLocks/>
          </p:cNvSpPr>
          <p:nvPr/>
        </p:nvSpPr>
        <p:spPr bwMode="auto">
          <a:xfrm>
            <a:off x="7064375" y="3875088"/>
            <a:ext cx="2151063" cy="1044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642938"/>
            <a:r>
              <a:rPr lang="en-US" sz="800" b="1">
                <a:cs typeface="Arial" charset="0"/>
                <a:sym typeface="Arial" charset="0"/>
              </a:rPr>
              <a:t>Fwd/Bwd Electromagn. Calo 2</a:t>
            </a:r>
            <a:r>
              <a:rPr lang="en-US" sz="800">
                <a:cs typeface="Arial" charset="0"/>
                <a:sym typeface="Arial" charset="0"/>
              </a:rPr>
              <a:t> - (green)</a:t>
            </a:r>
          </a:p>
          <a:p>
            <a:pPr defTabSz="642938"/>
            <a:r>
              <a:rPr lang="en-US" sz="800">
                <a:cs typeface="Arial" charset="0"/>
                <a:sym typeface="Arial" charset="0"/>
              </a:rPr>
              <a:t>inner R =   21. cm; outer R = 110. cm</a:t>
            </a:r>
          </a:p>
          <a:p>
            <a:pPr defTabSz="642938"/>
            <a:r>
              <a:rPr lang="en-US" sz="800">
                <a:cs typeface="Arial" charset="0"/>
                <a:sym typeface="Arial" charset="0"/>
              </a:rPr>
              <a:t>ΔZ = 40. cm</a:t>
            </a:r>
          </a:p>
        </p:txBody>
      </p:sp>
      <p:sp>
        <p:nvSpPr>
          <p:cNvPr id="91171" name="AutoShape 58"/>
          <p:cNvSpPr>
            <a:spLocks/>
          </p:cNvSpPr>
          <p:nvPr/>
        </p:nvSpPr>
        <p:spPr bwMode="auto">
          <a:xfrm>
            <a:off x="6965950" y="4124325"/>
            <a:ext cx="1998663" cy="563563"/>
          </a:xfrm>
          <a:prstGeom prst="roundRect">
            <a:avLst>
              <a:gd name="adj" fmla="val 23806"/>
            </a:avLst>
          </a:prstGeom>
          <a:noFill/>
          <a:ln w="635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642938"/>
            <a:endParaRPr lang="it-IT" sz="1100">
              <a:sym typeface="Arial" charset="0"/>
            </a:endParaRPr>
          </a:p>
        </p:txBody>
      </p:sp>
      <p:sp>
        <p:nvSpPr>
          <p:cNvPr id="91172" name="Line 59"/>
          <p:cNvSpPr>
            <a:spLocks noChangeShapeType="1"/>
          </p:cNvSpPr>
          <p:nvPr/>
        </p:nvSpPr>
        <p:spPr bwMode="auto">
          <a:xfrm>
            <a:off x="6099175" y="2714625"/>
            <a:ext cx="1865313" cy="1411288"/>
          </a:xfrm>
          <a:prstGeom prst="line">
            <a:avLst/>
          </a:prstGeom>
          <a:noFill/>
          <a:ln w="6350">
            <a:solidFill>
              <a:schemeClr val="bg2"/>
            </a:solidFill>
            <a:miter lim="800000"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173" name="Rectangle 62"/>
          <p:cNvSpPr>
            <a:spLocks/>
          </p:cNvSpPr>
          <p:nvPr/>
        </p:nvSpPr>
        <p:spPr bwMode="auto">
          <a:xfrm>
            <a:off x="6572250" y="4465638"/>
            <a:ext cx="2151063" cy="1044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642938"/>
            <a:r>
              <a:rPr lang="en-US" sz="800" b="1">
                <a:cs typeface="Arial" charset="0"/>
                <a:sym typeface="Arial" charset="0"/>
              </a:rPr>
              <a:t>Fwd/Bwd Electromagn. Calo 1</a:t>
            </a:r>
            <a:r>
              <a:rPr lang="en-US" sz="800">
                <a:cs typeface="Arial" charset="0"/>
                <a:sym typeface="Arial" charset="0"/>
              </a:rPr>
              <a:t> - (green)</a:t>
            </a:r>
          </a:p>
          <a:p>
            <a:pPr defTabSz="642938"/>
            <a:r>
              <a:rPr lang="en-US" sz="800">
                <a:cs typeface="Arial" charset="0"/>
                <a:sym typeface="Arial" charset="0"/>
              </a:rPr>
              <a:t>inner R =   70. cm; outer R = 110. cm</a:t>
            </a:r>
          </a:p>
          <a:p>
            <a:pPr defTabSz="642938"/>
            <a:r>
              <a:rPr lang="en-US" sz="800">
                <a:cs typeface="Arial" charset="0"/>
                <a:sym typeface="Arial" charset="0"/>
              </a:rPr>
              <a:t>ΔZ = 250. cm</a:t>
            </a:r>
          </a:p>
        </p:txBody>
      </p:sp>
      <p:sp>
        <p:nvSpPr>
          <p:cNvPr id="91174" name="AutoShape 63"/>
          <p:cNvSpPr>
            <a:spLocks/>
          </p:cNvSpPr>
          <p:nvPr/>
        </p:nvSpPr>
        <p:spPr bwMode="auto">
          <a:xfrm>
            <a:off x="6473825" y="4714875"/>
            <a:ext cx="1963738" cy="563563"/>
          </a:xfrm>
          <a:prstGeom prst="roundRect">
            <a:avLst>
              <a:gd name="adj" fmla="val 23806"/>
            </a:avLst>
          </a:prstGeom>
          <a:noFill/>
          <a:ln w="635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642938"/>
            <a:endParaRPr lang="it-IT" sz="1100">
              <a:sym typeface="Arial" charset="0"/>
            </a:endParaRPr>
          </a:p>
        </p:txBody>
      </p:sp>
      <p:sp>
        <p:nvSpPr>
          <p:cNvPr id="91175" name="Line 64"/>
          <p:cNvSpPr>
            <a:spLocks noChangeShapeType="1"/>
          </p:cNvSpPr>
          <p:nvPr/>
        </p:nvSpPr>
        <p:spPr bwMode="auto">
          <a:xfrm>
            <a:off x="5626100" y="3089275"/>
            <a:ext cx="1163638" cy="1620838"/>
          </a:xfrm>
          <a:prstGeom prst="line">
            <a:avLst/>
          </a:prstGeom>
          <a:noFill/>
          <a:ln w="6350">
            <a:solidFill>
              <a:schemeClr val="bg2"/>
            </a:solidFill>
            <a:miter lim="800000"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176" name="Rectangle 67"/>
          <p:cNvSpPr>
            <a:spLocks/>
          </p:cNvSpPr>
          <p:nvPr/>
        </p:nvSpPr>
        <p:spPr bwMode="auto">
          <a:xfrm>
            <a:off x="6027738" y="5064125"/>
            <a:ext cx="2152650" cy="1044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642938"/>
            <a:r>
              <a:rPr lang="en-US" sz="800" b="1">
                <a:cs typeface="Arial" charset="0"/>
                <a:sym typeface="Arial" charset="0"/>
              </a:rPr>
              <a:t>Barrel Electromagn. Calo</a:t>
            </a:r>
            <a:r>
              <a:rPr lang="en-US" sz="800">
                <a:cs typeface="Arial" charset="0"/>
                <a:sym typeface="Arial" charset="0"/>
              </a:rPr>
              <a:t> - (green)</a:t>
            </a:r>
          </a:p>
          <a:p>
            <a:pPr defTabSz="642938"/>
            <a:r>
              <a:rPr lang="en-US" sz="800">
                <a:cs typeface="Arial" charset="0"/>
                <a:sym typeface="Arial" charset="0"/>
              </a:rPr>
              <a:t>inner R =   70. cm; outer R = 110. cm</a:t>
            </a:r>
          </a:p>
          <a:p>
            <a:pPr defTabSz="642938"/>
            <a:r>
              <a:rPr lang="en-US" sz="800">
                <a:cs typeface="Arial" charset="0"/>
                <a:sym typeface="Arial" charset="0"/>
              </a:rPr>
              <a:t>ΔZ = 250. cm</a:t>
            </a:r>
          </a:p>
        </p:txBody>
      </p:sp>
      <p:sp>
        <p:nvSpPr>
          <p:cNvPr id="91177" name="AutoShape 68"/>
          <p:cNvSpPr>
            <a:spLocks/>
          </p:cNvSpPr>
          <p:nvPr/>
        </p:nvSpPr>
        <p:spPr bwMode="auto">
          <a:xfrm>
            <a:off x="5929313" y="5305425"/>
            <a:ext cx="1965325" cy="561975"/>
          </a:xfrm>
          <a:prstGeom prst="roundRect">
            <a:avLst>
              <a:gd name="adj" fmla="val 23806"/>
            </a:avLst>
          </a:prstGeom>
          <a:noFill/>
          <a:ln w="635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642938"/>
            <a:endParaRPr lang="it-IT" sz="1100">
              <a:sym typeface="Arial" charset="0"/>
            </a:endParaRPr>
          </a:p>
        </p:txBody>
      </p:sp>
      <p:sp>
        <p:nvSpPr>
          <p:cNvPr id="91178" name="Line 69"/>
          <p:cNvSpPr>
            <a:spLocks noChangeShapeType="1"/>
          </p:cNvSpPr>
          <p:nvPr/>
        </p:nvSpPr>
        <p:spPr bwMode="auto">
          <a:xfrm>
            <a:off x="4803775" y="3660775"/>
            <a:ext cx="1311275" cy="1652588"/>
          </a:xfrm>
          <a:prstGeom prst="line">
            <a:avLst/>
          </a:prstGeom>
          <a:noFill/>
          <a:ln w="6350">
            <a:solidFill>
              <a:schemeClr val="bg2"/>
            </a:solidFill>
            <a:miter lim="800000"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179" name="Rectangle 70"/>
          <p:cNvSpPr>
            <a:spLocks/>
          </p:cNvSpPr>
          <p:nvPr/>
        </p:nvSpPr>
        <p:spPr bwMode="auto">
          <a:xfrm>
            <a:off x="5867400" y="0"/>
            <a:ext cx="3276600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sz="3000">
                <a:solidFill>
                  <a:srgbClr val="FACB04"/>
                </a:solidFill>
                <a:latin typeface="Arial Rounded MT Bold" pitchFamily="34" charset="0"/>
                <a:cs typeface="Arial" charset="0"/>
                <a:sym typeface="Arial" charset="0"/>
              </a:rPr>
              <a:t>Low Q</a:t>
            </a:r>
            <a:r>
              <a:rPr lang="en-US" sz="3000" baseline="32000">
                <a:solidFill>
                  <a:srgbClr val="FACB04"/>
                </a:solidFill>
                <a:latin typeface="Arial Rounded MT Bold" pitchFamily="34" charset="0"/>
                <a:cs typeface="Arial" charset="0"/>
                <a:sym typeface="Arial" charset="0"/>
              </a:rPr>
              <a:t>2</a:t>
            </a:r>
            <a:r>
              <a:rPr lang="en-US" sz="3000">
                <a:solidFill>
                  <a:srgbClr val="FACB04"/>
                </a:solidFill>
                <a:latin typeface="Arial Rounded MT Bold" pitchFamily="34" charset="0"/>
                <a:cs typeface="Arial" charset="0"/>
                <a:sym typeface="Arial" charset="0"/>
              </a:rPr>
              <a:t> Detector</a:t>
            </a:r>
          </a:p>
        </p:txBody>
      </p:sp>
      <p:sp>
        <p:nvSpPr>
          <p:cNvPr id="91180" name="Rectangle 72"/>
          <p:cNvSpPr>
            <a:spLocks/>
          </p:cNvSpPr>
          <p:nvPr/>
        </p:nvSpPr>
        <p:spPr bwMode="auto">
          <a:xfrm rot="-1920000">
            <a:off x="6910388" y="1466850"/>
            <a:ext cx="652462" cy="1063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marL="39688" defTabSz="642938"/>
            <a:r>
              <a:rPr lang="en-US" sz="600">
                <a:latin typeface="Chalkboard"/>
                <a:sym typeface="Chalkboard"/>
              </a:rPr>
              <a:t>1° and 179° </a:t>
            </a:r>
          </a:p>
        </p:txBody>
      </p:sp>
      <p:sp>
        <p:nvSpPr>
          <p:cNvPr id="91181" name="Line 73"/>
          <p:cNvSpPr>
            <a:spLocks noChangeShapeType="1"/>
          </p:cNvSpPr>
          <p:nvPr/>
        </p:nvSpPr>
        <p:spPr bwMode="auto">
          <a:xfrm rot="19680000" flipH="1">
            <a:off x="4106863" y="2519363"/>
            <a:ext cx="3092450" cy="55562"/>
          </a:xfrm>
          <a:prstGeom prst="line">
            <a:avLst/>
          </a:prstGeom>
          <a:noFill/>
          <a:ln w="25400">
            <a:solidFill>
              <a:schemeClr val="bg2"/>
            </a:solidFill>
            <a:prstDash val="sysDot"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182" name="Rectangle 74"/>
          <p:cNvSpPr>
            <a:spLocks/>
          </p:cNvSpPr>
          <p:nvPr/>
        </p:nvSpPr>
        <p:spPr bwMode="auto">
          <a:xfrm rot="-1920000">
            <a:off x="6848475" y="1395413"/>
            <a:ext cx="652463" cy="1063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marL="39688" defTabSz="642938"/>
            <a:r>
              <a:rPr lang="en-US" sz="600">
                <a:latin typeface="Chalkboard"/>
                <a:sym typeface="Chalkboard"/>
              </a:rPr>
              <a:t>2° and 178° </a:t>
            </a:r>
          </a:p>
        </p:txBody>
      </p:sp>
      <p:sp>
        <p:nvSpPr>
          <p:cNvPr id="91183" name="Line 75"/>
          <p:cNvSpPr>
            <a:spLocks noChangeShapeType="1"/>
          </p:cNvSpPr>
          <p:nvPr/>
        </p:nvSpPr>
        <p:spPr bwMode="auto">
          <a:xfrm rot="19680000" flipH="1">
            <a:off x="4092575" y="2471738"/>
            <a:ext cx="3092450" cy="107950"/>
          </a:xfrm>
          <a:prstGeom prst="line">
            <a:avLst/>
          </a:prstGeom>
          <a:noFill/>
          <a:ln w="25400">
            <a:solidFill>
              <a:schemeClr val="bg2"/>
            </a:solidFill>
            <a:prstDash val="sysDot"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184" name="Rectangle 76"/>
          <p:cNvSpPr>
            <a:spLocks/>
          </p:cNvSpPr>
          <p:nvPr/>
        </p:nvSpPr>
        <p:spPr bwMode="auto">
          <a:xfrm rot="-1920000">
            <a:off x="6802438" y="1319213"/>
            <a:ext cx="669925" cy="107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marL="39688" defTabSz="642938"/>
            <a:r>
              <a:rPr lang="en-US" sz="600">
                <a:latin typeface="Chalkboard"/>
                <a:sym typeface="Chalkboard"/>
              </a:rPr>
              <a:t>3° and 177° </a:t>
            </a:r>
          </a:p>
        </p:txBody>
      </p:sp>
      <p:sp>
        <p:nvSpPr>
          <p:cNvPr id="91185" name="Line 77"/>
          <p:cNvSpPr>
            <a:spLocks noChangeShapeType="1"/>
          </p:cNvSpPr>
          <p:nvPr/>
        </p:nvSpPr>
        <p:spPr bwMode="auto">
          <a:xfrm rot="19680000" flipH="1">
            <a:off x="4076700" y="2419350"/>
            <a:ext cx="3092450" cy="163513"/>
          </a:xfrm>
          <a:prstGeom prst="line">
            <a:avLst/>
          </a:prstGeom>
          <a:noFill/>
          <a:ln w="25400">
            <a:solidFill>
              <a:schemeClr val="bg2"/>
            </a:solidFill>
            <a:prstDash val="sysDot"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186" name="Rectangle 78"/>
          <p:cNvSpPr>
            <a:spLocks/>
          </p:cNvSpPr>
          <p:nvPr/>
        </p:nvSpPr>
        <p:spPr bwMode="auto">
          <a:xfrm rot="-1920000">
            <a:off x="6754813" y="1247775"/>
            <a:ext cx="660400" cy="107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marL="39688" defTabSz="642938"/>
            <a:r>
              <a:rPr lang="en-US" sz="600">
                <a:latin typeface="Chalkboard"/>
                <a:sym typeface="Chalkboard"/>
              </a:rPr>
              <a:t>4° and 176° </a:t>
            </a:r>
          </a:p>
        </p:txBody>
      </p:sp>
      <p:sp>
        <p:nvSpPr>
          <p:cNvPr id="91187" name="Line 79"/>
          <p:cNvSpPr>
            <a:spLocks noChangeShapeType="1"/>
          </p:cNvSpPr>
          <p:nvPr/>
        </p:nvSpPr>
        <p:spPr bwMode="auto">
          <a:xfrm rot="19680000" flipH="1">
            <a:off x="4062413" y="2366963"/>
            <a:ext cx="3090862" cy="219075"/>
          </a:xfrm>
          <a:prstGeom prst="line">
            <a:avLst/>
          </a:prstGeom>
          <a:noFill/>
          <a:ln w="25400">
            <a:solidFill>
              <a:schemeClr val="bg2"/>
            </a:solidFill>
            <a:prstDash val="sysDot"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188" name="Line 80"/>
          <p:cNvSpPr>
            <a:spLocks noChangeShapeType="1"/>
          </p:cNvSpPr>
          <p:nvPr/>
        </p:nvSpPr>
        <p:spPr bwMode="auto">
          <a:xfrm rot="19680000" flipH="1">
            <a:off x="4048125" y="2320925"/>
            <a:ext cx="3067050" cy="276225"/>
          </a:xfrm>
          <a:prstGeom prst="line">
            <a:avLst/>
          </a:prstGeom>
          <a:noFill/>
          <a:ln w="25400">
            <a:solidFill>
              <a:schemeClr val="bg2"/>
            </a:solidFill>
            <a:prstDash val="sysDot"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189" name="Rectangle 81"/>
          <p:cNvSpPr>
            <a:spLocks/>
          </p:cNvSpPr>
          <p:nvPr/>
        </p:nvSpPr>
        <p:spPr bwMode="auto">
          <a:xfrm rot="-1920000">
            <a:off x="6694488" y="1160463"/>
            <a:ext cx="669925" cy="107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marL="39688" defTabSz="642938"/>
            <a:r>
              <a:rPr lang="en-US" sz="600">
                <a:latin typeface="Chalkboard"/>
                <a:sym typeface="Chalkboard"/>
              </a:rPr>
              <a:t>5</a:t>
            </a:r>
            <a:r>
              <a:rPr lang="en-US" sz="600">
                <a:latin typeface="ヒラギノ角ゴ ProN W3"/>
                <a:sym typeface="ヒラギノ角ゴ ProN W3"/>
              </a:rPr>
              <a:t>°</a:t>
            </a:r>
            <a:r>
              <a:rPr lang="en-US" sz="600">
                <a:latin typeface="Chalkboard"/>
                <a:sym typeface="Chalkboard"/>
              </a:rPr>
              <a:t> and 175° </a:t>
            </a:r>
          </a:p>
        </p:txBody>
      </p:sp>
      <p:sp>
        <p:nvSpPr>
          <p:cNvPr id="91190" name="Line 82"/>
          <p:cNvSpPr>
            <a:spLocks noChangeShapeType="1"/>
          </p:cNvSpPr>
          <p:nvPr/>
        </p:nvSpPr>
        <p:spPr bwMode="auto">
          <a:xfrm rot="19680000" flipH="1">
            <a:off x="3984625" y="2097088"/>
            <a:ext cx="3028950" cy="531812"/>
          </a:xfrm>
          <a:prstGeom prst="line">
            <a:avLst/>
          </a:prstGeom>
          <a:noFill/>
          <a:ln w="25400">
            <a:solidFill>
              <a:schemeClr val="bg2"/>
            </a:solidFill>
            <a:prstDash val="sysDot"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191" name="Rectangle 83"/>
          <p:cNvSpPr>
            <a:spLocks/>
          </p:cNvSpPr>
          <p:nvPr/>
        </p:nvSpPr>
        <p:spPr bwMode="auto">
          <a:xfrm rot="-1920000">
            <a:off x="6600825" y="1038225"/>
            <a:ext cx="687388" cy="107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marL="39688" defTabSz="642938"/>
            <a:r>
              <a:rPr lang="en-US" sz="600">
                <a:latin typeface="Chalkboard"/>
                <a:sym typeface="Chalkboard"/>
              </a:rPr>
              <a:t>10</a:t>
            </a:r>
            <a:r>
              <a:rPr lang="en-US" sz="600">
                <a:latin typeface="ヒラギノ角ゴ ProN W3"/>
                <a:sym typeface="ヒラギノ角ゴ ProN W3"/>
              </a:rPr>
              <a:t>°</a:t>
            </a:r>
            <a:r>
              <a:rPr lang="en-US" sz="600">
                <a:latin typeface="Chalkboard"/>
                <a:sym typeface="Chalkboard"/>
              </a:rPr>
              <a:t> and 170° </a:t>
            </a:r>
          </a:p>
        </p:txBody>
      </p:sp>
      <p:sp>
        <p:nvSpPr>
          <p:cNvPr id="91192" name="Line 84"/>
          <p:cNvSpPr>
            <a:spLocks noChangeShapeType="1"/>
          </p:cNvSpPr>
          <p:nvPr/>
        </p:nvSpPr>
        <p:spPr bwMode="auto">
          <a:xfrm rot="10800000" flipH="1">
            <a:off x="3081338" y="4240213"/>
            <a:ext cx="3868737" cy="430212"/>
          </a:xfrm>
          <a:prstGeom prst="line">
            <a:avLst/>
          </a:prstGeom>
          <a:noFill/>
          <a:ln w="6350">
            <a:solidFill>
              <a:schemeClr val="bg2"/>
            </a:solidFill>
            <a:miter lim="800000"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193" name="Line 85"/>
          <p:cNvSpPr>
            <a:spLocks noChangeShapeType="1"/>
          </p:cNvSpPr>
          <p:nvPr/>
        </p:nvSpPr>
        <p:spPr bwMode="auto">
          <a:xfrm>
            <a:off x="3735388" y="4311650"/>
            <a:ext cx="2752725" cy="461963"/>
          </a:xfrm>
          <a:prstGeom prst="line">
            <a:avLst/>
          </a:prstGeom>
          <a:noFill/>
          <a:ln w="6350">
            <a:solidFill>
              <a:schemeClr val="bg2"/>
            </a:solidFill>
            <a:miter lim="800000"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194" name="Line 86"/>
          <p:cNvSpPr>
            <a:spLocks noChangeShapeType="1"/>
          </p:cNvSpPr>
          <p:nvPr/>
        </p:nvSpPr>
        <p:spPr bwMode="auto">
          <a:xfrm flipH="1">
            <a:off x="5667375" y="2528888"/>
            <a:ext cx="249238" cy="3370262"/>
          </a:xfrm>
          <a:prstGeom prst="line">
            <a:avLst/>
          </a:prstGeom>
          <a:noFill/>
          <a:ln w="6350">
            <a:solidFill>
              <a:schemeClr val="bg2"/>
            </a:solidFill>
            <a:miter lim="800000"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195" name="Line 87"/>
          <p:cNvSpPr>
            <a:spLocks noChangeShapeType="1"/>
          </p:cNvSpPr>
          <p:nvPr/>
        </p:nvSpPr>
        <p:spPr bwMode="auto">
          <a:xfrm flipH="1">
            <a:off x="1438275" y="2411413"/>
            <a:ext cx="4927600" cy="3497262"/>
          </a:xfrm>
          <a:prstGeom prst="line">
            <a:avLst/>
          </a:prstGeom>
          <a:noFill/>
          <a:ln w="6350">
            <a:solidFill>
              <a:schemeClr val="bg2"/>
            </a:solidFill>
            <a:miter lim="800000"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196" name="Line 88"/>
          <p:cNvSpPr>
            <a:spLocks noChangeShapeType="1"/>
          </p:cNvSpPr>
          <p:nvPr/>
        </p:nvSpPr>
        <p:spPr bwMode="auto">
          <a:xfrm flipH="1">
            <a:off x="4660900" y="2259013"/>
            <a:ext cx="1641475" cy="3860800"/>
          </a:xfrm>
          <a:prstGeom prst="line">
            <a:avLst/>
          </a:prstGeom>
          <a:noFill/>
          <a:ln w="6350">
            <a:solidFill>
              <a:schemeClr val="bg2"/>
            </a:solidFill>
            <a:miter lim="800000"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197" name="Slide Number Placeholder 1"/>
          <p:cNvSpPr txBox="1">
            <a:spLocks noGrp="1"/>
          </p:cNvSpPr>
          <p:nvPr/>
        </p:nvSpPr>
        <p:spPr bwMode="auto">
          <a:xfrm>
            <a:off x="8718550" y="6616700"/>
            <a:ext cx="217488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74" tIns="32137" rIns="64274" bIns="32137" anchor="b"/>
          <a:lstStyle/>
          <a:p>
            <a:pPr algn="ctr" defTabSz="642938"/>
            <a:fld id="{6C6C88F6-6EE4-4955-8283-F8A10D323B5C}" type="slidenum">
              <a:rPr lang="en-US" sz="1100">
                <a:sym typeface="Corbel" pitchFamily="34" charset="0"/>
              </a:rPr>
              <a:pPr algn="ctr" defTabSz="642938"/>
              <a:t>46</a:t>
            </a:fld>
            <a:endParaRPr lang="en-US" sz="1100">
              <a:sym typeface="Corbe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/>
          <p:cNvPicPr>
            <a:picLocks noChangeAspect="1" noChangeArrowheads="1"/>
          </p:cNvPicPr>
          <p:nvPr/>
        </p:nvPicPr>
        <p:blipFill>
          <a:blip r:embed="rId2"/>
          <a:srcRect t="18491"/>
          <a:stretch>
            <a:fillRect/>
          </a:stretch>
        </p:blipFill>
        <p:spPr bwMode="auto">
          <a:xfrm>
            <a:off x="3995738" y="3716338"/>
            <a:ext cx="4968875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2" name="Picture 4"/>
          <p:cNvPicPr>
            <a:picLocks noChangeArrowheads="1"/>
          </p:cNvPicPr>
          <p:nvPr/>
        </p:nvPicPr>
        <p:blipFill>
          <a:blip r:embed="rId3"/>
          <a:srcRect t="20207"/>
          <a:stretch>
            <a:fillRect/>
          </a:stretch>
        </p:blipFill>
        <p:spPr bwMode="auto">
          <a:xfrm>
            <a:off x="684213" y="1125538"/>
            <a:ext cx="424815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200025"/>
            <a:ext cx="7488237" cy="636588"/>
          </a:xfrm>
        </p:spPr>
        <p:txBody>
          <a:bodyPr/>
          <a:lstStyle/>
          <a:p>
            <a:r>
              <a:rPr lang="en-US" sz="3400" smtClean="0"/>
              <a:t>Instrumented Magnets (a study)</a:t>
            </a:r>
            <a:endParaRPr lang="it-IT" sz="3400" smtClean="0"/>
          </a:p>
        </p:txBody>
      </p:sp>
      <p:pic>
        <p:nvPicPr>
          <p:cNvPr id="92164" name="Picture 3"/>
          <p:cNvPicPr>
            <a:picLocks noChangeArrowheads="1"/>
          </p:cNvPicPr>
          <p:nvPr/>
        </p:nvPicPr>
        <p:blipFill>
          <a:blip r:embed="rId4"/>
          <a:srcRect t="19579"/>
          <a:stretch>
            <a:fillRect/>
          </a:stretch>
        </p:blipFill>
        <p:spPr bwMode="auto">
          <a:xfrm>
            <a:off x="5003800" y="1125538"/>
            <a:ext cx="3959225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5" name="Rectangle 5"/>
          <p:cNvSpPr>
            <a:spLocks/>
          </p:cNvSpPr>
          <p:nvPr/>
        </p:nvSpPr>
        <p:spPr bwMode="auto">
          <a:xfrm>
            <a:off x="7537450" y="765175"/>
            <a:ext cx="1427163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14" bIns="0">
            <a:spAutoFit/>
          </a:bodyPr>
          <a:lstStyle/>
          <a:p>
            <a:pPr marL="39688" algn="ctr" defTabSz="642938"/>
            <a:r>
              <a:rPr lang="en-US" sz="1500">
                <a:sym typeface="Arial" charset="0"/>
              </a:rPr>
              <a:t>Tim Greenshaw</a:t>
            </a:r>
          </a:p>
        </p:txBody>
      </p:sp>
      <p:sp>
        <p:nvSpPr>
          <p:cNvPr id="9216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4213" y="3860800"/>
            <a:ext cx="3240087" cy="1306513"/>
          </a:xfrm>
        </p:spPr>
        <p:txBody>
          <a:bodyPr/>
          <a:lstStyle/>
          <a:p>
            <a:pPr>
              <a:buFont typeface="Corbel" pitchFamily="34" charset="0"/>
              <a:buNone/>
            </a:pPr>
            <a:r>
              <a:rPr lang="en-US" sz="1700" b="1" smtClean="0">
                <a:solidFill>
                  <a:srgbClr val="FACB04"/>
                </a:solidFill>
              </a:rPr>
              <a:t>MAGCAL Design</a:t>
            </a:r>
          </a:p>
          <a:p>
            <a:pPr>
              <a:buFont typeface="Corbel" pitchFamily="34" charset="0"/>
              <a:buNone/>
            </a:pPr>
            <a:r>
              <a:rPr lang="en-US" sz="1700" b="1" smtClean="0"/>
              <a:t>Geant 4 studies (Birmingham)</a:t>
            </a:r>
          </a:p>
          <a:p>
            <a:pPr>
              <a:buFont typeface="Corbel" pitchFamily="34" charset="0"/>
              <a:buNone/>
            </a:pPr>
            <a:r>
              <a:rPr lang="en-US" sz="1700" b="1" smtClean="0">
                <a:sym typeface="Wingdings" pitchFamily="2" charset="2"/>
              </a:rPr>
              <a:t>  Divonne 2009 workshop</a:t>
            </a:r>
            <a:endParaRPr lang="it-IT" sz="1700" b="1" smtClean="0">
              <a:sym typeface="Wingdings" pitchFamily="2" charset="2"/>
            </a:endParaRPr>
          </a:p>
        </p:txBody>
      </p:sp>
      <p:pic>
        <p:nvPicPr>
          <p:cNvPr id="92167" name="Picture 8" descr="magca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7088" y="5229225"/>
            <a:ext cx="2808287" cy="13382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168" name="Slide Number Placeholder 3"/>
          <p:cNvSpPr txBox="1">
            <a:spLocks noGrp="1"/>
          </p:cNvSpPr>
          <p:nvPr/>
        </p:nvSpPr>
        <p:spPr bwMode="auto">
          <a:xfrm>
            <a:off x="8718550" y="6616700"/>
            <a:ext cx="217488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74" tIns="32137" rIns="64274" bIns="32137" anchor="b"/>
          <a:lstStyle/>
          <a:p>
            <a:pPr algn="ctr" defTabSz="642938"/>
            <a:fld id="{91706712-B679-41E5-BE72-C9279BB5AAD7}" type="slidenum">
              <a:rPr lang="en-US" sz="1100">
                <a:sym typeface="Corbel" pitchFamily="34" charset="0"/>
              </a:rPr>
              <a:pPr algn="ctr" defTabSz="642938"/>
              <a:t>47</a:t>
            </a:fld>
            <a:endParaRPr lang="en-US" sz="1100">
              <a:sym typeface="Corbel" pitchFamily="34" charset="0"/>
            </a:endParaRPr>
          </a:p>
        </p:txBody>
      </p:sp>
      <p:sp>
        <p:nvSpPr>
          <p:cNvPr id="92169" name="Rectangle 10"/>
          <p:cNvSpPr>
            <a:spLocks noChangeArrowheads="1"/>
          </p:cNvSpPr>
          <p:nvPr/>
        </p:nvSpPr>
        <p:spPr bwMode="auto">
          <a:xfrm>
            <a:off x="1100138" y="6554788"/>
            <a:ext cx="7429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ts val="700"/>
              </a:spcBef>
              <a:buSzPct val="93000"/>
              <a:buFont typeface="Corbel" pitchFamily="34" charset="0"/>
              <a:buNone/>
            </a:pPr>
            <a:r>
              <a:rPr lang="en-US" sz="1000" b="1">
                <a:sym typeface="Corbel" pitchFamily="34" charset="0"/>
              </a:rPr>
              <a:t>MAGCAL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smtClean="0"/>
              <a:t>Luminosity Measurement</a:t>
            </a:r>
            <a:endParaRPr lang="it-IT" sz="3400" smtClean="0"/>
          </a:p>
        </p:txBody>
      </p:sp>
      <p:sp>
        <p:nvSpPr>
          <p:cNvPr id="93186" name="Slide Number Placeholder 3"/>
          <p:cNvSpPr txBox="1">
            <a:spLocks noGrp="1"/>
          </p:cNvSpPr>
          <p:nvPr/>
        </p:nvSpPr>
        <p:spPr bwMode="auto">
          <a:xfrm>
            <a:off x="8718550" y="6616700"/>
            <a:ext cx="217488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74" tIns="32137" rIns="64274" bIns="32137" anchor="b"/>
          <a:lstStyle/>
          <a:p>
            <a:pPr algn="ctr" defTabSz="642938"/>
            <a:fld id="{811E815A-E103-4ABF-BC5B-F0F01170A01E}" type="slidenum">
              <a:rPr lang="en-US" sz="1100">
                <a:sym typeface="Corbel" pitchFamily="34" charset="0"/>
              </a:rPr>
              <a:pPr algn="ctr" defTabSz="642938"/>
              <a:t>48</a:t>
            </a:fld>
            <a:endParaRPr lang="en-US" sz="1100">
              <a:sym typeface="Corbel" pitchFamily="34" charset="0"/>
            </a:endParaRPr>
          </a:p>
        </p:txBody>
      </p:sp>
      <p:pic>
        <p:nvPicPr>
          <p:cNvPr id="93187" name="Picture 5" descr="lumi1"/>
          <p:cNvPicPr>
            <a:picLocks noChangeAspect="1" noChangeArrowheads="1"/>
          </p:cNvPicPr>
          <p:nvPr/>
        </p:nvPicPr>
        <p:blipFill>
          <a:blip r:embed="rId2"/>
          <a:srcRect l="1601"/>
          <a:stretch>
            <a:fillRect/>
          </a:stretch>
        </p:blipFill>
        <p:spPr bwMode="auto">
          <a:xfrm>
            <a:off x="179388" y="811213"/>
            <a:ext cx="475297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8" name="Picture 8" descr="lumi2"/>
          <p:cNvPicPr>
            <a:picLocks noChangeAspect="1" noChangeArrowheads="1"/>
          </p:cNvPicPr>
          <p:nvPr/>
        </p:nvPicPr>
        <p:blipFill>
          <a:blip r:embed="rId3"/>
          <a:srcRect l="40198" t="31767"/>
          <a:stretch>
            <a:fillRect/>
          </a:stretch>
        </p:blipFill>
        <p:spPr bwMode="auto">
          <a:xfrm>
            <a:off x="5076825" y="852488"/>
            <a:ext cx="3849688" cy="2673350"/>
          </a:xfrm>
          <a:prstGeom prst="rect">
            <a:avLst/>
          </a:prstGeom>
          <a:noFill/>
          <a:ln w="22225">
            <a:solidFill>
              <a:srgbClr val="02C4DE"/>
            </a:solidFill>
            <a:miter lim="800000"/>
            <a:headEnd/>
            <a:tailEnd/>
          </a:ln>
        </p:spPr>
      </p:pic>
      <p:sp>
        <p:nvSpPr>
          <p:cNvPr id="93189" name="Rectangle 9"/>
          <p:cNvSpPr>
            <a:spLocks noChangeArrowheads="1"/>
          </p:cNvSpPr>
          <p:nvPr/>
        </p:nvSpPr>
        <p:spPr bwMode="auto">
          <a:xfrm>
            <a:off x="7524750" y="476250"/>
            <a:ext cx="1514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ym typeface="Corbel" pitchFamily="34" charset="0"/>
              </a:rPr>
              <a:t>Sergey Levonian</a:t>
            </a:r>
            <a:endParaRPr lang="it-IT" sz="1400">
              <a:sym typeface="Corbel" pitchFamily="34" charset="0"/>
            </a:endParaRPr>
          </a:p>
        </p:txBody>
      </p:sp>
      <p:pic>
        <p:nvPicPr>
          <p:cNvPr id="93190" name="Picture 10" descr="lumi2"/>
          <p:cNvPicPr>
            <a:picLocks noChangeAspect="1" noChangeArrowheads="1"/>
          </p:cNvPicPr>
          <p:nvPr/>
        </p:nvPicPr>
        <p:blipFill>
          <a:blip r:embed="rId3"/>
          <a:srcRect r="57693" b="52328"/>
          <a:stretch>
            <a:fillRect/>
          </a:stretch>
        </p:blipFill>
        <p:spPr bwMode="auto">
          <a:xfrm>
            <a:off x="5076825" y="3857625"/>
            <a:ext cx="3887788" cy="2665413"/>
          </a:xfrm>
          <a:prstGeom prst="rect">
            <a:avLst/>
          </a:prstGeom>
          <a:noFill/>
          <a:ln w="22225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93191" name="Rectangle 11"/>
          <p:cNvSpPr>
            <a:spLocks noChangeArrowheads="1"/>
          </p:cNvSpPr>
          <p:nvPr/>
        </p:nvSpPr>
        <p:spPr bwMode="auto">
          <a:xfrm>
            <a:off x="179388" y="3716338"/>
            <a:ext cx="5184775" cy="2952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5707" tIns="35707" rIns="76336" bIns="35707"/>
          <a:lstStyle/>
          <a:p>
            <a:pPr marL="246063" indent="-241300" defTabSz="642938" eaLnBrk="0" hangingPunct="0">
              <a:spcBef>
                <a:spcPts val="700"/>
              </a:spcBef>
              <a:buSzPct val="93000"/>
              <a:buFont typeface="Corbel" pitchFamily="34" charset="0"/>
              <a:buNone/>
            </a:pPr>
            <a:r>
              <a:rPr lang="en-US" sz="1500">
                <a:solidFill>
                  <a:srgbClr val="02C4DE"/>
                </a:solidFill>
                <a:sym typeface="Corbel" pitchFamily="34" charset="0"/>
              </a:rPr>
              <a:t>Linac-Ring:</a:t>
            </a:r>
          </a:p>
          <a:p>
            <a:pPr marL="246063" indent="-241300" defTabSz="642938" eaLnBrk="0" hangingPunct="0">
              <a:spcBef>
                <a:spcPts val="700"/>
              </a:spcBef>
              <a:buSzPct val="93000"/>
              <a:buFont typeface="Corbel" pitchFamily="34" charset="0"/>
              <a:buChar char="•"/>
            </a:pPr>
            <a:r>
              <a:rPr lang="en-US" sz="1500">
                <a:sym typeface="Corbel" pitchFamily="34" charset="0"/>
              </a:rPr>
              <a:t>Head on collisions</a:t>
            </a:r>
          </a:p>
          <a:p>
            <a:pPr marL="246063" indent="-241300" defTabSz="642938" eaLnBrk="0" hangingPunct="0">
              <a:spcBef>
                <a:spcPts val="700"/>
              </a:spcBef>
              <a:buSzPct val="93000"/>
              <a:buFont typeface="Corbel" pitchFamily="34" charset="0"/>
              <a:buChar char="•"/>
            </a:pPr>
            <a:r>
              <a:rPr lang="en-US" sz="1500">
                <a:sym typeface="Corbel" pitchFamily="34" charset="0"/>
              </a:rPr>
              <a:t>Similar to HERA, </a:t>
            </a:r>
            <a:r>
              <a:rPr lang="en-US" sz="1500">
                <a:sym typeface="Symbol" pitchFamily="18" charset="2"/>
              </a:rPr>
              <a:t>’</a:t>
            </a:r>
            <a:r>
              <a:rPr lang="en-US" sz="1500">
                <a:sym typeface="Corbel" pitchFamily="34" charset="0"/>
              </a:rPr>
              <a:t>s travel along the p-beam</a:t>
            </a:r>
          </a:p>
          <a:p>
            <a:pPr marL="246063" indent="-241300" defTabSz="642938" eaLnBrk="0" hangingPunct="0">
              <a:spcBef>
                <a:spcPts val="700"/>
              </a:spcBef>
              <a:buSzPct val="93000"/>
              <a:buFont typeface="Corbel" pitchFamily="34" charset="0"/>
              <a:buChar char="•"/>
            </a:pPr>
            <a:r>
              <a:rPr lang="en-US" sz="1500">
                <a:sym typeface="Corbel" pitchFamily="34" charset="0"/>
              </a:rPr>
              <a:t>Luminosity monitor located at z=100m</a:t>
            </a:r>
          </a:p>
          <a:p>
            <a:pPr marL="246063" indent="-241300" defTabSz="642938" eaLnBrk="0" hangingPunct="0">
              <a:spcBef>
                <a:spcPts val="700"/>
              </a:spcBef>
              <a:buSzPct val="93000"/>
              <a:buFont typeface="Corbel" pitchFamily="34" charset="0"/>
              <a:buChar char="•"/>
            </a:pPr>
            <a:r>
              <a:rPr lang="en-US" sz="1500">
                <a:sym typeface="Corbel" pitchFamily="34" charset="0"/>
              </a:rPr>
              <a:t>Challenge: large aperture required for p at 60-80m</a:t>
            </a:r>
          </a:p>
          <a:p>
            <a:pPr marL="246063" indent="-241300" defTabSz="642938" eaLnBrk="0" hangingPunct="0">
              <a:spcBef>
                <a:spcPts val="700"/>
              </a:spcBef>
              <a:buSzPct val="93000"/>
              <a:buFont typeface="Corbel" pitchFamily="34" charset="0"/>
              <a:buNone/>
            </a:pPr>
            <a:r>
              <a:rPr lang="en-US" sz="1500">
                <a:solidFill>
                  <a:srgbClr val="FF9900"/>
                </a:solidFill>
                <a:sym typeface="Corbel" pitchFamily="34" charset="0"/>
              </a:rPr>
              <a:t>Ring-Ring:</a:t>
            </a:r>
          </a:p>
          <a:p>
            <a:pPr marL="246063" indent="-241300" defTabSz="642938" eaLnBrk="0" hangingPunct="0">
              <a:spcBef>
                <a:spcPts val="700"/>
              </a:spcBef>
              <a:buSzPct val="93000"/>
              <a:buFont typeface="Corbel" pitchFamily="34" charset="0"/>
              <a:buChar char="•"/>
            </a:pPr>
            <a:r>
              <a:rPr lang="en-US" sz="1500">
                <a:sym typeface="Corbel" pitchFamily="34" charset="0"/>
              </a:rPr>
              <a:t>Non zero crossing angle at IP</a:t>
            </a:r>
          </a:p>
          <a:p>
            <a:pPr marL="246063" indent="-241300" defTabSz="642938" eaLnBrk="0" hangingPunct="0">
              <a:spcBef>
                <a:spcPts val="700"/>
              </a:spcBef>
              <a:buSzPct val="93000"/>
              <a:buFont typeface="Corbel" pitchFamily="34" charset="0"/>
              <a:buChar char="•"/>
            </a:pPr>
            <a:r>
              <a:rPr lang="en-US" sz="1500">
                <a:sym typeface="Corbel" pitchFamily="34" charset="0"/>
              </a:rPr>
              <a:t>Large synchrotron radiation flux</a:t>
            </a:r>
          </a:p>
          <a:p>
            <a:pPr marL="246063" indent="-241300" defTabSz="642938" eaLnBrk="0" hangingPunct="0">
              <a:spcBef>
                <a:spcPts val="700"/>
              </a:spcBef>
              <a:buSzPct val="93000"/>
              <a:buFont typeface="Corbel" pitchFamily="34" charset="0"/>
              <a:buChar char="•"/>
            </a:pPr>
            <a:r>
              <a:rPr lang="en-US" sz="1500">
                <a:sym typeface="Corbel" pitchFamily="34" charset="0"/>
              </a:rPr>
              <a:t>Challenge: difficult to catch zero-angle </a:t>
            </a:r>
            <a:r>
              <a:rPr lang="en-US" sz="1500">
                <a:sym typeface="Symbol" pitchFamily="18" charset="2"/>
              </a:rPr>
              <a:t></a:t>
            </a:r>
            <a:r>
              <a:rPr lang="en-US" sz="1500">
                <a:sym typeface="Corbel" pitchFamily="34" charset="0"/>
              </a:rPr>
              <a:t>’s</a:t>
            </a:r>
          </a:p>
        </p:txBody>
      </p:sp>
      <p:sp>
        <p:nvSpPr>
          <p:cNvPr id="93192" name="Text Box 13"/>
          <p:cNvSpPr txBox="1">
            <a:spLocks noChangeArrowheads="1"/>
          </p:cNvSpPr>
          <p:nvPr/>
        </p:nvSpPr>
        <p:spPr bwMode="auto">
          <a:xfrm>
            <a:off x="6443663" y="3998913"/>
            <a:ext cx="1377950" cy="3667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RR scheme</a:t>
            </a:r>
            <a:endParaRPr lang="it-IT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0"/>
          <p:cNvSpPr>
            <a:spLocks noChangeArrowheads="1"/>
          </p:cNvSpPr>
          <p:nvPr/>
        </p:nvSpPr>
        <p:spPr bwMode="auto">
          <a:xfrm>
            <a:off x="323850" y="4292600"/>
            <a:ext cx="3671888" cy="23050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942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400" smtClean="0"/>
              <a:t>Luminosity Measurement</a:t>
            </a:r>
            <a:endParaRPr lang="it-IT" sz="3400" smtClean="0"/>
          </a:p>
        </p:txBody>
      </p:sp>
      <p:sp>
        <p:nvSpPr>
          <p:cNvPr id="94211" name="Slide Number Placeholder 3"/>
          <p:cNvSpPr txBox="1">
            <a:spLocks noGrp="1"/>
          </p:cNvSpPr>
          <p:nvPr/>
        </p:nvSpPr>
        <p:spPr bwMode="auto">
          <a:xfrm>
            <a:off x="8718550" y="6616700"/>
            <a:ext cx="217488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74" tIns="32137" rIns="64274" bIns="32137" anchor="b"/>
          <a:lstStyle/>
          <a:p>
            <a:pPr algn="ctr" defTabSz="642938"/>
            <a:fld id="{30E4A2B1-803F-4B2A-81FA-74DDC3DD8397}" type="slidenum">
              <a:rPr lang="en-US" sz="1100">
                <a:sym typeface="Corbel" pitchFamily="34" charset="0"/>
              </a:rPr>
              <a:pPr algn="ctr" defTabSz="642938"/>
              <a:t>49</a:t>
            </a:fld>
            <a:endParaRPr lang="en-US" sz="1100">
              <a:sym typeface="Corbel" pitchFamily="34" charset="0"/>
            </a:endParaRPr>
          </a:p>
        </p:txBody>
      </p:sp>
      <p:pic>
        <p:nvPicPr>
          <p:cNvPr id="94212" name="Picture 7" descr="lumi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4663" y="3789363"/>
            <a:ext cx="4618037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3" name="Picture 8" descr="lumi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836613"/>
            <a:ext cx="4622800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4" name="Picture 9" descr="lumi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836613"/>
            <a:ext cx="3671888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5" name="Picture 10" descr="lumi6"/>
          <p:cNvPicPr>
            <a:picLocks noChangeAspect="1" noChangeArrowheads="1"/>
          </p:cNvPicPr>
          <p:nvPr/>
        </p:nvPicPr>
        <p:blipFill>
          <a:blip r:embed="rId5"/>
          <a:srcRect l="-1292" b="2017"/>
          <a:stretch>
            <a:fillRect/>
          </a:stretch>
        </p:blipFill>
        <p:spPr bwMode="auto">
          <a:xfrm>
            <a:off x="468313" y="4365625"/>
            <a:ext cx="331152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6" name="Rectangle 11"/>
          <p:cNvSpPr>
            <a:spLocks noChangeArrowheads="1"/>
          </p:cNvSpPr>
          <p:nvPr/>
        </p:nvSpPr>
        <p:spPr bwMode="auto">
          <a:xfrm>
            <a:off x="7524750" y="476250"/>
            <a:ext cx="1514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ym typeface="Corbel" pitchFamily="34" charset="0"/>
              </a:rPr>
              <a:t>Sergey Levonian</a:t>
            </a:r>
            <a:endParaRPr lang="it-IT" sz="1400">
              <a:sym typeface="Corbel" pitchFamily="34" charset="0"/>
            </a:endParaRPr>
          </a:p>
        </p:txBody>
      </p:sp>
      <p:sp>
        <p:nvSpPr>
          <p:cNvPr id="94217" name="Line 12"/>
          <p:cNvSpPr>
            <a:spLocks noChangeShapeType="1"/>
          </p:cNvSpPr>
          <p:nvPr/>
        </p:nvSpPr>
        <p:spPr bwMode="auto">
          <a:xfrm flipH="1">
            <a:off x="2987675" y="2420938"/>
            <a:ext cx="360363" cy="2160587"/>
          </a:xfrm>
          <a:prstGeom prst="line">
            <a:avLst/>
          </a:prstGeom>
          <a:noFill/>
          <a:ln w="31750">
            <a:solidFill>
              <a:srgbClr val="02C4DE"/>
            </a:solidFill>
            <a:prstDash val="dash"/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18" name="Line 15"/>
          <p:cNvSpPr>
            <a:spLocks noChangeShapeType="1"/>
          </p:cNvSpPr>
          <p:nvPr/>
        </p:nvSpPr>
        <p:spPr bwMode="auto">
          <a:xfrm>
            <a:off x="1979613" y="1989138"/>
            <a:ext cx="5545137" cy="503237"/>
          </a:xfrm>
          <a:prstGeom prst="line">
            <a:avLst/>
          </a:prstGeom>
          <a:noFill/>
          <a:ln w="31750">
            <a:solidFill>
              <a:srgbClr val="800000"/>
            </a:solidFill>
            <a:prstDash val="dash"/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19" name="Text Box 16"/>
          <p:cNvSpPr txBox="1">
            <a:spLocks noChangeArrowheads="1"/>
          </p:cNvSpPr>
          <p:nvPr/>
        </p:nvSpPr>
        <p:spPr bwMode="auto">
          <a:xfrm>
            <a:off x="7143750" y="1354138"/>
            <a:ext cx="104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>
                <a:solidFill>
                  <a:srgbClr val="CC3300"/>
                </a:solidFill>
                <a:sym typeface="Symbol" pitchFamily="18" charset="2"/>
              </a:rPr>
              <a:t></a:t>
            </a:r>
            <a:r>
              <a:rPr lang="it-IT" sz="2000">
                <a:solidFill>
                  <a:srgbClr val="CC3300"/>
                </a:solidFill>
                <a:sym typeface="Symbol" pitchFamily="18" charset="2"/>
              </a:rPr>
              <a:t>-</a:t>
            </a:r>
            <a:r>
              <a:rPr lang="it-IT">
                <a:solidFill>
                  <a:srgbClr val="CC3300"/>
                </a:solidFill>
                <a:sym typeface="Symbol" pitchFamily="18" charset="2"/>
              </a:rPr>
              <a:t>tagger</a:t>
            </a:r>
          </a:p>
        </p:txBody>
      </p:sp>
      <p:sp>
        <p:nvSpPr>
          <p:cNvPr id="94220" name="Text Box 18"/>
          <p:cNvSpPr txBox="1">
            <a:spLocks noChangeArrowheads="1"/>
          </p:cNvSpPr>
          <p:nvPr/>
        </p:nvSpPr>
        <p:spPr bwMode="auto">
          <a:xfrm>
            <a:off x="468313" y="6165850"/>
            <a:ext cx="10429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02C4DE"/>
                </a:solidFill>
                <a:sym typeface="Symbol" pitchFamily="18" charset="2"/>
              </a:rPr>
              <a:t>e</a:t>
            </a:r>
            <a:r>
              <a:rPr lang="it-IT" sz="2000">
                <a:solidFill>
                  <a:srgbClr val="02C4DE"/>
                </a:solidFill>
                <a:sym typeface="Symbol" pitchFamily="18" charset="2"/>
              </a:rPr>
              <a:t>-</a:t>
            </a:r>
            <a:r>
              <a:rPr lang="it-IT">
                <a:solidFill>
                  <a:srgbClr val="02C4DE"/>
                </a:solidFill>
                <a:sym typeface="Symbol" pitchFamily="18" charset="2"/>
              </a:rPr>
              <a:t>tagger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2"/>
          <p:cNvSpPr>
            <a:spLocks noChangeArrowheads="1"/>
          </p:cNvSpPr>
          <p:nvPr/>
        </p:nvSpPr>
        <p:spPr bwMode="auto">
          <a:xfrm>
            <a:off x="468313" y="908050"/>
            <a:ext cx="4608512" cy="43926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6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836613"/>
          </a:xfrm>
        </p:spPr>
        <p:txBody>
          <a:bodyPr lIns="91440" tIns="45720" rIns="91440" bIns="45720" anchor="ctr"/>
          <a:lstStyle/>
          <a:p>
            <a:r>
              <a:rPr lang="en-US" sz="3300" i="1" smtClean="0"/>
              <a:t>eA</a:t>
            </a:r>
            <a:r>
              <a:rPr lang="en-US" sz="3300" smtClean="0"/>
              <a:t> with the LHeC</a:t>
            </a:r>
          </a:p>
        </p:txBody>
      </p:sp>
      <p:pic>
        <p:nvPicPr>
          <p:cNvPr id="21507" name="Picture 3"/>
          <p:cNvPicPr>
            <a:picLocks noChangeArrowheads="1"/>
          </p:cNvPicPr>
          <p:nvPr/>
        </p:nvPicPr>
        <p:blipFill>
          <a:blip r:embed="rId2"/>
          <a:srcRect l="1707" t="2811" r="6000"/>
          <a:stretch>
            <a:fillRect/>
          </a:stretch>
        </p:blipFill>
        <p:spPr bwMode="auto">
          <a:xfrm>
            <a:off x="5284788" y="1125538"/>
            <a:ext cx="3103562" cy="25193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1508" name="TextBox 16"/>
          <p:cNvSpPr txBox="1">
            <a:spLocks noChangeArrowheads="1"/>
          </p:cNvSpPr>
          <p:nvPr/>
        </p:nvSpPr>
        <p:spPr bwMode="auto">
          <a:xfrm>
            <a:off x="4859338" y="765175"/>
            <a:ext cx="3635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b="1">
                <a:latin typeface="Calibri" pitchFamily="34" charset="0"/>
              </a:rPr>
              <a:t>     Saturation (low x, nonlinear QCD)</a:t>
            </a:r>
          </a:p>
        </p:txBody>
      </p:sp>
      <p:pic>
        <p:nvPicPr>
          <p:cNvPr id="21509" name="Picture 17"/>
          <p:cNvPicPr>
            <a:picLocks noChangeAspect="1" noChangeArrowheads="1"/>
          </p:cNvPicPr>
          <p:nvPr/>
        </p:nvPicPr>
        <p:blipFill>
          <a:blip r:embed="rId3"/>
          <a:srcRect r="-4045"/>
          <a:stretch>
            <a:fillRect/>
          </a:stretch>
        </p:blipFill>
        <p:spPr bwMode="auto">
          <a:xfrm>
            <a:off x="468313" y="908050"/>
            <a:ext cx="4643437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Content Placeholder 2"/>
          <p:cNvSpPr>
            <a:spLocks/>
          </p:cNvSpPr>
          <p:nvPr/>
        </p:nvSpPr>
        <p:spPr bwMode="auto">
          <a:xfrm>
            <a:off x="684213" y="5373688"/>
            <a:ext cx="8208962" cy="129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marL="246063" indent="-241300" defTabSz="642938">
              <a:spcBef>
                <a:spcPts val="700"/>
              </a:spcBef>
              <a:buClr>
                <a:srgbClr val="FEB80A"/>
              </a:buClr>
              <a:buFont typeface="Corbel" pitchFamily="34" charset="0"/>
              <a:buChar char="•"/>
            </a:pPr>
            <a:r>
              <a:rPr lang="en-US"/>
              <a:t>eA: new realm:                                                                                                       </a:t>
            </a:r>
            <a:r>
              <a:rPr lang="en-US">
                <a:sym typeface="Wingdings" pitchFamily="2" charset="2"/>
              </a:rPr>
              <a:t>Extension of kinematic range by 3~4                                                                        orders of magnitude into saturation region</a:t>
            </a:r>
          </a:p>
          <a:p>
            <a:pPr marL="246063" indent="-241300" defTabSz="642938">
              <a:spcBef>
                <a:spcPts val="700"/>
              </a:spcBef>
              <a:buClr>
                <a:srgbClr val="FEB80A"/>
              </a:buClr>
              <a:buFont typeface="Corbel" pitchFamily="34" charset="0"/>
              <a:buChar char="•"/>
            </a:pPr>
            <a:r>
              <a:rPr lang="en-US">
                <a:sym typeface="Wingdings" pitchFamily="2" charset="2"/>
              </a:rPr>
              <a:t>A: density ~A</a:t>
            </a:r>
            <a:r>
              <a:rPr lang="en-US" baseline="30000">
                <a:sym typeface="Wingdings" pitchFamily="2" charset="2"/>
              </a:rPr>
              <a:t>1/3 </a:t>
            </a:r>
            <a:r>
              <a:rPr lang="en-US">
                <a:sym typeface="Wingdings" pitchFamily="2" charset="2"/>
              </a:rPr>
              <a:t>~ 6 for Pb … worth 2 orders of magnitude in x</a:t>
            </a:r>
            <a:endParaRPr lang="en-US"/>
          </a:p>
        </p:txBody>
      </p:sp>
      <p:sp>
        <p:nvSpPr>
          <p:cNvPr id="19457" name="Slide Number Placeholder 3"/>
          <p:cNvSpPr txBox="1">
            <a:spLocks noGrp="1"/>
          </p:cNvSpPr>
          <p:nvPr/>
        </p:nvSpPr>
        <p:spPr bwMode="auto">
          <a:xfrm>
            <a:off x="8718550" y="6616700"/>
            <a:ext cx="217488" cy="2413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wrap="none" lIns="64274" tIns="32137" rIns="64274" bIns="32137" anchor="b"/>
          <a:lstStyle/>
          <a:p>
            <a:pPr algn="ctr" defTabSz="642938">
              <a:defRPr/>
            </a:pPr>
            <a:fld id="{E5E22419-9A54-47C7-9361-EA3ECE5AB225}" type="slidenum">
              <a:rPr lang="en-US" sz="1100">
                <a:cs typeface="+mn-cs"/>
                <a:sym typeface="Corbel" pitchFamily="34" charset="0"/>
              </a:rPr>
              <a:pPr algn="ctr" defTabSz="642938">
                <a:defRPr/>
              </a:pPr>
              <a:t>5</a:t>
            </a:fld>
            <a:endParaRPr lang="en-US" sz="1100">
              <a:cs typeface="+mn-cs"/>
              <a:sym typeface="Corbel" pitchFamily="34" charset="0"/>
            </a:endParaRPr>
          </a:p>
        </p:txBody>
      </p:sp>
      <p:sp>
        <p:nvSpPr>
          <p:cNvPr id="21512" name="TextBox 8"/>
          <p:cNvSpPr txBox="1">
            <a:spLocks noChangeArrowheads="1"/>
          </p:cNvSpPr>
          <p:nvPr/>
        </p:nvSpPr>
        <p:spPr bwMode="auto">
          <a:xfrm>
            <a:off x="5148263" y="3716338"/>
            <a:ext cx="2994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ea typeface="ＭＳ Ｐゴシック"/>
                <a:cs typeface="ＭＳ Ｐゴシック"/>
              </a:rPr>
              <a:t>Nuclear Parton Densities</a:t>
            </a:r>
          </a:p>
        </p:txBody>
      </p:sp>
      <p:pic>
        <p:nvPicPr>
          <p:cNvPr id="21513" name="Picture 7" descr="compar.pdf"/>
          <p:cNvPicPr>
            <a:picLocks noChangeAspect="1"/>
          </p:cNvPicPr>
          <p:nvPr/>
        </p:nvPicPr>
        <p:blipFill>
          <a:blip r:embed="rId4"/>
          <a:srcRect l="33469" b="50694"/>
          <a:stretch>
            <a:fillRect/>
          </a:stretch>
        </p:blipFill>
        <p:spPr bwMode="auto">
          <a:xfrm>
            <a:off x="5219700" y="4138613"/>
            <a:ext cx="3673475" cy="173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smtClean="0"/>
              <a:t>Further Considerations</a:t>
            </a:r>
            <a:endParaRPr lang="it-IT" sz="3400" smtClean="0"/>
          </a:p>
        </p:txBody>
      </p:sp>
      <p:sp>
        <p:nvSpPr>
          <p:cNvPr id="952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981075"/>
            <a:ext cx="8424862" cy="5472113"/>
          </a:xfrm>
        </p:spPr>
        <p:txBody>
          <a:bodyPr/>
          <a:lstStyle/>
          <a:p>
            <a:pPr>
              <a:spcBef>
                <a:spcPts val="900"/>
              </a:spcBef>
              <a:buFont typeface="Corbel" pitchFamily="34" charset="0"/>
              <a:buNone/>
            </a:pPr>
            <a:r>
              <a:rPr lang="en-US" sz="2100" smtClean="0">
                <a:solidFill>
                  <a:srgbClr val="FFCC00"/>
                </a:solidFill>
              </a:rPr>
              <a:t>About external detectors:</a:t>
            </a:r>
          </a:p>
          <a:p>
            <a:pPr>
              <a:spcBef>
                <a:spcPts val="900"/>
              </a:spcBef>
            </a:pPr>
            <a:r>
              <a:rPr lang="en-US" sz="2100" smtClean="0"/>
              <a:t>Return Yoke + Backing Calorimeter (or alternative solutions)</a:t>
            </a:r>
          </a:p>
          <a:p>
            <a:pPr>
              <a:spcBef>
                <a:spcPts val="900"/>
              </a:spcBef>
            </a:pPr>
            <a:r>
              <a:rPr lang="en-US" sz="2100" smtClean="0"/>
              <a:t>Muon Detectors/Spectrometers</a:t>
            </a:r>
          </a:p>
          <a:p>
            <a:pPr>
              <a:spcBef>
                <a:spcPts val="900"/>
              </a:spcBef>
            </a:pPr>
            <a:r>
              <a:rPr lang="en-US" sz="2100" smtClean="0"/>
              <a:t>Very Forward Detectors</a:t>
            </a:r>
          </a:p>
          <a:p>
            <a:pPr>
              <a:spcBef>
                <a:spcPts val="900"/>
              </a:spcBef>
              <a:buFont typeface="Corbel" pitchFamily="34" charset="0"/>
              <a:buNone/>
            </a:pPr>
            <a:r>
              <a:rPr lang="en-US" sz="2100" smtClean="0"/>
              <a:t>not detailed here, are being studied and will be included in the CDR</a:t>
            </a:r>
          </a:p>
          <a:p>
            <a:pPr>
              <a:spcBef>
                <a:spcPts val="900"/>
              </a:spcBef>
              <a:buFont typeface="Corbel" pitchFamily="34" charset="0"/>
              <a:buNone/>
            </a:pPr>
            <a:r>
              <a:rPr lang="en-US" sz="2100" smtClean="0">
                <a:solidFill>
                  <a:srgbClr val="FFCC00"/>
                </a:solidFill>
              </a:rPr>
              <a:t>Considerations:</a:t>
            </a:r>
          </a:p>
          <a:p>
            <a:pPr>
              <a:spcBef>
                <a:spcPts val="900"/>
              </a:spcBef>
            </a:pPr>
            <a:r>
              <a:rPr lang="en-US" sz="2100" smtClean="0"/>
              <a:t>It is clear that the definition of the </a:t>
            </a:r>
            <a:r>
              <a:rPr lang="en-US" sz="2100" smtClean="0">
                <a:solidFill>
                  <a:srgbClr val="FFCC00"/>
                </a:solidFill>
              </a:rPr>
              <a:t>beampipe</a:t>
            </a:r>
            <a:r>
              <a:rPr lang="en-US" sz="2100" smtClean="0"/>
              <a:t>, the boundaries of the optics and </a:t>
            </a:r>
            <a:r>
              <a:rPr lang="en-US" sz="2100" smtClean="0">
                <a:solidFill>
                  <a:srgbClr val="FFCC00"/>
                </a:solidFill>
              </a:rPr>
              <a:t>interaction region</a:t>
            </a:r>
            <a:r>
              <a:rPr lang="en-US" sz="2100" smtClean="0"/>
              <a:t> will push forward the detector design and will allow soon a more precise design</a:t>
            </a:r>
          </a:p>
          <a:p>
            <a:pPr>
              <a:spcBef>
                <a:spcPts val="900"/>
              </a:spcBef>
            </a:pPr>
            <a:r>
              <a:rPr lang="it-IT" sz="2100" smtClean="0"/>
              <a:t>The presence of additional dipole(s), required in the linac-ring design and useful in ring-ring option, is being presently worked out </a:t>
            </a:r>
            <a:r>
              <a:rPr lang="en-US" sz="2100" smtClean="0"/>
              <a:t> </a:t>
            </a:r>
            <a:endParaRPr lang="it-IT" sz="2100" smtClean="0"/>
          </a:p>
          <a:p>
            <a:pPr>
              <a:spcBef>
                <a:spcPts val="900"/>
              </a:spcBef>
            </a:pPr>
            <a:r>
              <a:rPr lang="en-US" sz="2100" smtClean="0">
                <a:solidFill>
                  <a:srgbClr val="FFCC00"/>
                </a:solidFill>
              </a:rPr>
              <a:t>New concepts and baseline solutions with the aim to demonstrate the feasibility of the project. But still lots of work ahead.</a:t>
            </a:r>
          </a:p>
          <a:p>
            <a:pPr>
              <a:lnSpc>
                <a:spcPct val="90000"/>
              </a:lnSpc>
              <a:buFont typeface="Corbel" pitchFamily="34" charset="0"/>
              <a:buNone/>
            </a:pPr>
            <a:endParaRPr lang="en-US" sz="1800" smtClean="0">
              <a:solidFill>
                <a:srgbClr val="FFCC00"/>
              </a:solidFill>
            </a:endParaRPr>
          </a:p>
        </p:txBody>
      </p:sp>
      <p:sp>
        <p:nvSpPr>
          <p:cNvPr id="141313" name="Slide Number Placeholder 3"/>
          <p:cNvSpPr txBox="1">
            <a:spLocks noGrp="1"/>
          </p:cNvSpPr>
          <p:nvPr/>
        </p:nvSpPr>
        <p:spPr bwMode="auto">
          <a:xfrm>
            <a:off x="8675688" y="6616700"/>
            <a:ext cx="217487" cy="2413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wrap="none" lIns="64274" tIns="32137" rIns="64274" bIns="32137" anchor="b"/>
          <a:lstStyle/>
          <a:p>
            <a:pPr algn="ctr" defTabSz="642938">
              <a:defRPr/>
            </a:pPr>
            <a:fld id="{8390C4B4-8D31-4B4C-B6A8-E741DFB3E50B}" type="slidenum">
              <a:rPr lang="en-US" sz="1100">
                <a:cs typeface="+mn-cs"/>
                <a:sym typeface="Corbel" pitchFamily="34" charset="0"/>
              </a:rPr>
              <a:pPr algn="ctr" defTabSz="642938">
                <a:defRPr/>
              </a:pPr>
              <a:t>50</a:t>
            </a:fld>
            <a:endParaRPr lang="en-US" sz="1100">
              <a:cs typeface="+mn-cs"/>
              <a:sym typeface="Corbel" pitchFamily="34" charset="0"/>
            </a:endParaRPr>
          </a:p>
        </p:txBody>
      </p:sp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2577" t="13864" r="24701" b="9837"/>
          <a:stretch>
            <a:fillRect/>
          </a:stretch>
        </p:blipFill>
        <p:spPr bwMode="auto">
          <a:xfrm>
            <a:off x="7308850" y="5805488"/>
            <a:ext cx="973138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Number Placeholder 1"/>
          <p:cNvSpPr txBox="1">
            <a:spLocks noGrp="1"/>
          </p:cNvSpPr>
          <p:nvPr/>
        </p:nvSpPr>
        <p:spPr bwMode="auto">
          <a:xfrm>
            <a:off x="8718550" y="6616700"/>
            <a:ext cx="217488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74" tIns="32137" rIns="64274" bIns="32137" anchor="b"/>
          <a:lstStyle/>
          <a:p>
            <a:pPr algn="ctr" defTabSz="642938"/>
            <a:fld id="{2A001679-5231-46C8-80D8-104AD0CB9023}" type="slidenum">
              <a:rPr lang="en-US" sz="1100">
                <a:sym typeface="Corbel" pitchFamily="34" charset="0"/>
              </a:rPr>
              <a:pPr algn="ctr" defTabSz="642938"/>
              <a:t>51</a:t>
            </a:fld>
            <a:endParaRPr lang="en-US" sz="1100">
              <a:sym typeface="Corbel" pitchFamily="34" charset="0"/>
            </a:endParaRPr>
          </a:p>
        </p:txBody>
      </p:sp>
      <p:sp>
        <p:nvSpPr>
          <p:cNvPr id="96258" name="Slide Number Placeholder 3"/>
          <p:cNvSpPr txBox="1">
            <a:spLocks noGrp="1"/>
          </p:cNvSpPr>
          <p:nvPr/>
        </p:nvSpPr>
        <p:spPr bwMode="auto">
          <a:xfrm>
            <a:off x="8718550" y="6616700"/>
            <a:ext cx="217488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51" tIns="32125" rIns="64251" bIns="32125" anchor="b"/>
          <a:lstStyle/>
          <a:p>
            <a:pPr algn="ctr" defTabSz="642938"/>
            <a:endParaRPr lang="en-US" sz="1100">
              <a:solidFill>
                <a:srgbClr val="FEB80A"/>
              </a:solidFill>
              <a:latin typeface="Corbel" pitchFamily="34" charset="0"/>
              <a:sym typeface="Corbel" pitchFamily="34" charset="0"/>
            </a:endParaRPr>
          </a:p>
        </p:txBody>
      </p:sp>
      <p:pic>
        <p:nvPicPr>
          <p:cNvPr id="96259" name="Picture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7550" y="14288"/>
            <a:ext cx="7358063" cy="5973762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96260" name="Rectangle 5"/>
          <p:cNvSpPr>
            <a:spLocks noChangeArrowheads="1"/>
          </p:cNvSpPr>
          <p:nvPr/>
        </p:nvSpPr>
        <p:spPr bwMode="auto">
          <a:xfrm>
            <a:off x="395288" y="1006475"/>
            <a:ext cx="8208962" cy="537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5693" tIns="35693" rIns="28552" bIns="35693"/>
          <a:lstStyle/>
          <a:p>
            <a:pPr marL="349250" indent="-342900">
              <a:spcBef>
                <a:spcPct val="50000"/>
              </a:spcBef>
              <a:buClr>
                <a:srgbClr val="FFCC00"/>
              </a:buClr>
              <a:buFontTx/>
              <a:buChar char="•"/>
            </a:pPr>
            <a:r>
              <a:rPr lang="en-US" sz="2100">
                <a:cs typeface="Arial" charset="0"/>
                <a:sym typeface="Arial" charset="0"/>
              </a:rPr>
              <a:t>The physics arguments for an LHeC experiment at CERN is getting more pronounced</a:t>
            </a:r>
            <a:endParaRPr lang="en-US" sz="2100">
              <a:sym typeface="Arial" charset="0"/>
            </a:endParaRPr>
          </a:p>
          <a:p>
            <a:pPr marL="349250" indent="-342900">
              <a:spcBef>
                <a:spcPct val="50000"/>
              </a:spcBef>
              <a:buClr>
                <a:srgbClr val="FFCC00"/>
              </a:buClr>
              <a:buFontTx/>
              <a:buChar char="•"/>
            </a:pPr>
            <a:r>
              <a:rPr lang="en-US" sz="2000">
                <a:sym typeface="Arial" charset="0"/>
              </a:rPr>
              <a:t>Two independent machine options (Ring-Ring and Linac-Ring) are  being investigated and are well advanced in the their concepts</a:t>
            </a:r>
          </a:p>
          <a:p>
            <a:pPr marL="349250" indent="-342900">
              <a:spcBef>
                <a:spcPct val="50000"/>
              </a:spcBef>
              <a:buClr>
                <a:srgbClr val="FFCC00"/>
              </a:buClr>
              <a:buFontTx/>
              <a:buChar char="•"/>
            </a:pPr>
            <a:r>
              <a:rPr lang="en-US" sz="2100">
                <a:cs typeface="Arial" charset="0"/>
                <a:sym typeface="Arial" charset="0"/>
              </a:rPr>
              <a:t>The beam pipe and the interaction region design play a key role defining the detector and currently in focus</a:t>
            </a:r>
            <a:endParaRPr lang="en-US" sz="2100">
              <a:sym typeface="Arial" charset="0"/>
            </a:endParaRPr>
          </a:p>
          <a:p>
            <a:pPr marL="349250" indent="-342900">
              <a:spcBef>
                <a:spcPct val="50000"/>
              </a:spcBef>
              <a:buClr>
                <a:srgbClr val="FFCC00"/>
              </a:buClr>
              <a:buFontTx/>
              <a:buChar char="•"/>
            </a:pPr>
            <a:r>
              <a:rPr lang="en-US" sz="2100">
                <a:cs typeface="Arial" charset="0"/>
                <a:sym typeface="Arial" charset="0"/>
              </a:rPr>
              <a:t>A base of a LHeC detector design has been presented and some boundary conditions for set up and performance discussed</a:t>
            </a:r>
            <a:endParaRPr lang="en-US" sz="2100">
              <a:sym typeface="Arial" charset="0"/>
            </a:endParaRPr>
          </a:p>
          <a:p>
            <a:pPr marL="349250" indent="-342900">
              <a:spcBef>
                <a:spcPct val="50000"/>
              </a:spcBef>
              <a:buClr>
                <a:srgbClr val="FFCC00"/>
              </a:buClr>
              <a:buFontTx/>
              <a:buChar char="•"/>
            </a:pPr>
            <a:r>
              <a:rPr lang="en-US" sz="2100">
                <a:cs typeface="Arial" charset="0"/>
                <a:sym typeface="Arial" charset="0"/>
              </a:rPr>
              <a:t>The LHeC detector is in some respects as complex and sizable as an LHC detector and aims for accuracy as an ILC detector. It will be a fantastic challenge to it build</a:t>
            </a:r>
          </a:p>
          <a:p>
            <a:pPr marL="349250" indent="-342900">
              <a:spcBef>
                <a:spcPct val="50000"/>
              </a:spcBef>
              <a:buClr>
                <a:srgbClr val="FFCC00"/>
              </a:buClr>
              <a:buFontTx/>
              <a:buChar char="•"/>
            </a:pPr>
            <a:r>
              <a:rPr lang="en-US" sz="2000">
                <a:solidFill>
                  <a:srgbClr val="FFCC00"/>
                </a:solidFill>
              </a:rPr>
              <a:t>It would be a waste not to exploit the 7 TeV beams for </a:t>
            </a:r>
            <a:r>
              <a:rPr lang="en-US" sz="2000" i="1">
                <a:solidFill>
                  <a:srgbClr val="FFCC00"/>
                </a:solidFill>
              </a:rPr>
              <a:t>ep</a:t>
            </a:r>
            <a:r>
              <a:rPr lang="en-US" sz="2000">
                <a:solidFill>
                  <a:srgbClr val="FFCC00"/>
                </a:solidFill>
              </a:rPr>
              <a:t> and </a:t>
            </a:r>
            <a:r>
              <a:rPr lang="en-US" sz="2000" i="1">
                <a:solidFill>
                  <a:srgbClr val="FFCC00"/>
                </a:solidFill>
              </a:rPr>
              <a:t>eA</a:t>
            </a:r>
            <a:r>
              <a:rPr lang="en-US" sz="2000">
                <a:solidFill>
                  <a:srgbClr val="FFCC00"/>
                </a:solidFill>
              </a:rPr>
              <a:t> physics at some stage during the LHC time (G. Altarelli)</a:t>
            </a:r>
            <a:endParaRPr lang="it-IT" sz="2000">
              <a:solidFill>
                <a:srgbClr val="FFCC00"/>
              </a:solidFill>
            </a:endParaRPr>
          </a:p>
          <a:p>
            <a:pPr marL="349250" indent="-342900">
              <a:lnSpc>
                <a:spcPct val="90000"/>
              </a:lnSpc>
              <a:spcBef>
                <a:spcPts val="700"/>
              </a:spcBef>
              <a:buClr>
                <a:srgbClr val="FFCC00"/>
              </a:buClr>
              <a:buFontTx/>
              <a:buChar char="•"/>
            </a:pPr>
            <a:endParaRPr lang="en-US" sz="2100">
              <a:solidFill>
                <a:srgbClr val="FFCC00"/>
              </a:solidFill>
              <a:cs typeface="Arial" charset="0"/>
              <a:sym typeface="Arial" charset="0"/>
            </a:endParaRPr>
          </a:p>
        </p:txBody>
      </p:sp>
      <p:sp>
        <p:nvSpPr>
          <p:cNvPr id="96261" name="Rectangle 6"/>
          <p:cNvSpPr>
            <a:spLocks/>
          </p:cNvSpPr>
          <p:nvPr/>
        </p:nvSpPr>
        <p:spPr bwMode="auto">
          <a:xfrm>
            <a:off x="815975" y="261938"/>
            <a:ext cx="7518400" cy="554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14" bIns="0"/>
          <a:lstStyle/>
          <a:p>
            <a:pPr marL="39688" algn="ctr" defTabSz="642938"/>
            <a:r>
              <a:rPr lang="en-US" sz="3800">
                <a:solidFill>
                  <a:srgbClr val="FEB80A"/>
                </a:solidFill>
                <a:latin typeface="Arial Rounded MT Bold" pitchFamily="34" charset="0"/>
                <a:sym typeface="Arial Rounded MT Bold" pitchFamily="34" charset="0"/>
              </a:rPr>
              <a:t>Summary - Outlook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400" smtClean="0"/>
              <a:t>Towards a Tentative Schedule</a:t>
            </a:r>
          </a:p>
        </p:txBody>
      </p:sp>
      <p:sp>
        <p:nvSpPr>
          <p:cNvPr id="983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125538"/>
            <a:ext cx="8053387" cy="5183187"/>
          </a:xfrm>
        </p:spPr>
        <p:txBody>
          <a:bodyPr/>
          <a:lstStyle/>
          <a:p>
            <a:pPr>
              <a:lnSpc>
                <a:spcPct val="105000"/>
              </a:lnSpc>
              <a:spcBef>
                <a:spcPts val="1000"/>
              </a:spcBef>
            </a:pPr>
            <a:r>
              <a:rPr lang="en-US" sz="2100" smtClean="0">
                <a:solidFill>
                  <a:srgbClr val="FFCC00"/>
                </a:solidFill>
              </a:rPr>
              <a:t>CDR printed in spring 2011                                                                                </a:t>
            </a:r>
            <a:r>
              <a:rPr lang="en-US" sz="2100" smtClean="0"/>
              <a:t>Study of installation and interference issues still to be done</a:t>
            </a:r>
            <a:endParaRPr lang="en-US" sz="2100" smtClean="0">
              <a:solidFill>
                <a:srgbClr val="FFCC00"/>
              </a:solidFill>
            </a:endParaRPr>
          </a:p>
          <a:p>
            <a:pPr>
              <a:lnSpc>
                <a:spcPct val="105000"/>
              </a:lnSpc>
              <a:spcBef>
                <a:spcPts val="1000"/>
              </a:spcBef>
            </a:pPr>
            <a:r>
              <a:rPr lang="en-US" sz="2100" smtClean="0">
                <a:solidFill>
                  <a:srgbClr val="FFCC00"/>
                </a:solidFill>
              </a:rPr>
              <a:t>Installation of (ring or linac) LHeC towards 2021                        </a:t>
            </a:r>
            <a:r>
              <a:rPr lang="en-US" sz="2100" smtClean="0"/>
              <a:t>Make maximum use of LHC shutdowns (~50 months).</a:t>
            </a:r>
            <a:endParaRPr lang="en-US" sz="2100" smtClean="0">
              <a:solidFill>
                <a:srgbClr val="FFCC00"/>
              </a:solidFill>
            </a:endParaRPr>
          </a:p>
          <a:p>
            <a:pPr>
              <a:lnSpc>
                <a:spcPct val="105000"/>
              </a:lnSpc>
              <a:spcBef>
                <a:spcPts val="1000"/>
              </a:spcBef>
            </a:pPr>
            <a:r>
              <a:rPr lang="en-US" sz="2100" smtClean="0">
                <a:solidFill>
                  <a:srgbClr val="FFCC00"/>
                </a:solidFill>
              </a:rPr>
              <a:t>2021-30: ~10 years of operation with LHC [p/A]                             </a:t>
            </a:r>
            <a:r>
              <a:rPr lang="en-US" sz="2100" smtClean="0"/>
              <a:t>colliding with E</a:t>
            </a:r>
            <a:r>
              <a:rPr lang="en-US" sz="2100" baseline="-25000" smtClean="0"/>
              <a:t>e</a:t>
            </a:r>
            <a:r>
              <a:rPr lang="en-US" sz="2100" smtClean="0"/>
              <a:t> ≈ 60 GeV [</a:t>
            </a:r>
            <a:r>
              <a:rPr lang="en-US" sz="2100" i="1" smtClean="0"/>
              <a:t>e</a:t>
            </a:r>
            <a:r>
              <a:rPr lang="en-US" sz="2100" baseline="30000" smtClean="0"/>
              <a:t>-</a:t>
            </a:r>
            <a:r>
              <a:rPr lang="en-US" sz="2100" smtClean="0"/>
              <a:t>/</a:t>
            </a:r>
            <a:r>
              <a:rPr lang="en-US" sz="2100" i="1" smtClean="0"/>
              <a:t>e</a:t>
            </a:r>
            <a:r>
              <a:rPr lang="en-US" sz="2100" baseline="30000" smtClean="0"/>
              <a:t>+</a:t>
            </a:r>
            <a:r>
              <a:rPr lang="en-US" sz="2100" smtClean="0"/>
              <a:t> ]: ~100 fb</a:t>
            </a:r>
            <a:r>
              <a:rPr lang="en-US" sz="2100" baseline="30000" smtClean="0"/>
              <a:t>-1</a:t>
            </a:r>
            <a:r>
              <a:rPr lang="en-US" sz="2100" smtClean="0"/>
              <a:t>  in </a:t>
            </a:r>
            <a:r>
              <a:rPr lang="en-US" sz="2100" i="1" smtClean="0"/>
              <a:t>ep</a:t>
            </a:r>
            <a:endParaRPr lang="en-US" sz="2100" smtClean="0">
              <a:solidFill>
                <a:srgbClr val="FFCC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100" smtClean="0">
                <a:solidFill>
                  <a:srgbClr val="FFCC00"/>
                </a:solidFill>
              </a:rPr>
              <a:t>later: possible extension to high E</a:t>
            </a:r>
            <a:r>
              <a:rPr lang="en-US" sz="2100" baseline="-25000" smtClean="0">
                <a:solidFill>
                  <a:srgbClr val="FFCC00"/>
                </a:solidFill>
              </a:rPr>
              <a:t>e</a:t>
            </a:r>
            <a:r>
              <a:rPr lang="en-US" sz="2100" smtClean="0">
                <a:solidFill>
                  <a:srgbClr val="FFCC00"/>
                </a:solidFill>
              </a:rPr>
              <a:t> LHeC</a:t>
            </a:r>
            <a:r>
              <a:rPr lang="en-US" sz="2100" smtClean="0"/>
              <a:t>                                                   During HE-LHC upgrade shutdown and long term operation               with 16 TeV </a:t>
            </a:r>
            <a:r>
              <a:rPr lang="en-US" sz="2100" i="1" smtClean="0"/>
              <a:t>p</a:t>
            </a:r>
            <a:r>
              <a:rPr lang="en-US" sz="2100" smtClean="0"/>
              <a:t> colliding with e.g. E</a:t>
            </a:r>
            <a:r>
              <a:rPr lang="en-US" sz="2100" baseline="-25000" smtClean="0"/>
              <a:t>e</a:t>
            </a:r>
            <a:r>
              <a:rPr lang="en-US" sz="2100" smtClean="0"/>
              <a:t>=140 GeV [</a:t>
            </a:r>
            <a:r>
              <a:rPr lang="en-US" sz="2100" i="1" smtClean="0"/>
              <a:t>e</a:t>
            </a:r>
            <a:r>
              <a:rPr lang="en-US" sz="2100" baseline="30000" smtClean="0"/>
              <a:t>-</a:t>
            </a:r>
            <a:r>
              <a:rPr lang="en-US" sz="2100" smtClean="0"/>
              <a:t>/</a:t>
            </a:r>
            <a:r>
              <a:rPr lang="en-US" sz="2100" i="1" smtClean="0"/>
              <a:t>e</a:t>
            </a:r>
            <a:r>
              <a:rPr lang="en-US" sz="2100" baseline="30000" smtClean="0"/>
              <a:t>+</a:t>
            </a:r>
            <a:r>
              <a:rPr lang="en-US" sz="2100" smtClean="0"/>
              <a:t>]                            Q</a:t>
            </a:r>
            <a:r>
              <a:rPr lang="en-US" sz="2100" baseline="30000" smtClean="0"/>
              <a:t>2</a:t>
            </a:r>
            <a:r>
              <a:rPr lang="en-US" sz="2100" baseline="-25000" smtClean="0"/>
              <a:t>max</a:t>
            </a:r>
            <a:r>
              <a:rPr lang="en-US" sz="2100" smtClean="0"/>
              <a:t>=9TeV</a:t>
            </a:r>
            <a:r>
              <a:rPr lang="en-US" sz="2100" baseline="30000" smtClean="0"/>
              <a:t>2</a:t>
            </a:r>
            <a:r>
              <a:rPr lang="en-US" sz="2100" smtClean="0"/>
              <a:t>  </a:t>
            </a:r>
            <a:r>
              <a:rPr lang="en-US" sz="2100" i="1" smtClean="0"/>
              <a:t>x</a:t>
            </a:r>
            <a:r>
              <a:rPr lang="en-US" sz="2100" baseline="-25000" smtClean="0"/>
              <a:t>min</a:t>
            </a:r>
            <a:r>
              <a:rPr lang="en-US" sz="2100" smtClean="0"/>
              <a:t>=10</a:t>
            </a:r>
            <a:r>
              <a:rPr lang="en-US" sz="2100" baseline="30000" smtClean="0"/>
              <a:t>-7</a:t>
            </a:r>
            <a:r>
              <a:rPr lang="en-US" sz="2100" smtClean="0"/>
              <a:t> in DIS region</a:t>
            </a:r>
          </a:p>
          <a:p>
            <a:pPr>
              <a:lnSpc>
                <a:spcPct val="105000"/>
              </a:lnSpc>
              <a:spcBef>
                <a:spcPts val="1000"/>
              </a:spcBef>
            </a:pPr>
            <a:r>
              <a:rPr lang="en-US" sz="2100" smtClean="0">
                <a:solidFill>
                  <a:srgbClr val="FFCC00"/>
                </a:solidFill>
              </a:rPr>
              <a:t>The time schedule of the LHeC is linked to the LHC, </a:t>
            </a:r>
            <a:r>
              <a:rPr lang="en-US" sz="2100" i="1" smtClean="0">
                <a:solidFill>
                  <a:srgbClr val="FFCC00"/>
                </a:solidFill>
              </a:rPr>
              <a:t>ep </a:t>
            </a:r>
            <a:r>
              <a:rPr lang="en-US" sz="2100" smtClean="0">
                <a:solidFill>
                  <a:srgbClr val="FFCC00"/>
                </a:solidFill>
              </a:rPr>
              <a:t>has to be doable as an upgrade or a 5</a:t>
            </a:r>
            <a:r>
              <a:rPr lang="en-US" sz="2100" baseline="30000" smtClean="0">
                <a:solidFill>
                  <a:srgbClr val="FFCC00"/>
                </a:solidFill>
              </a:rPr>
              <a:t>th</a:t>
            </a:r>
            <a:r>
              <a:rPr lang="en-US" sz="2100" smtClean="0">
                <a:solidFill>
                  <a:srgbClr val="FFCC00"/>
                </a:solidFill>
              </a:rPr>
              <a:t> experiment to the LHC; so far that looks feasible</a:t>
            </a:r>
            <a:endParaRPr lang="it-IT" sz="2100" smtClean="0">
              <a:solidFill>
                <a:srgbClr val="FFCC00"/>
              </a:solidFill>
            </a:endParaRPr>
          </a:p>
        </p:txBody>
      </p:sp>
      <p:sp>
        <p:nvSpPr>
          <p:cNvPr id="129025" name="Slide Number Placeholder 1"/>
          <p:cNvSpPr txBox="1">
            <a:spLocks noGrp="1"/>
          </p:cNvSpPr>
          <p:nvPr/>
        </p:nvSpPr>
        <p:spPr bwMode="auto">
          <a:xfrm>
            <a:off x="8718550" y="6597650"/>
            <a:ext cx="217488" cy="2413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wrap="none" lIns="64274" tIns="32137" rIns="64274" bIns="32137" anchor="b"/>
          <a:lstStyle/>
          <a:p>
            <a:pPr algn="ctr" defTabSz="642938">
              <a:defRPr/>
            </a:pPr>
            <a:fld id="{51273DF2-1B36-42C4-8946-C6EEFEB82988}" type="slidenum">
              <a:rPr lang="en-US" sz="1100">
                <a:cs typeface="+mn-cs"/>
                <a:sym typeface="Corbel" pitchFamily="34" charset="0"/>
              </a:rPr>
              <a:pPr algn="ctr" defTabSz="642938">
                <a:defRPr/>
              </a:pPr>
              <a:t>52</a:t>
            </a:fld>
            <a:endParaRPr lang="en-US" sz="1100">
              <a:cs typeface="+mn-cs"/>
              <a:sym typeface="Corbe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Slide Number Placeholder 3"/>
          <p:cNvSpPr txBox="1">
            <a:spLocks noGrp="1"/>
          </p:cNvSpPr>
          <p:nvPr/>
        </p:nvSpPr>
        <p:spPr bwMode="auto">
          <a:xfrm>
            <a:off x="8718550" y="6616700"/>
            <a:ext cx="217488" cy="2413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wrap="none" lIns="64274" tIns="32137" rIns="64274" bIns="32137" anchor="b"/>
          <a:lstStyle/>
          <a:p>
            <a:pPr algn="ctr" defTabSz="642938">
              <a:defRPr/>
            </a:pPr>
            <a:fld id="{6FB01B37-BE93-413D-9FB9-D0724B9CB6C7}" type="slidenum">
              <a:rPr lang="en-US" sz="1100">
                <a:cs typeface="+mn-cs"/>
                <a:sym typeface="Corbel" pitchFamily="34" charset="0"/>
              </a:rPr>
              <a:pPr algn="ctr" defTabSz="642938">
                <a:defRPr/>
              </a:pPr>
              <a:t>53</a:t>
            </a:fld>
            <a:endParaRPr lang="en-US" sz="1100">
              <a:cs typeface="+mn-cs"/>
              <a:sym typeface="Corbel" pitchFamily="34" charset="0"/>
            </a:endParaRPr>
          </a:p>
        </p:txBody>
      </p:sp>
      <p:sp>
        <p:nvSpPr>
          <p:cNvPr id="993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400" smtClean="0"/>
              <a:t>Acknowledgements</a:t>
            </a:r>
            <a:endParaRPr lang="it-IT" sz="3400" smtClean="0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1131888"/>
            <a:ext cx="8569325" cy="54657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Corbel" pitchFamily="34" charset="0"/>
              <a:buNone/>
            </a:pPr>
            <a:r>
              <a:rPr lang="en-US" sz="2000" smtClean="0"/>
              <a:t>Many thanks to: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Corbel" pitchFamily="34" charset="0"/>
              <a:buNone/>
            </a:pPr>
            <a:r>
              <a:rPr lang="en-US" sz="2000" smtClean="0"/>
              <a:t>  R. Appleby, H. Burkhardt, M. Fitterer, B. Holzer, J. Jowett, M. Klein,         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Corbel" pitchFamily="34" charset="0"/>
              <a:buNone/>
            </a:pPr>
            <a:r>
              <a:rPr lang="en-US" sz="2000" smtClean="0"/>
              <a:t>  U. Klein, P. Kostka, B. Nagorny, P. Newman, U. Schneekloth, M. Sullivan, 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Corbel" pitchFamily="34" charset="0"/>
              <a:buNone/>
            </a:pPr>
            <a:r>
              <a:rPr lang="en-US" sz="2000" smtClean="0"/>
              <a:t>  R. Thomas, U. Wienands, F. Zimmermann 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Corbel" pitchFamily="34" charset="0"/>
              <a:buNone/>
            </a:pPr>
            <a:r>
              <a:rPr lang="en-US" sz="2000" smtClean="0"/>
              <a:t>… many others for the material and the discussions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Corbel" pitchFamily="34" charset="0"/>
              <a:buNone/>
            </a:pPr>
            <a:endParaRPr lang="en-US" sz="2000" smtClean="0"/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Corbel" pitchFamily="34" charset="0"/>
              <a:buNone/>
            </a:pPr>
            <a:r>
              <a:rPr lang="en-US" sz="2000" smtClean="0"/>
              <a:t>Many thanks also to the organizers: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Corbel" pitchFamily="34" charset="0"/>
              <a:buNone/>
            </a:pPr>
            <a:r>
              <a:rPr lang="en-US" sz="2000" smtClean="0"/>
              <a:t>   </a:t>
            </a:r>
            <a:r>
              <a:rPr lang="en-US" sz="2000" smtClean="0">
                <a:solidFill>
                  <a:srgbClr val="FFCC00"/>
                </a:solidFill>
              </a:rPr>
              <a:t>Elke Aschenauer, Abhay Deshpande, Tanja Horn</a:t>
            </a:r>
            <a:r>
              <a:rPr lang="en-US" sz="2000" smtClean="0"/>
              <a:t> 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Corbel" pitchFamily="34" charset="0"/>
              <a:buNone/>
            </a:pPr>
            <a:r>
              <a:rPr lang="en-US" sz="2000" smtClean="0"/>
              <a:t>for the opportunity of participating to this very cool workshop :-)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Corbel" pitchFamily="34" charset="0"/>
              <a:buNone/>
            </a:pPr>
            <a:endParaRPr lang="en-US" sz="2000" smtClean="0"/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Corbel" pitchFamily="34" charset="0"/>
              <a:buNone/>
            </a:pPr>
            <a:endParaRPr lang="en-US" sz="2000" smtClean="0"/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Corbel" pitchFamily="34" charset="0"/>
              <a:buNone/>
            </a:pPr>
            <a:r>
              <a:rPr lang="en-US" sz="2000" smtClean="0"/>
              <a:t>More info and references: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Corbel" pitchFamily="34" charset="0"/>
              <a:buNone/>
            </a:pPr>
            <a:r>
              <a:rPr lang="en-US" sz="2100" smtClean="0">
                <a:solidFill>
                  <a:srgbClr val="00DFCA"/>
                </a:solidFill>
              </a:rPr>
              <a:t>   http://lhec.cern.ch/</a:t>
            </a:r>
            <a:endParaRPr lang="it-IT" sz="2100" smtClean="0">
              <a:solidFill>
                <a:srgbClr val="00DFCA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2852738"/>
            <a:ext cx="6778625" cy="636587"/>
          </a:xfrm>
        </p:spPr>
        <p:txBody>
          <a:bodyPr/>
          <a:lstStyle/>
          <a:p>
            <a:r>
              <a:rPr lang="en-US" sz="3400" smtClean="0"/>
              <a:t>backup</a:t>
            </a:r>
            <a:endParaRPr lang="it-IT" sz="3400" smtClean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lide Number Placeholder 1"/>
          <p:cNvSpPr txBox="1">
            <a:spLocks noGrp="1"/>
          </p:cNvSpPr>
          <p:nvPr/>
        </p:nvSpPr>
        <p:spPr bwMode="auto">
          <a:xfrm>
            <a:off x="8718550" y="6616700"/>
            <a:ext cx="217488" cy="2413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wrap="none" lIns="64274" tIns="32137" rIns="64274" bIns="32137" anchor="b"/>
          <a:lstStyle/>
          <a:p>
            <a:pPr algn="ctr" defTabSz="642938">
              <a:defRPr/>
            </a:pPr>
            <a:fld id="{12BA8B7A-351B-4A92-8E2C-8E4BED94DFB0}" type="slidenum">
              <a:rPr lang="en-US" sz="1100">
                <a:cs typeface="+mn-cs"/>
                <a:sym typeface="Corbel" pitchFamily="34" charset="0"/>
              </a:rPr>
              <a:pPr algn="ctr" defTabSz="642938">
                <a:defRPr/>
              </a:pPr>
              <a:t>55</a:t>
            </a:fld>
            <a:endParaRPr lang="en-US" sz="1100">
              <a:cs typeface="+mn-cs"/>
              <a:sym typeface="Corbel" pitchFamily="34" charset="0"/>
            </a:endParaRPr>
          </a:p>
        </p:txBody>
      </p:sp>
      <p:sp>
        <p:nvSpPr>
          <p:cNvPr id="101378" name="Title 4"/>
          <p:cNvSpPr>
            <a:spLocks noGrp="1"/>
          </p:cNvSpPr>
          <p:nvPr>
            <p:ph type="title" idx="4294967295"/>
          </p:nvPr>
        </p:nvSpPr>
        <p:spPr>
          <a:xfrm>
            <a:off x="1174750" y="200025"/>
            <a:ext cx="6778625" cy="423863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en-GB" sz="1900" smtClean="0"/>
              <a:t>NuPECC – Roadmap 5/2010: New Large-Scale Facilities</a:t>
            </a:r>
          </a:p>
        </p:txBody>
      </p:sp>
      <p:sp>
        <p:nvSpPr>
          <p:cNvPr id="101379" name="TextBox 3"/>
          <p:cNvSpPr txBox="1">
            <a:spLocks noChangeArrowheads="1"/>
          </p:cNvSpPr>
          <p:nvPr/>
        </p:nvSpPr>
        <p:spPr bwMode="auto">
          <a:xfrm>
            <a:off x="468313" y="638175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400">
                <a:latin typeface="Calibri" pitchFamily="34" charset="0"/>
              </a:rPr>
              <a:t>G. Rosner, NuPECC Chair, Madrid 5/10 - DRAFT</a:t>
            </a:r>
          </a:p>
        </p:txBody>
      </p:sp>
      <p:pic>
        <p:nvPicPr>
          <p:cNvPr id="101380" name="Picture 6" descr="schedule"/>
          <p:cNvPicPr>
            <a:picLocks noChangeAspect="1" noChangeArrowheads="1"/>
          </p:cNvPicPr>
          <p:nvPr/>
        </p:nvPicPr>
        <p:blipFill>
          <a:blip r:embed="rId3"/>
          <a:srcRect l="841" t="1039" r="1370" b="1067"/>
          <a:stretch>
            <a:fillRect/>
          </a:stretch>
        </p:blipFill>
        <p:spPr bwMode="auto">
          <a:xfrm>
            <a:off x="323850" y="850900"/>
            <a:ext cx="8501063" cy="55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Number Placeholder 1"/>
          <p:cNvSpPr txBox="1">
            <a:spLocks noGrp="1"/>
          </p:cNvSpPr>
          <p:nvPr/>
        </p:nvSpPr>
        <p:spPr bwMode="auto">
          <a:xfrm>
            <a:off x="8718550" y="6616700"/>
            <a:ext cx="217488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74" tIns="32137" rIns="64274" bIns="32137" anchor="b"/>
          <a:lstStyle/>
          <a:p>
            <a:pPr algn="ctr" defTabSz="642938"/>
            <a:fld id="{7401696A-241A-4FEE-9403-079FADA68528}" type="slidenum">
              <a:rPr lang="en-US" sz="1100">
                <a:sym typeface="Corbel" pitchFamily="34" charset="0"/>
              </a:rPr>
              <a:pPr algn="ctr" defTabSz="642938"/>
              <a:t>56</a:t>
            </a:fld>
            <a:endParaRPr lang="en-US" sz="1100">
              <a:sym typeface="Corbel" pitchFamily="34" charset="0"/>
            </a:endParaRPr>
          </a:p>
        </p:txBody>
      </p:sp>
      <p:sp>
        <p:nvSpPr>
          <p:cNvPr id="103426" name="Title 1"/>
          <p:cNvSpPr>
            <a:spLocks noGrp="1"/>
          </p:cNvSpPr>
          <p:nvPr>
            <p:ph type="title" idx="4294967295"/>
          </p:nvPr>
        </p:nvSpPr>
        <p:spPr/>
        <p:txBody>
          <a:bodyPr lIns="91440" tIns="45720" rIns="91440" bIns="45720" anchor="b"/>
          <a:lstStyle/>
          <a:p>
            <a:pPr eaLnBrk="1" hangingPunct="1"/>
            <a:r>
              <a:rPr lang="en-GB" sz="2600" smtClean="0"/>
              <a:t>Prospects for polarized electron beam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 lIns="91440" tIns="45720" rIns="91440" bIns="45720"/>
          <a:lstStyle/>
          <a:p>
            <a:pPr eaLnBrk="1" hangingPunct="1">
              <a:defRPr/>
            </a:pPr>
            <a:r>
              <a:rPr lang="en-GB" sz="2300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Rely on self-polarization of e beam by Sokolov-Ternov mechanism</a:t>
            </a:r>
          </a:p>
          <a:p>
            <a:pPr eaLnBrk="1" hangingPunct="1">
              <a:defRPr/>
            </a:pPr>
            <a:r>
              <a:rPr lang="en-GB" sz="2300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Theoretical understanding of 1980s confirmed by empirical experience of LEP:</a:t>
            </a:r>
          </a:p>
          <a:p>
            <a:pPr lvl="1" eaLnBrk="1" hangingPunct="1">
              <a:defRPr/>
            </a:pPr>
            <a:endParaRPr lang="en-GB" sz="2000" smtClean="0"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sp>
        <p:nvSpPr>
          <p:cNvPr id="103428" name="TextBox 7"/>
          <p:cNvSpPr txBox="1">
            <a:spLocks noChangeArrowheads="1"/>
          </p:cNvSpPr>
          <p:nvPr/>
        </p:nvSpPr>
        <p:spPr bwMode="auto">
          <a:xfrm>
            <a:off x="395288" y="2924175"/>
            <a:ext cx="3571875" cy="1006475"/>
          </a:xfrm>
          <a:prstGeom prst="rect">
            <a:avLst/>
          </a:prstGeom>
          <a:solidFill>
            <a:srgbClr val="FCFEB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solidFill>
                  <a:schemeClr val="bg1"/>
                </a:solidFill>
                <a:latin typeface="Tahoma" pitchFamily="34" charset="0"/>
              </a:rPr>
              <a:t>Depolarizing effects of energy spread: polarization drop fast above ~ 60 GeV</a:t>
            </a:r>
          </a:p>
        </p:txBody>
      </p:sp>
      <p:sp>
        <p:nvSpPr>
          <p:cNvPr id="103429" name="TextBox 8"/>
          <p:cNvSpPr txBox="1">
            <a:spLocks noChangeArrowheads="1"/>
          </p:cNvSpPr>
          <p:nvPr/>
        </p:nvSpPr>
        <p:spPr bwMode="auto">
          <a:xfrm>
            <a:off x="468313" y="4005263"/>
            <a:ext cx="395922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latin typeface="Tahoma" pitchFamily="34" charset="0"/>
              </a:rPr>
              <a:t>But reasonable levels attainable </a:t>
            </a:r>
            <a:r>
              <a:rPr lang="en-GB" sz="2000" i="1">
                <a:latin typeface="Tahoma" pitchFamily="34" charset="0"/>
              </a:rPr>
              <a:t>with best design and techniques </a:t>
            </a:r>
            <a:r>
              <a:rPr lang="en-GB" sz="2000">
                <a:latin typeface="Tahoma" pitchFamily="34" charset="0"/>
              </a:rPr>
              <a:t>below this energy.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>
                <a:latin typeface="Tahoma" pitchFamily="34" charset="0"/>
              </a:rPr>
              <a:t>More exotic possibilities, e.g., snakes and asymmetric bends.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>
                <a:solidFill>
                  <a:srgbClr val="FFCC00"/>
                </a:solidFill>
                <a:latin typeface="Tahoma" pitchFamily="34" charset="0"/>
              </a:rPr>
              <a:t>Linac Ring: 90% e- polarization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588125" y="6165850"/>
            <a:ext cx="2068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1200" dirty="0">
                <a:latin typeface="Tahoma" pitchFamily="34" charset="0"/>
                <a:ea typeface="+mn-ea"/>
                <a:cs typeface="+mn-cs"/>
              </a:rPr>
              <a:t>Recent simulations, models,</a:t>
            </a:r>
            <a:br>
              <a:rPr lang="en-GB" sz="1200" dirty="0">
                <a:latin typeface="Tahoma" pitchFamily="34" charset="0"/>
                <a:ea typeface="+mn-ea"/>
                <a:cs typeface="+mn-cs"/>
              </a:rPr>
            </a:br>
            <a:r>
              <a:rPr lang="en-GB" sz="1200" dirty="0">
                <a:latin typeface="Tahoma" pitchFamily="34" charset="0"/>
                <a:ea typeface="+mn-ea"/>
                <a:cs typeface="+mn-cs"/>
              </a:rPr>
              <a:t>D.P. Barber, U. </a:t>
            </a:r>
            <a:r>
              <a:rPr lang="en-GB" sz="1200" dirty="0" err="1">
                <a:latin typeface="Tahoma" pitchFamily="34" charset="0"/>
                <a:ea typeface="+mn-ea"/>
                <a:cs typeface="+mn-cs"/>
              </a:rPr>
              <a:t>Wienands</a:t>
            </a:r>
            <a:endParaRPr lang="en-GB" sz="1200" dirty="0"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03431" name="Picture 9" descr="po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2565400"/>
            <a:ext cx="4233862" cy="359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32" name="Text Box 10"/>
          <p:cNvSpPr txBox="1">
            <a:spLocks noChangeArrowheads="1"/>
          </p:cNvSpPr>
          <p:nvPr/>
        </p:nvSpPr>
        <p:spPr bwMode="auto">
          <a:xfrm>
            <a:off x="7524750" y="2636838"/>
            <a:ext cx="1050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preliminary</a:t>
            </a:r>
            <a:endParaRPr lang="it-IT" sz="14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1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8550" y="6616700"/>
            <a:ext cx="217488" cy="241300"/>
          </a:xfrm>
        </p:spPr>
        <p:txBody>
          <a:bodyPr/>
          <a:lstStyle/>
          <a:p>
            <a:pPr defTabSz="642938">
              <a:defRPr/>
            </a:pPr>
            <a:fld id="{66A16252-B5AB-4A87-8163-24B813FBDC3F}" type="slidenum">
              <a:rPr lang="en-US" smtClean="0">
                <a:ea typeface="ヒラギノ角ゴ ProN W3"/>
                <a:sym typeface="Corbel" pitchFamily="34" charset="0"/>
              </a:rPr>
              <a:pPr defTabSz="642938">
                <a:defRPr/>
              </a:pPr>
              <a:t>57</a:t>
            </a:fld>
            <a:endParaRPr lang="en-US" smtClean="0">
              <a:ea typeface="ヒラギノ角ゴ ProN W3"/>
              <a:sym typeface="Corbel" pitchFamily="34" charset="0"/>
            </a:endParaRPr>
          </a:p>
        </p:txBody>
      </p:sp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179388" y="908050"/>
            <a:ext cx="8785225" cy="53276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 sz="2000"/>
          </a:p>
        </p:txBody>
      </p:sp>
      <p:pic>
        <p:nvPicPr>
          <p:cNvPr id="105475" name="Picture 2"/>
          <p:cNvPicPr>
            <a:picLocks noChangeAspect="1" noChangeArrowheads="1"/>
          </p:cNvPicPr>
          <p:nvPr/>
        </p:nvPicPr>
        <p:blipFill>
          <a:blip r:embed="rId3"/>
          <a:srcRect l="-1672" r="15837" b="10405"/>
          <a:stretch>
            <a:fillRect/>
          </a:stretch>
        </p:blipFill>
        <p:spPr bwMode="auto">
          <a:xfrm>
            <a:off x="323850" y="1196975"/>
            <a:ext cx="7561263" cy="411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6" name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1196975"/>
            <a:ext cx="36195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611188" y="200025"/>
            <a:ext cx="8137525" cy="6365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5707" tIns="35707" rIns="76336" bIns="35707"/>
          <a:lstStyle/>
          <a:p>
            <a:pPr algn="ctr" defTabSz="642938"/>
            <a:r>
              <a:rPr lang="de-DE" sz="3000">
                <a:solidFill>
                  <a:srgbClr val="FEB80A"/>
                </a:solidFill>
                <a:latin typeface="Arial Rounded MT Bold" pitchFamily="34" charset="0"/>
                <a:ea typeface="ヒラギノ角ゴ ProN W6"/>
                <a:cs typeface="ヒラギノ角ゴ ProN W6"/>
              </a:rPr>
              <a:t>Crossing angle:  Luminosity Loss Factor</a:t>
            </a:r>
            <a:endParaRPr lang="it-IT" sz="3000">
              <a:solidFill>
                <a:srgbClr val="FEB80A"/>
              </a:solidFill>
              <a:latin typeface="Arial Rounded MT Bold" pitchFamily="34" charset="0"/>
              <a:ea typeface="ヒラギノ角ゴ ProN W6"/>
              <a:cs typeface="ヒラギノ角ゴ ProN W6"/>
            </a:endParaRPr>
          </a:p>
        </p:txBody>
      </p:sp>
      <p:sp>
        <p:nvSpPr>
          <p:cNvPr id="105478" name="Text Box 6"/>
          <p:cNvSpPr txBox="1">
            <a:spLocks noChangeArrowheads="1"/>
          </p:cNvSpPr>
          <p:nvPr/>
        </p:nvSpPr>
        <p:spPr bwMode="auto">
          <a:xfrm>
            <a:off x="323850" y="5300663"/>
            <a:ext cx="50609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 pitchFamily="18" charset="0"/>
              </a:rPr>
              <a:t>Other possibility: use of Crab Cavities: </a:t>
            </a:r>
          </a:p>
          <a:p>
            <a:r>
              <a:rPr lang="en-US" sz="2400">
                <a:solidFill>
                  <a:schemeClr val="bg1"/>
                </a:solidFill>
                <a:latin typeface="Times New Roman" pitchFamily="18" charset="0"/>
              </a:rPr>
              <a:t>with 7 TeV protons 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  <a:sym typeface="Wingdings" pitchFamily="2" charset="2"/>
              </a:rPr>
              <a:t> 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</a:rPr>
              <a:t>additional issues</a:t>
            </a:r>
            <a:endParaRPr lang="it-IT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05479" name="Picture 9" descr="CCnew3_05_0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56325" y="4175125"/>
            <a:ext cx="26257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8550" y="6616700"/>
            <a:ext cx="217488" cy="241300"/>
          </a:xfrm>
        </p:spPr>
        <p:txBody>
          <a:bodyPr/>
          <a:lstStyle/>
          <a:p>
            <a:pPr defTabSz="642938">
              <a:defRPr/>
            </a:pPr>
            <a:fld id="{497BD173-00EF-4240-B746-E67CA790A0FE}" type="slidenum">
              <a:rPr lang="en-US" smtClean="0">
                <a:ea typeface="ヒラギノ角ゴ ProN W3"/>
                <a:sym typeface="Corbel" pitchFamily="34" charset="0"/>
              </a:rPr>
              <a:pPr defTabSz="642938">
                <a:defRPr/>
              </a:pPr>
              <a:t>58</a:t>
            </a:fld>
            <a:endParaRPr lang="en-US" smtClean="0">
              <a:ea typeface="ヒラギノ角ゴ ProN W3"/>
              <a:sym typeface="Corbel" pitchFamily="34" charset="0"/>
            </a:endParaRPr>
          </a:p>
        </p:txBody>
      </p:sp>
      <p:sp>
        <p:nvSpPr>
          <p:cNvPr id="107522" name="Title 5"/>
          <p:cNvSpPr>
            <a:spLocks noGrp="1"/>
          </p:cNvSpPr>
          <p:nvPr>
            <p:ph type="title" idx="4294967295"/>
          </p:nvPr>
        </p:nvSpPr>
        <p:spPr/>
        <p:txBody>
          <a:bodyPr lIns="91440" tIns="45720" rIns="91440" bIns="45720" anchor="b"/>
          <a:lstStyle/>
          <a:p>
            <a:pPr eaLnBrk="1" hangingPunct="1"/>
            <a:r>
              <a:rPr lang="en-GB" sz="2600" smtClean="0"/>
              <a:t>R-R: Injector options with recirculation</a:t>
            </a:r>
          </a:p>
        </p:txBody>
      </p:sp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3"/>
          <a:srcRect t="7901" b="72417"/>
          <a:stretch>
            <a:fillRect/>
          </a:stretch>
        </p:blipFill>
        <p:spPr bwMode="auto">
          <a:xfrm>
            <a:off x="179388" y="3644900"/>
            <a:ext cx="874871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4" name="Text Box 9"/>
          <p:cNvSpPr txBox="1">
            <a:spLocks noChangeArrowheads="1"/>
          </p:cNvSpPr>
          <p:nvPr/>
        </p:nvSpPr>
        <p:spPr bwMode="auto">
          <a:xfrm>
            <a:off x="7667625" y="3787775"/>
            <a:ext cx="10445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200">
                <a:solidFill>
                  <a:schemeClr val="bg1"/>
                </a:solidFill>
                <a:latin typeface="Tahoma" pitchFamily="34" charset="0"/>
              </a:rPr>
              <a:t>H. Burkhardt</a:t>
            </a:r>
          </a:p>
        </p:txBody>
      </p:sp>
      <p:pic>
        <p:nvPicPr>
          <p:cNvPr id="107525" name="Picture 3"/>
          <p:cNvPicPr>
            <a:picLocks noChangeAspect="1" noChangeArrowheads="1"/>
          </p:cNvPicPr>
          <p:nvPr/>
        </p:nvPicPr>
        <p:blipFill>
          <a:blip r:embed="rId4"/>
          <a:srcRect t="45963" b="18582"/>
          <a:stretch>
            <a:fillRect/>
          </a:stretch>
        </p:blipFill>
        <p:spPr bwMode="auto">
          <a:xfrm>
            <a:off x="179388" y="4652963"/>
            <a:ext cx="8748712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6" name="Content Placeholder 2"/>
          <p:cNvSpPr>
            <a:spLocks/>
          </p:cNvSpPr>
          <p:nvPr/>
        </p:nvSpPr>
        <p:spPr bwMode="auto">
          <a:xfrm>
            <a:off x="250825" y="1196975"/>
            <a:ext cx="8518525" cy="3078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marL="246063" indent="-241300" defTabSz="642938">
              <a:spcBef>
                <a:spcPts val="700"/>
              </a:spcBef>
              <a:buClr>
                <a:srgbClr val="FEB80A"/>
              </a:buClr>
              <a:buFont typeface="Corbel" pitchFamily="34" charset="0"/>
              <a:buChar char="•"/>
            </a:pPr>
            <a:r>
              <a:rPr lang="en-US" sz="2000"/>
              <a:t>Consider 10 GeV electron injector</a:t>
            </a:r>
          </a:p>
          <a:p>
            <a:pPr marL="246063" indent="-241300" defTabSz="642938">
              <a:spcBef>
                <a:spcPts val="700"/>
              </a:spcBef>
              <a:buClr>
                <a:srgbClr val="FEB80A"/>
              </a:buClr>
              <a:buFont typeface="Corbel" pitchFamily="34" charset="0"/>
              <a:buChar char="•"/>
            </a:pPr>
            <a:r>
              <a:rPr lang="en-US" sz="2000"/>
              <a:t>Not a major problem in comparison with rest of project but must be designed</a:t>
            </a:r>
          </a:p>
          <a:p>
            <a:pPr marL="246063" indent="-241300" defTabSz="642938">
              <a:spcBef>
                <a:spcPts val="700"/>
              </a:spcBef>
              <a:buClr>
                <a:srgbClr val="FEB80A"/>
              </a:buClr>
              <a:buFont typeface="Corbel" pitchFamily="34" charset="0"/>
              <a:buChar char="•"/>
            </a:pPr>
            <a:r>
              <a:rPr lang="en-US" sz="2000"/>
              <a:t>Natural to use same SC cavities as LeR </a:t>
            </a:r>
          </a:p>
          <a:p>
            <a:pPr marL="246063" indent="-241300" defTabSz="642938">
              <a:spcBef>
                <a:spcPts val="700"/>
              </a:spcBef>
              <a:buClr>
                <a:srgbClr val="FEB80A"/>
              </a:buClr>
              <a:buFont typeface="Corbel" pitchFamily="34" charset="0"/>
              <a:buChar char="•"/>
            </a:pPr>
            <a:r>
              <a:rPr lang="en-US" sz="2000"/>
              <a:t>Linac ~ 500 m, </a:t>
            </a:r>
          </a:p>
          <a:p>
            <a:pPr marL="246063" indent="-241300" defTabSz="642938">
              <a:spcBef>
                <a:spcPts val="700"/>
              </a:spcBef>
              <a:buClr>
                <a:srgbClr val="FEB80A"/>
              </a:buClr>
              <a:buFont typeface="Corbel" pitchFamily="34" charset="0"/>
              <a:buChar char="•"/>
            </a:pPr>
            <a:r>
              <a:rPr lang="en-US" sz="2000"/>
              <a:t>Possibly with recirculation, like scaled-down former ELFE project</a:t>
            </a:r>
            <a:endParaRPr lang="en-GB" sz="20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7" name="Title 1"/>
          <p:cNvSpPr>
            <a:spLocks noGrp="1"/>
          </p:cNvSpPr>
          <p:nvPr>
            <p:ph type="title" idx="4294967295"/>
          </p:nvPr>
        </p:nvSpPr>
        <p:spPr/>
        <p:txBody>
          <a:bodyPr lIns="91440" tIns="45720" rIns="91440" bIns="45720" anchor="b"/>
          <a:lstStyle/>
          <a:p>
            <a:r>
              <a:rPr lang="en-GB" smtClean="0"/>
              <a:t>e-Pb collisions in Ring-Ring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 lIns="91440" tIns="45720" rIns="91440" bIns="45720"/>
          <a:lstStyle/>
          <a:p>
            <a:pPr>
              <a:defRPr/>
            </a:pPr>
            <a:r>
              <a:rPr lang="en-GB" sz="2400" smtClean="0"/>
              <a:t>Assume present nominal Pb beam in LHC</a:t>
            </a:r>
          </a:p>
          <a:p>
            <a:pPr lvl="1">
              <a:defRPr/>
            </a:pPr>
            <a:r>
              <a:rPr lang="en-GB" smtClean="0"/>
              <a:t>Same beam size as protons, fewer bunches</a:t>
            </a:r>
          </a:p>
          <a:p>
            <a:pPr>
              <a:defRPr/>
            </a:pPr>
            <a:endParaRPr lang="en-GB" sz="2400" smtClean="0"/>
          </a:p>
          <a:p>
            <a:pPr>
              <a:defRPr/>
            </a:pPr>
            <a:r>
              <a:rPr lang="en-GB" sz="2400" smtClean="0"/>
              <a:t>Assume lepton injectors can create matching train of e</a:t>
            </a:r>
            <a:r>
              <a:rPr lang="en-GB" sz="2400" baseline="30000" smtClean="0"/>
              <a:t>-</a:t>
            </a:r>
            <a:endParaRPr lang="en-GB" sz="2400" smtClean="0"/>
          </a:p>
          <a:p>
            <a:pPr lvl="1">
              <a:defRPr/>
            </a:pPr>
            <a:endParaRPr lang="en-GB" smtClean="0"/>
          </a:p>
          <a:p>
            <a:pPr>
              <a:defRPr/>
            </a:pPr>
            <a:r>
              <a:rPr lang="en-GB" sz="2400" smtClean="0"/>
              <a:t>Lepton-nucleus or lepton-nucleon luminosity in ring-ring option at 70 GeV</a:t>
            </a:r>
          </a:p>
          <a:p>
            <a:pPr lvl="1">
              <a:defRPr/>
            </a:pPr>
            <a:endParaRPr lang="en-GB" smtClean="0"/>
          </a:p>
          <a:p>
            <a:pPr lvl="1">
              <a:defRPr/>
            </a:pPr>
            <a:endParaRPr lang="en-GB" smtClean="0"/>
          </a:p>
          <a:p>
            <a:pPr lvl="1">
              <a:defRPr/>
            </a:pPr>
            <a:r>
              <a:rPr lang="en-GB" smtClean="0"/>
              <a:t>May be possible to exploit additional power by increasing electron single-bunch intensity by factor 592/2808=4.7</a:t>
            </a:r>
            <a:endParaRPr lang="en-GB" smtClean="0"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sp>
        <p:nvSpPr>
          <p:cNvPr id="130059" name="Date Placeholder 3"/>
          <p:cNvSpPr txBox="1">
            <a:spLocks noGrp="1"/>
          </p:cNvSpPr>
          <p:nvPr/>
        </p:nvSpPr>
        <p:spPr bwMode="auto">
          <a:xfrm>
            <a:off x="7667625" y="908050"/>
            <a:ext cx="122396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</a:pPr>
            <a:r>
              <a:rPr lang="en-US" sz="1200">
                <a:latin typeface="Tahoma" pitchFamily="34" charset="0"/>
              </a:rPr>
              <a:t>J.M. Jowett</a:t>
            </a:r>
            <a:endParaRPr lang="en-GB" sz="1200">
              <a:latin typeface="Tahoma" pitchFamily="34" charset="0"/>
            </a:endParaRPr>
          </a:p>
        </p:txBody>
      </p:sp>
      <p:sp>
        <p:nvSpPr>
          <p:cNvPr id="130060" name="Slide Number Placeholder 4"/>
          <p:cNvSpPr txBox="1">
            <a:spLocks noGrp="1"/>
          </p:cNvSpPr>
          <p:nvPr/>
        </p:nvSpPr>
        <p:spPr bwMode="auto">
          <a:xfrm>
            <a:off x="6824663" y="64008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spcBef>
                <a:spcPct val="50000"/>
              </a:spcBef>
            </a:pPr>
            <a:fld id="{DCF3F87E-D2BE-4A14-A9EA-DF7196180654}" type="slidenum">
              <a:rPr lang="en-GB" sz="1000">
                <a:solidFill>
                  <a:schemeClr val="bg2"/>
                </a:solidFill>
                <a:latin typeface="Tahoma" pitchFamily="34" charset="0"/>
              </a:rPr>
              <a:pPr algn="r" eaLnBrk="0" hangingPunct="0">
                <a:spcBef>
                  <a:spcPct val="50000"/>
                </a:spcBef>
              </a:pPr>
              <a:t>59</a:t>
            </a:fld>
            <a:endParaRPr lang="en-GB" sz="1000">
              <a:solidFill>
                <a:schemeClr val="bg2"/>
              </a:solidFill>
              <a:latin typeface="Tahoma" pitchFamily="34" charset="0"/>
            </a:endParaRPr>
          </a:p>
        </p:txBody>
      </p:sp>
      <p:graphicFrame>
        <p:nvGraphicFramePr>
          <p:cNvPr id="130054" name="Object 6"/>
          <p:cNvGraphicFramePr>
            <a:graphicFrameLocks noChangeAspect="1"/>
          </p:cNvGraphicFramePr>
          <p:nvPr/>
        </p:nvGraphicFramePr>
        <p:xfrm>
          <a:off x="2195513" y="2060575"/>
          <a:ext cx="4356100" cy="330200"/>
        </p:xfrm>
        <a:graphic>
          <a:graphicData uri="http://schemas.openxmlformats.org/presentationml/2006/ole">
            <p:oleObj spid="_x0000_s130054" name="Equation" r:id="rId3" imgW="4356000" imgH="330120" progId="">
              <p:embed/>
            </p:oleObj>
          </a:graphicData>
        </a:graphic>
      </p:graphicFrame>
      <p:graphicFrame>
        <p:nvGraphicFramePr>
          <p:cNvPr id="130055" name="Object 7"/>
          <p:cNvGraphicFramePr>
            <a:graphicFrameLocks noChangeAspect="1"/>
          </p:cNvGraphicFramePr>
          <p:nvPr/>
        </p:nvGraphicFramePr>
        <p:xfrm>
          <a:off x="2214563" y="2954338"/>
          <a:ext cx="3441700" cy="330200"/>
        </p:xfrm>
        <a:graphic>
          <a:graphicData uri="http://schemas.openxmlformats.org/presentationml/2006/ole">
            <p:oleObj spid="_x0000_s130055" name="Equation" r:id="rId4" imgW="3441600" imgH="330120" progId="">
              <p:embed/>
            </p:oleObj>
          </a:graphicData>
        </a:graphic>
      </p:graphicFrame>
      <p:graphicFrame>
        <p:nvGraphicFramePr>
          <p:cNvPr id="130056" name="Object 8"/>
          <p:cNvGraphicFramePr>
            <a:graphicFrameLocks noChangeAspect="1"/>
          </p:cNvGraphicFramePr>
          <p:nvPr/>
        </p:nvGraphicFramePr>
        <p:xfrm>
          <a:off x="2143125" y="4170363"/>
          <a:ext cx="4610100" cy="698500"/>
        </p:xfrm>
        <a:graphic>
          <a:graphicData uri="http://schemas.openxmlformats.org/presentationml/2006/ole">
            <p:oleObj spid="_x0000_s130056" name="Equation" r:id="rId5" imgW="4609800" imgH="6984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718550" y="6616700"/>
            <a:ext cx="217488" cy="241300"/>
          </a:xfrm>
        </p:spPr>
        <p:txBody>
          <a:bodyPr/>
          <a:lstStyle/>
          <a:p>
            <a:pPr defTabSz="642938">
              <a:defRPr/>
            </a:pPr>
            <a:fld id="{B60D922B-A978-4187-B8D7-7919088407F4}" type="slidenum">
              <a:rPr lang="en-US" smtClean="0">
                <a:ea typeface="ヒラギノ角ゴ ProN W3"/>
                <a:sym typeface="Corbel" pitchFamily="34" charset="0"/>
              </a:rPr>
              <a:pPr defTabSz="642938">
                <a:defRPr/>
              </a:pPr>
              <a:t>6</a:t>
            </a:fld>
            <a:endParaRPr lang="en-US" smtClean="0">
              <a:ea typeface="ヒラギノ角ゴ ProN W3"/>
              <a:sym typeface="Corbel" pitchFamily="34" charset="0"/>
            </a:endParaRP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76338" y="115888"/>
            <a:ext cx="6781800" cy="635000"/>
          </a:xfrm>
        </p:spPr>
        <p:txBody>
          <a:bodyPr/>
          <a:lstStyle/>
          <a:p>
            <a:pPr eaLnBrk="1" hangingPunct="1"/>
            <a:r>
              <a:rPr lang="en-US" sz="3400" smtClean="0"/>
              <a:t>LHeC Status</a:t>
            </a:r>
            <a:endParaRPr lang="it-IT" sz="340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693738"/>
            <a:ext cx="8893175" cy="58308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z="3000" i="1" smtClean="0"/>
              <a:t>CERN: </a:t>
            </a:r>
            <a:r>
              <a:rPr lang="it-IT" sz="2000" i="1" smtClean="0"/>
              <a:t>European Organization for Nuclear Research</a:t>
            </a:r>
          </a:p>
          <a:p>
            <a:pPr eaLnBrk="1" hangingPunct="1">
              <a:lnSpc>
                <a:spcPct val="90000"/>
              </a:lnSpc>
            </a:pPr>
            <a:r>
              <a:rPr lang="en-US" sz="3000" i="1" smtClean="0"/>
              <a:t>ECFA</a:t>
            </a:r>
            <a:r>
              <a:rPr lang="en-US" sz="3000" smtClean="0"/>
              <a:t>: </a:t>
            </a:r>
            <a:r>
              <a:rPr lang="en-US" sz="2000" smtClean="0"/>
              <a:t>European Committee for Future Accelerators</a:t>
            </a:r>
            <a:endParaRPr lang="it-IT" sz="2000" smtClean="0"/>
          </a:p>
          <a:p>
            <a:pPr eaLnBrk="1" hangingPunct="1">
              <a:lnSpc>
                <a:spcPct val="90000"/>
              </a:lnSpc>
            </a:pPr>
            <a:r>
              <a:rPr lang="it-IT" sz="3000" i="1" smtClean="0"/>
              <a:t>NuPECC</a:t>
            </a:r>
            <a:r>
              <a:rPr lang="it-IT" sz="3000" smtClean="0"/>
              <a:t>: </a:t>
            </a:r>
            <a:r>
              <a:rPr lang="it-IT" sz="2000" smtClean="0"/>
              <a:t>Nuclear Physics European Collaboration Committee</a:t>
            </a:r>
          </a:p>
          <a:p>
            <a:pPr eaLnBrk="1" hangingPunct="1">
              <a:lnSpc>
                <a:spcPct val="90000"/>
              </a:lnSpc>
              <a:buFont typeface="Corbel" pitchFamily="34" charset="0"/>
              <a:buNone/>
            </a:pPr>
            <a:endParaRPr lang="en-US" sz="3000" b="1" i="1" smtClean="0">
              <a:solidFill>
                <a:srgbClr val="FEB80A"/>
              </a:solidFill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Font typeface="Corbel" pitchFamily="34" charset="0"/>
              <a:buNone/>
            </a:pPr>
            <a:endParaRPr lang="en-US" sz="3000" b="1" i="1" smtClean="0">
              <a:solidFill>
                <a:srgbClr val="FEB80A"/>
              </a:solidFill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Font typeface="Corbel" pitchFamily="34" charset="0"/>
              <a:buNone/>
            </a:pPr>
            <a:r>
              <a:rPr lang="en-US" sz="3000" b="1" i="1" smtClean="0">
                <a:solidFill>
                  <a:srgbClr val="FEB80A"/>
                </a:solidFill>
                <a:sym typeface="Wingdings" pitchFamily="2" charset="2"/>
              </a:rPr>
              <a:t>	</a:t>
            </a:r>
          </a:p>
          <a:p>
            <a:pPr eaLnBrk="1" hangingPunct="1">
              <a:lnSpc>
                <a:spcPct val="90000"/>
              </a:lnSpc>
              <a:buFont typeface="Corbel" pitchFamily="34" charset="0"/>
              <a:buNone/>
            </a:pPr>
            <a:endParaRPr lang="en-US" sz="3000" b="1" i="1" smtClean="0">
              <a:solidFill>
                <a:srgbClr val="FEB80A"/>
              </a:solidFill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Font typeface="Corbel" pitchFamily="34" charset="0"/>
              <a:buNone/>
            </a:pPr>
            <a:r>
              <a:rPr lang="en-US" sz="3000" b="1" i="1" smtClean="0">
                <a:solidFill>
                  <a:srgbClr val="FEB80A"/>
                </a:solidFill>
                <a:sym typeface="Wingdings" pitchFamily="2" charset="2"/>
              </a:rPr>
              <a:t>										</a:t>
            </a:r>
          </a:p>
          <a:p>
            <a:pPr eaLnBrk="1" hangingPunct="1">
              <a:lnSpc>
                <a:spcPct val="90000"/>
              </a:lnSpc>
              <a:buFont typeface="Corbel" pitchFamily="34" charset="0"/>
              <a:buNone/>
            </a:pPr>
            <a:endParaRPr lang="en-US" sz="3000" b="1" i="1" smtClean="0">
              <a:solidFill>
                <a:srgbClr val="FEB80A"/>
              </a:solidFill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Font typeface="Corbel" pitchFamily="34" charset="0"/>
              <a:buNone/>
            </a:pPr>
            <a:endParaRPr lang="en-US" sz="1400" b="1" i="1" smtClean="0">
              <a:solidFill>
                <a:srgbClr val="FEB80A"/>
              </a:solidFill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Font typeface="Corbel" pitchFamily="34" charset="0"/>
              <a:buNone/>
            </a:pPr>
            <a:endParaRPr lang="en-US" sz="1400" b="1" i="1" smtClean="0">
              <a:solidFill>
                <a:srgbClr val="FEB80A"/>
              </a:solidFill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Font typeface="Corbel" pitchFamily="34" charset="0"/>
              <a:buNone/>
            </a:pPr>
            <a:endParaRPr lang="en-US" sz="1400" b="1" i="1" smtClean="0">
              <a:solidFill>
                <a:srgbClr val="FEB80A"/>
              </a:solidFill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Font typeface="Corbel" pitchFamily="34" charset="0"/>
              <a:buNone/>
            </a:pPr>
            <a:r>
              <a:rPr lang="en-US" sz="3000" b="1" i="1" smtClean="0">
                <a:solidFill>
                  <a:srgbClr val="FEB80A"/>
                </a:solidFill>
                <a:sym typeface="Wingdings" pitchFamily="2" charset="2"/>
              </a:rPr>
              <a:t>	 Divonne III November 2010: </a:t>
            </a:r>
            <a:r>
              <a:rPr lang="en-US" sz="3000" b="1" i="1" smtClean="0"/>
              <a:t>CDR draft</a:t>
            </a:r>
            <a:endParaRPr lang="it-IT" sz="3000" b="1" i="1" smtClean="0"/>
          </a:p>
        </p:txBody>
      </p:sp>
      <p:pic>
        <p:nvPicPr>
          <p:cNvPr id="22532" name="Picture 4" descr="poster09"/>
          <p:cNvPicPr>
            <a:picLocks noChangeAspect="1" noChangeArrowheads="1"/>
          </p:cNvPicPr>
          <p:nvPr/>
        </p:nvPicPr>
        <p:blipFill>
          <a:blip r:embed="rId2"/>
          <a:srcRect b="734"/>
          <a:stretch>
            <a:fillRect/>
          </a:stretch>
        </p:blipFill>
        <p:spPr bwMode="auto">
          <a:xfrm>
            <a:off x="3348038" y="2493963"/>
            <a:ext cx="2266950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2492375"/>
            <a:ext cx="2362200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Rectangle 6"/>
          <p:cNvSpPr>
            <a:spLocks/>
          </p:cNvSpPr>
          <p:nvPr/>
        </p:nvSpPr>
        <p:spPr bwMode="auto">
          <a:xfrm>
            <a:off x="5867400" y="3644900"/>
            <a:ext cx="299402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00FFFF"/>
                </a:solidFill>
                <a:sym typeface="Arial" charset="0"/>
              </a:rPr>
              <a:t>http://cern.ch/LHeC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5"/>
          <p:cNvSpPr txBox="1">
            <a:spLocks noChangeArrowheads="1"/>
          </p:cNvSpPr>
          <p:nvPr/>
        </p:nvSpPr>
        <p:spPr bwMode="auto">
          <a:xfrm>
            <a:off x="3419475" y="3803650"/>
            <a:ext cx="2736850" cy="2794000"/>
          </a:xfrm>
          <a:prstGeom prst="rect">
            <a:avLst/>
          </a:prstGeom>
          <a:noFill/>
          <a:ln w="12700">
            <a:solidFill>
              <a:srgbClr val="A6A6A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>
              <a:lnSpc>
                <a:spcPct val="85000"/>
              </a:lnSpc>
              <a:spcBef>
                <a:spcPct val="30000"/>
              </a:spcBef>
            </a:pPr>
            <a:r>
              <a:rPr lang="en-US" sz="1200"/>
              <a:t>Oliver Bruening          (CERN)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</a:pPr>
            <a:r>
              <a:rPr lang="en-US" sz="1200"/>
              <a:t>John Dainton          (Cockcroft)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</a:pPr>
            <a:r>
              <a:rPr lang="en-US" sz="1200"/>
              <a:t>Albert DeRoeck          (CERN)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</a:pPr>
            <a:r>
              <a:rPr lang="en-US" sz="1200"/>
              <a:t>Stefano Forte             (Milano)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</a:pPr>
            <a:r>
              <a:rPr lang="en-US" sz="1200"/>
              <a:t>Max Klein - chair    (Liverpool)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</a:pPr>
            <a:r>
              <a:rPr lang="en-US" sz="1200"/>
              <a:t>Paul Laycock (secretary) (Liverpool)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</a:pPr>
            <a:r>
              <a:rPr lang="en-US" sz="1200"/>
              <a:t>Paul Newman    (Birmingham)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</a:pPr>
            <a:r>
              <a:rPr lang="en-US" sz="1200"/>
              <a:t>Emmanuelle Perez     (CERN)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</a:pPr>
            <a:r>
              <a:rPr lang="en-US" sz="1200"/>
              <a:t>Wesley Smith       (Wisconsin)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</a:pPr>
            <a:r>
              <a:rPr lang="en-US" sz="1200"/>
              <a:t>Bernd Surrow                 (MIT)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</a:pPr>
            <a:r>
              <a:rPr lang="en-US" sz="1200"/>
              <a:t>Katsuo Tokushuku        (KEK)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</a:pPr>
            <a:r>
              <a:rPr lang="en-US" sz="1200"/>
              <a:t>Urs Wiedemann          (CERN)</a:t>
            </a:r>
            <a:endParaRPr lang="en-US" sz="1200">
              <a:solidFill>
                <a:schemeClr val="bg1"/>
              </a:solidFill>
            </a:endParaRPr>
          </a:p>
          <a:p>
            <a:pPr defTabSz="457200">
              <a:lnSpc>
                <a:spcPct val="85000"/>
              </a:lnSpc>
              <a:spcBef>
                <a:spcPct val="30000"/>
              </a:spcBef>
            </a:pPr>
            <a:r>
              <a:rPr lang="en-US" sz="1200"/>
              <a:t>Frank Zimmermann (CERN)</a:t>
            </a:r>
          </a:p>
        </p:txBody>
      </p:sp>
      <p:sp>
        <p:nvSpPr>
          <p:cNvPr id="23554" name="Text Box 10"/>
          <p:cNvSpPr txBox="1">
            <a:spLocks noChangeArrowheads="1"/>
          </p:cNvSpPr>
          <p:nvPr/>
        </p:nvSpPr>
        <p:spPr bwMode="auto">
          <a:xfrm>
            <a:off x="179388" y="1270000"/>
            <a:ext cx="2952750" cy="5327650"/>
          </a:xfrm>
          <a:prstGeom prst="rect">
            <a:avLst/>
          </a:prstGeom>
          <a:noFill/>
          <a:ln w="12700">
            <a:solidFill>
              <a:srgbClr val="A6A6A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>
              <a:lnSpc>
                <a:spcPct val="85000"/>
              </a:lnSpc>
              <a:spcBef>
                <a:spcPct val="30000"/>
              </a:spcBef>
            </a:pPr>
            <a:r>
              <a:rPr lang="en-US" sz="1200"/>
              <a:t>Guido Altarelli (Rome)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</a:pPr>
            <a:r>
              <a:rPr lang="en-US" sz="1200"/>
              <a:t>Sergio Bertolucci (CERN)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</a:pPr>
            <a:r>
              <a:rPr lang="en-US" sz="1200"/>
              <a:t>Stan Brodsky (SLAC)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</a:pPr>
            <a:r>
              <a:rPr lang="en-US" sz="1200"/>
              <a:t>Allen Caldwell -chair  (MPI Munich)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</a:pPr>
            <a:r>
              <a:rPr lang="en-US" sz="1200"/>
              <a:t>Swapan Chattopadhyay (Cockcroft)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</a:pPr>
            <a:r>
              <a:rPr lang="en-US" sz="1200"/>
              <a:t>John Dainton (Liverpool)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</a:pPr>
            <a:r>
              <a:rPr lang="en-US" sz="1200"/>
              <a:t>John Ellis (CERN)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</a:pPr>
            <a:r>
              <a:rPr lang="en-US" sz="1200"/>
              <a:t>Jos Engelen (CERN)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</a:pPr>
            <a:r>
              <a:rPr lang="en-US" sz="1200"/>
              <a:t>Joel Feltesse (Saclay)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</a:pPr>
            <a:r>
              <a:rPr lang="en-US" sz="1200"/>
              <a:t>Lev Lipatov (St.Petersburg)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</a:pPr>
            <a:r>
              <a:rPr lang="en-US" sz="1200"/>
              <a:t>Roland Garoby (CERN)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</a:pPr>
            <a:r>
              <a:rPr lang="en-US" sz="1200"/>
              <a:t>Roland Horisberger (PSI)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</a:pPr>
            <a:r>
              <a:rPr lang="en-US" sz="1200"/>
              <a:t>Young-Kee Kim (Fermilab)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</a:pPr>
            <a:r>
              <a:rPr lang="en-US" sz="1200"/>
              <a:t>Aharon Levy (Tel Aviv)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</a:pPr>
            <a:r>
              <a:rPr lang="en-US" sz="1200"/>
              <a:t>Karlheinz Meier (Heidelberg)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</a:pPr>
            <a:r>
              <a:rPr lang="en-US" sz="1200"/>
              <a:t>Richard Milner (Bates)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</a:pPr>
            <a:r>
              <a:rPr lang="en-US" sz="1200"/>
              <a:t>Joachim Mnich (DESY)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</a:pPr>
            <a:r>
              <a:rPr lang="en-US" sz="1200"/>
              <a:t>Steven Myers, (CERN)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</a:pPr>
            <a:r>
              <a:rPr lang="en-US" sz="1200"/>
              <a:t>Tatsuya Nakada (Lausanne, ECFA)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</a:pPr>
            <a:r>
              <a:rPr lang="en-US" sz="1200"/>
              <a:t>Guenther Rosner (Glasgow, NuPECC)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</a:pPr>
            <a:r>
              <a:rPr lang="en-US" sz="1200"/>
              <a:t>Alexander Skrinsky (Novosibirsk)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</a:pPr>
            <a:r>
              <a:rPr lang="en-US" sz="1200"/>
              <a:t>Anthony Thomas (Jlab)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</a:pPr>
            <a:r>
              <a:rPr lang="en-US" sz="1200"/>
              <a:t>Steven Vigdor (BNL)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</a:pPr>
            <a:r>
              <a:rPr lang="en-US" sz="1200"/>
              <a:t>Frank Wilczek (MIT)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</a:pPr>
            <a:r>
              <a:rPr lang="en-US" sz="1200"/>
              <a:t>Ferdinand Willeke (BNL)</a:t>
            </a:r>
          </a:p>
        </p:txBody>
      </p:sp>
      <p:sp>
        <p:nvSpPr>
          <p:cNvPr id="23555" name="TextBox 11"/>
          <p:cNvSpPr txBox="1">
            <a:spLocks noChangeArrowheads="1"/>
          </p:cNvSpPr>
          <p:nvPr/>
        </p:nvSpPr>
        <p:spPr bwMode="auto">
          <a:xfrm>
            <a:off x="80963" y="838200"/>
            <a:ext cx="31226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600" b="1">
                <a:solidFill>
                  <a:srgbClr val="FF0000"/>
                </a:solidFill>
              </a:rPr>
              <a:t>Scientific Advisory Committee</a:t>
            </a:r>
          </a:p>
        </p:txBody>
      </p:sp>
      <p:sp>
        <p:nvSpPr>
          <p:cNvPr id="23556" name="TextBox 12"/>
          <p:cNvSpPr txBox="1">
            <a:spLocks noChangeArrowheads="1"/>
          </p:cNvSpPr>
          <p:nvPr/>
        </p:nvSpPr>
        <p:spPr bwMode="auto">
          <a:xfrm>
            <a:off x="3762375" y="3357563"/>
            <a:ext cx="2105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600" b="1">
                <a:solidFill>
                  <a:srgbClr val="FF0000"/>
                </a:solidFill>
              </a:rPr>
              <a:t>Steering Committee</a:t>
            </a:r>
          </a:p>
        </p:txBody>
      </p:sp>
      <p:sp>
        <p:nvSpPr>
          <p:cNvPr id="23557" name="TextBox 13"/>
          <p:cNvSpPr txBox="1">
            <a:spLocks noChangeArrowheads="1"/>
          </p:cNvSpPr>
          <p:nvPr/>
        </p:nvSpPr>
        <p:spPr bwMode="auto">
          <a:xfrm>
            <a:off x="6329363" y="860425"/>
            <a:ext cx="2779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600" b="1">
                <a:solidFill>
                  <a:srgbClr val="FF0000"/>
                </a:solidFill>
              </a:rPr>
              <a:t>Working Group Convenors</a:t>
            </a:r>
          </a:p>
        </p:txBody>
      </p:sp>
      <p:sp>
        <p:nvSpPr>
          <p:cNvPr id="23558" name="Title 15"/>
          <p:cNvSpPr>
            <a:spLocks noGrp="1"/>
          </p:cNvSpPr>
          <p:nvPr>
            <p:ph type="ctrTitle" idx="4294967295"/>
          </p:nvPr>
        </p:nvSpPr>
        <p:spPr>
          <a:xfrm>
            <a:off x="3203575" y="260350"/>
            <a:ext cx="3124200" cy="1069975"/>
          </a:xfrm>
        </p:spPr>
        <p:txBody>
          <a:bodyPr lIns="91440" tIns="45720" rIns="91440" bIns="45720" anchor="ctr"/>
          <a:lstStyle/>
          <a:p>
            <a:r>
              <a:rPr lang="en-US" sz="3300" b="1" smtClean="0"/>
              <a:t>Organisation</a:t>
            </a:r>
            <a:br>
              <a:rPr lang="en-US" sz="3300" b="1" smtClean="0"/>
            </a:br>
            <a:r>
              <a:rPr lang="en-US" sz="3300" b="1" smtClean="0"/>
              <a:t>for the CDR</a:t>
            </a:r>
          </a:p>
        </p:txBody>
      </p:sp>
      <p:sp>
        <p:nvSpPr>
          <p:cNvPr id="8" name="Rectangle 1030"/>
          <p:cNvSpPr>
            <a:spLocks noChangeArrowheads="1"/>
          </p:cNvSpPr>
          <p:nvPr/>
        </p:nvSpPr>
        <p:spPr bwMode="auto">
          <a:xfrm>
            <a:off x="6443663" y="1273175"/>
            <a:ext cx="2555875" cy="532447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>
              <a:lnSpc>
                <a:spcPct val="85000"/>
              </a:lnSpc>
              <a:spcBef>
                <a:spcPct val="30000"/>
              </a:spcBef>
              <a:defRPr/>
            </a:pPr>
            <a:r>
              <a:rPr lang="en-US" sz="1200">
                <a:solidFill>
                  <a:srgbClr val="FEB80A"/>
                </a:solidFill>
              </a:rPr>
              <a:t>Accelerator Design [RR and LR]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  <a:defRPr/>
            </a:pPr>
            <a:r>
              <a:rPr lang="en-US" sz="1200"/>
              <a:t>Oliver Bruening (CERN), 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  <a:defRPr/>
            </a:pPr>
            <a:r>
              <a:rPr lang="en-US" sz="1200"/>
              <a:t>John Dainton (CI/Liverpool)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  <a:defRPr/>
            </a:pPr>
            <a:r>
              <a:rPr lang="en-US" sz="1200">
                <a:solidFill>
                  <a:srgbClr val="FEB80A"/>
                </a:solidFill>
              </a:rPr>
              <a:t>Interaction Region and Fwd/Bwd</a:t>
            </a:r>
            <a:r>
              <a:rPr lang="en-US" sz="1200"/>
              <a:t> 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  <a:defRPr/>
            </a:pPr>
            <a:r>
              <a:rPr lang="en-US" sz="1200"/>
              <a:t>Bernhard Holzer (CERN), 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  <a:defRPr/>
            </a:pPr>
            <a:r>
              <a:rPr lang="en-US" sz="1200"/>
              <a:t>Uwe Schneeekloth (DESY),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  <a:defRPr/>
            </a:pPr>
            <a:r>
              <a:rPr lang="en-US" sz="1200"/>
              <a:t>Pierre van Mechelen (Antwerpen)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  <a:defRPr/>
            </a:pPr>
            <a:r>
              <a:rPr lang="en-US" sz="1200">
                <a:solidFill>
                  <a:srgbClr val="FEB80A"/>
                </a:solidFill>
              </a:rPr>
              <a:t>Detector Design 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  <a:defRPr/>
            </a:pPr>
            <a:r>
              <a:rPr lang="en-US" sz="1200"/>
              <a:t>Peter Kostka (DESY), 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  <a:defRPr/>
            </a:pPr>
            <a:r>
              <a:rPr lang="en-US" sz="1200"/>
              <a:t>Alessandro Polini (Bologna)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  <a:defRPr/>
            </a:pPr>
            <a:r>
              <a:rPr lang="en-US" sz="1200"/>
              <a:t>Rainer Wallny (UCLA), 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  <a:defRPr/>
            </a:pPr>
            <a:r>
              <a:rPr lang="en-US" sz="1200">
                <a:solidFill>
                  <a:srgbClr val="FEB80A"/>
                </a:solidFill>
              </a:rPr>
              <a:t>New Physics at Large Scales 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  <a:defRPr/>
            </a:pPr>
            <a:r>
              <a:rPr lang="en-US" sz="1200"/>
              <a:t>George Azuelos (Montreal)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  <a:defRPr/>
            </a:pPr>
            <a:r>
              <a:rPr lang="en-US" sz="1200"/>
              <a:t>Emmanuelle Perez (CERN), 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  <a:defRPr/>
            </a:pPr>
            <a:r>
              <a:rPr lang="en-US" sz="1200"/>
              <a:t>Georg Weiglein (Durham)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  <a:defRPr/>
            </a:pPr>
            <a:r>
              <a:rPr lang="en-US" sz="1200">
                <a:solidFill>
                  <a:srgbClr val="FEB80A"/>
                </a:solidFill>
              </a:rPr>
              <a:t>Precision QCD and Electroweak</a:t>
            </a:r>
            <a:r>
              <a:rPr lang="en-US" sz="1200"/>
              <a:t> 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  <a:defRPr/>
            </a:pPr>
            <a:r>
              <a:rPr lang="en-US" sz="1200"/>
              <a:t>Olaf Behnke (DESY),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  <a:defRPr/>
            </a:pPr>
            <a:r>
              <a:rPr lang="en-US" sz="1200"/>
              <a:t>Paolo Gambino (Torino),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  <a:defRPr/>
            </a:pPr>
            <a:r>
              <a:rPr lang="en-US" sz="1200"/>
              <a:t>Thomas Gehrmann (Zuerich)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  <a:defRPr/>
            </a:pPr>
            <a:r>
              <a:rPr lang="en-US" sz="1200"/>
              <a:t>Claire Gwenlan (Oxford)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  <a:defRPr/>
            </a:pPr>
            <a:r>
              <a:rPr lang="en-US" sz="1200">
                <a:solidFill>
                  <a:srgbClr val="FEB80A"/>
                </a:solidFill>
              </a:rPr>
              <a:t>Physics at High Parton Densities 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  <a:defRPr/>
            </a:pPr>
            <a:r>
              <a:rPr lang="en-US" sz="1200"/>
              <a:t>Nestor Armesto (Santiago), 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  <a:defRPr/>
            </a:pPr>
            <a:r>
              <a:rPr lang="en-US" sz="1200"/>
              <a:t>Brian Cole (Columbia), 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  <a:defRPr/>
            </a:pPr>
            <a:r>
              <a:rPr lang="en-US" sz="1200"/>
              <a:t>Paul Newman (Birmingham), </a:t>
            </a:r>
          </a:p>
          <a:p>
            <a:pPr defTabSz="457200">
              <a:lnSpc>
                <a:spcPct val="85000"/>
              </a:lnSpc>
              <a:spcBef>
                <a:spcPct val="30000"/>
              </a:spcBef>
              <a:defRPr/>
            </a:pPr>
            <a:r>
              <a:rPr lang="en-US" sz="1200"/>
              <a:t>Anna Stasto (MSU)</a:t>
            </a:r>
          </a:p>
        </p:txBody>
      </p:sp>
      <p:sp>
        <p:nvSpPr>
          <p:cNvPr id="129025" name="Slide Number Placeholder 1"/>
          <p:cNvSpPr txBox="1">
            <a:spLocks noGrp="1"/>
          </p:cNvSpPr>
          <p:nvPr/>
        </p:nvSpPr>
        <p:spPr bwMode="auto">
          <a:xfrm>
            <a:off x="8718550" y="6616700"/>
            <a:ext cx="217488" cy="2413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wrap="none" lIns="64274" tIns="32137" rIns="64274" bIns="32137" anchor="b"/>
          <a:lstStyle/>
          <a:p>
            <a:pPr algn="ctr" defTabSz="642938">
              <a:defRPr/>
            </a:pPr>
            <a:fld id="{7526197A-73E2-446A-8487-FDDD5BB6C6E1}" type="slidenum">
              <a:rPr lang="en-US" sz="1100">
                <a:cs typeface="+mn-cs"/>
                <a:sym typeface="Corbel" pitchFamily="34" charset="0"/>
              </a:rPr>
              <a:pPr algn="ctr" defTabSz="642938">
                <a:defRPr/>
              </a:pPr>
              <a:t>7</a:t>
            </a:fld>
            <a:endParaRPr lang="en-US" sz="1100">
              <a:cs typeface="+mn-cs"/>
              <a:sym typeface="Corbe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 descr="CERNcomplex-croppe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08050"/>
            <a:ext cx="848518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381000" y="1289050"/>
            <a:ext cx="7391400" cy="24384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461250" y="908050"/>
            <a:ext cx="1668463" cy="2470150"/>
          </a:xfrm>
          <a:prstGeom prst="rect">
            <a:avLst/>
          </a:prstGeom>
          <a:solidFill>
            <a:srgbClr val="FCFEB9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Calibri" pitchFamily="34" charset="0"/>
              </a:rPr>
              <a:t>RR LHeC: </a:t>
            </a:r>
          </a:p>
          <a:p>
            <a:r>
              <a:rPr lang="en-US" sz="2000" b="1">
                <a:solidFill>
                  <a:srgbClr val="00B050"/>
                </a:solidFill>
                <a:latin typeface="Calibri" pitchFamily="34" charset="0"/>
              </a:rPr>
              <a:t>new ring </a:t>
            </a:r>
          </a:p>
          <a:p>
            <a:r>
              <a:rPr lang="en-US" sz="2000" b="1">
                <a:solidFill>
                  <a:srgbClr val="00B050"/>
                </a:solidFill>
                <a:latin typeface="Calibri" pitchFamily="34" charset="0"/>
              </a:rPr>
              <a:t>in LHC tunnel,</a:t>
            </a:r>
          </a:p>
          <a:p>
            <a:r>
              <a:rPr lang="en-US" sz="2000" b="1">
                <a:solidFill>
                  <a:srgbClr val="00B050"/>
                </a:solidFill>
                <a:latin typeface="Calibri" pitchFamily="34" charset="0"/>
              </a:rPr>
              <a:t>with bypasses</a:t>
            </a:r>
          </a:p>
          <a:p>
            <a:r>
              <a:rPr lang="en-US" sz="2000" b="1">
                <a:solidFill>
                  <a:srgbClr val="00B050"/>
                </a:solidFill>
                <a:latin typeface="Calibri" pitchFamily="34" charset="0"/>
              </a:rPr>
              <a:t>around </a:t>
            </a:r>
          </a:p>
          <a:p>
            <a:r>
              <a:rPr lang="en-US" sz="2000" b="1">
                <a:solidFill>
                  <a:srgbClr val="00B050"/>
                </a:solidFill>
                <a:latin typeface="Calibri" pitchFamily="34" charset="0"/>
              </a:rPr>
              <a:t>experiments</a:t>
            </a:r>
            <a:endParaRPr lang="en-US" sz="2800" b="1">
              <a:solidFill>
                <a:srgbClr val="00B050"/>
              </a:solidFill>
              <a:latin typeface="Calibri" pitchFamily="34" charset="0"/>
            </a:endParaRPr>
          </a:p>
          <a:p>
            <a:endParaRPr lang="en-US" sz="2800" b="1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562600" y="3879850"/>
            <a:ext cx="1371600" cy="6096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940550" y="3727450"/>
            <a:ext cx="2155825" cy="1982788"/>
          </a:xfrm>
          <a:prstGeom prst="rect">
            <a:avLst/>
          </a:prstGeom>
          <a:solidFill>
            <a:srgbClr val="FCFEB9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Calibri" pitchFamily="34" charset="0"/>
              </a:rPr>
              <a:t>RR LHeC</a:t>
            </a:r>
          </a:p>
          <a:p>
            <a:r>
              <a:rPr lang="en-US" sz="2800" b="1">
                <a:solidFill>
                  <a:srgbClr val="00B050"/>
                </a:solidFill>
                <a:latin typeface="Calibri" pitchFamily="34" charset="0"/>
              </a:rPr>
              <a:t>e</a:t>
            </a:r>
            <a:r>
              <a:rPr lang="en-US" sz="2800" b="1" baseline="30000">
                <a:solidFill>
                  <a:srgbClr val="00B050"/>
                </a:solidFill>
                <a:latin typeface="Calibri" pitchFamily="34" charset="0"/>
              </a:rPr>
              <a:t>±</a:t>
            </a:r>
            <a:r>
              <a:rPr lang="en-US" sz="2800" b="1">
                <a:solidFill>
                  <a:srgbClr val="00B050"/>
                </a:solidFill>
                <a:latin typeface="Calibri" pitchFamily="34" charset="0"/>
              </a:rPr>
              <a:t> injector </a:t>
            </a:r>
          </a:p>
          <a:p>
            <a:r>
              <a:rPr lang="en-US" sz="2000" b="1">
                <a:solidFill>
                  <a:srgbClr val="00B050"/>
                </a:solidFill>
                <a:latin typeface="Calibri" pitchFamily="34" charset="0"/>
              </a:rPr>
              <a:t>10 GeV,</a:t>
            </a:r>
          </a:p>
          <a:p>
            <a:r>
              <a:rPr lang="en-US" sz="2000" b="1">
                <a:solidFill>
                  <a:srgbClr val="00B050"/>
                </a:solidFill>
                <a:latin typeface="Calibri" pitchFamily="34" charset="0"/>
              </a:rPr>
              <a:t>10 min. filling time</a:t>
            </a:r>
            <a:endParaRPr lang="en-US" sz="2800" b="1">
              <a:solidFill>
                <a:srgbClr val="00B050"/>
              </a:solidFill>
              <a:latin typeface="Calibri" pitchFamily="34" charset="0"/>
            </a:endParaRPr>
          </a:p>
          <a:p>
            <a:endParaRPr lang="en-US" sz="2800" b="1">
              <a:solidFill>
                <a:srgbClr val="00B050"/>
              </a:solidFill>
              <a:latin typeface="Calibri" pitchFamily="34" charset="0"/>
            </a:endParaRPr>
          </a:p>
        </p:txBody>
      </p: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 flipH="1">
            <a:off x="6705600" y="3194050"/>
            <a:ext cx="457200" cy="1828800"/>
          </a:xfrm>
          <a:prstGeom prst="line">
            <a:avLst/>
          </a:prstGeom>
          <a:noFill/>
          <a:ln w="76200">
            <a:solidFill>
              <a:srgbClr val="00B050"/>
            </a:solidFill>
            <a:round/>
            <a:headEnd/>
            <a:tailEnd/>
          </a:ln>
        </p:spPr>
      </p:cxn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>
            <a:off x="381000" y="2584450"/>
            <a:ext cx="533400" cy="914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6" name="Straight Connector 15"/>
          <p:cNvCxnSpPr>
            <a:endCxn id="24" idx="2"/>
          </p:cNvCxnSpPr>
          <p:nvPr/>
        </p:nvCxnSpPr>
        <p:spPr>
          <a:xfrm rot="16200000" flipH="1">
            <a:off x="1200150" y="2774950"/>
            <a:ext cx="876300" cy="533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381000" y="243205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Arc 19"/>
          <p:cNvSpPr/>
          <p:nvPr/>
        </p:nvSpPr>
        <p:spPr>
          <a:xfrm flipH="1">
            <a:off x="381000" y="243205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Arc 22"/>
          <p:cNvSpPr/>
          <p:nvPr/>
        </p:nvSpPr>
        <p:spPr>
          <a:xfrm flipH="1" flipV="1">
            <a:off x="914400" y="327025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Arc 23"/>
          <p:cNvSpPr/>
          <p:nvPr/>
        </p:nvSpPr>
        <p:spPr>
          <a:xfrm flipV="1">
            <a:off x="914400" y="327025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0" y="3698875"/>
            <a:ext cx="1498600" cy="2592388"/>
          </a:xfrm>
          <a:prstGeom prst="rect">
            <a:avLst/>
          </a:prstGeom>
          <a:solidFill>
            <a:srgbClr val="FCFEB9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LR LHeC:</a:t>
            </a:r>
          </a:p>
          <a:p>
            <a:r>
              <a:rPr lang="en-US" sz="2000" b="1">
                <a:solidFill>
                  <a:srgbClr val="FF0000"/>
                </a:solidFill>
                <a:latin typeface="Calibri" pitchFamily="34" charset="0"/>
              </a:rPr>
              <a:t>recirculating</a:t>
            </a:r>
          </a:p>
          <a:p>
            <a:r>
              <a:rPr lang="en-US" sz="2000" b="1">
                <a:solidFill>
                  <a:srgbClr val="FF0000"/>
                </a:solidFill>
                <a:latin typeface="Calibri" pitchFamily="34" charset="0"/>
              </a:rPr>
              <a:t>linac with</a:t>
            </a:r>
          </a:p>
          <a:p>
            <a:r>
              <a:rPr lang="en-US" sz="2000" b="1">
                <a:solidFill>
                  <a:srgbClr val="FF0000"/>
                </a:solidFill>
                <a:latin typeface="Calibri" pitchFamily="34" charset="0"/>
              </a:rPr>
              <a:t>energy </a:t>
            </a:r>
          </a:p>
          <a:p>
            <a:r>
              <a:rPr lang="en-US" sz="2000" b="1">
                <a:solidFill>
                  <a:srgbClr val="FF0000"/>
                </a:solidFill>
                <a:latin typeface="Calibri" pitchFamily="34" charset="0"/>
              </a:rPr>
              <a:t>recovery</a:t>
            </a:r>
          </a:p>
          <a:p>
            <a:endParaRPr lang="en-US" sz="2800" b="1">
              <a:solidFill>
                <a:srgbClr val="FF0000"/>
              </a:solidFill>
              <a:latin typeface="Calibri" pitchFamily="34" charset="0"/>
            </a:endParaRPr>
          </a:p>
          <a:p>
            <a:endParaRPr lang="en-US" sz="28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4590" name="Title 1"/>
          <p:cNvSpPr>
            <a:spLocks/>
          </p:cNvSpPr>
          <p:nvPr/>
        </p:nvSpPr>
        <p:spPr bwMode="auto">
          <a:xfrm>
            <a:off x="1174750" y="200025"/>
            <a:ext cx="6778625" cy="6365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ctr" defTabSz="642938"/>
            <a:r>
              <a:rPr lang="en-GB" sz="2800">
                <a:solidFill>
                  <a:srgbClr val="FEB80A"/>
                </a:solidFill>
                <a:latin typeface="Arial Rounded MT Bold" pitchFamily="34" charset="0"/>
                <a:ea typeface="ヒラギノ角ゴ ProN W6"/>
                <a:cs typeface="ヒラギノ角ゴ ProN W6"/>
                <a:sym typeface="Arial Rounded MT Bold" pitchFamily="34" charset="0"/>
              </a:rPr>
              <a:t>Accelerator: Two Alternative Designs</a:t>
            </a:r>
          </a:p>
        </p:txBody>
      </p:sp>
      <p:sp>
        <p:nvSpPr>
          <p:cNvPr id="129025" name="Slide Number Placeholder 1"/>
          <p:cNvSpPr txBox="1">
            <a:spLocks noGrp="1"/>
          </p:cNvSpPr>
          <p:nvPr/>
        </p:nvSpPr>
        <p:spPr bwMode="auto">
          <a:xfrm>
            <a:off x="8718550" y="6616700"/>
            <a:ext cx="217488" cy="2413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wrap="none" lIns="64274" tIns="32137" rIns="64274" bIns="32137" anchor="b"/>
          <a:lstStyle/>
          <a:p>
            <a:pPr algn="ctr" defTabSz="642938">
              <a:defRPr/>
            </a:pPr>
            <a:fld id="{68474766-4DEE-45DF-A849-5A6B2766EF4D}" type="slidenum">
              <a:rPr lang="en-US" sz="1100">
                <a:cs typeface="+mn-cs"/>
                <a:sym typeface="Corbel" pitchFamily="34" charset="0"/>
              </a:rPr>
              <a:pPr algn="ctr" defTabSz="642938">
                <a:defRPr/>
              </a:pPr>
              <a:t>8</a:t>
            </a:fld>
            <a:endParaRPr lang="en-US" sz="1100">
              <a:cs typeface="+mn-cs"/>
              <a:sym typeface="Corbe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8550" y="6616700"/>
            <a:ext cx="217488" cy="241300"/>
          </a:xfrm>
        </p:spPr>
        <p:txBody>
          <a:bodyPr/>
          <a:lstStyle/>
          <a:p>
            <a:pPr defTabSz="642938">
              <a:defRPr/>
            </a:pPr>
            <a:fld id="{E44A3EB3-A243-43C8-86BD-A68C4752C5E1}" type="slidenum">
              <a:rPr lang="en-US" smtClean="0">
                <a:ea typeface="ヒラギノ角ゴ ProN W3"/>
                <a:sym typeface="Corbel" pitchFamily="34" charset="0"/>
              </a:rPr>
              <a:pPr defTabSz="642938">
                <a:defRPr/>
              </a:pPr>
              <a:t>9</a:t>
            </a:fld>
            <a:endParaRPr lang="en-US" smtClean="0">
              <a:ea typeface="ヒラギノ角ゴ ProN W3"/>
              <a:sym typeface="Corbel" pitchFamily="34" charset="0"/>
            </a:endParaRPr>
          </a:p>
        </p:txBody>
      </p:sp>
      <p:sp>
        <p:nvSpPr>
          <p:cNvPr id="26626" name="Title 1"/>
          <p:cNvSpPr>
            <a:spLocks noGrp="1"/>
          </p:cNvSpPr>
          <p:nvPr>
            <p:ph type="title" idx="4294967295"/>
          </p:nvPr>
        </p:nvSpPr>
        <p:spPr/>
        <p:txBody>
          <a:bodyPr lIns="91440" tIns="45720" rIns="91440" bIns="45720" anchor="b"/>
          <a:lstStyle/>
          <a:p>
            <a:pPr eaLnBrk="1" hangingPunct="1"/>
            <a:r>
              <a:rPr lang="en-GB" sz="3600" smtClean="0"/>
              <a:t>Two Alternative Designs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4294967295"/>
          </p:nvPr>
        </p:nvSpPr>
        <p:spPr>
          <a:xfrm>
            <a:off x="457200" y="908050"/>
            <a:ext cx="8435975" cy="5715000"/>
          </a:xfrm>
        </p:spPr>
        <p:txBody>
          <a:bodyPr lIns="91440" tIns="45720" rIns="91440" bIns="45720"/>
          <a:lstStyle/>
          <a:p>
            <a:pPr eaLnBrk="1" hangingPunct="1"/>
            <a:r>
              <a:rPr lang="en-GB" smtClean="0">
                <a:solidFill>
                  <a:srgbClr val="FF0000"/>
                </a:solidFill>
              </a:rPr>
              <a:t>Ring-ring</a:t>
            </a:r>
          </a:p>
          <a:p>
            <a:pPr lvl="1" eaLnBrk="1" hangingPunct="1"/>
            <a:r>
              <a:rPr lang="en-GB" smtClean="0"/>
              <a:t>e-p and e-A (A=Pb, Au, …) collisions, </a:t>
            </a:r>
          </a:p>
          <a:p>
            <a:pPr lvl="1" eaLnBrk="1" hangingPunct="1"/>
            <a:r>
              <a:rPr lang="en-GB" smtClean="0"/>
              <a:t>More “conventional” solution, like HERA, no difficulties of principle - at first sight - but constrained by existing LHC in tunnel</a:t>
            </a:r>
          </a:p>
          <a:p>
            <a:pPr lvl="1" eaLnBrk="1" hangingPunct="1"/>
            <a:r>
              <a:rPr lang="en-GB" smtClean="0"/>
              <a:t>polarization 40% with realistic misalignment assumptions</a:t>
            </a:r>
          </a:p>
          <a:p>
            <a:pPr lvl="1" eaLnBrk="1" hangingPunct="1"/>
            <a:r>
              <a:rPr lang="en-GB" smtClean="0"/>
              <a:t>Steady progress with detailed design</a:t>
            </a:r>
          </a:p>
          <a:p>
            <a:pPr eaLnBrk="1" hangingPunct="1"/>
            <a:r>
              <a:rPr lang="en-GB" smtClean="0">
                <a:solidFill>
                  <a:srgbClr val="FF0000"/>
                </a:solidFill>
              </a:rPr>
              <a:t>Linac-ring</a:t>
            </a:r>
          </a:p>
          <a:p>
            <a:pPr lvl="1" eaLnBrk="1" hangingPunct="1"/>
            <a:r>
              <a:rPr lang="en-GB" smtClean="0"/>
              <a:t>e-p and e-A (A=Pb, Au, …) collisions, polarized </a:t>
            </a:r>
            <a:r>
              <a:rPr lang="en-GB" i="1" smtClean="0"/>
              <a:t>e</a:t>
            </a:r>
            <a:r>
              <a:rPr lang="en-GB" smtClean="0"/>
              <a:t> from source, poorer Luminosity/Power</a:t>
            </a:r>
          </a:p>
          <a:p>
            <a:pPr lvl="1" eaLnBrk="1" hangingPunct="1"/>
            <a:r>
              <a:rPr lang="en-GB" smtClean="0"/>
              <a:t>No previous collider like this</a:t>
            </a:r>
          </a:p>
          <a:p>
            <a:pPr lvl="1" eaLnBrk="1" hangingPunct="1"/>
            <a:r>
              <a:rPr lang="en-GB" smtClean="0"/>
              <a:t>Comparisons of layouts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P-plai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7FD13B"/>
      </a:accent1>
      <a:accent2>
        <a:srgbClr val="333399"/>
      </a:accent2>
      <a:accent3>
        <a:srgbClr val="AAAAAA"/>
      </a:accent3>
      <a:accent4>
        <a:srgbClr val="DADADA"/>
      </a:accent4>
      <a:accent5>
        <a:srgbClr val="C0E5AF"/>
      </a:accent5>
      <a:accent6>
        <a:srgbClr val="2D2D8A"/>
      </a:accent6>
      <a:hlink>
        <a:srgbClr val="009999"/>
      </a:hlink>
      <a:folHlink>
        <a:srgbClr val="99CC00"/>
      </a:folHlink>
    </a:clrScheme>
    <a:fontScheme name="AP-plain">
      <a:majorFont>
        <a:latin typeface="Arial Rounded MT Bold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P-plai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14083</TotalTime>
  <Pages>19</Pages>
  <Words>3865</Words>
  <Application>Microsoft Macintosh PowerPoint</Application>
  <PresentationFormat>On-screen Show (4:3)</PresentationFormat>
  <Paragraphs>1001</Paragraphs>
  <Slides>59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79" baseType="lpstr">
      <vt:lpstr>Arial</vt:lpstr>
      <vt:lpstr>ヒラギノ角ゴ ProN W3</vt:lpstr>
      <vt:lpstr>Arial Rounded MT Bold</vt:lpstr>
      <vt:lpstr>ヒラギノ角ゴ ProN W6</vt:lpstr>
      <vt:lpstr>Corbel</vt:lpstr>
      <vt:lpstr>ＭＳ Ｐゴシック</vt:lpstr>
      <vt:lpstr>Times New Roman</vt:lpstr>
      <vt:lpstr>Wingdings</vt:lpstr>
      <vt:lpstr>Calibri</vt:lpstr>
      <vt:lpstr>Comic Sans MS</vt:lpstr>
      <vt:lpstr>Symbol</vt:lpstr>
      <vt:lpstr>Tahoma</vt:lpstr>
      <vt:lpstr>Helvetica Neue</vt:lpstr>
      <vt:lpstr>Gill Sans</vt:lpstr>
      <vt:lpstr>Arial Bold Italic</vt:lpstr>
      <vt:lpstr>Corbel Bold</vt:lpstr>
      <vt:lpstr>Chalkboard</vt:lpstr>
      <vt:lpstr>AP-plain</vt:lpstr>
      <vt:lpstr>Equation</vt:lpstr>
      <vt:lpstr>Photo Editor Photo</vt:lpstr>
      <vt:lpstr>Slide 1</vt:lpstr>
      <vt:lpstr>LHeC Challenge</vt:lpstr>
      <vt:lpstr>LHeC Context</vt:lpstr>
      <vt:lpstr>Slide 4</vt:lpstr>
      <vt:lpstr>eA with the LHeC</vt:lpstr>
      <vt:lpstr>LHeC Status</vt:lpstr>
      <vt:lpstr>Organisation for the CDR</vt:lpstr>
      <vt:lpstr>Slide 8</vt:lpstr>
      <vt:lpstr>Two Alternative Designs</vt:lpstr>
      <vt:lpstr>Slide 10</vt:lpstr>
      <vt:lpstr>Ring-Ring Design Criteria</vt:lpstr>
      <vt:lpstr>Slide 12</vt:lpstr>
      <vt:lpstr>Overall Layout and Bypasses</vt:lpstr>
      <vt:lpstr>Slide 14</vt:lpstr>
      <vt:lpstr>Slide 15</vt:lpstr>
      <vt:lpstr>Slide 16</vt:lpstr>
      <vt:lpstr>Slide 17</vt:lpstr>
      <vt:lpstr> LR – Interaction Region</vt:lpstr>
      <vt:lpstr>Design Parameters</vt:lpstr>
      <vt:lpstr>Interaction Region: Crossing Angle</vt:lpstr>
      <vt:lpstr>Synchrotron Radiation - RR (very preliminary)</vt:lpstr>
      <vt:lpstr>Backscattering of Sync Rad (very preliminary)</vt:lpstr>
      <vt:lpstr>Slide 23</vt:lpstr>
      <vt:lpstr>Detector Design</vt:lpstr>
      <vt:lpstr>LHeC Kinematics</vt:lpstr>
      <vt:lpstr>Slide 26</vt:lpstr>
      <vt:lpstr>Slide 27</vt:lpstr>
      <vt:lpstr>Beam Pipe - continued</vt:lpstr>
      <vt:lpstr>Slide 29</vt:lpstr>
      <vt:lpstr>Detector Requirements</vt:lpstr>
      <vt:lpstr>                                  … the detector                                        … a draft</vt:lpstr>
      <vt:lpstr>Slide 32</vt:lpstr>
      <vt:lpstr>Slide 33</vt:lpstr>
      <vt:lpstr>Slide 34</vt:lpstr>
      <vt:lpstr>Slide 35</vt:lpstr>
      <vt:lpstr>Precision Tracking: Si-Gas Tracker – GOSSIP  Gas on Slimmed Silicon Pixels</vt:lpstr>
      <vt:lpstr>Silicon Pixel Detector</vt:lpstr>
      <vt:lpstr>The Calorimeter</vt:lpstr>
      <vt:lpstr>The Calorimeter</vt:lpstr>
      <vt:lpstr>HERA Calorimeters</vt:lpstr>
      <vt:lpstr>LHeC Calorimetry</vt:lpstr>
      <vt:lpstr>LHeC Calorimeter</vt:lpstr>
      <vt:lpstr>Slide 43</vt:lpstr>
      <vt:lpstr>Slide 44</vt:lpstr>
      <vt:lpstr>Solenoid</vt:lpstr>
      <vt:lpstr>Slide 46</vt:lpstr>
      <vt:lpstr>Instrumented Magnets (a study)</vt:lpstr>
      <vt:lpstr>Luminosity Measurement</vt:lpstr>
      <vt:lpstr>Luminosity Measurement</vt:lpstr>
      <vt:lpstr>Further Considerations</vt:lpstr>
      <vt:lpstr>Slide 51</vt:lpstr>
      <vt:lpstr>Towards a Tentative Schedule</vt:lpstr>
      <vt:lpstr>Acknowledgements</vt:lpstr>
      <vt:lpstr>backup</vt:lpstr>
      <vt:lpstr>NuPECC – Roadmap 5/2010: New Large-Scale Facilities</vt:lpstr>
      <vt:lpstr>Prospects for polarized electron beam</vt:lpstr>
      <vt:lpstr>Slide 57</vt:lpstr>
      <vt:lpstr>R-R: Injector options with recirculation</vt:lpstr>
      <vt:lpstr>e-Pb collisions in Ring-Ring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and Detector Design</dc:title>
  <dc:subject>LHeC presentation at EIC Workshop</dc:subject>
  <dc:creator>A. Polini</dc:creator>
  <cp:keywords/>
  <dc:description/>
  <cp:lastModifiedBy>Alessandro Polini</cp:lastModifiedBy>
  <cp:revision>1260</cp:revision>
  <cp:lastPrinted>2002-02-28T10:58:22Z</cp:lastPrinted>
  <dcterms:created xsi:type="dcterms:W3CDTF">1996-01-11T20:52:20Z</dcterms:created>
  <dcterms:modified xsi:type="dcterms:W3CDTF">2010-07-29T20:57:17Z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2</vt:i4>
  </property>
  <property fmtid="{D5CDD505-2E9C-101B-9397-08002B2CF9AE}" pid="3" name="GraphicType">
    <vt:i4>2</vt:i4>
  </property>
  <property fmtid="{D5CDD505-2E9C-101B-9397-08002B2CF9AE}" pid="4" name="Compression">
    <vt:i4>100</vt:i4>
  </property>
  <property fmtid="{D5CDD505-2E9C-101B-9397-08002B2CF9AE}" pid="5" name="ScreenSize">
    <vt:i4>4</vt:i4>
  </property>
  <property fmtid="{D5CDD505-2E9C-101B-9397-08002B2CF9AE}" pid="6" name="ScreenUsage">
    <vt:i4>3</vt:i4>
  </property>
  <property fmtid="{D5CDD505-2E9C-101B-9397-08002B2CF9AE}" pid="7" name="MailAddress">
    <vt:lpwstr>John.Jowett@cern.ch</vt:lpwstr>
  </property>
  <property fmtid="{D5CDD505-2E9C-101B-9397-08002B2CF9AE}" pid="8" name="HomePage">
    <vt:lpwstr>http://wwwslap.cern.ch/~jowett/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P:\cern.ch\user\j\jowett\public_html\Lectures\EPSCPG</vt:lpwstr>
  </property>
</Properties>
</file>