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15" r:id="rId2"/>
    <p:sldId id="929" r:id="rId3"/>
    <p:sldId id="949" r:id="rId4"/>
    <p:sldId id="911" r:id="rId5"/>
    <p:sldId id="852" r:id="rId6"/>
    <p:sldId id="933" r:id="rId7"/>
    <p:sldId id="943" r:id="rId8"/>
    <p:sldId id="934" r:id="rId9"/>
    <p:sldId id="930" r:id="rId10"/>
    <p:sldId id="940" r:id="rId11"/>
    <p:sldId id="896" r:id="rId12"/>
    <p:sldId id="945" r:id="rId13"/>
    <p:sldId id="948" r:id="rId14"/>
    <p:sldId id="946" r:id="rId15"/>
    <p:sldId id="876" r:id="rId16"/>
    <p:sldId id="902" r:id="rId17"/>
    <p:sldId id="947" r:id="rId18"/>
    <p:sldId id="908" r:id="rId19"/>
    <p:sldId id="882" r:id="rId20"/>
    <p:sldId id="824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8309F"/>
    <a:srgbClr val="99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fld id="{5DE8CF94-7984-D14A-821E-E1FD4DC3CB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/>
              </a:defRPr>
            </a:lvl1pPr>
          </a:lstStyle>
          <a:p>
            <a:pPr>
              <a:defRPr/>
            </a:pPr>
            <a:fld id="{1D82D54A-4E90-C946-9AAE-2F9C2A3850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63DC-BC35-A943-A948-5ECC4E977E15}" type="slidenum">
              <a:rPr lang="en-GB">
                <a:latin typeface="Trebuchet MS" charset="0"/>
              </a:rPr>
              <a:pPr/>
              <a:t>2</a:t>
            </a:fld>
            <a:endParaRPr lang="en-GB">
              <a:latin typeface="Trebuchet MS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B63DC-BC35-A943-A948-5ECC4E977E15}" type="slidenum">
              <a:rPr lang="en-GB">
                <a:latin typeface="Trebuchet MS" charset="0"/>
              </a:rPr>
              <a:pPr/>
              <a:t>3</a:t>
            </a:fld>
            <a:endParaRPr lang="en-GB">
              <a:latin typeface="Trebuchet MS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7717D-414B-834E-8504-7745DFB462A8}" type="slidenum">
              <a:rPr lang="en-GB">
                <a:latin typeface="Trebuchet MS" charset="0"/>
              </a:rPr>
              <a:pPr/>
              <a:t>6</a:t>
            </a:fld>
            <a:endParaRPr lang="en-GB">
              <a:latin typeface="Trebuchet MS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F1E7-6BC4-0643-BC3B-0B1058AAB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DBE6-1511-184C-848D-6A854D963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19D5-1322-B94C-9D96-BB3CBEDE8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CD6FA-7037-574C-9FCC-D9EB25B72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AC86-C216-C244-83E0-EFBF62ADB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2A03-CE29-DD48-92F3-4584546C9E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6831-BACE-6E4C-B753-05F0D6A1F1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F01C0-5B7B-C64A-AA31-B58EA6F5C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9CF1-CFE2-9246-AF9F-AB7A917F4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23A9-E95B-694A-9551-A0A7F5126E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4D57-A391-0641-A8F8-4DF347CE9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C990B37-E43E-0C44-A11A-BE93AFB07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39624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heavy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Heavy Ion Physics and the Large </a:t>
            </a:r>
            <a:r>
              <a:rPr lang="en-US" sz="3600" b="1" u="heavy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Hadron</a:t>
            </a:r>
            <a:r>
              <a:rPr lang="en-US" sz="3600" b="1" u="heavy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electron Collider</a:t>
            </a:r>
            <a:endParaRPr lang="en-GB" sz="3600" b="1" u="heavy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2333685"/>
            <a:ext cx="47075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Trebuchet MS" charset="0"/>
              </a:rPr>
              <a:t>Paul Newman</a:t>
            </a:r>
          </a:p>
          <a:p>
            <a:pPr algn="ctr"/>
            <a:r>
              <a:rPr lang="en-US" b="1" dirty="0">
                <a:solidFill>
                  <a:srgbClr val="FF3300"/>
                </a:solidFill>
                <a:latin typeface="Trebuchet MS" charset="0"/>
              </a:rPr>
              <a:t>Birmingham </a:t>
            </a:r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University</a:t>
            </a:r>
          </a:p>
          <a:p>
            <a:pPr algn="ctr"/>
            <a:endParaRPr lang="en-US" b="1" dirty="0" smtClean="0">
              <a:solidFill>
                <a:srgbClr val="FF3300"/>
              </a:solidFill>
              <a:latin typeface="Trebuchet MS" charset="0"/>
            </a:endParaRPr>
          </a:p>
          <a:p>
            <a:pPr algn="ctr"/>
            <a:endParaRPr lang="en-US" b="1" dirty="0" smtClean="0">
              <a:solidFill>
                <a:srgbClr val="FF3300"/>
              </a:solidFill>
              <a:latin typeface="Trebuchet MS" charset="0"/>
            </a:endParaRPr>
          </a:p>
          <a:p>
            <a:pPr algn="ctr"/>
            <a:endParaRPr lang="en-US" b="1" dirty="0" smtClean="0">
              <a:solidFill>
                <a:srgbClr val="FF3300"/>
              </a:solidFill>
              <a:latin typeface="Trebuchet MS" charset="0"/>
            </a:endParaRPr>
          </a:p>
          <a:p>
            <a:pPr algn="ctr"/>
            <a:endParaRPr lang="en-US" b="1" dirty="0" smtClean="0">
              <a:solidFill>
                <a:srgbClr val="FF3300"/>
              </a:solidFill>
              <a:latin typeface="Trebuchet MS" charset="0"/>
            </a:endParaRPr>
          </a:p>
          <a:p>
            <a:pPr algn="ctr"/>
            <a:endParaRPr lang="en-US" b="1" dirty="0" smtClean="0">
              <a:solidFill>
                <a:srgbClr val="FF3300"/>
              </a:solidFill>
              <a:latin typeface="Trebuchet MS" charset="0"/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… for the </a:t>
            </a:r>
            <a:r>
              <a:rPr lang="en-US" b="1" dirty="0" err="1" smtClean="0">
                <a:solidFill>
                  <a:srgbClr val="FF3300"/>
                </a:solidFill>
                <a:latin typeface="Trebuchet MS" charset="0"/>
              </a:rPr>
              <a:t>LHeC</a:t>
            </a:r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Study Group </a:t>
            </a:r>
          </a:p>
          <a:p>
            <a:pPr algn="ctr"/>
            <a:endParaRPr lang="en-US" b="1" dirty="0" smtClean="0">
              <a:solidFill>
                <a:srgbClr val="FF3300"/>
              </a:solidFill>
              <a:latin typeface="Trebuchet MS" charset="0"/>
            </a:endParaRP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Strangeness in Quark Matter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latin typeface="Trebuchet MS" charset="0"/>
              </a:rPr>
              <a:t>Birmingham, Tues 23 July 2013</a:t>
            </a:r>
          </a:p>
        </p:txBody>
      </p:sp>
      <p:pic>
        <p:nvPicPr>
          <p:cNvPr id="6" name="Picture 5" descr="unibhamlogo.jpg"/>
          <p:cNvPicPr>
            <a:picLocks noChangeAspect="1"/>
          </p:cNvPicPr>
          <p:nvPr/>
        </p:nvPicPr>
        <p:blipFill>
          <a:blip r:embed="rId2"/>
          <a:srcRect b="33219"/>
          <a:stretch>
            <a:fillRect/>
          </a:stretch>
        </p:blipFill>
        <p:spPr>
          <a:xfrm>
            <a:off x="0" y="3505200"/>
            <a:ext cx="1981200" cy="1172000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429000"/>
            <a:ext cx="2001838" cy="13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486400" y="6396335"/>
            <a:ext cx="301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http://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cern.ch/lhec</a:t>
            </a:r>
            <a:endParaRPr lang="en-US" dirty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4200" y="3429000"/>
            <a:ext cx="45798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rebuchet MS"/>
              </a:rPr>
              <a:t>Can we add </a:t>
            </a:r>
            <a:r>
              <a:rPr lang="en-US" i="1" dirty="0" err="1" smtClean="0">
                <a:latin typeface="Trebuchet MS"/>
              </a:rPr>
              <a:t>ep</a:t>
            </a:r>
            <a:r>
              <a:rPr lang="en-US" i="1" dirty="0" smtClean="0">
                <a:latin typeface="Trebuchet MS"/>
              </a:rPr>
              <a:t> and </a:t>
            </a:r>
            <a:r>
              <a:rPr lang="en-US" i="1" dirty="0" err="1" smtClean="0">
                <a:latin typeface="Trebuchet MS"/>
              </a:rPr>
              <a:t>eA</a:t>
            </a:r>
            <a:r>
              <a:rPr lang="en-US" i="1" dirty="0" smtClean="0">
                <a:latin typeface="Trebuchet MS"/>
              </a:rPr>
              <a:t> </a:t>
            </a:r>
          </a:p>
          <a:p>
            <a:r>
              <a:rPr lang="en-US" i="1" dirty="0" smtClean="0">
                <a:latin typeface="Trebuchet MS"/>
              </a:rPr>
              <a:t>collisions to the existing LHC </a:t>
            </a:r>
          </a:p>
          <a:p>
            <a:r>
              <a:rPr lang="en-US" i="1" dirty="0" smtClean="0">
                <a:latin typeface="Trebuchet MS"/>
              </a:rPr>
              <a:t>pp, AA and </a:t>
            </a:r>
            <a:r>
              <a:rPr lang="en-US" i="1" dirty="0" err="1" smtClean="0">
                <a:latin typeface="Trebuchet MS"/>
              </a:rPr>
              <a:t>pA</a:t>
            </a:r>
            <a:r>
              <a:rPr lang="en-US" i="1" dirty="0" smtClean="0">
                <a:latin typeface="Trebuchet MS"/>
              </a:rPr>
              <a:t> </a:t>
            </a:r>
            <a:r>
              <a:rPr lang="en-US" i="1" dirty="0" err="1" smtClean="0">
                <a:latin typeface="Trebuchet MS"/>
              </a:rPr>
              <a:t>programme</a:t>
            </a:r>
            <a:r>
              <a:rPr lang="en-US" i="1" dirty="0" smtClean="0">
                <a:latin typeface="Trebuchet MS"/>
              </a:rPr>
              <a:t>?</a:t>
            </a:r>
          </a:p>
          <a:p>
            <a:endParaRPr lang="en-US" i="1" dirty="0" smtClean="0">
              <a:latin typeface="Trebuchet MS"/>
            </a:endParaRPr>
          </a:p>
          <a:p>
            <a:r>
              <a:rPr lang="en-US" i="1" dirty="0" smtClean="0">
                <a:latin typeface="Trebuchet MS"/>
              </a:rPr>
              <a:t>… towards a full understanding</a:t>
            </a:r>
          </a:p>
          <a:p>
            <a:r>
              <a:rPr lang="en-US" i="1" dirty="0" smtClean="0">
                <a:latin typeface="Trebuchet MS"/>
              </a:rPr>
              <a:t>of QCD at high temperatures, </a:t>
            </a:r>
          </a:p>
          <a:p>
            <a:r>
              <a:rPr lang="en-US" i="1" dirty="0" smtClean="0">
                <a:latin typeface="Trebuchet MS"/>
              </a:rPr>
              <a:t>baryon and </a:t>
            </a:r>
            <a:r>
              <a:rPr lang="en-US" i="1" dirty="0" err="1" smtClean="0">
                <a:latin typeface="Trebuchet MS"/>
              </a:rPr>
              <a:t>parton</a:t>
            </a:r>
            <a:r>
              <a:rPr lang="en-US" i="1" dirty="0" smtClean="0">
                <a:latin typeface="Trebuchet MS"/>
              </a:rPr>
              <a:t> densities … </a:t>
            </a:r>
            <a:endParaRPr lang="en-US" i="1" dirty="0">
              <a:latin typeface="Trebuchet MS"/>
            </a:endParaRPr>
          </a:p>
        </p:txBody>
      </p:sp>
      <p:pic>
        <p:nvPicPr>
          <p:cNvPr id="9" name="Picture 1" descr="joe5.jpg"/>
          <p:cNvPicPr>
            <a:picLocks noChangeAspect="1"/>
          </p:cNvPicPr>
          <p:nvPr/>
        </p:nvPicPr>
        <p:blipFill>
          <a:blip r:embed="rId4"/>
          <a:srcRect r="11339"/>
          <a:stretch>
            <a:fillRect/>
          </a:stretch>
        </p:blipFill>
        <p:spPr bwMode="auto">
          <a:xfrm>
            <a:off x="4606600" y="0"/>
            <a:ext cx="453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9"/>
          <p:cNvGrpSpPr>
            <a:grpSpLocks noChangeAspect="1"/>
          </p:cNvGrpSpPr>
          <p:nvPr/>
        </p:nvGrpSpPr>
        <p:grpSpPr bwMode="auto">
          <a:xfrm>
            <a:off x="2735537" y="609600"/>
            <a:ext cx="6408464" cy="2895600"/>
            <a:chOff x="948" y="1680"/>
            <a:chExt cx="4812" cy="2282"/>
          </a:xfrm>
        </p:grpSpPr>
        <p:pic>
          <p:nvPicPr>
            <p:cNvPr id="13" name="Picture 20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8" y="1680"/>
              <a:ext cx="4812" cy="2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2058"/>
            <p:cNvSpPr>
              <a:spLocks noChangeAspect="1" noChangeArrowheads="1"/>
            </p:cNvSpPr>
            <p:nvPr/>
          </p:nvSpPr>
          <p:spPr bwMode="auto">
            <a:xfrm>
              <a:off x="960" y="1776"/>
              <a:ext cx="528" cy="1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Trebuchet MS"/>
              </a:endParaRPr>
            </a:p>
          </p:txBody>
        </p:sp>
      </p:grpSp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Current Status of Nuclear Parton Densities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2" name="Rectangle 2060"/>
          <p:cNvSpPr>
            <a:spLocks noChangeArrowheads="1"/>
          </p:cNvSpPr>
          <p:nvPr/>
        </p:nvSpPr>
        <p:spPr bwMode="auto">
          <a:xfrm>
            <a:off x="3686295" y="4032551"/>
            <a:ext cx="73649" cy="3507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762000"/>
            <a:ext cx="142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Trebuchet MS"/>
              </a:rPr>
              <a:t>[Existing </a:t>
            </a:r>
          </a:p>
          <a:p>
            <a:pPr algn="r"/>
            <a:r>
              <a:rPr lang="en-US" dirty="0" smtClean="0">
                <a:latin typeface="Trebuchet MS"/>
              </a:rPr>
              <a:t>DIS data]</a:t>
            </a:r>
            <a:endParaRPr lang="en-US" dirty="0">
              <a:latin typeface="Trebuchet MS"/>
            </a:endParaRPr>
          </a:p>
        </p:txBody>
      </p:sp>
      <p:sp>
        <p:nvSpPr>
          <p:cNvPr id="86021" name="TextBox 8"/>
          <p:cNvSpPr txBox="1">
            <a:spLocks noChangeArrowheads="1"/>
          </p:cNvSpPr>
          <p:nvPr/>
        </p:nvSpPr>
        <p:spPr bwMode="auto">
          <a:xfrm>
            <a:off x="3429000" y="3657600"/>
            <a:ext cx="5568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latin typeface="Trebuchet MS" charset="0"/>
              </a:rPr>
              <a:t>R</a:t>
            </a:r>
            <a:r>
              <a:rPr lang="en-US" b="1" baseline="-25000" dirty="0" err="1">
                <a:latin typeface="Trebuchet MS" charset="0"/>
              </a:rPr>
              <a:t>i</a:t>
            </a:r>
            <a:r>
              <a:rPr lang="en-US" b="1" dirty="0">
                <a:latin typeface="Trebuchet MS" charset="0"/>
              </a:rPr>
              <a:t> = Nuclear PDF </a:t>
            </a:r>
            <a:r>
              <a:rPr lang="en-US" b="1" dirty="0" err="1">
                <a:latin typeface="Trebuchet MS" charset="0"/>
              </a:rPr>
              <a:t>i</a:t>
            </a:r>
            <a:r>
              <a:rPr lang="en-US" b="1" dirty="0">
                <a:latin typeface="Trebuchet MS" charset="0"/>
              </a:rPr>
              <a:t> / (A * proton PDF </a:t>
            </a:r>
            <a:r>
              <a:rPr lang="en-US" b="1" dirty="0" err="1">
                <a:latin typeface="Trebuchet MS" charset="0"/>
              </a:rPr>
              <a:t>i</a:t>
            </a:r>
            <a:r>
              <a:rPr lang="en-US" b="1" dirty="0">
                <a:latin typeface="Trebuchet MS" charset="0"/>
              </a:rPr>
              <a:t>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91998"/>
            <a:ext cx="8458200" cy="27660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0" y="4724400"/>
            <a:ext cx="111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Valence</a:t>
            </a:r>
            <a:endParaRPr lang="en-US" sz="2000" b="1" dirty="0">
              <a:latin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472440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Sea</a:t>
            </a:r>
            <a:endParaRPr lang="en-US" sz="2000" b="1" dirty="0"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4724400"/>
            <a:ext cx="88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rebuchet MS"/>
              </a:rPr>
              <a:t>Gluon</a:t>
            </a:r>
            <a:endParaRPr lang="en-US" sz="2000" b="1" dirty="0">
              <a:latin typeface="Trebuchet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6858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0" y="609600"/>
            <a:ext cx="382668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Complex nuclear effects,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not yet fully understood 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Quarks from DIS &amp; DY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Gluon mainly from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dAu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single </a:t>
            </a:r>
            <a:r>
              <a:rPr lang="en-US" dirty="0" smtClean="0">
                <a:solidFill>
                  <a:srgbClr val="FF0000"/>
                </a:solidFill>
                <a:latin typeface="Symbol"/>
              </a:rPr>
              <a:t>p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0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rates  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Trebuchet MS"/>
              </a:rPr>
              <a:t> All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poorly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constrained for </a:t>
            </a:r>
            <a:r>
              <a:rPr lang="en-US" dirty="0" err="1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>
                <a:solidFill>
                  <a:srgbClr val="FF0000"/>
                </a:solidFill>
                <a:latin typeface="Trebuchet MS"/>
              </a:rPr>
              <a:t> &lt; 10</a:t>
            </a:r>
            <a:r>
              <a:rPr lang="en-US" baseline="30000" dirty="0">
                <a:solidFill>
                  <a:srgbClr val="FF0000"/>
                </a:solidFill>
                <a:latin typeface="Trebuchet MS"/>
              </a:rPr>
              <a:t>-2</a:t>
            </a:r>
            <a:endParaRPr lang="en-US" baseline="30000" dirty="0" smtClean="0">
              <a:solidFill>
                <a:srgbClr val="FF0000"/>
              </a:solidFill>
              <a:latin typeface="Trebuchet MS"/>
            </a:endParaRPr>
          </a:p>
          <a:p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Complementarity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of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pA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and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eA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2895600" cy="351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670353"/>
            <a:ext cx="2927279" cy="3520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114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 New effects likely to be revealed in tensions between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</a:rPr>
              <a:t>eA</a:t>
            </a:r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 and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</a:rPr>
              <a:t>pA</a:t>
            </a:r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, AA,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</a:rPr>
              <a:t>ep</a:t>
            </a:r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 (breakdown of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</a:rPr>
              <a:t>factorisation</a:t>
            </a:r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) 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 Detailed precision understanding likely to come from </a:t>
            </a:r>
            <a:r>
              <a:rPr lang="en-US" b="1" dirty="0" err="1" smtClean="0">
                <a:solidFill>
                  <a:schemeClr val="tx2"/>
                </a:solidFill>
                <a:latin typeface="Trebuchet MS"/>
              </a:rPr>
              <a:t>eA</a:t>
            </a:r>
            <a:endParaRPr lang="en-US" b="1" dirty="0" smtClean="0">
              <a:solidFill>
                <a:schemeClr val="tx2"/>
              </a:solidFill>
              <a:latin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	-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LHeC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offers access to lower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than is realistically achievable in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pA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at the LHC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	- Clean final states / theoretical control to (N)NLO in QCD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endParaRPr lang="en-US" b="1" dirty="0">
              <a:solidFill>
                <a:schemeClr val="tx2"/>
              </a:solidFill>
              <a:latin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23" y="838200"/>
            <a:ext cx="3417277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48600" y="1066800"/>
            <a:ext cx="5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rebuchet MS"/>
              </a:rPr>
              <a:t>eA</a:t>
            </a:r>
            <a:endParaRPr lang="en-US" dirty="0"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Current Low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x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Understanding in LHC Ion Data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/>
          <a:srcRect l="2535" t="3022" r="6337" b="3022"/>
          <a:stretch>
            <a:fillRect/>
          </a:stretch>
        </p:blipFill>
        <p:spPr bwMode="auto">
          <a:xfrm>
            <a:off x="0" y="990600"/>
            <a:ext cx="4631494" cy="3200400"/>
          </a:xfrm>
          <a:prstGeom prst="rect">
            <a:avLst/>
          </a:prstGeom>
          <a:noFill/>
          <a:ln w="38100" cap="flat">
            <a:noFill/>
            <a:prstDash val="solid"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685800"/>
            <a:ext cx="4726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Uncertainties in low-</a:t>
            </a:r>
            <a:r>
              <a:rPr lang="en-US" dirty="0" err="1" smtClean="0">
                <a:latin typeface="Trebuchet MS"/>
              </a:rPr>
              <a:t>x</a:t>
            </a:r>
            <a:r>
              <a:rPr lang="en-US" dirty="0" smtClean="0">
                <a:latin typeface="Trebuchet MS"/>
              </a:rPr>
              <a:t> nuclear </a:t>
            </a:r>
          </a:p>
          <a:p>
            <a:r>
              <a:rPr lang="en-US" dirty="0" err="1" smtClean="0">
                <a:latin typeface="Trebuchet MS"/>
              </a:rPr>
              <a:t>PDFs</a:t>
            </a:r>
            <a:r>
              <a:rPr lang="en-US" dirty="0" smtClean="0">
                <a:latin typeface="Trebuchet MS"/>
              </a:rPr>
              <a:t> preclude precision </a:t>
            </a:r>
          </a:p>
          <a:p>
            <a:r>
              <a:rPr lang="en-US" dirty="0" smtClean="0">
                <a:latin typeface="Trebuchet MS"/>
              </a:rPr>
              <a:t>statements on medium produced </a:t>
            </a:r>
          </a:p>
          <a:p>
            <a:r>
              <a:rPr lang="en-US" dirty="0" smtClean="0">
                <a:latin typeface="Trebuchet MS"/>
              </a:rPr>
              <a:t>in AA (e.g. extent of screening</a:t>
            </a:r>
          </a:p>
          <a:p>
            <a:r>
              <a:rPr lang="en-US" dirty="0" smtClean="0">
                <a:latin typeface="Trebuchet MS"/>
              </a:rPr>
              <a:t>of </a:t>
            </a:r>
            <a:r>
              <a:rPr lang="en-US" dirty="0" err="1" smtClean="0">
                <a:latin typeface="Trebuchet MS"/>
              </a:rPr>
              <a:t>c-cbar</a:t>
            </a:r>
            <a:r>
              <a:rPr lang="en-US" dirty="0" smtClean="0">
                <a:latin typeface="Trebuchet MS"/>
              </a:rPr>
              <a:t> potential)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685800"/>
            <a:ext cx="3237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Inclusive J/</a:t>
            </a:r>
            <a:r>
              <a:rPr lang="en-US" b="1" dirty="0" smtClean="0">
                <a:solidFill>
                  <a:srgbClr val="FF0000"/>
                </a:solidFill>
                <a:latin typeface="Symbol"/>
              </a:rPr>
              <a:t>Y</a:t>
            </a:r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 AA data</a:t>
            </a:r>
            <a:endParaRPr lang="en-US" b="1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80462"/>
            <a:ext cx="4191000" cy="3777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180344"/>
            <a:ext cx="47452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/>
              </a:rPr>
              <a:t>h</a:t>
            </a:r>
            <a:r>
              <a:rPr lang="en-US" dirty="0" smtClean="0">
                <a:latin typeface="Trebuchet MS"/>
              </a:rPr>
              <a:t> dependence of </a:t>
            </a:r>
            <a:r>
              <a:rPr lang="en-US" dirty="0" err="1" smtClean="0">
                <a:latin typeface="Trebuchet MS"/>
              </a:rPr>
              <a:t>pPb</a:t>
            </a:r>
            <a:r>
              <a:rPr lang="en-US" dirty="0" smtClean="0">
                <a:latin typeface="Trebuchet MS"/>
              </a:rPr>
              <a:t> charged</a:t>
            </a:r>
          </a:p>
          <a:p>
            <a:r>
              <a:rPr lang="en-US" dirty="0" smtClean="0">
                <a:latin typeface="Trebuchet MS"/>
              </a:rPr>
              <a:t>particle spectra best described</a:t>
            </a:r>
          </a:p>
          <a:p>
            <a:r>
              <a:rPr lang="en-US" dirty="0" smtClean="0">
                <a:latin typeface="Trebuchet MS"/>
              </a:rPr>
              <a:t>by shadowing-only models </a:t>
            </a:r>
          </a:p>
          <a:p>
            <a:r>
              <a:rPr lang="en-US" dirty="0" smtClean="0">
                <a:latin typeface="Trebuchet MS"/>
              </a:rPr>
              <a:t>(saturation models too steep?)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… progress with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pPb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but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uncertainties still large, detailed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situation far from clear  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2667000"/>
            <a:ext cx="33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Minimum Bias </a:t>
            </a:r>
            <a:r>
              <a:rPr lang="en-US" b="1" dirty="0" err="1" smtClean="0">
                <a:solidFill>
                  <a:srgbClr val="FF0000"/>
                </a:solidFill>
                <a:latin typeface="Trebuchet MS"/>
              </a:rPr>
              <a:t>pA</a:t>
            </a:r>
            <a:r>
              <a:rPr lang="en-US" b="1" dirty="0" smtClean="0">
                <a:solidFill>
                  <a:srgbClr val="FF0000"/>
                </a:solidFill>
                <a:latin typeface="Trebuchet MS"/>
              </a:rPr>
              <a:t> data</a:t>
            </a:r>
            <a:endParaRPr lang="en-US" b="1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5000" y="6705600"/>
            <a:ext cx="838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24800" y="6705600"/>
            <a:ext cx="838200" cy="1588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57800" y="6519446"/>
            <a:ext cx="413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  <a:latin typeface="Trebuchet MS"/>
              </a:rPr>
              <a:t>Pb</a:t>
            </a:r>
            <a:endParaRPr lang="en-US" sz="1600" dirty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6800" y="6519446"/>
            <a:ext cx="29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  <a:latin typeface="Trebuchet MS"/>
              </a:rPr>
              <a:t>p</a:t>
            </a:r>
            <a:endParaRPr lang="en-US" sz="1600" dirty="0">
              <a:solidFill>
                <a:schemeClr val="accent2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Further Puzzles from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pA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Data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4473"/>
            <a:ext cx="4953000" cy="3283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85800"/>
            <a:ext cx="5562600" cy="2895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685800"/>
            <a:ext cx="3505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rebuchet MS"/>
              </a:rPr>
              <a:t> Surprising ridge </a:t>
            </a:r>
          </a:p>
          <a:p>
            <a:r>
              <a:rPr lang="en-US" dirty="0" smtClean="0">
                <a:latin typeface="Trebuchet MS"/>
              </a:rPr>
              <a:t>structures observed in high multiplicity  </a:t>
            </a:r>
            <a:r>
              <a:rPr lang="en-US" dirty="0" err="1" smtClean="0">
                <a:latin typeface="Trebuchet MS"/>
              </a:rPr>
              <a:t>pPb</a:t>
            </a:r>
            <a:r>
              <a:rPr lang="en-US" dirty="0" smtClean="0">
                <a:latin typeface="Trebuchet MS"/>
              </a:rPr>
              <a:t> events have been </a:t>
            </a:r>
          </a:p>
          <a:p>
            <a:r>
              <a:rPr lang="en-US" dirty="0" smtClean="0">
                <a:latin typeface="Trebuchet MS"/>
              </a:rPr>
              <a:t>attributed to saturation</a:t>
            </a:r>
          </a:p>
          <a:p>
            <a:r>
              <a:rPr lang="en-US" dirty="0" smtClean="0">
                <a:latin typeface="Trebuchet MS"/>
              </a:rPr>
              <a:t>effects (CGC …)</a:t>
            </a:r>
          </a:p>
          <a:p>
            <a:endParaRPr lang="en-US" dirty="0" smtClean="0"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Trebuchet MS"/>
              </a:rPr>
              <a:t> Flow characteristics in </a:t>
            </a:r>
            <a:r>
              <a:rPr lang="en-US" dirty="0" err="1" smtClean="0">
                <a:latin typeface="Trebuchet MS"/>
              </a:rPr>
              <a:t>pPb</a:t>
            </a:r>
            <a:r>
              <a:rPr lang="en-US" dirty="0" smtClean="0">
                <a:latin typeface="Trebuchet MS"/>
              </a:rPr>
              <a:t> (mass ordering at low </a:t>
            </a:r>
            <a:r>
              <a:rPr lang="en-US" dirty="0" err="1" smtClean="0">
                <a:latin typeface="Trebuchet MS"/>
              </a:rPr>
              <a:t>p</a:t>
            </a:r>
            <a:r>
              <a:rPr lang="en-US" baseline="-25000" dirty="0" err="1" smtClean="0">
                <a:latin typeface="Trebuchet MS"/>
              </a:rPr>
              <a:t>T</a:t>
            </a:r>
            <a:r>
              <a:rPr lang="en-US" dirty="0" smtClean="0">
                <a:latin typeface="Trebuchet MS"/>
              </a:rPr>
              <a:t>) resembles  that in </a:t>
            </a:r>
            <a:r>
              <a:rPr lang="en-US" dirty="0" err="1" smtClean="0">
                <a:latin typeface="Trebuchet MS"/>
              </a:rPr>
              <a:t>PbPb</a:t>
            </a:r>
            <a:r>
              <a:rPr lang="en-US" dirty="0" smtClean="0">
                <a:latin typeface="Trebuchet MS"/>
              </a:rPr>
              <a:t> … ascribed to hydrodynamics. </a:t>
            </a:r>
          </a:p>
          <a:p>
            <a:r>
              <a:rPr lang="en-US" dirty="0" smtClean="0">
                <a:latin typeface="Trebuchet MS"/>
              </a:rPr>
              <a:t>	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“A lot more needs to be understood about our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pA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baseline”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0" y="533400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Simulated </a:t>
            </a:r>
            <a:r>
              <a:rPr lang="en-US" dirty="0" err="1" smtClean="0">
                <a:solidFill>
                  <a:srgbClr val="FF3300"/>
                </a:solidFill>
                <a:latin typeface="Trebuchet MS" charset="0"/>
              </a:rPr>
              <a:t>LHeC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ePb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F</a:t>
            </a:r>
            <a:r>
              <a:rPr lang="en-US" baseline="-25000" dirty="0">
                <a:solidFill>
                  <a:srgbClr val="FF3300"/>
                </a:solidFill>
                <a:latin typeface="Trebuchet MS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measurement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has huge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impact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on uncertainties</a:t>
            </a: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Most striking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effect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 for sea &amp; gluons</a:t>
            </a:r>
          </a:p>
          <a:p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FF3300"/>
                </a:solidFill>
                <a:latin typeface="Trebuchet MS" charset="0"/>
              </a:rPr>
              <a:t> High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gluon </a:t>
            </a:r>
            <a:r>
              <a:rPr lang="en-US" dirty="0" smtClean="0">
                <a:solidFill>
                  <a:srgbClr val="FF3300"/>
                </a:solidFill>
                <a:latin typeface="Trebuchet MS" charset="0"/>
              </a:rPr>
              <a:t>uncertainty still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large   </a:t>
            </a:r>
          </a:p>
        </p:txBody>
      </p:sp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Impact of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eA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F</a:t>
            </a:r>
            <a:r>
              <a:rPr lang="en-US" sz="32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2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data </a:t>
            </a:r>
            <a:endParaRPr lang="en-GB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8704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477" y="228600"/>
            <a:ext cx="371452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0" y="2819400"/>
            <a:ext cx="6629400" cy="4038600"/>
            <a:chOff x="2514600" y="2819400"/>
            <a:chExt cx="6629400" cy="403860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4600" y="2819400"/>
              <a:ext cx="6629400" cy="40386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3276600" y="3200400"/>
              <a:ext cx="858787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rebuchet MS"/>
                  <a:ea typeface="Gill Sans" charset="0"/>
                  <a:cs typeface="Gill Sans" charset="0"/>
                </a:rPr>
                <a:t>Valence</a:t>
              </a:r>
            </a:p>
          </p:txBody>
        </p:sp>
        <p:sp>
          <p:nvSpPr>
            <p:cNvPr id="10" name="Rectangle 10"/>
            <p:cNvSpPr>
              <a:spLocks/>
            </p:cNvSpPr>
            <p:nvPr/>
          </p:nvSpPr>
          <p:spPr bwMode="auto">
            <a:xfrm>
              <a:off x="5528604" y="3696270"/>
              <a:ext cx="491196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rebuchet MS"/>
                  <a:ea typeface="Gill Sans" charset="0"/>
                  <a:cs typeface="Gill Sans" charset="0"/>
                </a:rPr>
                <a:t>Sea</a:t>
              </a:r>
            </a:p>
          </p:txBody>
        </p:sp>
        <p:sp>
          <p:nvSpPr>
            <p:cNvPr id="11" name="Rectangle 11"/>
            <p:cNvSpPr>
              <a:spLocks/>
            </p:cNvSpPr>
            <p:nvPr/>
          </p:nvSpPr>
          <p:spPr bwMode="auto">
            <a:xfrm>
              <a:off x="7398151" y="3331119"/>
              <a:ext cx="526649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700" dirty="0">
                  <a:latin typeface="Trebuchet MS"/>
                  <a:ea typeface="Gill Sans" charset="0"/>
                  <a:cs typeface="Gill Sans" charset="0"/>
                </a:rPr>
                <a:t>Glue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02443" y="3276600"/>
            <a:ext cx="1941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[Example </a:t>
            </a:r>
          </a:p>
          <a:p>
            <a:pPr algn="ctr"/>
            <a:r>
              <a:rPr lang="en-US" dirty="0" smtClean="0">
                <a:latin typeface="Trebuchet MS"/>
              </a:rPr>
              <a:t>pseudo-data</a:t>
            </a:r>
          </a:p>
          <a:p>
            <a:pPr algn="ctr"/>
            <a:r>
              <a:rPr lang="en-US" dirty="0" smtClean="0">
                <a:latin typeface="Trebuchet MS"/>
              </a:rPr>
              <a:t>from single </a:t>
            </a:r>
          </a:p>
          <a:p>
            <a:pPr algn="ctr"/>
            <a:r>
              <a:rPr lang="en-US" dirty="0" smtClean="0">
                <a:latin typeface="Trebuchet MS"/>
              </a:rPr>
              <a:t>Q</a:t>
            </a:r>
            <a:r>
              <a:rPr lang="en-US" baseline="30000" dirty="0" smtClean="0">
                <a:latin typeface="Trebuchet MS"/>
              </a:rPr>
              <a:t>2</a:t>
            </a:r>
            <a:r>
              <a:rPr lang="en-US" dirty="0" smtClean="0">
                <a:latin typeface="Trebuchet MS"/>
              </a:rPr>
              <a:t> Value] </a:t>
            </a:r>
            <a:endParaRPr lang="en-US" dirty="0">
              <a:latin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5410200"/>
            <a:ext cx="14180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[Effects </a:t>
            </a:r>
          </a:p>
          <a:p>
            <a:pPr algn="ctr"/>
            <a:r>
              <a:rPr lang="en-US" dirty="0" smtClean="0">
                <a:latin typeface="Trebuchet MS"/>
              </a:rPr>
              <a:t>on EPS09</a:t>
            </a:r>
          </a:p>
          <a:p>
            <a:pPr algn="ctr"/>
            <a:r>
              <a:rPr lang="en-US" dirty="0" err="1" smtClean="0">
                <a:latin typeface="Trebuchet MS"/>
              </a:rPr>
              <a:t>nPDF</a:t>
            </a:r>
            <a:r>
              <a:rPr lang="en-US" dirty="0" smtClean="0">
                <a:latin typeface="Trebuchet MS"/>
              </a:rPr>
              <a:t> fit] </a:t>
            </a:r>
            <a:endParaRPr lang="en-US" dirty="0">
              <a:latin typeface="Trebuchet MS"/>
            </a:endParaRPr>
          </a:p>
        </p:txBody>
      </p:sp>
      <p:cxnSp>
        <p:nvCxnSpPr>
          <p:cNvPr id="16" name="Straight Arrow Connector 15"/>
          <p:cNvCxnSpPr>
            <a:stCxn id="13" idx="0"/>
          </p:cNvCxnSpPr>
          <p:nvPr/>
        </p:nvCxnSpPr>
        <p:spPr>
          <a:xfrm rot="16200000" flipV="1">
            <a:off x="7515611" y="2618989"/>
            <a:ext cx="1066800" cy="24842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>
            <a:outerShdw blurRad="40000" dist="200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rot="10800000">
            <a:off x="6705600" y="5791200"/>
            <a:ext cx="762000" cy="2191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Exclusive / Diffractive Channels and Saturation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81923" name="Text Box 17"/>
          <p:cNvSpPr txBox="1">
            <a:spLocks noChangeArrowheads="1"/>
          </p:cNvSpPr>
          <p:nvPr/>
        </p:nvSpPr>
        <p:spPr bwMode="auto">
          <a:xfrm>
            <a:off x="228600" y="914400"/>
            <a:ext cx="5638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dirty="0">
                <a:solidFill>
                  <a:srgbClr val="FF3300"/>
                </a:solidFill>
                <a:latin typeface="Trebuchet MS" charset="0"/>
              </a:rPr>
              <a:t>[Low-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Nussinov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] interpretation as 2 gluon exchange enhances sensitivity to low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gluon</a:t>
            </a:r>
          </a:p>
          <a:p>
            <a:pPr marL="457200" indent="-457200"/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 marL="457200" indent="-457200">
              <a:buFontTx/>
              <a:buAutoNum type="arabicParenR"/>
            </a:pPr>
            <a:r>
              <a:rPr lang="en-US" dirty="0">
                <a:solidFill>
                  <a:srgbClr val="FF3300"/>
                </a:solidFill>
                <a:latin typeface="Trebuchet MS" charset="0"/>
              </a:rPr>
              <a:t>Additional variable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t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gives access to impact parameter (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b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) dependent amplitudes</a:t>
            </a:r>
          </a:p>
        </p:txBody>
      </p:sp>
      <p:sp>
        <p:nvSpPr>
          <p:cNvPr id="81924" name="Text Box 19"/>
          <p:cNvSpPr txBox="1">
            <a:spLocks noChangeArrowheads="1"/>
          </p:cNvSpPr>
          <p:nvPr/>
        </p:nvSpPr>
        <p:spPr bwMode="auto">
          <a:xfrm>
            <a:off x="762000" y="35814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Trebuchet MS" charset="0"/>
                <a:sym typeface="Wingdings" charset="2"/>
              </a:rPr>
              <a:t> </a:t>
            </a:r>
            <a:r>
              <a:rPr lang="en-US">
                <a:latin typeface="Trebuchet MS" charset="0"/>
              </a:rPr>
              <a:t>Large t (small b) probes densest </a:t>
            </a:r>
          </a:p>
          <a:p>
            <a:r>
              <a:rPr lang="en-US">
                <a:latin typeface="Trebuchet MS" charset="0"/>
              </a:rPr>
              <a:t>packed part of proton?</a:t>
            </a:r>
            <a:endParaRPr lang="en-GB" baseline="30000">
              <a:latin typeface="Trebuchet MS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00200" y="4495800"/>
            <a:ext cx="5562600" cy="2209800"/>
            <a:chOff x="3048000" y="4114800"/>
            <a:chExt cx="5922963" cy="2413000"/>
          </a:xfrm>
        </p:grpSpPr>
        <p:pic>
          <p:nvPicPr>
            <p:cNvPr id="81927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4191000"/>
              <a:ext cx="5922963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24"/>
            <p:cNvSpPr>
              <a:spLocks noChangeArrowheads="1"/>
            </p:cNvSpPr>
            <p:nvPr/>
          </p:nvSpPr>
          <p:spPr bwMode="auto">
            <a:xfrm>
              <a:off x="5943600" y="4114800"/>
              <a:ext cx="12954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Trebuchet MS" charset="0"/>
              </a:endParaRPr>
            </a:p>
          </p:txBody>
        </p:sp>
      </p:grpSp>
      <p:pic>
        <p:nvPicPr>
          <p:cNvPr id="81926" name="Picture 4" descr="C:\Documents and Settings\paul.D58K4P0J\Desktop\Talks\lhec\lhec1min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14400"/>
            <a:ext cx="214472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paul.D58K4P0J\Desktop\lhec\max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971800"/>
            <a:ext cx="2209800" cy="2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943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Exclusive Diffraction in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eA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14600"/>
            <a:ext cx="3577736" cy="4343400"/>
          </a:xfrm>
          <a:prstGeom prst="rect">
            <a:avLst/>
          </a:prstGeom>
          <a:noFill/>
          <a:ln w="38100" cap="flat">
            <a:noFill/>
            <a:prstDash val="solid"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574713" cy="1524000"/>
          </a:xfrm>
          <a:prstGeom prst="rect">
            <a:avLst/>
          </a:prstGeom>
          <a:noFill/>
          <a:ln w="38100" cap="flat">
            <a:noFill/>
            <a:prstDash val="solid"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4800" y="685800"/>
            <a:ext cx="5129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Experimentally clear signatures and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theoretically cleanly calculable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saturation effects in coherent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diffraction case (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eA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eVA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)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3246" y="1752600"/>
            <a:ext cx="2820754" cy="139796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629400" y="3429000"/>
            <a:ext cx="20980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Experimental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separation of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incoherent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diffraction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based mainly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on ZDC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… potential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saturation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rebuchet MS"/>
              </a:rPr>
              <a:t>smoking gun?</a:t>
            </a:r>
            <a:endParaRPr lang="en-US" b="1" dirty="0">
              <a:solidFill>
                <a:schemeClr val="tx2"/>
              </a:solidFill>
              <a:latin typeface="Trebuchet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8967"/>
            <a:ext cx="3276600" cy="44490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1910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9530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In-medium radiation and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hadronisation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effects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10000"/>
            <a:ext cx="3429000" cy="1219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24000"/>
            <a:ext cx="3962400" cy="115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63" y="1524000"/>
            <a:ext cx="4671537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685800"/>
            <a:ext cx="3836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rebuchet MS"/>
              </a:rPr>
              <a:t>Ratio of </a:t>
            </a:r>
            <a:r>
              <a:rPr lang="en-US" b="1" dirty="0" smtClean="0">
                <a:latin typeface="Symbol"/>
              </a:rPr>
              <a:t>p</a:t>
            </a:r>
            <a:r>
              <a:rPr lang="en-US" b="1" baseline="30000" dirty="0" smtClean="0">
                <a:latin typeface="Symbol"/>
              </a:rPr>
              <a:t>0</a:t>
            </a:r>
            <a:r>
              <a:rPr lang="en-US" b="1" dirty="0" smtClean="0">
                <a:latin typeface="Trebuchet MS"/>
              </a:rPr>
              <a:t> </a:t>
            </a:r>
            <a:r>
              <a:rPr lang="en-US" b="1" dirty="0" err="1" smtClean="0">
                <a:latin typeface="Trebuchet MS"/>
              </a:rPr>
              <a:t>frag</a:t>
            </a:r>
            <a:r>
              <a:rPr lang="en-US" b="1" baseline="30000" dirty="0" err="1" smtClean="0">
                <a:latin typeface="Trebuchet MS"/>
              </a:rPr>
              <a:t>n</a:t>
            </a:r>
            <a:r>
              <a:rPr lang="en-US" b="1" baseline="30000" dirty="0" smtClean="0">
                <a:latin typeface="Trebuchet MS"/>
              </a:rPr>
              <a:t> </a:t>
            </a:r>
            <a:r>
              <a:rPr lang="en-US" b="1" dirty="0" smtClean="0">
                <a:latin typeface="Trebuchet MS"/>
              </a:rPr>
              <a:t>functions </a:t>
            </a:r>
          </a:p>
          <a:p>
            <a:r>
              <a:rPr lang="en-US" b="1" dirty="0" err="1" smtClean="0">
                <a:latin typeface="Trebuchet MS"/>
              </a:rPr>
              <a:t>Pb</a:t>
            </a:r>
            <a:r>
              <a:rPr lang="en-US" b="1" dirty="0" smtClean="0">
                <a:latin typeface="Trebuchet MS"/>
              </a:rPr>
              <a:t> / </a:t>
            </a:r>
            <a:r>
              <a:rPr lang="en-US" b="1" dirty="0" err="1" smtClean="0">
                <a:latin typeface="Trebuchet MS"/>
              </a:rPr>
              <a:t>p</a:t>
            </a:r>
            <a:r>
              <a:rPr lang="en-US" b="1" dirty="0" smtClean="0">
                <a:latin typeface="Trebuchet MS"/>
              </a:rPr>
              <a:t> (</a:t>
            </a:r>
            <a:r>
              <a:rPr lang="en-US" b="1" dirty="0" err="1" smtClean="0">
                <a:latin typeface="Trebuchet MS"/>
              </a:rPr>
              <a:t>Armesto</a:t>
            </a:r>
            <a:r>
              <a:rPr lang="en-US" b="1" dirty="0" smtClean="0">
                <a:latin typeface="Trebuchet MS"/>
              </a:rPr>
              <a:t> et al.)</a:t>
            </a:r>
            <a:endParaRPr lang="en-US" b="1" dirty="0"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274320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-106" charset="2"/>
              <a:buChar char="n"/>
            </a:pPr>
            <a:r>
              <a:rPr lang="en-US" sz="1600" dirty="0" smtClean="0">
                <a:latin typeface="Trebuchet MS"/>
              </a:rPr>
              <a:t>= struck </a:t>
            </a:r>
            <a:r>
              <a:rPr lang="en-US" sz="1600" dirty="0" err="1" smtClean="0">
                <a:latin typeface="Trebuchet MS"/>
              </a:rPr>
              <a:t>parton</a:t>
            </a:r>
            <a:r>
              <a:rPr lang="en-US" sz="1600" dirty="0" smtClean="0">
                <a:latin typeface="Trebuchet MS"/>
              </a:rPr>
              <a:t> </a:t>
            </a:r>
          </a:p>
          <a:p>
            <a:r>
              <a:rPr lang="en-US" sz="1600" dirty="0" smtClean="0">
                <a:latin typeface="Trebuchet MS"/>
              </a:rPr>
              <a:t>energy in target </a:t>
            </a:r>
          </a:p>
          <a:p>
            <a:r>
              <a:rPr lang="en-US" sz="1600" dirty="0" smtClean="0">
                <a:latin typeface="Trebuchet MS"/>
              </a:rPr>
              <a:t>rest frame</a:t>
            </a:r>
            <a:endParaRPr lang="en-US" sz="1600" dirty="0"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5029200"/>
            <a:ext cx="5139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Small </a:t>
            </a:r>
            <a:r>
              <a:rPr lang="en-US" dirty="0" err="1" smtClean="0">
                <a:latin typeface="Symbol"/>
              </a:rPr>
              <a:t>n</a:t>
            </a:r>
            <a:r>
              <a:rPr lang="en-US" dirty="0" smtClean="0">
                <a:latin typeface="Trebuchet MS"/>
              </a:rPr>
              <a:t>: </a:t>
            </a:r>
            <a:r>
              <a:rPr lang="en-US" dirty="0" err="1" smtClean="0">
                <a:latin typeface="Trebuchet MS"/>
              </a:rPr>
              <a:t>Hadron</a:t>
            </a:r>
            <a:r>
              <a:rPr lang="en-US" dirty="0" smtClean="0">
                <a:latin typeface="Trebuchet MS"/>
              </a:rPr>
              <a:t> formation</a:t>
            </a:r>
          </a:p>
          <a:p>
            <a:r>
              <a:rPr lang="en-US" dirty="0" smtClean="0">
                <a:latin typeface="Trebuchet MS"/>
              </a:rPr>
              <a:t>may be inside.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Hadronic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 energy loss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2743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</a:rPr>
              <a:t>Large </a:t>
            </a:r>
            <a:r>
              <a:rPr lang="en-US" dirty="0" err="1" smtClean="0">
                <a:latin typeface="Symbol"/>
              </a:rPr>
              <a:t>n</a:t>
            </a:r>
            <a:r>
              <a:rPr lang="en-US" dirty="0" smtClean="0">
                <a:latin typeface="Trebuchet MS"/>
              </a:rPr>
              <a:t>: </a:t>
            </a:r>
            <a:r>
              <a:rPr lang="en-US" dirty="0" err="1" smtClean="0">
                <a:latin typeface="Trebuchet MS"/>
              </a:rPr>
              <a:t>Hadronisation</a:t>
            </a:r>
            <a:r>
              <a:rPr lang="en-US" dirty="0" smtClean="0">
                <a:latin typeface="Trebuchet MS"/>
              </a:rPr>
              <a:t> beyond medium.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Partonic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 energy loss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3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How do virtual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parton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probes lose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Virtuality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colour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hadronise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?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448301" y="3162300"/>
            <a:ext cx="12954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068095" y="4380706"/>
            <a:ext cx="12954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1" y="4419600"/>
            <a:ext cx="1828800" cy="9906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91001" y="3048000"/>
            <a:ext cx="1905000" cy="30480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LHeC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most sensitive to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partonic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loss.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Baseline `cold matter’ input to use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energy loss mechanisms to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characterise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QGP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096000" cy="533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Some other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eA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Studies … 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pic>
        <p:nvPicPr>
          <p:cNvPr id="12" name="Picture 11" descr="newpi0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90800" y="533400"/>
            <a:ext cx="3276600" cy="327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7950"/>
            <a:ext cx="3152029" cy="2940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7098" y="5257800"/>
            <a:ext cx="1467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Trebuchet MS"/>
              </a:rPr>
              <a:t>Impact of </a:t>
            </a:r>
          </a:p>
          <a:p>
            <a:pPr algn="ctr"/>
            <a:r>
              <a:rPr lang="en-US" sz="1800" b="1" dirty="0" err="1" smtClean="0">
                <a:latin typeface="Trebuchet MS"/>
              </a:rPr>
              <a:t>eA</a:t>
            </a:r>
            <a:r>
              <a:rPr lang="en-US" sz="1800" b="1" dirty="0" smtClean="0">
                <a:latin typeface="Trebuchet MS"/>
              </a:rPr>
              <a:t> charm &amp;</a:t>
            </a:r>
          </a:p>
          <a:p>
            <a:pPr algn="ctr"/>
            <a:r>
              <a:rPr lang="en-US" sz="1800" b="1" dirty="0" smtClean="0">
                <a:latin typeface="Trebuchet MS"/>
              </a:rPr>
              <a:t>beauty data</a:t>
            </a:r>
            <a:endParaRPr lang="en-US" sz="1800" b="1" dirty="0"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657600"/>
            <a:ext cx="174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Trebuchet MS"/>
              </a:rPr>
              <a:t>Forward </a:t>
            </a:r>
            <a:r>
              <a:rPr lang="en-US" sz="1800" b="1" dirty="0" smtClean="0">
                <a:latin typeface="Symbol"/>
              </a:rPr>
              <a:t>p</a:t>
            </a:r>
            <a:r>
              <a:rPr lang="en-US" sz="1800" b="1" baseline="30000" dirty="0" smtClean="0">
                <a:latin typeface="Trebuchet MS"/>
              </a:rPr>
              <a:t>0</a:t>
            </a:r>
          </a:p>
          <a:p>
            <a:pPr algn="ctr"/>
            <a:r>
              <a:rPr lang="en-US" sz="1800" b="1" dirty="0" smtClean="0">
                <a:latin typeface="Trebuchet MS"/>
              </a:rPr>
              <a:t>production &amp;</a:t>
            </a:r>
          </a:p>
          <a:p>
            <a:pPr algn="ctr"/>
            <a:r>
              <a:rPr lang="en-US" sz="1800" b="1" dirty="0" smtClean="0">
                <a:latin typeface="Trebuchet MS"/>
              </a:rPr>
              <a:t>fragmentation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" cy="338977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 l="14296" t="4039" r="14296" b="32307"/>
          <a:stretch>
            <a:fillRect/>
          </a:stretch>
        </p:blipFill>
        <p:spPr bwMode="auto">
          <a:xfrm>
            <a:off x="6019800" y="685800"/>
            <a:ext cx="3124200" cy="394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3747" y="304800"/>
            <a:ext cx="198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Trebuchet MS"/>
              </a:rPr>
              <a:t>Jet </a:t>
            </a:r>
          </a:p>
          <a:p>
            <a:pPr algn="ctr"/>
            <a:r>
              <a:rPr lang="en-US" sz="1800" b="1" dirty="0" err="1" smtClean="0">
                <a:latin typeface="Trebuchet MS"/>
              </a:rPr>
              <a:t>photoproduction</a:t>
            </a:r>
            <a:endParaRPr lang="en-US" sz="1800" b="1" dirty="0">
              <a:latin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990600"/>
            <a:ext cx="1504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Trebuchet MS"/>
              </a:rPr>
              <a:t>Inclusive </a:t>
            </a:r>
            <a:r>
              <a:rPr lang="en-US" sz="1800" b="1" dirty="0" err="1" smtClean="0">
                <a:latin typeface="Trebuchet MS"/>
              </a:rPr>
              <a:t>ep</a:t>
            </a:r>
            <a:r>
              <a:rPr lang="en-US" sz="1800" b="1" dirty="0" smtClean="0">
                <a:latin typeface="Trebuchet MS"/>
              </a:rPr>
              <a:t> </a:t>
            </a:r>
          </a:p>
          <a:p>
            <a:pPr algn="ctr"/>
            <a:r>
              <a:rPr lang="en-US" sz="1800" b="1" dirty="0" smtClean="0">
                <a:latin typeface="Trebuchet MS"/>
              </a:rPr>
              <a:t>diffraction</a:t>
            </a:r>
          </a:p>
          <a:p>
            <a:pPr algn="ctr"/>
            <a:r>
              <a:rPr lang="en-US" sz="1800" b="1" dirty="0" err="1" smtClean="0">
                <a:latin typeface="Trebuchet MS"/>
              </a:rPr>
              <a:t>v</a:t>
            </a:r>
            <a:r>
              <a:rPr lang="en-US" sz="1800" b="1" dirty="0" smtClean="0">
                <a:latin typeface="Trebuchet MS"/>
              </a:rPr>
              <a:t> nuclear</a:t>
            </a:r>
          </a:p>
          <a:p>
            <a:pPr algn="ctr"/>
            <a:r>
              <a:rPr lang="en-US" sz="1800" b="1" dirty="0" smtClean="0">
                <a:latin typeface="Trebuchet MS"/>
              </a:rPr>
              <a:t>shadowing</a:t>
            </a:r>
            <a:endParaRPr lang="en-US" sz="1800" b="1" dirty="0">
              <a:latin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81600"/>
            <a:ext cx="36904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Many more processes and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observables still to be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investigated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343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Summary / Outlook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90115" name="Text Box 1027"/>
          <p:cNvSpPr txBox="1">
            <a:spLocks noChangeArrowheads="1"/>
          </p:cNvSpPr>
          <p:nvPr/>
        </p:nvSpPr>
        <p:spPr bwMode="auto">
          <a:xfrm>
            <a:off x="0" y="762000"/>
            <a:ext cx="9144000" cy="600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Trebuchet MS" charset="0"/>
              </a:rPr>
              <a:t> LHC is a</a:t>
            </a:r>
            <a:r>
              <a:rPr lang="en-US" dirty="0" smtClean="0">
                <a:latin typeface="Trebuchet MS" charset="0"/>
              </a:rPr>
              <a:t> new </a:t>
            </a:r>
            <a:r>
              <a:rPr lang="en-US" dirty="0">
                <a:latin typeface="Trebuchet MS" charset="0"/>
              </a:rPr>
              <a:t>world</a:t>
            </a:r>
            <a:r>
              <a:rPr lang="en-US" dirty="0" smtClean="0">
                <a:latin typeface="Trebuchet MS" charset="0"/>
              </a:rPr>
              <a:t> for heavy ions even more than for protons</a:t>
            </a:r>
          </a:p>
          <a:p>
            <a:pPr>
              <a:buFontTx/>
              <a:buChar char="•"/>
            </a:pPr>
            <a:endParaRPr lang="en-US" dirty="0" smtClean="0"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rebuchet MS" charset="0"/>
              </a:rPr>
              <a:t> </a:t>
            </a:r>
            <a:r>
              <a:rPr lang="en-US" dirty="0" err="1" smtClean="0">
                <a:latin typeface="Trebuchet MS" charset="0"/>
              </a:rPr>
              <a:t>LHeC</a:t>
            </a:r>
            <a:r>
              <a:rPr lang="en-US" dirty="0" smtClean="0">
                <a:latin typeface="Trebuchet MS" charset="0"/>
              </a:rPr>
              <a:t> adds </a:t>
            </a:r>
            <a:r>
              <a:rPr lang="en-US" dirty="0" err="1" smtClean="0">
                <a:latin typeface="Trebuchet MS" charset="0"/>
              </a:rPr>
              <a:t>ep</a:t>
            </a:r>
            <a:r>
              <a:rPr lang="en-US" dirty="0" smtClean="0">
                <a:latin typeface="Trebuchet MS" charset="0"/>
              </a:rPr>
              <a:t> and </a:t>
            </a:r>
            <a:r>
              <a:rPr lang="en-US" dirty="0" err="1" smtClean="0">
                <a:latin typeface="Trebuchet MS" charset="0"/>
              </a:rPr>
              <a:t>eA</a:t>
            </a:r>
            <a:r>
              <a:rPr lang="en-US" dirty="0" smtClean="0">
                <a:latin typeface="Trebuchet MS" charset="0"/>
              </a:rPr>
              <a:t> to existing pp, </a:t>
            </a:r>
            <a:r>
              <a:rPr lang="en-US" dirty="0" err="1" smtClean="0">
                <a:latin typeface="Trebuchet MS" charset="0"/>
              </a:rPr>
              <a:t>pA</a:t>
            </a:r>
            <a:r>
              <a:rPr lang="en-US" dirty="0" smtClean="0">
                <a:latin typeface="Trebuchet MS" charset="0"/>
              </a:rPr>
              <a:t> and AA </a:t>
            </a:r>
            <a:r>
              <a:rPr lang="en-US" dirty="0" err="1" smtClean="0">
                <a:latin typeface="Trebuchet MS" charset="0"/>
              </a:rPr>
              <a:t>programme</a:t>
            </a:r>
            <a:endParaRPr lang="en-US" dirty="0" smtClean="0">
              <a:latin typeface="Trebuchet MS" charset="0"/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3-4 orders of magnitude in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nPDF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kinematic range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    - New non-linear QCD dynamics of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		low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parton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saturation?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    - Baseline for establishing QGP effects</a:t>
            </a:r>
            <a:endParaRPr lang="en-US" dirty="0" smtClean="0">
              <a:solidFill>
                <a:srgbClr val="FF3300"/>
              </a:solidFill>
              <a:latin typeface="Trebuchet MS" charset="0"/>
            </a:endParaRPr>
          </a:p>
          <a:p>
            <a:endParaRPr lang="en-US" dirty="0" smtClean="0">
              <a:solidFill>
                <a:srgbClr val="FF3300"/>
              </a:solidFill>
              <a:latin typeface="Trebuchet MS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rebuchet MS" charset="0"/>
              </a:rPr>
              <a:t> Conceptual Design Report available. </a:t>
            </a:r>
          </a:p>
          <a:p>
            <a:pPr>
              <a:buFontTx/>
              <a:buChar char="•"/>
            </a:pPr>
            <a:endParaRPr lang="en-US" dirty="0" smtClean="0">
              <a:solidFill>
                <a:srgbClr val="FF3300"/>
              </a:solidFill>
              <a:latin typeface="Trebuchet MS" charset="0"/>
              <a:sym typeface="Wingdings" charset="2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Trebuchet MS" charset="0"/>
                <a:sym typeface="Wingdings" charset="2"/>
              </a:rPr>
              <a:t> Ongoing work …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     - Further physics motivation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     - Detector / simulation,</a:t>
            </a:r>
          </a:p>
          <a:p>
            <a:r>
              <a:rPr lang="en-US" dirty="0" smtClean="0">
                <a:solidFill>
                  <a:srgbClr val="FF3300"/>
                </a:solidFill>
                <a:latin typeface="Trebuchet MS" charset="0"/>
                <a:sym typeface="Wingdings" charset="2"/>
              </a:rPr>
              <a:t>     - Superconducting RF, ERL, machine</a:t>
            </a:r>
          </a:p>
          <a:p>
            <a:endParaRPr lang="en-US" dirty="0" smtClean="0">
              <a:solidFill>
                <a:srgbClr val="FF3300"/>
              </a:solidFill>
              <a:latin typeface="Trebuchet MS" charset="0"/>
              <a:sym typeface="Wingdings" charset="2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 Timeline?... Optimal impact by running in High </a:t>
            </a:r>
            <a:r>
              <a:rPr lang="en-US" dirty="0" err="1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Lumi</a:t>
            </a:r>
            <a:r>
              <a:rPr lang="en-US" dirty="0" smtClean="0">
                <a:solidFill>
                  <a:schemeClr val="tx2"/>
                </a:solidFill>
                <a:latin typeface="Trebuchet MS" charset="0"/>
                <a:sym typeface="Wingdings" charset="2"/>
              </a:rPr>
              <a:t> LHC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152400"/>
            <a:ext cx="433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[More at </a:t>
            </a:r>
            <a:r>
              <a:rPr lang="en-GB" b="1" dirty="0" smtClean="0">
                <a:solidFill>
                  <a:srgbClr val="FF3300"/>
                </a:solidFill>
                <a:latin typeface="Trebuchet MS" charset="0"/>
              </a:rPr>
              <a:t>http://</a:t>
            </a:r>
            <a:r>
              <a:rPr lang="en-GB" b="1" dirty="0" err="1" smtClean="0">
                <a:solidFill>
                  <a:srgbClr val="FF3300"/>
                </a:solidFill>
                <a:latin typeface="Trebuchet MS" charset="0"/>
              </a:rPr>
              <a:t>cern.ch/lhec</a:t>
            </a:r>
            <a:r>
              <a:rPr lang="en-US" dirty="0" smtClean="0">
                <a:solidFill>
                  <a:schemeClr val="accent2"/>
                </a:solidFill>
                <a:latin typeface="Trebuchet MS" charset="0"/>
                <a:sym typeface="Wingdings" charset="2"/>
              </a:rPr>
              <a:t>]</a:t>
            </a:r>
            <a:endParaRPr lang="en-US" dirty="0">
              <a:solidFill>
                <a:schemeClr val="accent2"/>
              </a:solidFill>
              <a:latin typeface="Trebuchet MS" charset="0"/>
            </a:endParaRPr>
          </a:p>
        </p:txBody>
      </p:sp>
      <p:pic>
        <p:nvPicPr>
          <p:cNvPr id="6" name="Picture 2" descr="joeangle.jpg"/>
          <p:cNvPicPr>
            <a:picLocks noChangeAspect="1"/>
          </p:cNvPicPr>
          <p:nvPr/>
        </p:nvPicPr>
        <p:blipFill>
          <a:blip r:embed="rId2"/>
          <a:srcRect l="35433" r="13287"/>
          <a:stretch>
            <a:fillRect/>
          </a:stretch>
        </p:blipFill>
        <p:spPr bwMode="auto">
          <a:xfrm>
            <a:off x="6514894" y="2403153"/>
            <a:ext cx="2629106" cy="38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0"/>
            <a:ext cx="3962400" cy="6869722"/>
          </a:xfrm>
          <a:prstGeom prst="rect">
            <a:avLst/>
          </a:prstGeom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88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Conceptual Design Report (July 2012)</a:t>
            </a:r>
            <a:endParaRPr lang="en-GB" sz="3200" b="1" u="sng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52578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630 pages,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summarising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5 year workshop commissioned by CERN,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ECFA and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NuPECC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~200 participants,  69 institutes 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Additional material in subsequent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updates: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b="1" i="1" dirty="0" smtClean="0">
                <a:latin typeface="Trebuchet MS"/>
              </a:rPr>
              <a:t>“A Large </a:t>
            </a:r>
            <a:r>
              <a:rPr lang="en-US" b="1" i="1" dirty="0" err="1" smtClean="0">
                <a:latin typeface="Trebuchet MS"/>
              </a:rPr>
              <a:t>Hadron</a:t>
            </a:r>
            <a:r>
              <a:rPr lang="en-US" b="1" i="1" dirty="0" smtClean="0">
                <a:latin typeface="Trebuchet MS"/>
              </a:rPr>
              <a:t> Electron Collider at CERN” </a:t>
            </a:r>
            <a:r>
              <a:rPr lang="en-US" b="1" dirty="0" smtClean="0">
                <a:latin typeface="Trebuchet MS"/>
              </a:rPr>
              <a:t>[arXiv:1211.4831]</a:t>
            </a:r>
          </a:p>
          <a:p>
            <a:r>
              <a:rPr lang="en-US" b="1" dirty="0" smtClean="0">
                <a:latin typeface="Trebuchet MS"/>
              </a:rPr>
              <a:t> </a:t>
            </a:r>
          </a:p>
          <a:p>
            <a:r>
              <a:rPr lang="en-US" b="1" i="1" dirty="0" smtClean="0">
                <a:latin typeface="Trebuchet MS"/>
              </a:rPr>
              <a:t>“On the Relation of the </a:t>
            </a:r>
            <a:r>
              <a:rPr lang="en-US" b="1" i="1" dirty="0" err="1" smtClean="0">
                <a:latin typeface="Trebuchet MS"/>
              </a:rPr>
              <a:t>LHeC</a:t>
            </a:r>
            <a:r>
              <a:rPr lang="en-US" b="1" i="1" dirty="0" smtClean="0">
                <a:latin typeface="Trebuchet MS"/>
              </a:rPr>
              <a:t> and the LHC” </a:t>
            </a:r>
            <a:r>
              <a:rPr lang="en-US" b="1" dirty="0" smtClean="0">
                <a:latin typeface="Trebuchet MS"/>
              </a:rPr>
              <a:t>[arXiv:1211.5102] 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0668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rebuchet MS"/>
              </a:rPr>
              <a:t>[arXiv:1206.2913]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10"/>
          <p:cNvSpPr>
            <a:spLocks noChangeArrowheads="1"/>
          </p:cNvSpPr>
          <p:nvPr/>
        </p:nvSpPr>
        <p:spPr bwMode="auto">
          <a:xfrm>
            <a:off x="457200" y="7620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5105400" y="1295400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04800"/>
            <a:ext cx="677646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… with thanks to Nestor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Armesto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Max Klein,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Anna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Stasto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and many experimentalist, theorist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&amp; accelerator scientist colleagues …  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7668"/>
            <a:ext cx="9144000" cy="4110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1905000"/>
            <a:ext cx="291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rebuchet MS"/>
              </a:rPr>
              <a:t>LHeC</a:t>
            </a:r>
            <a:r>
              <a:rPr lang="en-US" dirty="0" smtClean="0">
                <a:latin typeface="Trebuchet MS"/>
              </a:rPr>
              <a:t> study group …</a:t>
            </a:r>
            <a:endParaRPr lang="en-US" dirty="0"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377" y="0"/>
            <a:ext cx="4558623" cy="3962400"/>
          </a:xfrm>
          <a:prstGeom prst="rect">
            <a:avLst/>
          </a:prstGeom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28600" y="8382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304800" y="914400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Latest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&amp;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most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promising idea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take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lepton-</a:t>
            </a:r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hadron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physics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Trebuchet MS" charset="0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centre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-of-mass 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scale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… at high luminosity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4343400"/>
            <a:ext cx="32119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Designed to exploit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intense </a:t>
            </a:r>
            <a:r>
              <a:rPr lang="en-US" dirty="0" err="1" smtClean="0">
                <a:solidFill>
                  <a:schemeClr val="accent2"/>
                </a:solidFill>
                <a:latin typeface="Trebuchet MS"/>
              </a:rPr>
              <a:t>hadron</a:t>
            </a:r>
            <a:r>
              <a:rPr lang="en-US" dirty="0" smtClean="0">
                <a:solidFill>
                  <a:schemeClr val="accent2"/>
                </a:solidFill>
                <a:latin typeface="Trebuchet MS"/>
              </a:rPr>
              <a:t> beams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in high luminosity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phase of LHC running </a:t>
            </a:r>
          </a:p>
          <a:p>
            <a:r>
              <a:rPr lang="en-US" dirty="0" smtClean="0">
                <a:solidFill>
                  <a:schemeClr val="accent2"/>
                </a:solidFill>
                <a:latin typeface="Trebuchet MS"/>
              </a:rPr>
              <a:t>from mid 2020s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95600"/>
            <a:ext cx="5074356" cy="3962400"/>
          </a:xfrm>
          <a:prstGeom prst="rect">
            <a:avLst/>
          </a:prstGeom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Context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RLlay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81000"/>
            <a:ext cx="5689600" cy="4267200"/>
          </a:xfrm>
          <a:prstGeom prst="rect">
            <a:avLst/>
          </a:prstGeom>
        </p:spPr>
      </p:pic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457200" y="7620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49155" name="Rectangle 11"/>
          <p:cNvSpPr>
            <a:spLocks noChangeArrowheads="1"/>
          </p:cNvSpPr>
          <p:nvPr/>
        </p:nvSpPr>
        <p:spPr bwMode="auto">
          <a:xfrm>
            <a:off x="914400" y="4621213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Baseline</a:t>
            </a:r>
            <a:r>
              <a:rPr lang="en-US" sz="32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/>
                <a:ea typeface="ＭＳ ゴシック"/>
                <a:cs typeface="ＭＳ ゴシック"/>
              </a:rPr>
              <a:t>♯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Design (Electron “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Linac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”)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49163" name="TextBox 4"/>
          <p:cNvSpPr txBox="1">
            <a:spLocks noChangeArrowheads="1"/>
          </p:cNvSpPr>
          <p:nvPr/>
        </p:nvSpPr>
        <p:spPr bwMode="auto">
          <a:xfrm>
            <a:off x="0" y="609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rebuchet MS" charset="0"/>
              </a:rPr>
              <a:t>Design constraint: power consumption &lt; 100 MW </a:t>
            </a:r>
            <a:r>
              <a:rPr lang="en-US" dirty="0" err="1" smtClean="0">
                <a:latin typeface="Trebuchet MS" charset="0"/>
                <a:sym typeface="Wingdings"/>
              </a:rPr>
              <a:t></a:t>
            </a:r>
            <a:r>
              <a:rPr lang="en-US" dirty="0" smtClean="0">
                <a:latin typeface="Trebuchet MS" charset="0"/>
                <a:sym typeface="Wingdings"/>
              </a:rPr>
              <a:t> </a:t>
            </a:r>
            <a:r>
              <a:rPr lang="en-US" dirty="0" err="1" smtClean="0">
                <a:latin typeface="Trebuchet MS" charset="0"/>
                <a:sym typeface="Wingdings"/>
              </a:rPr>
              <a:t>E</a:t>
            </a:r>
            <a:r>
              <a:rPr lang="en-US" baseline="-25000" dirty="0" err="1" smtClean="0">
                <a:latin typeface="Trebuchet MS" charset="0"/>
                <a:sym typeface="Wingdings"/>
              </a:rPr>
              <a:t>e</a:t>
            </a:r>
            <a:r>
              <a:rPr lang="en-US" dirty="0" smtClean="0">
                <a:latin typeface="Trebuchet MS" charset="0"/>
                <a:sym typeface="Wingdings"/>
              </a:rPr>
              <a:t> = 60 </a:t>
            </a:r>
            <a:r>
              <a:rPr lang="en-US" dirty="0" err="1" smtClean="0">
                <a:latin typeface="Trebuchet MS" charset="0"/>
                <a:sym typeface="Wingdings"/>
              </a:rPr>
              <a:t>GeV</a:t>
            </a:r>
            <a:endParaRPr lang="en-US" dirty="0" smtClean="0">
              <a:latin typeface="Trebuchet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3044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Two 10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linacs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,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3 returns, 20 MV/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m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Energy recovery in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</a:rPr>
              <a:t>same structures</a:t>
            </a:r>
          </a:p>
          <a:p>
            <a:r>
              <a:rPr lang="en-US" dirty="0" smtClean="0">
                <a:latin typeface="Trebuchet MS"/>
              </a:rPr>
              <a:t>[CERN plans energy </a:t>
            </a:r>
          </a:p>
          <a:p>
            <a:r>
              <a:rPr lang="en-US" dirty="0" smtClean="0">
                <a:latin typeface="Trebuchet MS"/>
              </a:rPr>
              <a:t>recovery prototype]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95678"/>
            <a:ext cx="91743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ep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Lumi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33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– 10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34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-2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s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10 - 100 fb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per year </a:t>
            </a: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100 fb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– 1 ab</a:t>
            </a:r>
            <a:r>
              <a:rPr lang="en-US" baseline="30000" dirty="0" smtClean="0">
                <a:solidFill>
                  <a:srgbClr val="FF0000"/>
                </a:solidFill>
                <a:latin typeface="Trebuchet MS"/>
              </a:rPr>
              <a:t>-1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total 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rebuchet MS"/>
              </a:rPr>
              <a:t> </a:t>
            </a:r>
            <a:r>
              <a:rPr lang="en-US" b="1" dirty="0" err="1" smtClean="0">
                <a:latin typeface="Trebuchet MS"/>
              </a:rPr>
              <a:t>eD</a:t>
            </a:r>
            <a:r>
              <a:rPr lang="en-US" b="1" dirty="0" smtClean="0">
                <a:latin typeface="Trebuchet MS"/>
              </a:rPr>
              <a:t> and </a:t>
            </a:r>
            <a:r>
              <a:rPr lang="en-US" b="1" dirty="0" err="1" smtClean="0">
                <a:latin typeface="Trebuchet MS"/>
              </a:rPr>
              <a:t>eA</a:t>
            </a:r>
            <a:r>
              <a:rPr lang="en-US" b="1" dirty="0" smtClean="0">
                <a:latin typeface="Trebuchet MS"/>
              </a:rPr>
              <a:t> collisions have always been integral to </a:t>
            </a:r>
            <a:r>
              <a:rPr lang="en-US" b="1" dirty="0" err="1" smtClean="0">
                <a:latin typeface="Trebuchet MS"/>
              </a:rPr>
              <a:t>programme</a:t>
            </a:r>
            <a:endParaRPr lang="en-US" b="1" dirty="0" smtClean="0"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latin typeface="Trebuchet MS"/>
              </a:rPr>
              <a:t> </a:t>
            </a:r>
            <a:r>
              <a:rPr lang="en-US" b="1" dirty="0" err="1" smtClean="0">
                <a:latin typeface="Trebuchet MS"/>
              </a:rPr>
              <a:t>e</a:t>
            </a:r>
            <a:r>
              <a:rPr lang="en-US" b="1" dirty="0" smtClean="0">
                <a:latin typeface="Trebuchet MS"/>
              </a:rPr>
              <a:t>-nucleon </a:t>
            </a:r>
            <a:r>
              <a:rPr lang="en-US" b="1" dirty="0" err="1" smtClean="0">
                <a:latin typeface="Trebuchet MS"/>
              </a:rPr>
              <a:t>Lumi</a:t>
            </a:r>
            <a:r>
              <a:rPr lang="en-US" b="1" dirty="0" smtClean="0">
                <a:latin typeface="Trebuchet MS"/>
              </a:rPr>
              <a:t> estimates ~ 10</a:t>
            </a:r>
            <a:r>
              <a:rPr lang="en-US" b="1" baseline="30000" dirty="0" smtClean="0">
                <a:latin typeface="Trebuchet MS"/>
              </a:rPr>
              <a:t>31</a:t>
            </a:r>
            <a:r>
              <a:rPr lang="en-US" b="1" dirty="0" smtClean="0">
                <a:latin typeface="Trebuchet MS"/>
              </a:rPr>
              <a:t> (10</a:t>
            </a:r>
            <a:r>
              <a:rPr lang="en-US" b="1" baseline="30000" dirty="0" smtClean="0">
                <a:latin typeface="Trebuchet MS"/>
              </a:rPr>
              <a:t>32</a:t>
            </a:r>
            <a:r>
              <a:rPr lang="en-US" b="1" dirty="0" smtClean="0">
                <a:latin typeface="Trebuchet MS"/>
              </a:rPr>
              <a:t>) cm</a:t>
            </a:r>
            <a:r>
              <a:rPr lang="en-US" b="1" baseline="30000" dirty="0" smtClean="0">
                <a:latin typeface="Trebuchet MS"/>
              </a:rPr>
              <a:t>-2 </a:t>
            </a:r>
            <a:r>
              <a:rPr lang="en-US" b="1" dirty="0" smtClean="0">
                <a:latin typeface="Trebuchet MS"/>
              </a:rPr>
              <a:t>s</a:t>
            </a:r>
            <a:r>
              <a:rPr lang="en-US" b="1" baseline="30000" dirty="0" smtClean="0">
                <a:latin typeface="Trebuchet MS"/>
              </a:rPr>
              <a:t>-1</a:t>
            </a:r>
            <a:r>
              <a:rPr lang="en-US" b="1" dirty="0" smtClean="0">
                <a:latin typeface="Trebuchet MS"/>
              </a:rPr>
              <a:t> for </a:t>
            </a:r>
            <a:r>
              <a:rPr lang="en-US" b="1" dirty="0" err="1" smtClean="0">
                <a:latin typeface="Trebuchet MS"/>
              </a:rPr>
              <a:t>eD</a:t>
            </a:r>
            <a:r>
              <a:rPr lang="en-US" b="1" dirty="0" smtClean="0">
                <a:latin typeface="Trebuchet MS"/>
              </a:rPr>
              <a:t> (</a:t>
            </a:r>
            <a:r>
              <a:rPr lang="en-US" b="1" dirty="0" err="1" smtClean="0">
                <a:latin typeface="Trebuchet MS"/>
              </a:rPr>
              <a:t>ePb</a:t>
            </a:r>
            <a:r>
              <a:rPr lang="en-US" b="1" dirty="0" smtClean="0">
                <a:latin typeface="Trebuchet MS"/>
              </a:rPr>
              <a:t>) </a:t>
            </a:r>
          </a:p>
          <a:p>
            <a:endParaRPr lang="en-US" dirty="0" smtClean="0">
              <a:solidFill>
                <a:schemeClr val="accent2"/>
              </a:solidFill>
              <a:latin typeface="Trebuchet MS"/>
            </a:endParaRPr>
          </a:p>
          <a:p>
            <a:r>
              <a:rPr lang="en-US" sz="1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ＭＳ ゴシック"/>
                <a:ea typeface="ＭＳ ゴシック"/>
                <a:cs typeface="ＭＳ ゴシック"/>
              </a:rPr>
              <a:t>♯ </a:t>
            </a:r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Alternative designs based on electron ring and on higher energy, lower </a:t>
            </a:r>
          </a:p>
          <a:p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luminosity, </a:t>
            </a:r>
            <a:r>
              <a:rPr lang="en-US" sz="1800" dirty="0" err="1" smtClean="0">
                <a:solidFill>
                  <a:schemeClr val="accent2"/>
                </a:solidFill>
                <a:latin typeface="Trebuchet MS"/>
              </a:rPr>
              <a:t>linac</a:t>
            </a:r>
            <a:r>
              <a:rPr lang="en-US" sz="1800" dirty="0" smtClean="0">
                <a:solidFill>
                  <a:schemeClr val="accent2"/>
                </a:solidFill>
                <a:latin typeface="Trebuchet MS"/>
              </a:rPr>
              <a:t> also exist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Detector Overview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838200"/>
            <a:ext cx="8458200" cy="4593949"/>
            <a:chOff x="0" y="663851"/>
            <a:chExt cx="9144000" cy="524765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31" y="663851"/>
              <a:ext cx="8202099" cy="524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0" y="3276600"/>
              <a:ext cx="9144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001000" y="3276600"/>
              <a:ext cx="914400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2400" y="2743200"/>
              <a:ext cx="353282" cy="94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/>
                </a:rPr>
                <a:t>e</a:t>
              </a:r>
              <a:endParaRPr lang="en-US" dirty="0">
                <a:latin typeface="Trebuchet M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87863" y="2743200"/>
              <a:ext cx="356137" cy="94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/>
                </a:rPr>
                <a:t>p</a:t>
              </a:r>
              <a:endParaRPr lang="en-US" dirty="0">
                <a:latin typeface="Trebuchet M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" y="5657672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Forward / backward asymmetry reflecting beam energies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Trebuchet MS"/>
              </a:rPr>
              <a:t> Present size 14m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9m (c.f. CMS 21m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15m, ATLAS 45m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25m)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latin typeface="Trebuchet MS"/>
              </a:rPr>
              <a:t> ZDC, proton spectrometer integral to design from outset</a:t>
            </a:r>
            <a:endParaRPr lang="en-US" b="1" dirty="0">
              <a:latin typeface="Trebuchet M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rt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5825"/>
            <a:ext cx="6019800" cy="3892175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 l="6731" t="8558" r="57203" b="28528"/>
          <a:stretch>
            <a:fillRect/>
          </a:stretch>
        </p:blipFill>
        <p:spPr bwMode="auto">
          <a:xfrm>
            <a:off x="6019800" y="0"/>
            <a:ext cx="283879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DIS: Parton Microscopy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5791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Q</a:t>
            </a:r>
            <a:r>
              <a:rPr lang="en-US" baseline="30000" dirty="0" smtClean="0">
                <a:solidFill>
                  <a:srgbClr val="FF0000"/>
                </a:solidFill>
                <a:latin typeface="Trebuchet MS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: exchanged boson resolving power</a:t>
            </a:r>
          </a:p>
          <a:p>
            <a:r>
              <a:rPr lang="en-US" dirty="0">
                <a:solidFill>
                  <a:srgbClr val="FF0000"/>
                </a:solidFill>
                <a:latin typeface="Trebuchet MS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Trebuchet MS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rebuchet MS" charset="0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: fractional momentum of struck </a:t>
            </a:r>
            <a:r>
              <a:rPr lang="en-US" dirty="0">
                <a:solidFill>
                  <a:srgbClr val="FF0000"/>
                </a:solidFill>
                <a:latin typeface="Trebuchet MS" charset="0"/>
              </a:rPr>
              <a:t>quark</a:t>
            </a:r>
            <a:r>
              <a:rPr lang="en-US" dirty="0" smtClean="0">
                <a:solidFill>
                  <a:srgbClr val="FF0000"/>
                </a:solidFill>
                <a:latin typeface="Trebuchet MS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209800"/>
            <a:ext cx="5685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rebuchet MS"/>
              </a:rPr>
              <a:t>Only previously studied in collider</a:t>
            </a:r>
          </a:p>
          <a:p>
            <a:r>
              <a:rPr lang="en-US" b="1" dirty="0" smtClean="0">
                <a:latin typeface="Trebuchet MS"/>
              </a:rPr>
              <a:t>mode and in </a:t>
            </a:r>
            <a:r>
              <a:rPr lang="en-US" b="1" dirty="0" err="1" smtClean="0">
                <a:latin typeface="Trebuchet MS"/>
              </a:rPr>
              <a:t>ep</a:t>
            </a:r>
            <a:r>
              <a:rPr lang="en-US" b="1" dirty="0" smtClean="0">
                <a:latin typeface="Trebuchet MS"/>
              </a:rPr>
              <a:t> at HERA (1992-2007)</a:t>
            </a:r>
            <a:endParaRPr lang="en-US" b="1" dirty="0"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886200"/>
            <a:ext cx="34633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Proton </a:t>
            </a:r>
            <a:r>
              <a:rPr lang="en-US" dirty="0" err="1" smtClean="0">
                <a:latin typeface="Trebuchet MS"/>
              </a:rPr>
              <a:t>parton</a:t>
            </a:r>
            <a:r>
              <a:rPr lang="en-US" dirty="0" smtClean="0">
                <a:latin typeface="Trebuchet MS"/>
              </a:rPr>
              <a:t> density </a:t>
            </a:r>
          </a:p>
          <a:p>
            <a:r>
              <a:rPr lang="en-US" dirty="0" smtClean="0">
                <a:latin typeface="Trebuchet MS"/>
              </a:rPr>
              <a:t>at Q</a:t>
            </a:r>
            <a:r>
              <a:rPr lang="en-US" baseline="30000" dirty="0" smtClean="0">
                <a:latin typeface="Trebuchet MS"/>
              </a:rPr>
              <a:t>2</a:t>
            </a:r>
            <a:r>
              <a:rPr lang="en-US" dirty="0" smtClean="0">
                <a:latin typeface="Trebuchet MS"/>
              </a:rPr>
              <a:t> = 10 GeV</a:t>
            </a:r>
            <a:r>
              <a:rPr lang="en-US" baseline="30000" dirty="0" smtClean="0">
                <a:latin typeface="Trebuchet MS"/>
              </a:rPr>
              <a:t>2 </a:t>
            </a:r>
            <a:r>
              <a:rPr lang="en-US" dirty="0" smtClean="0">
                <a:latin typeface="Trebuchet MS"/>
              </a:rPr>
              <a:t>from </a:t>
            </a:r>
          </a:p>
          <a:p>
            <a:r>
              <a:rPr lang="en-US" dirty="0" smtClean="0">
                <a:latin typeface="Trebuchet MS"/>
              </a:rPr>
              <a:t>HERA data alone</a:t>
            </a:r>
          </a:p>
          <a:p>
            <a:r>
              <a:rPr lang="en-US" dirty="0" smtClean="0">
                <a:latin typeface="Trebuchet MS"/>
              </a:rPr>
              <a:t>[HERAPDF1.5 NNLO]</a:t>
            </a:r>
          </a:p>
          <a:p>
            <a:endParaRPr lang="en-US" dirty="0" smtClean="0">
              <a:latin typeface="Trebuchet MS"/>
            </a:endParaRPr>
          </a:p>
          <a:p>
            <a:r>
              <a:rPr lang="en-US" dirty="0" smtClean="0">
                <a:latin typeface="Trebuchet MS"/>
              </a:rPr>
              <a:t>      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… Low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</a:rPr>
              <a:t>x</a:t>
            </a:r>
            <a:r>
              <a:rPr lang="en-US" dirty="0" smtClean="0">
                <a:solidFill>
                  <a:srgbClr val="FF0000"/>
                </a:solidFill>
                <a:latin typeface="Trebuchet MS"/>
              </a:rPr>
              <a:t> saturation?</a:t>
            </a:r>
            <a:endParaRPr lang="en-US" dirty="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plane-eA.pdf"/>
          <p:cNvPicPr>
            <a:picLocks noChangeAspect="1"/>
          </p:cNvPicPr>
          <p:nvPr/>
        </p:nvPicPr>
        <p:blipFill>
          <a:blip r:embed="rId2"/>
          <a:srcRect r="23505" b="37695"/>
          <a:stretch>
            <a:fillRect/>
          </a:stretch>
        </p:blipFill>
        <p:spPr bwMode="auto">
          <a:xfrm>
            <a:off x="5743575" y="609600"/>
            <a:ext cx="3400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10" descr="C:\Documents and Settings\paul.D58K4P0J\Desktop\Talks\lhec\q2vsx-Pb-eps09.gif"/>
          <p:cNvPicPr>
            <a:picLocks noChangeAspect="1" noChangeArrowheads="1"/>
          </p:cNvPicPr>
          <p:nvPr/>
        </p:nvPicPr>
        <p:blipFill>
          <a:blip r:embed="rId3"/>
          <a:srcRect r="9264"/>
          <a:stretch>
            <a:fillRect/>
          </a:stretch>
        </p:blipFill>
        <p:spPr bwMode="auto">
          <a:xfrm>
            <a:off x="2819400" y="3998913"/>
            <a:ext cx="38512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 Strategy for making the target blacker</a:t>
            </a:r>
            <a:endParaRPr lang="en-GB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75781" name="Text Box 14"/>
          <p:cNvSpPr txBox="1">
            <a:spLocks noChangeArrowheads="1"/>
          </p:cNvSpPr>
          <p:nvPr/>
        </p:nvSpPr>
        <p:spPr bwMode="auto">
          <a:xfrm>
            <a:off x="184150" y="1524000"/>
            <a:ext cx="89598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Enhance target `blackness’ by:	</a:t>
            </a: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1) Probing lower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at fixed Q</a:t>
            </a:r>
            <a:r>
              <a:rPr lang="en-US" baseline="30000" dirty="0">
                <a:solidFill>
                  <a:srgbClr val="FF3300"/>
                </a:solidFill>
                <a:latin typeface="Trebuchet MS" charset="0"/>
              </a:rPr>
              <a:t>2 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in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ep</a:t>
            </a: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[evolution of a single source] </a:t>
            </a: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2) Increasing target matter in </a:t>
            </a:r>
            <a:r>
              <a:rPr lang="en-US" dirty="0" err="1">
                <a:solidFill>
                  <a:srgbClr val="FF3300"/>
                </a:solidFill>
                <a:latin typeface="Trebuchet MS" charset="0"/>
              </a:rPr>
              <a:t>eA</a:t>
            </a:r>
            <a:endParaRPr lang="en-US" dirty="0">
              <a:solidFill>
                <a:srgbClr val="FF3300"/>
              </a:solidFill>
              <a:latin typeface="Trebuchet MS" charset="0"/>
            </a:endParaRPr>
          </a:p>
          <a:p>
            <a:pPr marL="457200" indent="-457200"/>
            <a:r>
              <a:rPr lang="en-US" dirty="0">
                <a:solidFill>
                  <a:srgbClr val="FF3300"/>
                </a:solidFill>
                <a:latin typeface="Trebuchet MS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[overlapping many sources at fixed kinematics … density ~</a:t>
            </a:r>
          </a:p>
          <a:p>
            <a:pPr marL="457200" indent="-457200"/>
            <a:r>
              <a:rPr lang="en-US" dirty="0">
                <a:solidFill>
                  <a:schemeClr val="accent2"/>
                </a:solidFill>
                <a:latin typeface="Trebuchet MS" charset="0"/>
              </a:rPr>
              <a:t>	 A</a:t>
            </a:r>
            <a:r>
              <a:rPr lang="en-US" baseline="30000" dirty="0">
                <a:solidFill>
                  <a:schemeClr val="accent2"/>
                </a:solidFill>
                <a:latin typeface="Trebuchet MS" charset="0"/>
              </a:rPr>
              <a:t>1/3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 ~ 6 for </a:t>
            </a:r>
            <a:r>
              <a:rPr lang="en-US" dirty="0" err="1">
                <a:solidFill>
                  <a:schemeClr val="accent2"/>
                </a:solidFill>
                <a:latin typeface="Trebuchet MS" charset="0"/>
              </a:rPr>
              <a:t>Pb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 … worth 2 orders of magnitude in </a:t>
            </a:r>
            <a:r>
              <a:rPr lang="en-US" dirty="0" err="1">
                <a:solidFill>
                  <a:schemeClr val="accent2"/>
                </a:solidFill>
                <a:latin typeface="Trebuchet MS" charset="0"/>
              </a:rPr>
              <a:t>x</a:t>
            </a:r>
            <a:r>
              <a:rPr lang="en-US" dirty="0">
                <a:solidFill>
                  <a:schemeClr val="accent2"/>
                </a:solidFill>
                <a:latin typeface="Trebuchet MS" charset="0"/>
              </a:rPr>
              <a:t>]</a:t>
            </a:r>
            <a:r>
              <a:rPr lang="en-US" dirty="0">
                <a:solidFill>
                  <a:srgbClr val="FF3300"/>
                </a:solidFill>
                <a:latin typeface="Trebuchet MS" charset="0"/>
              </a:rPr>
              <a:t>  </a:t>
            </a:r>
            <a:endParaRPr lang="en-GB" dirty="0">
              <a:solidFill>
                <a:srgbClr val="FF3300"/>
              </a:solidFill>
              <a:latin typeface="Trebuchet MS" charset="0"/>
            </a:endParaRPr>
          </a:p>
        </p:txBody>
      </p:sp>
      <p:sp>
        <p:nvSpPr>
          <p:cNvPr id="75782" name="Text Box 16"/>
          <p:cNvSpPr txBox="1">
            <a:spLocks noChangeArrowheads="1"/>
          </p:cNvSpPr>
          <p:nvPr/>
        </p:nvSpPr>
        <p:spPr bwMode="auto">
          <a:xfrm>
            <a:off x="152400" y="914400"/>
            <a:ext cx="545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rebuchet MS" charset="0"/>
              </a:rPr>
              <a:t>LHeC delivers a 2-pronged approach:</a:t>
            </a:r>
            <a:endParaRPr lang="en-GB">
              <a:latin typeface="Trebuchet MS" charset="0"/>
            </a:endParaRPr>
          </a:p>
        </p:txBody>
      </p:sp>
      <p:pic>
        <p:nvPicPr>
          <p:cNvPr id="75783" name="Picture 8" descr="ep-kin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45244" y="3931444"/>
            <a:ext cx="2881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66877" y="4267200"/>
            <a:ext cx="23497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ebuchet MS"/>
              </a:rPr>
              <a:t>… Reaching</a:t>
            </a:r>
          </a:p>
          <a:p>
            <a:r>
              <a:rPr lang="en-US" dirty="0" smtClean="0">
                <a:latin typeface="Trebuchet MS"/>
              </a:rPr>
              <a:t>saturated</a:t>
            </a:r>
          </a:p>
          <a:p>
            <a:r>
              <a:rPr lang="en-US" dirty="0" smtClean="0">
                <a:latin typeface="Trebuchet MS"/>
              </a:rPr>
              <a:t>region in </a:t>
            </a:r>
          </a:p>
          <a:p>
            <a:r>
              <a:rPr lang="en-US" dirty="0" smtClean="0">
                <a:latin typeface="Trebuchet MS"/>
              </a:rPr>
              <a:t>both </a:t>
            </a:r>
            <a:r>
              <a:rPr lang="en-US" dirty="0" err="1" smtClean="0">
                <a:latin typeface="Trebuchet MS"/>
              </a:rPr>
              <a:t>ep</a:t>
            </a:r>
            <a:r>
              <a:rPr lang="en-US" dirty="0" smtClean="0">
                <a:latin typeface="Trebuchet MS"/>
              </a:rPr>
              <a:t> &amp; </a:t>
            </a:r>
            <a:r>
              <a:rPr lang="en-US" dirty="0" err="1" smtClean="0">
                <a:latin typeface="Trebuchet MS"/>
              </a:rPr>
              <a:t>eA</a:t>
            </a:r>
            <a:r>
              <a:rPr lang="en-US" dirty="0" smtClean="0">
                <a:latin typeface="Trebuchet MS"/>
              </a:rPr>
              <a:t> </a:t>
            </a:r>
          </a:p>
          <a:p>
            <a:r>
              <a:rPr lang="en-US" dirty="0" smtClean="0">
                <a:latin typeface="Trebuchet MS"/>
              </a:rPr>
              <a:t>according to</a:t>
            </a:r>
          </a:p>
          <a:p>
            <a:r>
              <a:rPr lang="en-US" dirty="0" smtClean="0">
                <a:latin typeface="Trebuchet MS"/>
              </a:rPr>
              <a:t>current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752600"/>
            <a:ext cx="5638800" cy="5105400"/>
            <a:chOff x="4953000" y="762000"/>
            <a:chExt cx="3806076" cy="3505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762000"/>
              <a:ext cx="3806076" cy="3505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86600" y="990600"/>
              <a:ext cx="543739" cy="316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rebuchet MS"/>
                </a:rPr>
                <a:t>eA</a:t>
              </a:r>
              <a:endParaRPr lang="en-US" dirty="0">
                <a:latin typeface="Trebuchet MS"/>
              </a:endParaRPr>
            </a:p>
          </p:txBody>
        </p:sp>
      </p:grpSp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0" y="838200"/>
            <a:ext cx="54102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Trebuchet MS"/>
              </a:rPr>
              <a:t>Four orders of magnitude increase </a:t>
            </a:r>
          </a:p>
          <a:p>
            <a:pPr algn="ctr"/>
            <a:r>
              <a:rPr lang="en-US" b="1" dirty="0" smtClean="0">
                <a:latin typeface="Trebuchet MS"/>
              </a:rPr>
              <a:t>in kinematic range over previous </a:t>
            </a:r>
          </a:p>
          <a:p>
            <a:pPr algn="ctr"/>
            <a:r>
              <a:rPr lang="en-US" b="1" dirty="0" smtClean="0">
                <a:latin typeface="Trebuchet MS"/>
              </a:rPr>
              <a:t>DIS experiments. </a:t>
            </a:r>
          </a:p>
          <a:p>
            <a:pPr algn="ctr"/>
            <a:endParaRPr lang="en-US" dirty="0">
              <a:latin typeface="Trebuchet MS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LHeC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 as an Electron-ion Collider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9906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Trebuchet M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Revolutionise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our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view of the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partonic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structure of 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nuclear matter.</a:t>
            </a:r>
          </a:p>
          <a:p>
            <a:endParaRPr lang="en-US" dirty="0" smtClean="0">
              <a:solidFill>
                <a:srgbClr val="FF0000"/>
              </a:solidFill>
              <a:latin typeface="Trebuchet MS"/>
              <a:sym typeface="Wingding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Study interactions of densely packed, but weakly coupled, </a:t>
            </a:r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partons</a:t>
            </a:r>
            <a:endParaRPr lang="en-US" dirty="0" smtClean="0">
              <a:solidFill>
                <a:srgbClr val="FF0000"/>
              </a:solidFill>
              <a:latin typeface="Trebuchet MS"/>
              <a:sym typeface="Wingdings"/>
            </a:endParaRPr>
          </a:p>
          <a:p>
            <a:endParaRPr lang="en-US" dirty="0" smtClean="0">
              <a:solidFill>
                <a:srgbClr val="FF0000"/>
              </a:solidFill>
              <a:latin typeface="Trebuchet MS"/>
              <a:sym typeface="Wingdings"/>
            </a:endParaRPr>
          </a:p>
          <a:p>
            <a:pPr>
              <a:buFont typeface="Wingdings" pitchFamily="-106" charset="2"/>
              <a:buChar char="à"/>
            </a:pP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Ultra-clean probe of</a:t>
            </a:r>
          </a:p>
          <a:p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passage of `struck’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Trebuchet MS"/>
                <a:sym typeface="Wingdings"/>
              </a:rPr>
              <a:t>partons</a:t>
            </a:r>
            <a:r>
              <a:rPr lang="en-US" dirty="0" smtClean="0">
                <a:solidFill>
                  <a:srgbClr val="FF0000"/>
                </a:solidFill>
                <a:latin typeface="Trebuchet MS"/>
                <a:sym typeface="Wingdings"/>
              </a:rPr>
              <a:t> through cold nuclear matter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457200" y="762000"/>
            <a:ext cx="2286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49155" name="Rectangle 11"/>
          <p:cNvSpPr>
            <a:spLocks noChangeArrowheads="1"/>
          </p:cNvSpPr>
          <p:nvPr/>
        </p:nvSpPr>
        <p:spPr bwMode="auto">
          <a:xfrm>
            <a:off x="914400" y="4621213"/>
            <a:ext cx="2057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Relation to the Heavy Ion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+mj-ea"/>
                <a:cs typeface="+mj-cs"/>
              </a:rPr>
              <a:t>Programme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11977" b="3793"/>
          <a:stretch>
            <a:fillRect/>
          </a:stretch>
        </p:blipFill>
        <p:spPr>
          <a:xfrm>
            <a:off x="-1" y="762000"/>
            <a:ext cx="9160915" cy="5791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11642</TotalTime>
  <Words>1265</Words>
  <Application>Microsoft Macintosh PowerPoint</Application>
  <PresentationFormat>On-screen Show (4:3)</PresentationFormat>
  <Paragraphs>268</Paragraphs>
  <Slides>20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Heavy Ion Physics and the Large Hadron electron Collider</vt:lpstr>
      <vt:lpstr>Conceptual Design Report (July 2012)</vt:lpstr>
      <vt:lpstr>LHeC Context</vt:lpstr>
      <vt:lpstr>Baseline♯ Design (Electron “Linac”)</vt:lpstr>
      <vt:lpstr>Detector Overview</vt:lpstr>
      <vt:lpstr>DIS: Parton Microscopy</vt:lpstr>
      <vt:lpstr>LHeC Strategy for making the target blacker</vt:lpstr>
      <vt:lpstr>LHeC as an Electron-ion Collider</vt:lpstr>
      <vt:lpstr>Relation to the Heavy Ion Programme</vt:lpstr>
      <vt:lpstr>Current Status of Nuclear Parton Densities</vt:lpstr>
      <vt:lpstr>Complementarity of pA and eA</vt:lpstr>
      <vt:lpstr>Current Low x Understanding in LHC Ion Data</vt:lpstr>
      <vt:lpstr>Further Puzzles from pA Data</vt:lpstr>
      <vt:lpstr>Impact of eA F2 LHeC data </vt:lpstr>
      <vt:lpstr>Exclusive / Diffractive Channels and Saturation</vt:lpstr>
      <vt:lpstr>Exclusive Diffraction in eA</vt:lpstr>
      <vt:lpstr>In-medium radiation and hadronisation effects</vt:lpstr>
      <vt:lpstr>Some other LHeC eA Studies … </vt:lpstr>
      <vt:lpstr>Summary / Outlook</vt:lpstr>
      <vt:lpstr>Slide 20</vt:lpstr>
    </vt:vector>
  </TitlesOfParts>
  <Company> 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LEP Event (ALEPH)</dc:title>
  <dc:creator>paul</dc:creator>
  <cp:lastModifiedBy>Paul Newman</cp:lastModifiedBy>
  <cp:revision>1206</cp:revision>
  <cp:lastPrinted>2012-06-28T16:39:24Z</cp:lastPrinted>
  <dcterms:created xsi:type="dcterms:W3CDTF">2013-07-23T18:41:27Z</dcterms:created>
  <dcterms:modified xsi:type="dcterms:W3CDTF">2013-07-23T18:42:22Z</dcterms:modified>
</cp:coreProperties>
</file>