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862" r:id="rId2"/>
    <p:sldId id="803" r:id="rId3"/>
    <p:sldId id="864" r:id="rId4"/>
    <p:sldId id="774" r:id="rId5"/>
    <p:sldId id="805" r:id="rId6"/>
    <p:sldId id="806" r:id="rId7"/>
    <p:sldId id="863" r:id="rId8"/>
    <p:sldId id="844" r:id="rId9"/>
    <p:sldId id="807" r:id="rId10"/>
    <p:sldId id="845" r:id="rId11"/>
    <p:sldId id="767" r:id="rId12"/>
    <p:sldId id="769" r:id="rId13"/>
    <p:sldId id="773" r:id="rId14"/>
    <p:sldId id="854" r:id="rId15"/>
    <p:sldId id="856" r:id="rId16"/>
    <p:sldId id="870" r:id="rId17"/>
    <p:sldId id="571" r:id="rId18"/>
    <p:sldId id="867" r:id="rId19"/>
    <p:sldId id="811" r:id="rId20"/>
    <p:sldId id="687" r:id="rId21"/>
    <p:sldId id="690" r:id="rId22"/>
    <p:sldId id="629" r:id="rId23"/>
    <p:sldId id="812" r:id="rId24"/>
    <p:sldId id="813" r:id="rId25"/>
    <p:sldId id="815" r:id="rId26"/>
    <p:sldId id="818" r:id="rId27"/>
    <p:sldId id="821" r:id="rId28"/>
    <p:sldId id="861" r:id="rId29"/>
    <p:sldId id="827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8309F"/>
    <a:srgbClr val="99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/>
              </a:defRPr>
            </a:lvl1pPr>
          </a:lstStyle>
          <a:p>
            <a:pPr>
              <a:defRPr/>
            </a:pPr>
            <a:fld id="{5DE8CF94-7984-D14A-821E-E1FD4DC3CB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/>
              </a:defRPr>
            </a:lvl1pPr>
          </a:lstStyle>
          <a:p>
            <a:pPr>
              <a:defRPr/>
            </a:pPr>
            <a:fld id="{1D82D54A-4E90-C946-9AAE-2F9C2A3850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B63DC-BC35-A943-A948-5ECC4E977E15}" type="slidenum">
              <a:rPr lang="en-GB">
                <a:latin typeface="Trebuchet MS" charset="0"/>
              </a:rPr>
              <a:pPr/>
              <a:t>2</a:t>
            </a:fld>
            <a:endParaRPr lang="en-GB">
              <a:latin typeface="Trebuchet MS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7717D-414B-834E-8504-7745DFB462A8}" type="slidenum">
              <a:rPr lang="en-GB">
                <a:latin typeface="Trebuchet MS" charset="0"/>
              </a:rPr>
              <a:pPr/>
              <a:t>3</a:t>
            </a:fld>
            <a:endParaRPr lang="en-GB">
              <a:latin typeface="Trebuchet MS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B63DC-BC35-A943-A948-5ECC4E977E15}" type="slidenum">
              <a:rPr lang="en-GB">
                <a:latin typeface="Trebuchet MS" charset="0"/>
              </a:rPr>
              <a:pPr/>
              <a:t>5</a:t>
            </a:fld>
            <a:endParaRPr lang="en-GB">
              <a:latin typeface="Trebuchet MS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B63DC-BC35-A943-A948-5ECC4E977E15}" type="slidenum">
              <a:rPr lang="en-GB">
                <a:latin typeface="Trebuchet MS" charset="0"/>
              </a:rPr>
              <a:pPr/>
              <a:t>7</a:t>
            </a:fld>
            <a:endParaRPr lang="en-GB">
              <a:latin typeface="Trebuchet MS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ABC70-E094-9249-9D01-419C1B0BD2D2}" type="slidenum">
              <a:rPr lang="en-GB">
                <a:latin typeface="Trebuchet MS" charset="0"/>
              </a:rPr>
              <a:pPr/>
              <a:t>11</a:t>
            </a:fld>
            <a:endParaRPr lang="en-GB">
              <a:latin typeface="Trebuchet MS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039D3-EAF2-AB41-881B-957171EBA385}" type="slidenum">
              <a:rPr lang="en-GB">
                <a:latin typeface="Trebuchet MS" charset="0"/>
              </a:rPr>
              <a:pPr/>
              <a:t>15</a:t>
            </a:fld>
            <a:endParaRPr lang="en-GB">
              <a:latin typeface="Trebuchet MS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6F7F2-A089-A04A-9186-06A14945FF22}" type="slidenum">
              <a:rPr lang="en-GB">
                <a:latin typeface="Trebuchet MS" charset="0"/>
              </a:rPr>
              <a:pPr/>
              <a:t>17</a:t>
            </a:fld>
            <a:endParaRPr lang="en-GB">
              <a:latin typeface="Trebuchet MS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F1E7-6BC4-0643-BC3B-0B1058AAB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DBE6-1511-184C-848D-6A854D963C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19D5-1322-B94C-9D96-BB3CBEDE81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D6FA-7037-574C-9FCC-D9EB25B72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AC86-C216-C244-83E0-EFBF62ADB1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2A03-CE29-DD48-92F3-4584546C9E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6831-BACE-6E4C-B753-05F0D6A1F1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F01C0-5B7B-C64A-AA31-B58EA6F5C6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9CF1-CFE2-9246-AF9F-AB7A917F4A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23A9-E95B-694A-9551-A0A7F5126E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4D57-A391-0641-A8F8-4DF347CE9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C990B37-E43E-0C44-A11A-BE93AFB073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wmf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3-09-10 at 05.16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0518"/>
            <a:ext cx="9144000" cy="2347482"/>
          </a:xfrm>
          <a:prstGeom prst="rect">
            <a:avLst/>
          </a:prstGeom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52400" y="3124200"/>
            <a:ext cx="408056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Trebuchet MS" charset="0"/>
              </a:rPr>
              <a:t>Paul Newman</a:t>
            </a:r>
          </a:p>
          <a:p>
            <a:pPr algn="ctr"/>
            <a:r>
              <a:rPr lang="en-US" b="1" dirty="0">
                <a:solidFill>
                  <a:srgbClr val="FF3300"/>
                </a:solidFill>
                <a:latin typeface="Trebuchet MS" charset="0"/>
              </a:rPr>
              <a:t>Birmingham </a:t>
            </a:r>
            <a:r>
              <a:rPr lang="en-US" b="1" dirty="0" smtClean="0">
                <a:solidFill>
                  <a:srgbClr val="FF3300"/>
                </a:solidFill>
                <a:latin typeface="Trebuchet MS" charset="0"/>
              </a:rPr>
              <a:t>University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latin typeface="Trebuchet MS" charset="0"/>
              </a:rPr>
              <a:t>Jammu, 8 September 2013</a:t>
            </a:r>
          </a:p>
        </p:txBody>
      </p:sp>
      <p:pic>
        <p:nvPicPr>
          <p:cNvPr id="6" name="Picture 5" descr="unibhamlogo.jpg"/>
          <p:cNvPicPr>
            <a:picLocks noChangeAspect="1"/>
          </p:cNvPicPr>
          <p:nvPr/>
        </p:nvPicPr>
        <p:blipFill>
          <a:blip r:embed="rId3"/>
          <a:srcRect b="33219"/>
          <a:stretch>
            <a:fillRect/>
          </a:stretch>
        </p:blipFill>
        <p:spPr>
          <a:xfrm>
            <a:off x="228600" y="1828800"/>
            <a:ext cx="1981200" cy="117200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752600"/>
            <a:ext cx="2001838" cy="13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6396335"/>
            <a:ext cx="301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ebuchet MS"/>
              </a:rPr>
              <a:t>http://</a:t>
            </a:r>
            <a:r>
              <a:rPr lang="en-US" dirty="0" err="1" smtClean="0">
                <a:solidFill>
                  <a:schemeClr val="bg1"/>
                </a:solidFill>
                <a:latin typeface="Trebuchet MS"/>
              </a:rPr>
              <a:t>cern.ch/lhec</a:t>
            </a:r>
            <a:endParaRPr lang="en-US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828800"/>
            <a:ext cx="4282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i="1" dirty="0" smtClean="0">
                <a:latin typeface="Trebuchet MS" charset="0"/>
              </a:rPr>
              <a:t> Lepton-</a:t>
            </a:r>
            <a:r>
              <a:rPr lang="en-GB" i="1" dirty="0" err="1" smtClean="0">
                <a:latin typeface="Trebuchet MS" charset="0"/>
              </a:rPr>
              <a:t>hadron</a:t>
            </a:r>
            <a:r>
              <a:rPr lang="en-GB" i="1" dirty="0" smtClean="0">
                <a:latin typeface="Trebuchet MS" charset="0"/>
              </a:rPr>
              <a:t> </a:t>
            </a:r>
          </a:p>
          <a:p>
            <a:r>
              <a:rPr lang="en-GB" i="1" dirty="0" smtClean="0">
                <a:latin typeface="Trebuchet MS" charset="0"/>
              </a:rPr>
              <a:t>collider for the </a:t>
            </a:r>
          </a:p>
          <a:p>
            <a:r>
              <a:rPr lang="en-GB" i="1" dirty="0" smtClean="0">
                <a:latin typeface="Trebuchet MS" charset="0"/>
              </a:rPr>
              <a:t>2020s, based on </a:t>
            </a:r>
          </a:p>
          <a:p>
            <a:r>
              <a:rPr lang="en-GB" i="1" dirty="0" smtClean="0">
                <a:latin typeface="Trebuchet MS" charset="0"/>
              </a:rPr>
              <a:t>the high </a:t>
            </a:r>
            <a:r>
              <a:rPr lang="en-GB" i="1" dirty="0" err="1" smtClean="0">
                <a:latin typeface="Trebuchet MS" charset="0"/>
              </a:rPr>
              <a:t>lumi</a:t>
            </a:r>
            <a:r>
              <a:rPr lang="en-GB" i="1" dirty="0" smtClean="0">
                <a:latin typeface="Trebuchet MS" charset="0"/>
              </a:rPr>
              <a:t> LHC</a:t>
            </a:r>
            <a:endParaRPr lang="en-US" i="1" dirty="0" smtClean="0"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i="1" dirty="0" smtClean="0">
                <a:latin typeface="Trebuchet MS"/>
              </a:rPr>
              <a:t> Can we add </a:t>
            </a:r>
            <a:r>
              <a:rPr lang="en-US" i="1" dirty="0" err="1" smtClean="0">
                <a:latin typeface="Trebuchet MS"/>
              </a:rPr>
              <a:t>ep</a:t>
            </a:r>
            <a:r>
              <a:rPr lang="en-US" i="1" dirty="0" smtClean="0">
                <a:latin typeface="Trebuchet MS"/>
              </a:rPr>
              <a:t> and </a:t>
            </a:r>
            <a:r>
              <a:rPr lang="en-US" i="1" dirty="0" err="1" smtClean="0">
                <a:latin typeface="Trebuchet MS"/>
              </a:rPr>
              <a:t>eA</a:t>
            </a:r>
            <a:r>
              <a:rPr lang="en-US" i="1" dirty="0" smtClean="0">
                <a:latin typeface="Trebuchet MS"/>
              </a:rPr>
              <a:t> </a:t>
            </a:r>
          </a:p>
          <a:p>
            <a:r>
              <a:rPr lang="en-US" i="1" dirty="0" smtClean="0">
                <a:latin typeface="Trebuchet MS"/>
              </a:rPr>
              <a:t>collisions to the existing LHC </a:t>
            </a:r>
          </a:p>
          <a:p>
            <a:r>
              <a:rPr lang="en-US" i="1" dirty="0" smtClean="0">
                <a:latin typeface="Trebuchet MS"/>
              </a:rPr>
              <a:t>pp, AA and </a:t>
            </a:r>
            <a:r>
              <a:rPr lang="en-US" i="1" dirty="0" err="1" smtClean="0">
                <a:latin typeface="Trebuchet MS"/>
              </a:rPr>
              <a:t>pA</a:t>
            </a:r>
            <a:r>
              <a:rPr lang="en-US" i="1" dirty="0" smtClean="0">
                <a:latin typeface="Trebuchet MS"/>
              </a:rPr>
              <a:t> </a:t>
            </a:r>
            <a:r>
              <a:rPr lang="en-US" i="1" dirty="0" err="1" smtClean="0">
                <a:latin typeface="Trebuchet MS"/>
              </a:rPr>
              <a:t>programme</a:t>
            </a:r>
            <a:r>
              <a:rPr lang="en-US" i="1" dirty="0" smtClean="0">
                <a:latin typeface="Trebuchet MS"/>
              </a:rPr>
              <a:t>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68580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Future High Energy </a:t>
            </a:r>
            <a:b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</a:b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Electron – </a:t>
            </a:r>
            <a:r>
              <a:rPr lang="en-US" sz="3200" b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Hadron</a:t>
            </a: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Scattering:</a:t>
            </a:r>
            <a:b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</a:br>
            <a:r>
              <a:rPr lang="en-US" sz="32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The </a:t>
            </a:r>
            <a:r>
              <a:rPr lang="en-US" sz="32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LHeC</a:t>
            </a:r>
            <a:r>
              <a:rPr lang="en-US" sz="32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Project</a:t>
            </a:r>
            <a:endParaRPr lang="en-GB" sz="3200" b="1" u="sng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pic>
        <p:nvPicPr>
          <p:cNvPr id="13" name="Picture 16" descr="C:\Documents and Settings\paul.D58K4P0J\Desktop\Talks\lhec\f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0246" y="0"/>
            <a:ext cx="198375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Assumed Systematic Precision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52227" name="Text Box 1027"/>
          <p:cNvSpPr txBox="1">
            <a:spLocks noChangeArrowheads="1"/>
          </p:cNvSpPr>
          <p:nvPr/>
        </p:nvSpPr>
        <p:spPr bwMode="auto">
          <a:xfrm>
            <a:off x="228600" y="9144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In the absence of a detailed simulation set-up, simulated `pseudo-data’ produced with reasonable assumptions on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systematics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 (typically 2x better than H1 and ZEUS at HERA).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8666104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21996"/>
            <a:ext cx="4114800" cy="2734132"/>
          </a:xfrm>
          <a:prstGeom prst="rect">
            <a:avLst/>
          </a:prstGeom>
        </p:spPr>
      </p:pic>
      <p:sp>
        <p:nvSpPr>
          <p:cNvPr id="66562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57912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  <a:latin typeface="Trebuchet MS" charset="0"/>
              </a:rPr>
              <a:t>PDF Constraints at </a:t>
            </a:r>
            <a:r>
              <a:rPr lang="en-US" sz="3200" b="1" dirty="0" err="1" smtClean="0">
                <a:solidFill>
                  <a:schemeClr val="accent2"/>
                </a:solidFill>
                <a:latin typeface="Trebuchet MS" charset="0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latin typeface="Trebuchet MS" charset="0"/>
              </a:rPr>
              <a:t> </a:t>
            </a:r>
            <a:endParaRPr lang="en-US" sz="3200" b="1" baseline="-25000" dirty="0">
              <a:solidFill>
                <a:schemeClr val="accent2"/>
              </a:solidFill>
              <a:latin typeface="Trebuchet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9190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rebuchet MS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313895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/>
              </a:rPr>
              <a:t>Gluon</a:t>
            </a:r>
            <a:endParaRPr lang="en-US" dirty="0">
              <a:latin typeface="Trebuchet M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74" y="4239340"/>
            <a:ext cx="3976126" cy="2618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524000"/>
            <a:ext cx="3962400" cy="26322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43600" y="3138952"/>
            <a:ext cx="662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</a:rPr>
              <a:t>Sea</a:t>
            </a:r>
            <a:endParaRPr lang="en-US" dirty="0">
              <a:latin typeface="Trebuchet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5943600"/>
            <a:ext cx="1508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rebuchet MS"/>
              </a:rPr>
              <a:t>d</a:t>
            </a:r>
            <a:r>
              <a:rPr lang="en-US" dirty="0" smtClean="0">
                <a:latin typeface="Trebuchet MS"/>
              </a:rPr>
              <a:t> valence</a:t>
            </a:r>
            <a:endParaRPr lang="en-US" dirty="0">
              <a:latin typeface="Trebuchet M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0B0EF-E47A-114B-B7B3-97F7DB8323D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57200" y="609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Full simulation of inclusive NC and CC DIS data, including</a:t>
            </a:r>
          </a:p>
          <a:p>
            <a:pPr eaLnBrk="0" hangingPunct="0"/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systematics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NLO DGLAP fit using HERA technology… </a:t>
            </a:r>
            <a:endParaRPr lang="en-US" dirty="0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180344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FF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… impact at low </a:t>
            </a:r>
            <a:r>
              <a:rPr lang="en-US" dirty="0" err="1" smtClean="0">
                <a:solidFill>
                  <a:srgbClr val="0000FF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 (kinematic range) and high </a:t>
            </a:r>
            <a:r>
              <a:rPr lang="en-US" dirty="0" err="1" smtClean="0">
                <a:solidFill>
                  <a:srgbClr val="0000FF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 (luminosity)</a:t>
            </a:r>
          </a:p>
          <a:p>
            <a:pPr eaLnBrk="0" hangingPunct="0"/>
            <a:endParaRPr lang="en-US" dirty="0" smtClean="0">
              <a:solidFill>
                <a:srgbClr val="0000FF"/>
              </a:solidFill>
              <a:latin typeface="Trebuchet MS" charset="0"/>
              <a:ea typeface="MS PGothic" pitchFamily="34" charset="-128"/>
              <a:cs typeface="MS PGothic" pitchFamily="34" charset="-128"/>
            </a:endParaRPr>
          </a:p>
          <a:p>
            <a:pPr eaLnBrk="0" hangingPunct="0"/>
            <a:r>
              <a:rPr lang="en-US" dirty="0" smtClean="0">
                <a:solidFill>
                  <a:srgbClr val="0000FF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… precise light quark vector, axial couplings, weak mixing angle</a:t>
            </a:r>
          </a:p>
          <a:p>
            <a:pPr eaLnBrk="0" hangingPunct="0"/>
            <a:endParaRPr lang="en-US" dirty="0" smtClean="0">
              <a:solidFill>
                <a:srgbClr val="0000FF"/>
              </a:solidFill>
              <a:latin typeface="Trebuchet MS" charset="0"/>
              <a:ea typeface="MS PGothic" pitchFamily="34" charset="-128"/>
              <a:cs typeface="MS PGothic" pitchFamily="34" charset="-128"/>
            </a:endParaRPr>
          </a:p>
          <a:p>
            <a:pPr eaLnBrk="0" hangingPunct="0"/>
            <a:r>
              <a:rPr lang="en-US" dirty="0" smtClean="0">
                <a:solidFill>
                  <a:srgbClr val="0000FF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… full </a:t>
            </a:r>
            <a:r>
              <a:rPr lang="en-US" dirty="0" err="1" smtClean="0">
                <a:solidFill>
                  <a:srgbClr val="0000FF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flavour</a:t>
            </a:r>
            <a:r>
              <a:rPr lang="en-US" dirty="0" smtClean="0">
                <a:solidFill>
                  <a:srgbClr val="0000FF"/>
                </a:solidFill>
                <a:latin typeface="Trebuchet MS" charset="0"/>
                <a:ea typeface="MS PGothic" pitchFamily="34" charset="-128"/>
                <a:cs typeface="MS PGothic" pitchFamily="34" charset="-128"/>
              </a:rPr>
              <a:t> 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Do we need to Care about High </a:t>
            </a:r>
            <a:r>
              <a:rPr lang="en-GB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x</a:t>
            </a:r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?</a:t>
            </a:r>
            <a:endParaRPr lang="nl-NL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36727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990600"/>
            <a:ext cx="4724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Ancient history (HERA,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Tevatron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)</a:t>
            </a:r>
          </a:p>
          <a:p>
            <a:endParaRPr lang="en-US" dirty="0" smtClean="0">
              <a:latin typeface="Trebuchet MS"/>
            </a:endParaRPr>
          </a:p>
          <a:p>
            <a:r>
              <a:rPr lang="en-US" dirty="0" smtClean="0">
                <a:latin typeface="Trebuchet MS"/>
              </a:rPr>
              <a:t>- Apparent excess in large E</a:t>
            </a:r>
            <a:r>
              <a:rPr lang="en-US" baseline="-25000" dirty="0" smtClean="0">
                <a:latin typeface="Trebuchet MS"/>
              </a:rPr>
              <a:t>T</a:t>
            </a:r>
            <a:r>
              <a:rPr lang="en-US" dirty="0" smtClean="0">
                <a:latin typeface="Trebuchet MS"/>
              </a:rPr>
              <a:t> jets at </a:t>
            </a:r>
            <a:r>
              <a:rPr lang="en-US" dirty="0" err="1" smtClean="0">
                <a:latin typeface="Trebuchet MS"/>
              </a:rPr>
              <a:t>Tevatron</a:t>
            </a:r>
            <a:r>
              <a:rPr lang="en-US" dirty="0" smtClean="0">
                <a:latin typeface="Trebuchet MS"/>
              </a:rPr>
              <a:t> turned out to be explained by too low high </a:t>
            </a:r>
            <a:r>
              <a:rPr lang="en-US" dirty="0" err="1" smtClean="0">
                <a:latin typeface="Trebuchet MS"/>
              </a:rPr>
              <a:t>x</a:t>
            </a:r>
            <a:r>
              <a:rPr lang="en-US" dirty="0" smtClean="0">
                <a:latin typeface="Trebuchet MS"/>
              </a:rPr>
              <a:t> gluon density in PDF sets</a:t>
            </a:r>
          </a:p>
          <a:p>
            <a:endParaRPr lang="en-US" dirty="0" smtClean="0">
              <a:latin typeface="Trebuchet MS"/>
            </a:endParaRPr>
          </a:p>
          <a:p>
            <a:r>
              <a:rPr lang="en-US" dirty="0" smtClean="0">
                <a:latin typeface="Trebuchet MS"/>
              </a:rPr>
              <a:t>- Confirmation of (non-resonant) new physics near LHC kinematic limit relies on breakdown of </a:t>
            </a:r>
            <a:r>
              <a:rPr lang="en-US" dirty="0" err="1" smtClean="0">
                <a:latin typeface="Trebuchet MS"/>
              </a:rPr>
              <a:t>factorisation</a:t>
            </a:r>
            <a:r>
              <a:rPr lang="en-US" dirty="0" smtClean="0">
                <a:latin typeface="Trebuchet MS"/>
              </a:rPr>
              <a:t> between </a:t>
            </a:r>
            <a:r>
              <a:rPr lang="en-US" dirty="0" err="1" smtClean="0">
                <a:latin typeface="Trebuchet MS"/>
              </a:rPr>
              <a:t>ep</a:t>
            </a:r>
            <a:r>
              <a:rPr lang="en-US" dirty="0" smtClean="0">
                <a:latin typeface="Trebuchet MS"/>
              </a:rPr>
              <a:t> and</a:t>
            </a:r>
            <a:r>
              <a:rPr lang="en-US" dirty="0" smtClean="0">
                <a:latin typeface="Trebuchet MS"/>
                <a:sym typeface="Wingdings"/>
              </a:rPr>
              <a:t> pp</a:t>
            </a:r>
            <a:endParaRPr lang="en-US" dirty="0" smtClean="0">
              <a:latin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066800"/>
            <a:ext cx="202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Trebuchet MS"/>
              </a:rPr>
              <a:t>PRL 77 (1996) 438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791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Searches near LHC kinematic boundary may ultimately be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limited by knowledge of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PDFs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(especially gluon as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1)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  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A726-529C-144C-92C0-AB3DA6981C5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r="7539"/>
          <a:stretch>
            <a:fillRect/>
          </a:stretch>
        </p:blipFill>
        <p:spPr>
          <a:xfrm>
            <a:off x="3609108" y="2187929"/>
            <a:ext cx="5534891" cy="4670071"/>
          </a:xfrm>
          <a:prstGeom prst="rect">
            <a:avLst/>
          </a:prstGeom>
        </p:spPr>
      </p:pic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e.g. High Mass 2 </a:t>
            </a:r>
            <a:r>
              <a:rPr lang="en-GB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Gluino</a:t>
            </a:r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Production</a:t>
            </a:r>
            <a:endParaRPr lang="nl-NL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33600"/>
            <a:ext cx="38779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rebuchet MS"/>
              </a:rPr>
              <a:t> Both signal &amp; background </a:t>
            </a:r>
          </a:p>
          <a:p>
            <a:r>
              <a:rPr lang="en-US" dirty="0" smtClean="0">
                <a:latin typeface="Trebuchet MS"/>
              </a:rPr>
              <a:t>uncertainties driven by </a:t>
            </a:r>
          </a:p>
          <a:p>
            <a:r>
              <a:rPr lang="en-US" dirty="0" smtClean="0">
                <a:latin typeface="Trebuchet MS"/>
              </a:rPr>
              <a:t>error on gluon density …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Essentially unknown for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masses much beyond 2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TeV</a:t>
            </a: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endParaRPr lang="en-US" dirty="0" smtClean="0">
              <a:latin typeface="Trebuchet MS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ebuchet MS"/>
              </a:rPr>
              <a:t> Similar conclusions for </a:t>
            </a:r>
          </a:p>
          <a:p>
            <a:r>
              <a:rPr lang="en-US" dirty="0" smtClean="0">
                <a:latin typeface="Trebuchet MS"/>
              </a:rPr>
              <a:t>other non-resonant LHC </a:t>
            </a:r>
          </a:p>
          <a:p>
            <a:r>
              <a:rPr lang="en-US" dirty="0" smtClean="0">
                <a:latin typeface="Trebuchet MS"/>
              </a:rPr>
              <a:t>signals involving high </a:t>
            </a:r>
            <a:r>
              <a:rPr lang="en-US" dirty="0" err="1" smtClean="0">
                <a:latin typeface="Trebuchet MS"/>
              </a:rPr>
              <a:t>x</a:t>
            </a:r>
            <a:r>
              <a:rPr lang="en-US" dirty="0" smtClean="0">
                <a:latin typeface="Trebuchet MS"/>
              </a:rPr>
              <a:t> </a:t>
            </a:r>
          </a:p>
          <a:p>
            <a:r>
              <a:rPr lang="en-US" dirty="0" err="1" smtClean="0">
                <a:latin typeface="Trebuchet MS"/>
              </a:rPr>
              <a:t>partons</a:t>
            </a:r>
            <a:r>
              <a:rPr lang="en-US" dirty="0" smtClean="0">
                <a:latin typeface="Trebuchet MS"/>
              </a:rPr>
              <a:t> (e.g. contact </a:t>
            </a:r>
          </a:p>
          <a:p>
            <a:r>
              <a:rPr lang="en-US" dirty="0" smtClean="0">
                <a:latin typeface="Trebuchet MS"/>
              </a:rPr>
              <a:t>interactions signal in </a:t>
            </a:r>
          </a:p>
          <a:p>
            <a:r>
              <a:rPr lang="en-US" dirty="0" err="1" smtClean="0">
                <a:latin typeface="Trebuchet MS"/>
              </a:rPr>
              <a:t>Drell</a:t>
            </a:r>
            <a:r>
              <a:rPr lang="en-US" dirty="0" smtClean="0">
                <a:latin typeface="Trebuchet MS"/>
              </a:rPr>
              <a:t>-Yan)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626670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- Signature is excess @ large invariant mass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E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xpected SM background (e.g.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gg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gg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		poorly known for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-hat &gt; 1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TeV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. 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6" name="Picture 1034" descr="C:\Documents and Settings\paul.D58K4P0J\Desktop\Colloquium\lhcsu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7200"/>
            <a:ext cx="2036763" cy="179863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A726-529C-144C-92C0-AB3DA6981C5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938" y="1333500"/>
            <a:ext cx="3607062" cy="5524500"/>
          </a:xfrm>
          <a:prstGeom prst="rect">
            <a:avLst/>
          </a:prstGeom>
        </p:spPr>
      </p:pic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PDF </a:t>
            </a:r>
            <a:r>
              <a:rPr lang="nl-NL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Uncertainties</a:t>
            </a:r>
            <a:r>
              <a:rPr lang="nl-NL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</a:t>
            </a:r>
            <a:r>
              <a:rPr lang="nl-NL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for</a:t>
            </a:r>
            <a:r>
              <a:rPr lang="nl-NL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</a:t>
            </a:r>
            <a:r>
              <a:rPr lang="nl-NL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Higgs</a:t>
            </a:r>
            <a:r>
              <a:rPr lang="nl-NL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</a:t>
            </a:r>
            <a:r>
              <a:rPr lang="nl-NL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Physics</a:t>
            </a:r>
            <a:endParaRPr lang="nl-NL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Trebuchet MS"/>
              </a:rPr>
              <a:t>Theory Cross Section </a:t>
            </a:r>
          </a:p>
          <a:p>
            <a:pPr algn="ctr"/>
            <a:r>
              <a:rPr lang="en-US" u="sng" dirty="0" smtClean="0">
                <a:latin typeface="Trebuchet MS"/>
              </a:rPr>
              <a:t>Uncertainties  </a:t>
            </a:r>
          </a:p>
          <a:p>
            <a:pPr algn="ctr"/>
            <a:r>
              <a:rPr lang="en-US" dirty="0" smtClean="0">
                <a:latin typeface="Trebuchet MS"/>
              </a:rPr>
              <a:t>(125 </a:t>
            </a:r>
            <a:r>
              <a:rPr lang="en-US" dirty="0" err="1" smtClean="0">
                <a:latin typeface="Trebuchet MS"/>
              </a:rPr>
              <a:t>GeV</a:t>
            </a:r>
            <a:r>
              <a:rPr lang="en-US" dirty="0" smtClean="0">
                <a:latin typeface="Trebuchet MS"/>
              </a:rPr>
              <a:t> Higgs </a:t>
            </a:r>
          </a:p>
          <a:p>
            <a:pPr algn="ctr"/>
            <a:r>
              <a:rPr lang="en-US" dirty="0" smtClean="0">
                <a:latin typeface="Trebuchet MS"/>
              </a:rPr>
              <a:t>J Campbell, ICHEP’12)</a:t>
            </a:r>
            <a:endParaRPr lang="en-US" dirty="0">
              <a:latin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33447" b="5017"/>
          <a:stretch>
            <a:fillRect/>
          </a:stretch>
        </p:blipFill>
        <p:spPr>
          <a:xfrm>
            <a:off x="0" y="2362200"/>
            <a:ext cx="5613649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19008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Similarly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fermionic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modes (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bbbar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ccbar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)</a:t>
            </a:r>
          </a:p>
          <a:p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… tests of Standard Model in Higgs sector may become limited by knowledge of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PDFs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in HL-LHC era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9346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rebuchet MS"/>
              </a:rPr>
              <a:t>[Dashed regions </a:t>
            </a:r>
          </a:p>
          <a:p>
            <a:r>
              <a:rPr lang="en-US" sz="1800" dirty="0" smtClean="0">
                <a:latin typeface="Trebuchet MS"/>
              </a:rPr>
              <a:t>= scale &amp; PDF </a:t>
            </a:r>
          </a:p>
          <a:p>
            <a:r>
              <a:rPr lang="en-US" sz="1800" dirty="0" smtClean="0">
                <a:latin typeface="Trebuchet MS"/>
              </a:rPr>
              <a:t>contributions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609600"/>
            <a:ext cx="3445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latin typeface="Trebuchet MS"/>
              </a:rPr>
              <a:t>Projected Experimental</a:t>
            </a:r>
          </a:p>
          <a:p>
            <a:pPr algn="ctr"/>
            <a:r>
              <a:rPr lang="en-US" u="sng" dirty="0" smtClean="0">
                <a:latin typeface="Trebuchet MS"/>
              </a:rPr>
              <a:t>Uncertainties</a:t>
            </a:r>
            <a:endParaRPr lang="en-US" u="sng" dirty="0">
              <a:latin typeface="Trebuchet M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A726-529C-144C-92C0-AB3DA6981C5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r="6636"/>
          <a:stretch>
            <a:fillRect/>
          </a:stretch>
        </p:blipFill>
        <p:spPr>
          <a:xfrm>
            <a:off x="4171004" y="1676400"/>
            <a:ext cx="4972996" cy="3901350"/>
          </a:xfrm>
          <a:prstGeom prst="rect">
            <a:avLst/>
          </a:prstGeom>
        </p:spPr>
      </p:pic>
      <p:sp>
        <p:nvSpPr>
          <p:cNvPr id="645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51816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  <a:latin typeface="Trebuchet MS" charset="0"/>
              </a:rPr>
              <a:t>A Direct Higgs Study</a:t>
            </a:r>
            <a:endParaRPr lang="en-US" sz="3200" b="1" baseline="-25000" dirty="0">
              <a:solidFill>
                <a:schemeClr val="accent2"/>
              </a:solidFill>
              <a:latin typeface="Trebuchet MS" charset="0"/>
            </a:endParaRPr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0" y="762000"/>
            <a:ext cx="6486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Dominant charged current process has similar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cross section to linear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</a:rPr>
              <a:t>e+e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- collider </a:t>
            </a:r>
          </a:p>
          <a:p>
            <a:endParaRPr lang="en-US" dirty="0" smtClean="0">
              <a:solidFill>
                <a:schemeClr val="accent2"/>
              </a:solidFill>
              <a:latin typeface="Trebuchet MS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Study of H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  <a:sym typeface="Wingdings"/>
              </a:rPr>
              <a:t>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  <a:sym typeface="Wingdings"/>
              </a:rPr>
              <a:t>bbbar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in generic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simulated LHC detector</a:t>
            </a:r>
          </a:p>
        </p:txBody>
      </p:sp>
      <p:pic>
        <p:nvPicPr>
          <p:cNvPr id="64519" name="Picture 12" descr="C:\Documents and Settings\paul.D58K4P0J\Desktop\Talks\lhec\hig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28600"/>
            <a:ext cx="2209799" cy="167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34200" y="3276600"/>
            <a:ext cx="17130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rebuchet MS"/>
              </a:rPr>
              <a:t>m</a:t>
            </a:r>
            <a:r>
              <a:rPr lang="en-US" sz="1600" baseline="-25000" dirty="0" err="1" smtClean="0">
                <a:latin typeface="Trebuchet MS"/>
              </a:rPr>
              <a:t>H</a:t>
            </a:r>
            <a:r>
              <a:rPr lang="en-US" sz="1600" dirty="0" smtClean="0">
                <a:latin typeface="Trebuchet MS"/>
              </a:rPr>
              <a:t> = 120 </a:t>
            </a:r>
            <a:r>
              <a:rPr lang="en-US" sz="1600" dirty="0" err="1" smtClean="0">
                <a:latin typeface="Trebuchet MS"/>
              </a:rPr>
              <a:t>GeV</a:t>
            </a:r>
            <a:r>
              <a:rPr lang="en-US" sz="1600" dirty="0" smtClean="0">
                <a:latin typeface="Trebuchet MS"/>
              </a:rPr>
              <a:t>,</a:t>
            </a:r>
          </a:p>
          <a:p>
            <a:r>
              <a:rPr lang="en-US" sz="1600" dirty="0" err="1" smtClean="0">
                <a:latin typeface="Trebuchet MS"/>
              </a:rPr>
              <a:t>LHeC</a:t>
            </a:r>
            <a:r>
              <a:rPr lang="en-US" sz="1600" dirty="0" smtClean="0">
                <a:latin typeface="Trebuchet MS"/>
              </a:rPr>
              <a:t> with 10fb</a:t>
            </a:r>
            <a:r>
              <a:rPr lang="en-US" sz="1600" baseline="30000" dirty="0" smtClean="0">
                <a:latin typeface="Trebuchet MS"/>
              </a:rPr>
              <a:t>-1</a:t>
            </a:r>
            <a:endParaRPr lang="en-US" sz="1600" dirty="0">
              <a:latin typeface="Trebuchet M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200"/>
            <a:ext cx="4267200" cy="22941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657672"/>
            <a:ext cx="90128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</a:rPr>
              <a:t>… + 90% lepton </a:t>
            </a:r>
            <a:r>
              <a:rPr lang="en-US" dirty="0" err="1" smtClean="0">
                <a:latin typeface="Trebuchet MS"/>
              </a:rPr>
              <a:t>polarisation</a:t>
            </a:r>
            <a:r>
              <a:rPr lang="en-US" dirty="0" smtClean="0">
                <a:latin typeface="Trebuchet MS"/>
              </a:rPr>
              <a:t> enhances signal by factor 1.9</a:t>
            </a:r>
          </a:p>
          <a:p>
            <a:r>
              <a:rPr lang="en-US" dirty="0" smtClean="0">
                <a:latin typeface="Trebuchet MS"/>
              </a:rPr>
              <a:t>… + With 10</a:t>
            </a:r>
            <a:r>
              <a:rPr lang="en-US" baseline="30000" dirty="0" smtClean="0">
                <a:latin typeface="Trebuchet MS"/>
              </a:rPr>
              <a:t>34</a:t>
            </a:r>
            <a:r>
              <a:rPr lang="en-US" dirty="0" smtClean="0">
                <a:latin typeface="Trebuchet MS"/>
              </a:rPr>
              <a:t> luminosity, x10 more data</a:t>
            </a:r>
          </a:p>
          <a:p>
            <a:r>
              <a:rPr lang="en-US" b="1" dirty="0" err="1" smtClean="0">
                <a:latin typeface="Trebuchet MS"/>
                <a:sym typeface="Wingdings"/>
              </a:rPr>
              <a:t></a:t>
            </a:r>
            <a:r>
              <a:rPr lang="en-US" b="1" dirty="0" smtClean="0">
                <a:latin typeface="Trebuchet MS"/>
                <a:sym typeface="Wingdings"/>
              </a:rPr>
              <a:t> ~5000 events @ </a:t>
            </a:r>
            <a:r>
              <a:rPr lang="en-US" b="1" dirty="0" err="1" smtClean="0">
                <a:latin typeface="Trebuchet MS"/>
                <a:sym typeface="Wingdings"/>
              </a:rPr>
              <a:t>Ee</a:t>
            </a:r>
            <a:r>
              <a:rPr lang="en-US" b="1" dirty="0" smtClean="0">
                <a:latin typeface="Trebuchet MS"/>
                <a:sym typeface="Wingdings"/>
              </a:rPr>
              <a:t> = 60 </a:t>
            </a:r>
            <a:r>
              <a:rPr lang="en-US" b="1" dirty="0" err="1" smtClean="0">
                <a:latin typeface="Trebuchet MS"/>
                <a:sym typeface="Wingdings"/>
              </a:rPr>
              <a:t>GeV</a:t>
            </a:r>
            <a:r>
              <a:rPr lang="en-US" b="1" dirty="0" smtClean="0">
                <a:latin typeface="Trebuchet MS"/>
                <a:sym typeface="Wingdings"/>
              </a:rPr>
              <a:t> … </a:t>
            </a:r>
            <a:r>
              <a:rPr lang="en-US" b="1" dirty="0" err="1" smtClean="0">
                <a:latin typeface="Trebuchet MS"/>
                <a:sym typeface="Wingdings"/>
              </a:rPr>
              <a:t>Hbbbar</a:t>
            </a:r>
            <a:r>
              <a:rPr lang="en-US" b="1" dirty="0" smtClean="0">
                <a:latin typeface="Trebuchet MS"/>
                <a:sym typeface="Wingdings"/>
              </a:rPr>
              <a:t> coupling to ~ 1%.</a:t>
            </a:r>
            <a:r>
              <a:rPr lang="en-US" b="1" dirty="0" smtClean="0">
                <a:latin typeface="Trebuchet MS"/>
              </a:rPr>
              <a:t> </a:t>
            </a:r>
            <a:endParaRPr lang="en-US" b="1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5033852"/>
            <a:ext cx="2133601" cy="1824148"/>
          </a:xfrm>
          <a:prstGeom prst="rect">
            <a:avLst/>
          </a:prstGeom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Direct Sensitivity to New Physics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57347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Trebuchet MS" charset="0"/>
              </a:rPr>
              <a:t> The (pp) LHC has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much better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discovery potential than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LHeC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(unless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Trebuchet MS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increases to &gt;~500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GeV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and 10</a:t>
            </a:r>
            <a:r>
              <a:rPr lang="en-US" baseline="30000" dirty="0" smtClean="0">
                <a:solidFill>
                  <a:srgbClr val="FF0000"/>
                </a:solidFill>
                <a:latin typeface="Trebuchet MS" charset="0"/>
              </a:rPr>
              <a:t>34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lumi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achieved)</a:t>
            </a: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1"/>
            <a:ext cx="3810000" cy="2935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524000"/>
            <a:ext cx="37484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e.g. Expected quark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compositeness limits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below 10</a:t>
            </a:r>
            <a:r>
              <a:rPr lang="en-US" baseline="30000" dirty="0" smtClean="0">
                <a:solidFill>
                  <a:schemeClr val="accent2"/>
                </a:solidFill>
                <a:latin typeface="Trebuchet MS"/>
              </a:rPr>
              <a:t>-19 </a:t>
            </a:r>
            <a:r>
              <a:rPr lang="en-US" dirty="0" err="1" smtClean="0">
                <a:solidFill>
                  <a:schemeClr val="accent2"/>
                </a:solidFill>
                <a:latin typeface="Trebuchet MS"/>
              </a:rPr>
              <a:t>m</a:t>
            </a:r>
            <a:r>
              <a:rPr lang="en-US" dirty="0" smtClean="0">
                <a:solidFill>
                  <a:schemeClr val="accent2"/>
                </a:solidFill>
                <a:latin typeface="Trebuchet MS"/>
              </a:rPr>
              <a:t> at </a:t>
            </a:r>
            <a:r>
              <a:rPr lang="en-US" dirty="0" err="1" smtClean="0">
                <a:solidFill>
                  <a:schemeClr val="accent2"/>
                </a:solidFill>
                <a:latin typeface="Trebuchet MS"/>
              </a:rPr>
              <a:t>LHeC</a:t>
            </a:r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… big improvement on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HERA, but already beaten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by LHC </a:t>
            </a:r>
            <a:endParaRPr lang="en-US" dirty="0">
              <a:solidFill>
                <a:schemeClr val="accent2"/>
              </a:solidFill>
              <a:latin typeface="Trebuchet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434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LHeC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rebuchet MS" charset="0"/>
              </a:rPr>
              <a:t>is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competitive with LHC in cases where initial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state lepton is an advantage and offers cleaner final states</a:t>
            </a:r>
          </a:p>
        </p:txBody>
      </p:sp>
      <p:pic>
        <p:nvPicPr>
          <p:cNvPr id="9" name="Picture 26" descr="C:\Documents and Settings\paul.D58K4P0J\Desktop\Talks\lhec\est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257800"/>
            <a:ext cx="2057400" cy="14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6096000" y="5126582"/>
            <a:ext cx="2514600" cy="1731418"/>
            <a:chOff x="6078538" y="482600"/>
            <a:chExt cx="2184400" cy="1372209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49975" y="627063"/>
              <a:ext cx="865188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Trebuchet MS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7015163" y="627063"/>
              <a:ext cx="865187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Trebuchet MS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>
              <a:off x="6149975" y="1417638"/>
              <a:ext cx="865188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Trebuchet MS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7015163" y="769938"/>
              <a:ext cx="0" cy="6477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Trebuchet MS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7015163" y="1419225"/>
              <a:ext cx="865187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Trebuchet MS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6078538" y="627063"/>
              <a:ext cx="309562" cy="2927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Trebuchet MS" charset="0"/>
                </a:rPr>
                <a:t>e</a:t>
              </a:r>
              <a:endParaRPr lang="fr-FR" sz="1800">
                <a:latin typeface="Trebuchet MS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6149975" y="1562100"/>
              <a:ext cx="312738" cy="2927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Trebuchet MS" charset="0"/>
                </a:rPr>
                <a:t>q</a:t>
              </a:r>
              <a:endParaRPr lang="fr-FR" sz="1800">
                <a:latin typeface="Trebuchet MS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7950200" y="482600"/>
              <a:ext cx="309563" cy="2927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Trebuchet MS" charset="0"/>
                </a:rPr>
                <a:t>e</a:t>
              </a:r>
              <a:endParaRPr lang="fr-FR" sz="1800">
                <a:latin typeface="Trebuchet MS" charset="0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950200" y="1417638"/>
              <a:ext cx="312738" cy="2927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Trebuchet MS" charset="0"/>
                </a:rPr>
                <a:t>q</a:t>
              </a:r>
              <a:endParaRPr lang="fr-FR" sz="1800">
                <a:latin typeface="Trebuchet MS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7950200" y="1274763"/>
              <a:ext cx="306388" cy="2927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Trebuchet MS" charset="0"/>
                </a:rPr>
                <a:t>~</a:t>
              </a:r>
              <a:endParaRPr lang="fr-FR" sz="1800">
                <a:latin typeface="Trebuchet MS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7086600" y="914400"/>
              <a:ext cx="433388" cy="2927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FF0000"/>
                  </a:solidFill>
                  <a:latin typeface="Trebuchet MS" charset="0"/>
                  <a:sym typeface="Symbol" charset="2"/>
                </a:rPr>
                <a:t></a:t>
              </a:r>
              <a:r>
                <a:rPr lang="fr-FR" baseline="30000">
                  <a:solidFill>
                    <a:srgbClr val="FF0000"/>
                  </a:solidFill>
                  <a:latin typeface="Trebuchet MS" charset="0"/>
                  <a:sym typeface="Symbol" charset="2"/>
                </a:rPr>
                <a:t>0</a:t>
              </a:r>
            </a:p>
          </p:txBody>
        </p:sp>
      </p:grp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8229600" y="4953000"/>
            <a:ext cx="352702" cy="369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Trebuchet MS" charset="0"/>
              </a:rPr>
              <a:t>~</a:t>
            </a:r>
            <a:endParaRPr lang="fr-FR" sz="1800" dirty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2"/>
                </a:solidFill>
                <a:latin typeface="Trebuchet MS" charset="0"/>
              </a:rPr>
              <a:t>Cross Sections and Rates for Heavy Flavours</a:t>
            </a:r>
          </a:p>
        </p:txBody>
      </p:sp>
      <p:grpSp>
        <p:nvGrpSpPr>
          <p:cNvPr id="70659" name="Group 2061"/>
          <p:cNvGrpSpPr>
            <a:grpSpLocks noChangeAspect="1"/>
          </p:cNvGrpSpPr>
          <p:nvPr/>
        </p:nvGrpSpPr>
        <p:grpSpPr bwMode="auto">
          <a:xfrm>
            <a:off x="228600" y="762000"/>
            <a:ext cx="6124575" cy="5580063"/>
            <a:chOff x="0" y="309"/>
            <a:chExt cx="4403" cy="4011"/>
          </a:xfrm>
        </p:grpSpPr>
        <p:pic>
          <p:nvPicPr>
            <p:cNvPr id="70669" name="Picture 20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09"/>
              <a:ext cx="4403" cy="40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0670" name="Text Box 2057"/>
            <p:cNvSpPr txBox="1">
              <a:spLocks noChangeAspect="1"/>
            </p:cNvSpPr>
            <p:nvPr/>
          </p:nvSpPr>
          <p:spPr bwMode="auto">
            <a:xfrm>
              <a:off x="1424" y="440"/>
              <a:ext cx="712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0" tIns="41060" rIns="82120" bIns="41060">
              <a:prstTxWarp prst="textNoShape">
                <a:avLst/>
              </a:prstTxWarp>
              <a:spAutoFit/>
            </a:bodyPr>
            <a:lstStyle/>
            <a:p>
              <a:pPr defTabSz="820738">
                <a:lnSpc>
                  <a:spcPct val="98000"/>
                </a:lnSpc>
                <a:spcBef>
                  <a:spcPct val="50000"/>
                </a:spcBef>
              </a:pPr>
              <a:r>
                <a:rPr lang="en-US" sz="2200">
                  <a:solidFill>
                    <a:srgbClr val="000000"/>
                  </a:solidFill>
                  <a:latin typeface="Lucida Grande" charset="0"/>
                  <a:ea typeface="ヒラギノ角ゴ ProN W3" charset="-128"/>
                  <a:cs typeface="ヒラギノ角ゴ ProN W3" charset="-128"/>
                </a:rPr>
                <a:t>HERA </a:t>
              </a:r>
              <a:r>
                <a:rPr lang="en-US" sz="1000">
                  <a:solidFill>
                    <a:srgbClr val="000000"/>
                  </a:solidFill>
                  <a:latin typeface="Lucida Grande" charset="0"/>
                  <a:ea typeface="ヒラギノ角ゴ ProN W3" charset="-128"/>
                  <a:cs typeface="ヒラギノ角ゴ ProN W3" charset="-128"/>
                </a:rPr>
                <a:t>27.5 x 920</a:t>
              </a:r>
              <a:r>
                <a:rPr lang="en-US" sz="2200">
                  <a:solidFill>
                    <a:srgbClr val="000000"/>
                  </a:solidFill>
                  <a:latin typeface="Lucida Grande" charset="0"/>
                  <a:ea typeface="ヒラギノ角ゴ ProN W3" charset="-128"/>
                  <a:cs typeface="ヒラギノ角ゴ ProN W3" charset="-128"/>
                </a:rPr>
                <a:t> </a:t>
              </a:r>
            </a:p>
          </p:txBody>
        </p:sp>
      </p:grpSp>
      <p:sp>
        <p:nvSpPr>
          <p:cNvPr id="70660" name="Text Box 2059"/>
          <p:cNvSpPr txBox="1">
            <a:spLocks/>
          </p:cNvSpPr>
          <p:nvPr/>
        </p:nvSpPr>
        <p:spPr bwMode="auto">
          <a:xfrm>
            <a:off x="6248400" y="990600"/>
            <a:ext cx="21177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0" tIns="41060" rIns="82120" bIns="41060">
            <a:prstTxWarp prst="textNoShape">
              <a:avLst/>
            </a:prstTxWarp>
            <a:spAutoFit/>
          </a:bodyPr>
          <a:lstStyle/>
          <a:p>
            <a:pPr defTabSz="820738">
              <a:lnSpc>
                <a:spcPct val="98000"/>
              </a:lnSpc>
              <a:spcBef>
                <a:spcPct val="50000"/>
              </a:spcBef>
            </a:pPr>
            <a:r>
              <a:rPr lang="en-US" sz="2200">
                <a:solidFill>
                  <a:srgbClr val="461AFF"/>
                </a:solidFill>
                <a:latin typeface="Lucida Grande" charset="0"/>
                <a:ea typeface="ヒラギノ角ゴ ProN W3" charset="-128"/>
                <a:cs typeface="ヒラギノ角ゴ ProN W3" charset="-128"/>
              </a:rPr>
              <a:t>Charm</a:t>
            </a:r>
          </a:p>
          <a:p>
            <a:pPr defTabSz="820738">
              <a:lnSpc>
                <a:spcPct val="98000"/>
              </a:lnSpc>
              <a:spcBef>
                <a:spcPct val="50000"/>
              </a:spcBef>
            </a:pPr>
            <a:endParaRPr lang="en-US" sz="2200">
              <a:solidFill>
                <a:srgbClr val="000000"/>
              </a:solidFill>
              <a:latin typeface="Lucida Grande" charset="0"/>
              <a:ea typeface="ヒラギノ角ゴ ProN W3" charset="-128"/>
              <a:cs typeface="ヒラギノ角ゴ ProN W3" charset="-128"/>
              <a:sym typeface="Lucida Grande" charset="0"/>
            </a:endParaRPr>
          </a:p>
          <a:p>
            <a:pPr defTabSz="820738">
              <a:lnSpc>
                <a:spcPct val="98000"/>
              </a:lnSpc>
              <a:spcBef>
                <a:spcPct val="50000"/>
              </a:spcBef>
            </a:pPr>
            <a:r>
              <a:rPr lang="en-US" sz="2200">
                <a:solidFill>
                  <a:srgbClr val="FF222B"/>
                </a:solidFill>
                <a:latin typeface="Lucida Grande" charset="0"/>
                <a:ea typeface="ヒラギノ角ゴ ProN W3" charset="-128"/>
                <a:cs typeface="ヒラギノ角ゴ ProN W3" charset="-128"/>
              </a:rPr>
              <a:t>Beauty</a:t>
            </a:r>
            <a:endParaRPr lang="en-US" sz="2200">
              <a:solidFill>
                <a:srgbClr val="000000"/>
              </a:solidFill>
              <a:latin typeface="Lucida Grande" charset="0"/>
              <a:ea typeface="ヒラギノ角ゴ ProN W3" charset="-128"/>
              <a:cs typeface="ヒラギノ角ゴ ProN W3" charset="-128"/>
              <a:sym typeface="Lucida Grande" charset="0"/>
            </a:endParaRPr>
          </a:p>
          <a:p>
            <a:pPr defTabSz="820738">
              <a:lnSpc>
                <a:spcPct val="98000"/>
              </a:lnSpc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rPr>
              <a:t>cc</a:t>
            </a:r>
          </a:p>
          <a:p>
            <a:pPr defTabSz="820738">
              <a:lnSpc>
                <a:spcPct val="98000"/>
              </a:lnSpc>
              <a:spcBef>
                <a:spcPct val="50000"/>
              </a:spcBef>
            </a:pPr>
            <a:r>
              <a:rPr lang="en-US" sz="2200">
                <a:solidFill>
                  <a:srgbClr val="B8309F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rPr>
              <a:t>sW </a:t>
            </a:r>
            <a:r>
              <a:rPr lang="en-US" sz="2200">
                <a:solidFill>
                  <a:srgbClr val="B8309F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Wingdings" charset="2"/>
              </a:rPr>
              <a:t></a:t>
            </a:r>
            <a:r>
              <a:rPr lang="en-US" sz="2200">
                <a:solidFill>
                  <a:srgbClr val="B8309F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rPr>
              <a:t> c </a:t>
            </a:r>
          </a:p>
          <a:p>
            <a:pPr defTabSz="820738">
              <a:lnSpc>
                <a:spcPct val="98000"/>
              </a:lnSpc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rPr>
              <a:t>bW </a:t>
            </a:r>
            <a:r>
              <a:rPr lang="en-US" sz="2200">
                <a:solidFill>
                  <a:srgbClr val="000000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Wingdings" charset="2"/>
              </a:rPr>
              <a:t> </a:t>
            </a:r>
            <a:r>
              <a:rPr lang="en-US" sz="2200">
                <a:solidFill>
                  <a:srgbClr val="000000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rPr>
              <a:t>t</a:t>
            </a:r>
          </a:p>
          <a:p>
            <a:pPr defTabSz="820738">
              <a:lnSpc>
                <a:spcPct val="98000"/>
              </a:lnSpc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rPr>
              <a:t>ttbar</a:t>
            </a:r>
          </a:p>
          <a:p>
            <a:pPr defTabSz="820738">
              <a:lnSpc>
                <a:spcPct val="98000"/>
              </a:lnSpc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rPr>
              <a:t> </a:t>
            </a:r>
          </a:p>
        </p:txBody>
      </p:sp>
      <p:sp>
        <p:nvSpPr>
          <p:cNvPr id="70661" name="Text Box 2060"/>
          <p:cNvSpPr txBox="1">
            <a:spLocks noChangeArrowheads="1"/>
          </p:cNvSpPr>
          <p:nvPr/>
        </p:nvSpPr>
        <p:spPr bwMode="auto">
          <a:xfrm>
            <a:off x="381000" y="6396038"/>
            <a:ext cx="548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rebuchet MS" charset="0"/>
              </a:rPr>
              <a:t>c.f. luminosity of ~10 fb</a:t>
            </a:r>
            <a:r>
              <a:rPr lang="en-US" baseline="30000">
                <a:solidFill>
                  <a:schemeClr val="accent2"/>
                </a:solidFill>
                <a:latin typeface="Trebuchet MS" charset="0"/>
              </a:rPr>
              <a:t>-1</a:t>
            </a:r>
            <a:r>
              <a:rPr lang="en-US">
                <a:solidFill>
                  <a:schemeClr val="accent2"/>
                </a:solidFill>
                <a:latin typeface="Trebuchet MS" charset="0"/>
              </a:rPr>
              <a:t> per year …</a:t>
            </a:r>
            <a:endParaRPr lang="en-GB">
              <a:solidFill>
                <a:schemeClr val="accent2"/>
              </a:solidFill>
              <a:latin typeface="Trebuchet MS" charset="0"/>
            </a:endParaRPr>
          </a:p>
        </p:txBody>
      </p:sp>
      <p:pic>
        <p:nvPicPr>
          <p:cNvPr id="7066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724400"/>
            <a:ext cx="20732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Box 9"/>
          <p:cNvSpPr txBox="1">
            <a:spLocks noChangeArrowheads="1"/>
          </p:cNvSpPr>
          <p:nvPr/>
        </p:nvSpPr>
        <p:spPr bwMode="auto">
          <a:xfrm>
            <a:off x="7248525" y="990600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Trebuchet MS"/>
              </a:rPr>
              <a:t>[10</a:t>
            </a:r>
            <a:r>
              <a:rPr lang="en-US" sz="1800" baseline="30000" dirty="0">
                <a:solidFill>
                  <a:schemeClr val="accent2"/>
                </a:solidFill>
                <a:latin typeface="Trebuchet MS"/>
              </a:rPr>
              <a:t>10</a:t>
            </a:r>
            <a:r>
              <a:rPr lang="en-US" sz="1800" dirty="0">
                <a:solidFill>
                  <a:schemeClr val="accent2"/>
                </a:solidFill>
                <a:latin typeface="Trebuchet MS"/>
              </a:rPr>
              <a:t> / 10 fb</a:t>
            </a:r>
            <a:r>
              <a:rPr lang="en-US" sz="1800" baseline="30000" dirty="0">
                <a:solidFill>
                  <a:schemeClr val="accent2"/>
                </a:solidFill>
                <a:latin typeface="Trebuchet MS"/>
              </a:rPr>
              <a:t>-1</a:t>
            </a:r>
            <a:r>
              <a:rPr lang="en-US" sz="1800" dirty="0">
                <a:solidFill>
                  <a:schemeClr val="accent2"/>
                </a:solidFill>
                <a:latin typeface="Trebuchet MS"/>
              </a:rPr>
              <a:t>]</a:t>
            </a:r>
          </a:p>
        </p:txBody>
      </p:sp>
      <p:sp>
        <p:nvSpPr>
          <p:cNvPr id="70664" name="TextBox 10"/>
          <p:cNvSpPr txBox="1">
            <a:spLocks noChangeArrowheads="1"/>
          </p:cNvSpPr>
          <p:nvPr/>
        </p:nvSpPr>
        <p:spPr bwMode="auto">
          <a:xfrm>
            <a:off x="7086600" y="4114800"/>
            <a:ext cx="165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Trebuchet MS"/>
              </a:rPr>
              <a:t>[10</a:t>
            </a:r>
            <a:r>
              <a:rPr lang="en-US" sz="1800" baseline="30000" dirty="0">
                <a:latin typeface="Trebuchet MS"/>
              </a:rPr>
              <a:t>3</a:t>
            </a:r>
            <a:r>
              <a:rPr lang="en-US" sz="1800" dirty="0">
                <a:latin typeface="Trebuchet MS"/>
              </a:rPr>
              <a:t> / 10 fb</a:t>
            </a:r>
            <a:r>
              <a:rPr lang="en-US" sz="1800" baseline="30000" dirty="0">
                <a:latin typeface="Trebuchet MS"/>
              </a:rPr>
              <a:t>-1</a:t>
            </a:r>
            <a:r>
              <a:rPr lang="en-US" sz="1800" dirty="0">
                <a:latin typeface="Trebuchet MS"/>
              </a:rPr>
              <a:t>]</a:t>
            </a:r>
          </a:p>
        </p:txBody>
      </p:sp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7489825" y="3505200"/>
            <a:ext cx="165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Trebuchet MS"/>
              </a:rPr>
              <a:t>[10</a:t>
            </a:r>
            <a:r>
              <a:rPr lang="en-US" sz="1800" baseline="30000" dirty="0">
                <a:latin typeface="Trebuchet MS"/>
              </a:rPr>
              <a:t>5</a:t>
            </a:r>
            <a:r>
              <a:rPr lang="en-US" sz="1800" dirty="0">
                <a:latin typeface="Trebuchet MS"/>
              </a:rPr>
              <a:t> / 10 fb</a:t>
            </a:r>
            <a:r>
              <a:rPr lang="en-US" sz="1800" baseline="30000" dirty="0">
                <a:latin typeface="Trebuchet MS"/>
              </a:rPr>
              <a:t>-1</a:t>
            </a:r>
            <a:r>
              <a:rPr lang="en-US" sz="1800" dirty="0">
                <a:latin typeface="Trebuchet MS"/>
              </a:rPr>
              <a:t>]</a:t>
            </a:r>
          </a:p>
        </p:txBody>
      </p:sp>
      <p:sp>
        <p:nvSpPr>
          <p:cNvPr id="70666" name="TextBox 12"/>
          <p:cNvSpPr txBox="1">
            <a:spLocks noChangeArrowheads="1"/>
          </p:cNvSpPr>
          <p:nvPr/>
        </p:nvSpPr>
        <p:spPr bwMode="auto">
          <a:xfrm>
            <a:off x="7291388" y="2971800"/>
            <a:ext cx="185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B8309F"/>
                </a:solidFill>
                <a:latin typeface="Trebuchet MS"/>
              </a:rPr>
              <a:t>[4.10</a:t>
            </a:r>
            <a:r>
              <a:rPr lang="en-US" sz="1800" baseline="30000" dirty="0">
                <a:solidFill>
                  <a:srgbClr val="B8309F"/>
                </a:solidFill>
                <a:latin typeface="Trebuchet MS"/>
              </a:rPr>
              <a:t>5</a:t>
            </a:r>
            <a:r>
              <a:rPr lang="en-US" sz="1800" dirty="0">
                <a:solidFill>
                  <a:srgbClr val="B8309F"/>
                </a:solidFill>
                <a:latin typeface="Trebuchet MS"/>
              </a:rPr>
              <a:t> / 10 fb</a:t>
            </a:r>
            <a:r>
              <a:rPr lang="en-US" sz="1800" baseline="30000" dirty="0">
                <a:solidFill>
                  <a:srgbClr val="B8309F"/>
                </a:solidFill>
                <a:latin typeface="Trebuchet MS"/>
              </a:rPr>
              <a:t>-1</a:t>
            </a:r>
            <a:r>
              <a:rPr lang="en-US" sz="1800" dirty="0">
                <a:solidFill>
                  <a:srgbClr val="B8309F"/>
                </a:solidFill>
                <a:latin typeface="Trebuchet MS"/>
              </a:rPr>
              <a:t>]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7239000" y="2057400"/>
            <a:ext cx="165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rebuchet MS"/>
              </a:rPr>
              <a:t>[10</a:t>
            </a:r>
            <a:r>
              <a:rPr lang="en-US" sz="1800" baseline="30000" dirty="0">
                <a:solidFill>
                  <a:srgbClr val="FF0000"/>
                </a:solidFill>
                <a:latin typeface="Trebuchet MS"/>
              </a:rPr>
              <a:t>8</a:t>
            </a:r>
            <a:r>
              <a:rPr lang="en-US" sz="1800" dirty="0">
                <a:solidFill>
                  <a:srgbClr val="FF0000"/>
                </a:solidFill>
                <a:latin typeface="Trebuchet MS"/>
              </a:rPr>
              <a:t> / 10 fb</a:t>
            </a:r>
            <a:r>
              <a:rPr lang="en-US" sz="1800" baseline="30000" dirty="0">
                <a:solidFill>
                  <a:srgbClr val="FF0000"/>
                </a:solidFill>
                <a:latin typeface="Trebuchet MS"/>
              </a:rPr>
              <a:t>-1</a:t>
            </a:r>
            <a:r>
              <a:rPr lang="en-US" sz="1800" dirty="0">
                <a:solidFill>
                  <a:srgbClr val="FF0000"/>
                </a:solidFill>
                <a:latin typeface="Trebuchet MS"/>
              </a:rPr>
              <a:t>]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010694" y="5523706"/>
            <a:ext cx="838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Low-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x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 Physics and Parton Saturation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</p:txBody>
      </p:sp>
      <p:sp>
        <p:nvSpPr>
          <p:cNvPr id="74756" name="Text Box 1042"/>
          <p:cNvSpPr txBox="1">
            <a:spLocks noChangeArrowheads="1"/>
          </p:cNvSpPr>
          <p:nvPr/>
        </p:nvSpPr>
        <p:spPr bwMode="auto">
          <a:xfrm>
            <a:off x="0" y="4724400"/>
            <a:ext cx="85587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3300"/>
                </a:solidFill>
                <a:latin typeface="Trebuchet MS" charset="0"/>
              </a:rPr>
              <a:t> Somewhere &amp; somehow, the low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growth of cross sections</a:t>
            </a:r>
          </a:p>
          <a:p>
            <a:r>
              <a:rPr lang="en-US" dirty="0">
                <a:solidFill>
                  <a:srgbClr val="FF3300"/>
                </a:solidFill>
                <a:latin typeface="Trebuchet MS" charset="0"/>
              </a:rPr>
              <a:t>must be tamed to satisfy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unitarity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… non-linear effects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486400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… new high density, small coupling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parton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 regime of non-linear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parton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 evolution dynamics (e.g.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Colour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 Glass Condensate)? …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… gluon dynamics </a:t>
            </a:r>
            <a:r>
              <a:rPr lang="en-US" dirty="0" err="1" smtClean="0">
                <a:solidFill>
                  <a:schemeClr val="accent2"/>
                </a:solidFill>
                <a:latin typeface="Trebuchet MS"/>
                <a:sym typeface="Wingdings"/>
              </a:rPr>
              <a:t></a:t>
            </a:r>
            <a:r>
              <a:rPr lang="en-US" dirty="0" smtClean="0">
                <a:solidFill>
                  <a:schemeClr val="accent2"/>
                </a:solidFill>
                <a:latin typeface="Trebuchet MS"/>
                <a:sym typeface="Wingdings"/>
              </a:rPr>
              <a:t> confinement and</a:t>
            </a:r>
            <a:r>
              <a:rPr lang="en-US" dirty="0" smtClean="0">
                <a:solidFill>
                  <a:schemeClr val="accent2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rebuchet MS"/>
              </a:rPr>
              <a:t>hadronic</a:t>
            </a:r>
            <a:r>
              <a:rPr lang="en-US" dirty="0" smtClean="0">
                <a:solidFill>
                  <a:schemeClr val="accent2"/>
                </a:solidFill>
                <a:latin typeface="Trebuchet MS"/>
              </a:rPr>
              <a:t> mass generation</a:t>
            </a:r>
          </a:p>
        </p:txBody>
      </p:sp>
      <p:pic>
        <p:nvPicPr>
          <p:cNvPr id="12" name="Picture 11" descr="Part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64928"/>
            <a:ext cx="6477000" cy="41877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838200"/>
            <a:ext cx="1349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</a:rPr>
              <a:t>[HERAPDF</a:t>
            </a:r>
          </a:p>
          <a:p>
            <a:r>
              <a:rPr lang="en-US" sz="2000" dirty="0" smtClean="0">
                <a:latin typeface="Trebuchet MS"/>
              </a:rPr>
              <a:t>1.6 NNLO]</a:t>
            </a:r>
            <a:endParaRPr lang="en-US" sz="2000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 descr="plane-eA.pdf"/>
          <p:cNvPicPr>
            <a:picLocks noChangeAspect="1"/>
          </p:cNvPicPr>
          <p:nvPr/>
        </p:nvPicPr>
        <p:blipFill>
          <a:blip r:embed="rId2"/>
          <a:srcRect r="23505" b="37695"/>
          <a:stretch>
            <a:fillRect/>
          </a:stretch>
        </p:blipFill>
        <p:spPr bwMode="auto">
          <a:xfrm>
            <a:off x="5743575" y="609600"/>
            <a:ext cx="3400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10" descr="C:\Documents and Settings\paul.D58K4P0J\Desktop\Talks\lhec\q2vsx-Pb-eps09.gif"/>
          <p:cNvPicPr>
            <a:picLocks noChangeAspect="1" noChangeArrowheads="1"/>
          </p:cNvPicPr>
          <p:nvPr/>
        </p:nvPicPr>
        <p:blipFill>
          <a:blip r:embed="rId3"/>
          <a:srcRect r="9264"/>
          <a:stretch>
            <a:fillRect/>
          </a:stretch>
        </p:blipFill>
        <p:spPr bwMode="auto">
          <a:xfrm>
            <a:off x="2819400" y="3998913"/>
            <a:ext cx="38512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Strategy for making the target blacker</a:t>
            </a:r>
            <a:endParaRPr lang="en-GB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75781" name="Text Box 14"/>
          <p:cNvSpPr txBox="1">
            <a:spLocks noChangeArrowheads="1"/>
          </p:cNvSpPr>
          <p:nvPr/>
        </p:nvSpPr>
        <p:spPr bwMode="auto">
          <a:xfrm>
            <a:off x="184150" y="1524000"/>
            <a:ext cx="8959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Enhance target `blackness’ by:	</a:t>
            </a:r>
          </a:p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1) Probing lower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at fixed Q</a:t>
            </a:r>
            <a:r>
              <a:rPr lang="en-US" baseline="30000" dirty="0">
                <a:solidFill>
                  <a:srgbClr val="FF3300"/>
                </a:solidFill>
                <a:latin typeface="Trebuchet MS" charset="0"/>
              </a:rPr>
              <a:t>2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in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ep</a:t>
            </a:r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[evolution of a single source] </a:t>
            </a:r>
          </a:p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2) Increasing target matter in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eA</a:t>
            </a:r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[overlapping many sources at fixed kinematics … density ~</a:t>
            </a:r>
          </a:p>
          <a:p>
            <a:pPr marL="457200" indent="-457200"/>
            <a:r>
              <a:rPr lang="en-US" dirty="0">
                <a:solidFill>
                  <a:schemeClr val="accent2"/>
                </a:solidFill>
                <a:latin typeface="Trebuchet MS" charset="0"/>
              </a:rPr>
              <a:t>	 A</a:t>
            </a:r>
            <a:r>
              <a:rPr lang="en-US" baseline="30000" dirty="0">
                <a:solidFill>
                  <a:schemeClr val="accent2"/>
                </a:solidFill>
                <a:latin typeface="Trebuchet MS" charset="0"/>
              </a:rPr>
              <a:t>1/3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 ~ 6 for </a:t>
            </a:r>
            <a:r>
              <a:rPr lang="en-US" dirty="0" err="1">
                <a:solidFill>
                  <a:schemeClr val="accent2"/>
                </a:solidFill>
                <a:latin typeface="Trebuchet MS" charset="0"/>
              </a:rPr>
              <a:t>Pb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 … worth 2 orders of magnitude in </a:t>
            </a:r>
            <a:r>
              <a:rPr lang="en-US" dirty="0" err="1">
                <a:solidFill>
                  <a:schemeClr val="accent2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]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 </a:t>
            </a:r>
            <a:endParaRPr lang="en-GB" dirty="0">
              <a:solidFill>
                <a:srgbClr val="FF3300"/>
              </a:solidFill>
              <a:latin typeface="Trebuchet MS" charset="0"/>
            </a:endParaRPr>
          </a:p>
        </p:txBody>
      </p:sp>
      <p:sp>
        <p:nvSpPr>
          <p:cNvPr id="75782" name="Text Box 16"/>
          <p:cNvSpPr txBox="1">
            <a:spLocks noChangeArrowheads="1"/>
          </p:cNvSpPr>
          <p:nvPr/>
        </p:nvSpPr>
        <p:spPr bwMode="auto">
          <a:xfrm>
            <a:off x="152400" y="914400"/>
            <a:ext cx="545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rebuchet MS" charset="0"/>
              </a:rPr>
              <a:t>LHeC delivers a 2-pronged approach:</a:t>
            </a:r>
            <a:endParaRPr lang="en-GB">
              <a:latin typeface="Trebuchet MS" charset="0"/>
            </a:endParaRPr>
          </a:p>
        </p:txBody>
      </p:sp>
      <p:pic>
        <p:nvPicPr>
          <p:cNvPr id="75783" name="Picture 8" descr="ep-kin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5244" y="3931444"/>
            <a:ext cx="2881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66877" y="4267200"/>
            <a:ext cx="23497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</a:rPr>
              <a:t>… Reaching</a:t>
            </a:r>
          </a:p>
          <a:p>
            <a:r>
              <a:rPr lang="en-US" dirty="0" smtClean="0">
                <a:latin typeface="Trebuchet MS"/>
              </a:rPr>
              <a:t>saturated</a:t>
            </a:r>
          </a:p>
          <a:p>
            <a:r>
              <a:rPr lang="en-US" dirty="0" smtClean="0">
                <a:latin typeface="Trebuchet MS"/>
              </a:rPr>
              <a:t>region in </a:t>
            </a:r>
          </a:p>
          <a:p>
            <a:r>
              <a:rPr lang="en-US" dirty="0" smtClean="0">
                <a:latin typeface="Trebuchet MS"/>
              </a:rPr>
              <a:t>both </a:t>
            </a:r>
            <a:r>
              <a:rPr lang="en-US" dirty="0" err="1" smtClean="0">
                <a:latin typeface="Trebuchet MS"/>
              </a:rPr>
              <a:t>ep</a:t>
            </a:r>
            <a:r>
              <a:rPr lang="en-US" dirty="0" smtClean="0">
                <a:latin typeface="Trebuchet MS"/>
              </a:rPr>
              <a:t> &amp; </a:t>
            </a:r>
            <a:r>
              <a:rPr lang="en-US" dirty="0" err="1" smtClean="0">
                <a:latin typeface="Trebuchet MS"/>
              </a:rPr>
              <a:t>eA</a:t>
            </a:r>
            <a:r>
              <a:rPr lang="en-US" dirty="0" smtClean="0">
                <a:latin typeface="Trebuchet MS"/>
              </a:rPr>
              <a:t> </a:t>
            </a:r>
          </a:p>
          <a:p>
            <a:r>
              <a:rPr lang="en-US" dirty="0" smtClean="0">
                <a:latin typeface="Trebuchet MS"/>
              </a:rPr>
              <a:t>according to</a:t>
            </a:r>
          </a:p>
          <a:p>
            <a:r>
              <a:rPr lang="en-US" dirty="0" smtClean="0">
                <a:latin typeface="Trebuchet MS"/>
              </a:rPr>
              <a:t>current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0"/>
            <a:ext cx="3962400" cy="6869722"/>
          </a:xfrm>
          <a:prstGeom prst="rect">
            <a:avLst/>
          </a:prstGeom>
        </p:spPr>
      </p:pic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3886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Conceptual Design Report (July 2012)</a:t>
            </a:r>
            <a:endParaRPr lang="en-GB" sz="3200" b="1" u="sng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52578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630 pages,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summarising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5 year workshop commissioned by CERN,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ECFA and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NuPECC</a:t>
            </a: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~200 participants,  69 institutes </a:t>
            </a: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Additional material in subsequent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updates:</a:t>
            </a: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r>
              <a:rPr lang="en-US" b="1" i="1" dirty="0" smtClean="0">
                <a:latin typeface="Trebuchet MS"/>
              </a:rPr>
              <a:t>“A Large </a:t>
            </a:r>
            <a:r>
              <a:rPr lang="en-US" b="1" i="1" dirty="0" err="1" smtClean="0">
                <a:latin typeface="Trebuchet MS"/>
              </a:rPr>
              <a:t>Hadron</a:t>
            </a:r>
            <a:r>
              <a:rPr lang="en-US" b="1" i="1" dirty="0" smtClean="0">
                <a:latin typeface="Trebuchet MS"/>
              </a:rPr>
              <a:t> Electron Collider at CERN” </a:t>
            </a:r>
            <a:r>
              <a:rPr lang="en-US" b="1" dirty="0" smtClean="0">
                <a:latin typeface="Trebuchet MS"/>
              </a:rPr>
              <a:t>[arXiv:1211.4831]</a:t>
            </a:r>
          </a:p>
          <a:p>
            <a:r>
              <a:rPr lang="en-US" b="1" dirty="0" smtClean="0">
                <a:latin typeface="Trebuchet MS"/>
              </a:rPr>
              <a:t> </a:t>
            </a:r>
          </a:p>
          <a:p>
            <a:r>
              <a:rPr lang="en-US" b="1" i="1" dirty="0" smtClean="0">
                <a:latin typeface="Trebuchet MS"/>
              </a:rPr>
              <a:t>“On the Relation of the </a:t>
            </a:r>
            <a:r>
              <a:rPr lang="en-US" b="1" i="1" dirty="0" err="1" smtClean="0">
                <a:latin typeface="Trebuchet MS"/>
              </a:rPr>
              <a:t>LHeC</a:t>
            </a:r>
            <a:r>
              <a:rPr lang="en-US" b="1" i="1" dirty="0" smtClean="0">
                <a:latin typeface="Trebuchet MS"/>
              </a:rPr>
              <a:t> and the LHC” </a:t>
            </a:r>
            <a:r>
              <a:rPr lang="en-US" b="1" dirty="0" smtClean="0">
                <a:latin typeface="Trebuchet MS"/>
              </a:rPr>
              <a:t>[arXiv:1211.5102] </a:t>
            </a: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10668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rebuchet MS"/>
              </a:rPr>
              <a:t>[arXiv:1206.2913]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Establishing and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Characterising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Saturation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pic>
        <p:nvPicPr>
          <p:cNvPr id="7885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89118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With 1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fb</a:t>
            </a:r>
            <a:r>
              <a:rPr lang="en-US" baseline="30000" dirty="0">
                <a:solidFill>
                  <a:srgbClr val="FF3300"/>
                </a:solidFill>
                <a:latin typeface="Trebuchet MS" charset="0"/>
              </a:rPr>
              <a:t>-1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(1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month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at 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10</a:t>
            </a:r>
            <a:r>
              <a:rPr lang="en-US" baseline="30000" dirty="0" smtClean="0">
                <a:solidFill>
                  <a:srgbClr val="FF3300"/>
                </a:solidFill>
                <a:latin typeface="Trebuchet MS" charset="0"/>
              </a:rPr>
              <a:t>33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cm</a:t>
            </a:r>
            <a:r>
              <a:rPr lang="en-US" baseline="30000" dirty="0">
                <a:solidFill>
                  <a:srgbClr val="FF3300"/>
                </a:solidFill>
                <a:latin typeface="Trebuchet MS" charset="0"/>
              </a:rPr>
              <a:t>-2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s</a:t>
            </a:r>
            <a:r>
              <a:rPr lang="en-US" baseline="30000" dirty="0">
                <a:solidFill>
                  <a:srgbClr val="FF3300"/>
                </a:solidFill>
                <a:latin typeface="Trebuchet MS" charset="0"/>
              </a:rPr>
              <a:t>-1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),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F</a:t>
            </a:r>
            <a:r>
              <a:rPr lang="en-US" baseline="-25000" dirty="0" smtClean="0">
                <a:solidFill>
                  <a:srgbClr val="FF3300"/>
                </a:solidFill>
                <a:latin typeface="Trebuchet MS" charset="0"/>
              </a:rPr>
              <a:t>2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stat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.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&lt;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0.1%,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syst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, 1-3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%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F</a:t>
            </a:r>
            <a:r>
              <a:rPr lang="en-US" baseline="-25000" dirty="0" smtClean="0">
                <a:solidFill>
                  <a:srgbClr val="FF3300"/>
                </a:solidFill>
                <a:latin typeface="Trebuchet MS" charset="0"/>
              </a:rPr>
              <a:t>L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measurement to 8% with 1 year of varying </a:t>
            </a:r>
            <a:r>
              <a:rPr lang="en-US" dirty="0" err="1" smtClean="0">
                <a:solidFill>
                  <a:srgbClr val="FF3300"/>
                </a:solidFill>
                <a:latin typeface="Trebuchet MS" charset="0"/>
              </a:rPr>
              <a:t>E</a:t>
            </a:r>
            <a:r>
              <a:rPr lang="en-US" baseline="-25000" dirty="0" err="1" smtClean="0">
                <a:solidFill>
                  <a:srgbClr val="FF3300"/>
                </a:solidFill>
                <a:latin typeface="Trebuchet MS" charset="0"/>
              </a:rPr>
              <a:t>e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or </a:t>
            </a:r>
            <a:r>
              <a:rPr lang="en-US" dirty="0" err="1" smtClean="0">
                <a:solidFill>
                  <a:srgbClr val="FF3300"/>
                </a:solidFill>
                <a:latin typeface="Trebuchet MS" charset="0"/>
              </a:rPr>
              <a:t>E</a:t>
            </a:r>
            <a:r>
              <a:rPr lang="en-US" baseline="-25000" dirty="0" err="1" smtClean="0">
                <a:solidFill>
                  <a:srgbClr val="FF3300"/>
                </a:solidFill>
                <a:latin typeface="Trebuchet MS" charset="0"/>
              </a:rPr>
              <a:t>p</a:t>
            </a:r>
            <a:endParaRPr lang="en-GB" sz="1600" baseline="-25000" dirty="0">
              <a:solidFill>
                <a:srgbClr val="FF3300"/>
              </a:solidFill>
              <a:latin typeface="Trebuchet MS" charset="0"/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0" y="50292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LHeC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can distinguish between different QCD-based models for the onset of non-linear dynamics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 charset="0"/>
              </a:rPr>
              <a:t> Unambiguous observation of saturation will be based on tension</a:t>
            </a:r>
          </a:p>
          <a:p>
            <a:r>
              <a:rPr lang="en-US" dirty="0" smtClean="0">
                <a:solidFill>
                  <a:schemeClr val="tx2"/>
                </a:solidFill>
                <a:latin typeface="Trebuchet MS" charset="0"/>
              </a:rPr>
              <a:t>between different observables 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e.g. F</a:t>
            </a:r>
            <a:r>
              <a:rPr lang="en-US" baseline="-25000" dirty="0" smtClean="0">
                <a:solidFill>
                  <a:schemeClr val="accent2"/>
                </a:solidFill>
                <a:latin typeface="Trebuchet MS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</a:rPr>
              <a:t>v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F</a:t>
            </a:r>
            <a:r>
              <a:rPr lang="en-US" baseline="-25000" dirty="0" smtClean="0">
                <a:solidFill>
                  <a:schemeClr val="accent2"/>
                </a:solidFill>
                <a:latin typeface="Trebuchet MS" charset="0"/>
              </a:rPr>
              <a:t>L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in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</a:rPr>
              <a:t>ep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or F</a:t>
            </a:r>
            <a:r>
              <a:rPr lang="en-US" baseline="-25000" dirty="0" smtClean="0">
                <a:solidFill>
                  <a:schemeClr val="accent2"/>
                </a:solidFill>
                <a:latin typeface="Trebuchet MS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in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</a:rPr>
              <a:t>ep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</a:rPr>
              <a:t>v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</a:rPr>
              <a:t>eA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 </a:t>
            </a:r>
            <a:endParaRPr lang="en-GB" dirty="0">
              <a:solidFill>
                <a:schemeClr val="accent2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Exclusive / Diffractive Channels and Saturation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81923" name="Text Box 17"/>
          <p:cNvSpPr txBox="1">
            <a:spLocks noChangeArrowheads="1"/>
          </p:cNvSpPr>
          <p:nvPr/>
        </p:nvSpPr>
        <p:spPr bwMode="auto">
          <a:xfrm>
            <a:off x="228600" y="914400"/>
            <a:ext cx="5638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>
                <a:solidFill>
                  <a:srgbClr val="FF3300"/>
                </a:solidFill>
                <a:latin typeface="Trebuchet MS" charset="0"/>
              </a:rPr>
              <a:t>[Low-Nussinov] interpretation as 2 gluon exchange enhances sensitivity to low x gluon</a:t>
            </a:r>
          </a:p>
          <a:p>
            <a:pPr marL="457200" indent="-457200"/>
            <a:endParaRPr lang="en-US">
              <a:solidFill>
                <a:srgbClr val="FF3300"/>
              </a:solidFill>
              <a:latin typeface="Trebuchet MS" charset="0"/>
            </a:endParaRPr>
          </a:p>
          <a:p>
            <a:pPr marL="457200" indent="-457200">
              <a:buFontTx/>
              <a:buAutoNum type="arabicParenR"/>
            </a:pPr>
            <a:r>
              <a:rPr lang="en-US">
                <a:solidFill>
                  <a:srgbClr val="FF3300"/>
                </a:solidFill>
                <a:latin typeface="Trebuchet MS" charset="0"/>
              </a:rPr>
              <a:t>Additional variable t gives access to impact parameter (b) dependent amplitudes</a:t>
            </a:r>
          </a:p>
        </p:txBody>
      </p:sp>
      <p:sp>
        <p:nvSpPr>
          <p:cNvPr id="81924" name="Text Box 19"/>
          <p:cNvSpPr txBox="1">
            <a:spLocks noChangeArrowheads="1"/>
          </p:cNvSpPr>
          <p:nvPr/>
        </p:nvSpPr>
        <p:spPr bwMode="auto">
          <a:xfrm>
            <a:off x="762000" y="3581400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Trebuchet MS" charset="0"/>
                <a:sym typeface="Wingdings" charset="2"/>
              </a:rPr>
              <a:t> </a:t>
            </a:r>
            <a:r>
              <a:rPr lang="en-US">
                <a:latin typeface="Trebuchet MS" charset="0"/>
              </a:rPr>
              <a:t>Large t (small b) probes densest </a:t>
            </a:r>
          </a:p>
          <a:p>
            <a:r>
              <a:rPr lang="en-US">
                <a:latin typeface="Trebuchet MS" charset="0"/>
              </a:rPr>
              <a:t>packed part of proton?</a:t>
            </a:r>
            <a:endParaRPr lang="en-GB" baseline="30000">
              <a:latin typeface="Trebuchet MS" charset="0"/>
            </a:endParaRPr>
          </a:p>
        </p:txBody>
      </p:sp>
      <p:grpSp>
        <p:nvGrpSpPr>
          <p:cNvPr id="81925" name="Group 8"/>
          <p:cNvGrpSpPr>
            <a:grpSpLocks/>
          </p:cNvGrpSpPr>
          <p:nvPr/>
        </p:nvGrpSpPr>
        <p:grpSpPr bwMode="auto">
          <a:xfrm>
            <a:off x="1600200" y="4495800"/>
            <a:ext cx="5562600" cy="2209800"/>
            <a:chOff x="3048000" y="4114800"/>
            <a:chExt cx="5922963" cy="2413000"/>
          </a:xfrm>
        </p:grpSpPr>
        <p:pic>
          <p:nvPicPr>
            <p:cNvPr id="81927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4191000"/>
              <a:ext cx="5922963" cy="233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Rectangle 24"/>
            <p:cNvSpPr>
              <a:spLocks noChangeArrowheads="1"/>
            </p:cNvSpPr>
            <p:nvPr/>
          </p:nvSpPr>
          <p:spPr bwMode="auto">
            <a:xfrm>
              <a:off x="5943600" y="4114800"/>
              <a:ext cx="12954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rebuchet MS" charset="0"/>
              </a:endParaRPr>
            </a:p>
          </p:txBody>
        </p:sp>
      </p:grpSp>
      <p:pic>
        <p:nvPicPr>
          <p:cNvPr id="81926" name="Picture 4" descr="C:\Documents and Settings\paul.D58K4P0J\Desktop\Talks\lhec\lhec1min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14400"/>
            <a:ext cx="214472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paul.D58K4P0J\Desktop\lhec\max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971800"/>
            <a:ext cx="2209800" cy="2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 l="8578" t="48462" r="14296" b="12115"/>
          <a:stretch>
            <a:fillRect/>
          </a:stretch>
        </p:blipFill>
        <p:spPr bwMode="auto">
          <a:xfrm>
            <a:off x="0" y="2897188"/>
            <a:ext cx="54705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457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e.g. J/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y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Photoproduction</a:t>
            </a:r>
            <a:endParaRPr lang="en-GB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</p:txBody>
      </p:sp>
      <p:pic>
        <p:nvPicPr>
          <p:cNvPr id="83972" name="Picture 4" descr="C:\Documents and Settings\paul.D58K4P0J\Desktop\Talks\lhec\lhec1min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762000"/>
            <a:ext cx="24225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5924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Trebuchet MS" charset="0"/>
              </a:rPr>
              <a:t>e.g. “b-Sat” Dipole model</a:t>
            </a:r>
          </a:p>
          <a:p>
            <a:r>
              <a:rPr lang="en-US">
                <a:solidFill>
                  <a:srgbClr val="FF3300"/>
                </a:solidFill>
                <a:latin typeface="Trebuchet MS" charset="0"/>
              </a:rPr>
              <a:t>- “eikonalised”: with impact-parameter</a:t>
            </a:r>
          </a:p>
          <a:p>
            <a:r>
              <a:rPr lang="en-US">
                <a:solidFill>
                  <a:srgbClr val="FF3300"/>
                </a:solidFill>
                <a:latin typeface="Trebuchet MS" charset="0"/>
              </a:rPr>
              <a:t>			dependent saturation </a:t>
            </a:r>
          </a:p>
          <a:p>
            <a:r>
              <a:rPr lang="en-US">
                <a:solidFill>
                  <a:srgbClr val="FF3300"/>
                </a:solidFill>
                <a:latin typeface="Trebuchet MS" charset="0"/>
              </a:rPr>
              <a:t>- “1 Pomeron”: non-saturating</a:t>
            </a:r>
            <a:endParaRPr lang="en-GB">
              <a:solidFill>
                <a:srgbClr val="FF3300"/>
              </a:solidFill>
              <a:latin typeface="Trebuchet MS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478463" y="3048000"/>
            <a:ext cx="36655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3300"/>
                </a:solidFill>
                <a:latin typeface="Trebuchet MS" charset="0"/>
              </a:rPr>
              <a:t> Significant non-linear </a:t>
            </a:r>
          </a:p>
          <a:p>
            <a:r>
              <a:rPr lang="en-US">
                <a:solidFill>
                  <a:srgbClr val="FF3300"/>
                </a:solidFill>
                <a:latin typeface="Trebuchet MS" charset="0"/>
              </a:rPr>
              <a:t>effects expected in LHeC </a:t>
            </a:r>
          </a:p>
          <a:p>
            <a:r>
              <a:rPr lang="en-US">
                <a:solidFill>
                  <a:srgbClr val="FF3300"/>
                </a:solidFill>
                <a:latin typeface="Trebuchet MS" charset="0"/>
              </a:rPr>
              <a:t>kinematic range.</a:t>
            </a:r>
          </a:p>
          <a:p>
            <a:endParaRPr lang="en-US">
              <a:solidFill>
                <a:srgbClr val="FF3300"/>
              </a:solidFill>
              <a:latin typeface="Trebuchet MS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FF3300"/>
                </a:solidFill>
                <a:latin typeface="Trebuchet MS" charset="0"/>
              </a:rPr>
              <a:t> Data shown are </a:t>
            </a:r>
          </a:p>
          <a:p>
            <a:r>
              <a:rPr lang="en-US">
                <a:solidFill>
                  <a:srgbClr val="FF3300"/>
                </a:solidFill>
                <a:latin typeface="Trebuchet MS" charset="0"/>
              </a:rPr>
              <a:t>extrapolations of </a:t>
            </a:r>
          </a:p>
          <a:p>
            <a:r>
              <a:rPr lang="en-US">
                <a:solidFill>
                  <a:srgbClr val="FF3300"/>
                </a:solidFill>
                <a:latin typeface="Trebuchet MS" charset="0"/>
              </a:rPr>
              <a:t>HERA power law fit </a:t>
            </a:r>
          </a:p>
          <a:p>
            <a:r>
              <a:rPr lang="en-US">
                <a:solidFill>
                  <a:srgbClr val="FF3300"/>
                </a:solidFill>
                <a:latin typeface="Trebuchet MS" charset="0"/>
              </a:rPr>
              <a:t>for E</a:t>
            </a:r>
            <a:r>
              <a:rPr lang="en-US" baseline="-25000">
                <a:solidFill>
                  <a:srgbClr val="FF3300"/>
                </a:solidFill>
                <a:latin typeface="Trebuchet MS" charset="0"/>
              </a:rPr>
              <a:t>e</a:t>
            </a:r>
            <a:r>
              <a:rPr lang="en-US">
                <a:solidFill>
                  <a:srgbClr val="FF3300"/>
                </a:solidFill>
                <a:latin typeface="Trebuchet MS" charset="0"/>
              </a:rPr>
              <a:t> = 150 GeV…</a:t>
            </a:r>
          </a:p>
          <a:p>
            <a:r>
              <a:rPr lang="en-US">
                <a:solidFill>
                  <a:srgbClr val="FF3300"/>
                </a:solidFill>
                <a:latin typeface="Trebuchet MS" charset="0"/>
                <a:sym typeface="Wingdings" charset="2"/>
              </a:rPr>
              <a:t>    </a:t>
            </a:r>
            <a:r>
              <a:rPr lang="en-US">
                <a:solidFill>
                  <a:schemeClr val="accent2"/>
                </a:solidFill>
                <a:latin typeface="Trebuchet MS" charset="0"/>
                <a:sym typeface="Wingdings" charset="2"/>
              </a:rPr>
              <a:t> Sat</a:t>
            </a:r>
            <a:r>
              <a:rPr lang="en-US" baseline="30000">
                <a:solidFill>
                  <a:schemeClr val="accent2"/>
                </a:solidFill>
                <a:latin typeface="Trebuchet MS" charset="0"/>
                <a:sym typeface="Wingdings" charset="2"/>
              </a:rPr>
              <a:t>n</a:t>
            </a:r>
            <a:r>
              <a:rPr lang="en-US">
                <a:solidFill>
                  <a:schemeClr val="accent2"/>
                </a:solidFill>
                <a:latin typeface="Trebuchet MS" charset="0"/>
                <a:sym typeface="Wingdings" charset="2"/>
              </a:rPr>
              <a:t> smoking gun?</a:t>
            </a:r>
            <a:endParaRPr lang="en-US">
              <a:solidFill>
                <a:schemeClr val="accent2"/>
              </a:solidFill>
              <a:latin typeface="Trebuchet MS" charset="0"/>
            </a:endParaRPr>
          </a:p>
        </p:txBody>
      </p:sp>
      <p:sp>
        <p:nvSpPr>
          <p:cNvPr id="83975" name="TextBox 7"/>
          <p:cNvSpPr txBox="1">
            <a:spLocks noChangeArrowheads="1"/>
          </p:cNvSpPr>
          <p:nvPr/>
        </p:nvSpPr>
        <p:spPr bwMode="auto">
          <a:xfrm>
            <a:off x="1219200" y="4343400"/>
            <a:ext cx="89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Trebuchet MS" charset="0"/>
              </a:rPr>
              <a:t>[2 fb</a:t>
            </a:r>
            <a:r>
              <a:rPr lang="en-US" sz="1800" baseline="30000">
                <a:solidFill>
                  <a:srgbClr val="0000FF"/>
                </a:solidFill>
                <a:latin typeface="Trebuchet MS" charset="0"/>
              </a:rPr>
              <a:t>-1</a:t>
            </a:r>
            <a:r>
              <a:rPr lang="en-US" sz="1800">
                <a:solidFill>
                  <a:srgbClr val="0000FF"/>
                </a:solidFill>
                <a:latin typeface="Trebuchet MS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1752600"/>
            <a:ext cx="5638800" cy="5105400"/>
            <a:chOff x="4953000" y="762000"/>
            <a:chExt cx="3806076" cy="3505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762000"/>
              <a:ext cx="3806076" cy="3505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86600" y="990600"/>
              <a:ext cx="543739" cy="316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rebuchet MS"/>
                </a:rPr>
                <a:t>eA</a:t>
              </a:r>
              <a:endParaRPr lang="en-US" dirty="0">
                <a:latin typeface="Trebuchet MS"/>
              </a:endParaRPr>
            </a:p>
          </p:txBody>
        </p:sp>
      </p:grpSp>
      <p:sp>
        <p:nvSpPr>
          <p:cNvPr id="49154" name="Rectangle 10"/>
          <p:cNvSpPr>
            <a:spLocks noChangeArrowheads="1"/>
          </p:cNvSpPr>
          <p:nvPr/>
        </p:nvSpPr>
        <p:spPr bwMode="auto">
          <a:xfrm>
            <a:off x="0" y="838200"/>
            <a:ext cx="5410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Trebuchet MS"/>
              </a:rPr>
              <a:t>Four orders of magnitude increase </a:t>
            </a:r>
          </a:p>
          <a:p>
            <a:pPr algn="ctr"/>
            <a:r>
              <a:rPr lang="en-US" b="1" dirty="0" smtClean="0">
                <a:latin typeface="Trebuchet MS"/>
              </a:rPr>
              <a:t>in kinematic range over previous </a:t>
            </a:r>
          </a:p>
          <a:p>
            <a:pPr algn="ctr"/>
            <a:r>
              <a:rPr lang="en-US" b="1" dirty="0" smtClean="0">
                <a:latin typeface="Trebuchet MS"/>
              </a:rPr>
              <a:t>DIS experiments. </a:t>
            </a:r>
          </a:p>
          <a:p>
            <a:pPr algn="ctr"/>
            <a:endParaRPr lang="en-US" dirty="0">
              <a:latin typeface="Trebuchet MS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as an Electron-ion Collider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9906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Wingdings" pitchFamily="-106" charset="2"/>
              <a:buChar char="à"/>
            </a:pP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Revolutionise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our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view of the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partonic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structure of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nuclear matter.</a:t>
            </a:r>
          </a:p>
          <a:p>
            <a:endParaRPr lang="en-US" dirty="0" smtClean="0">
              <a:solidFill>
                <a:srgbClr val="FF0000"/>
              </a:solidFill>
              <a:latin typeface="Trebuchet MS"/>
              <a:sym typeface="Wingdings"/>
            </a:endParaRPr>
          </a:p>
          <a:p>
            <a:pPr>
              <a:buFont typeface="Wingdings" pitchFamily="-106" charset="2"/>
              <a:buChar char="à"/>
            </a:pP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Study interactions of densely packed, but weakly coupled,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partons</a:t>
            </a:r>
            <a:endParaRPr lang="en-US" dirty="0" smtClean="0">
              <a:solidFill>
                <a:srgbClr val="FF0000"/>
              </a:solidFill>
              <a:latin typeface="Trebuchet MS"/>
              <a:sym typeface="Wingdings"/>
            </a:endParaRPr>
          </a:p>
          <a:p>
            <a:endParaRPr lang="en-US" dirty="0" smtClean="0">
              <a:solidFill>
                <a:srgbClr val="FF0000"/>
              </a:solidFill>
              <a:latin typeface="Trebuchet MS"/>
              <a:sym typeface="Wingdings"/>
            </a:endParaRPr>
          </a:p>
          <a:p>
            <a:pPr>
              <a:buFont typeface="Wingdings" pitchFamily="-106" charset="2"/>
              <a:buChar char="à"/>
            </a:pP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Ultra-clean probe of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passage of `struck’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through cold nuclear matter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ChangeArrowheads="1"/>
          </p:cNvSpPr>
          <p:nvPr/>
        </p:nvSpPr>
        <p:spPr bwMode="auto">
          <a:xfrm>
            <a:off x="457200" y="762000"/>
            <a:ext cx="2286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49155" name="Rectangle 11"/>
          <p:cNvSpPr>
            <a:spLocks noChangeArrowheads="1"/>
          </p:cNvSpPr>
          <p:nvPr/>
        </p:nvSpPr>
        <p:spPr bwMode="auto">
          <a:xfrm>
            <a:off x="914400" y="4621213"/>
            <a:ext cx="2057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Relevance to the Heavy Ion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Programme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11977" b="3793"/>
          <a:stretch>
            <a:fillRect/>
          </a:stretch>
        </p:blipFill>
        <p:spPr>
          <a:xfrm>
            <a:off x="-1" y="762000"/>
            <a:ext cx="9160915" cy="5791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9"/>
          <p:cNvGrpSpPr>
            <a:grpSpLocks noChangeAspect="1"/>
          </p:cNvGrpSpPr>
          <p:nvPr/>
        </p:nvGrpSpPr>
        <p:grpSpPr bwMode="auto">
          <a:xfrm>
            <a:off x="2735537" y="609600"/>
            <a:ext cx="6408464" cy="2895600"/>
            <a:chOff x="948" y="1680"/>
            <a:chExt cx="4812" cy="2282"/>
          </a:xfrm>
        </p:grpSpPr>
        <p:pic>
          <p:nvPicPr>
            <p:cNvPr id="13" name="Picture 20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8" y="1680"/>
              <a:ext cx="4812" cy="2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2058"/>
            <p:cNvSpPr>
              <a:spLocks noChangeAspect="1" noChangeArrowheads="1"/>
            </p:cNvSpPr>
            <p:nvPr/>
          </p:nvSpPr>
          <p:spPr bwMode="auto">
            <a:xfrm>
              <a:off x="960" y="1776"/>
              <a:ext cx="528" cy="1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Trebuchet MS"/>
              </a:endParaRPr>
            </a:p>
          </p:txBody>
        </p:sp>
      </p:grpSp>
      <p:sp>
        <p:nvSpPr>
          <p:cNvPr id="447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Current Status of Nuclear Parton Densities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2" name="Rectangle 2060"/>
          <p:cNvSpPr>
            <a:spLocks noChangeArrowheads="1"/>
          </p:cNvSpPr>
          <p:nvPr/>
        </p:nvSpPr>
        <p:spPr bwMode="auto">
          <a:xfrm>
            <a:off x="3686295" y="4032551"/>
            <a:ext cx="73649" cy="3507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762000"/>
            <a:ext cx="1429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Trebuchet MS"/>
              </a:rPr>
              <a:t>[Existing </a:t>
            </a:r>
          </a:p>
          <a:p>
            <a:pPr algn="r"/>
            <a:r>
              <a:rPr lang="en-US" dirty="0" smtClean="0">
                <a:latin typeface="Trebuchet MS"/>
              </a:rPr>
              <a:t>DIS data]</a:t>
            </a:r>
            <a:endParaRPr lang="en-US" dirty="0">
              <a:latin typeface="Trebuchet MS"/>
            </a:endParaRPr>
          </a:p>
        </p:txBody>
      </p:sp>
      <p:sp>
        <p:nvSpPr>
          <p:cNvPr id="86021" name="TextBox 8"/>
          <p:cNvSpPr txBox="1">
            <a:spLocks noChangeArrowheads="1"/>
          </p:cNvSpPr>
          <p:nvPr/>
        </p:nvSpPr>
        <p:spPr bwMode="auto">
          <a:xfrm>
            <a:off x="3429000" y="3657600"/>
            <a:ext cx="5568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Trebuchet MS" charset="0"/>
              </a:rPr>
              <a:t>R</a:t>
            </a:r>
            <a:r>
              <a:rPr lang="en-US" b="1" baseline="-25000" dirty="0" err="1">
                <a:latin typeface="Trebuchet MS" charset="0"/>
              </a:rPr>
              <a:t>i</a:t>
            </a:r>
            <a:r>
              <a:rPr lang="en-US" b="1" dirty="0">
                <a:latin typeface="Trebuchet MS" charset="0"/>
              </a:rPr>
              <a:t> = Nuclear PDF </a:t>
            </a:r>
            <a:r>
              <a:rPr lang="en-US" b="1" dirty="0" err="1">
                <a:latin typeface="Trebuchet MS" charset="0"/>
              </a:rPr>
              <a:t>i</a:t>
            </a:r>
            <a:r>
              <a:rPr lang="en-US" b="1" dirty="0">
                <a:latin typeface="Trebuchet MS" charset="0"/>
              </a:rPr>
              <a:t> / (A * proton PDF </a:t>
            </a:r>
            <a:r>
              <a:rPr lang="en-US" b="1" dirty="0" err="1">
                <a:latin typeface="Trebuchet MS" charset="0"/>
              </a:rPr>
              <a:t>i</a:t>
            </a:r>
            <a:r>
              <a:rPr lang="en-US" b="1" dirty="0">
                <a:latin typeface="Trebuchet MS" charset="0"/>
              </a:rPr>
              <a:t>)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91998"/>
            <a:ext cx="8458200" cy="27660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0" y="4724400"/>
            <a:ext cx="111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rebuchet MS"/>
              </a:rPr>
              <a:t>Valence</a:t>
            </a:r>
            <a:endParaRPr lang="en-US" sz="2000" b="1" dirty="0">
              <a:latin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472440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rebuchet MS"/>
              </a:rPr>
              <a:t>Sea</a:t>
            </a:r>
            <a:endParaRPr lang="en-US" sz="2000" b="1" dirty="0">
              <a:latin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4724400"/>
            <a:ext cx="88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rebuchet MS"/>
              </a:rPr>
              <a:t>Gluon</a:t>
            </a:r>
            <a:endParaRPr lang="en-US" sz="2000" b="1" dirty="0">
              <a:latin typeface="Trebuchet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6858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22" name="TextBox 6"/>
          <p:cNvSpPr txBox="1">
            <a:spLocks noChangeArrowheads="1"/>
          </p:cNvSpPr>
          <p:nvPr/>
        </p:nvSpPr>
        <p:spPr bwMode="auto">
          <a:xfrm>
            <a:off x="0" y="609600"/>
            <a:ext cx="382668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Complex nuclear effects,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not yet fully understood </a:t>
            </a:r>
          </a:p>
          <a:p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Quarks from DIS &amp; DY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Gluon mainly from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dAu</a:t>
            </a: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single </a:t>
            </a:r>
            <a:r>
              <a:rPr lang="en-US" dirty="0" smtClean="0">
                <a:solidFill>
                  <a:srgbClr val="FF0000"/>
                </a:solidFill>
                <a:latin typeface="Symbol"/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0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rates  </a:t>
            </a:r>
          </a:p>
          <a:p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Trebuchet MS"/>
              </a:rPr>
              <a:t> All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poorly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constrained for </a:t>
            </a:r>
            <a:r>
              <a:rPr lang="en-US" dirty="0" err="1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>
                <a:solidFill>
                  <a:srgbClr val="FF0000"/>
                </a:solidFill>
                <a:latin typeface="Trebuchet MS"/>
              </a:rPr>
              <a:t> &lt; 10</a:t>
            </a:r>
            <a:r>
              <a:rPr lang="en-US" baseline="30000" dirty="0">
                <a:solidFill>
                  <a:srgbClr val="FF0000"/>
                </a:solidFill>
                <a:latin typeface="Trebuchet MS"/>
              </a:rPr>
              <a:t>-2</a:t>
            </a:r>
            <a:endParaRPr lang="en-US" baseline="30000" dirty="0" smtClean="0">
              <a:solidFill>
                <a:srgbClr val="FF0000"/>
              </a:solidFill>
              <a:latin typeface="Trebuchet MS"/>
            </a:endParaRPr>
          </a:p>
          <a:p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Current Low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x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Understanding in LHC Ion Data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/>
          <a:srcRect l="2535" t="3022" r="6337" b="3022"/>
          <a:stretch>
            <a:fillRect/>
          </a:stretch>
        </p:blipFill>
        <p:spPr bwMode="auto">
          <a:xfrm>
            <a:off x="0" y="990600"/>
            <a:ext cx="4631494" cy="3200400"/>
          </a:xfrm>
          <a:prstGeom prst="rect">
            <a:avLst/>
          </a:prstGeom>
          <a:noFill/>
          <a:ln w="38100" cap="flat">
            <a:noFill/>
            <a:prstDash val="solid"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685800"/>
            <a:ext cx="4726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</a:rPr>
              <a:t>Uncertainties in low-</a:t>
            </a:r>
            <a:r>
              <a:rPr lang="en-US" dirty="0" err="1" smtClean="0">
                <a:latin typeface="Trebuchet MS"/>
              </a:rPr>
              <a:t>x</a:t>
            </a:r>
            <a:r>
              <a:rPr lang="en-US" dirty="0" smtClean="0">
                <a:latin typeface="Trebuchet MS"/>
              </a:rPr>
              <a:t> nuclear </a:t>
            </a:r>
          </a:p>
          <a:p>
            <a:r>
              <a:rPr lang="en-US" dirty="0" err="1" smtClean="0">
                <a:latin typeface="Trebuchet MS"/>
              </a:rPr>
              <a:t>PDFs</a:t>
            </a:r>
            <a:r>
              <a:rPr lang="en-US" dirty="0" smtClean="0">
                <a:latin typeface="Trebuchet MS"/>
              </a:rPr>
              <a:t> preclude precision </a:t>
            </a:r>
          </a:p>
          <a:p>
            <a:r>
              <a:rPr lang="en-US" dirty="0" smtClean="0">
                <a:latin typeface="Trebuchet MS"/>
              </a:rPr>
              <a:t>statements on medium produced </a:t>
            </a:r>
          </a:p>
          <a:p>
            <a:r>
              <a:rPr lang="en-US" dirty="0" smtClean="0">
                <a:latin typeface="Trebuchet MS"/>
              </a:rPr>
              <a:t>in AA (e.g. extent of screening</a:t>
            </a:r>
          </a:p>
          <a:p>
            <a:r>
              <a:rPr lang="en-US" dirty="0" smtClean="0">
                <a:latin typeface="Trebuchet MS"/>
              </a:rPr>
              <a:t>of </a:t>
            </a:r>
            <a:r>
              <a:rPr lang="en-US" dirty="0" err="1" smtClean="0">
                <a:latin typeface="Trebuchet MS"/>
              </a:rPr>
              <a:t>c-cbar</a:t>
            </a:r>
            <a:r>
              <a:rPr lang="en-US" dirty="0" smtClean="0">
                <a:latin typeface="Trebuchet MS"/>
              </a:rPr>
              <a:t> potential)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685800"/>
            <a:ext cx="3237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Inclusive J/</a:t>
            </a:r>
            <a:r>
              <a:rPr lang="en-US" b="1" dirty="0" smtClean="0">
                <a:solidFill>
                  <a:srgbClr val="FF0000"/>
                </a:solidFill>
                <a:latin typeface="Symbol"/>
              </a:rPr>
              <a:t>Y</a:t>
            </a:r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 AA data</a:t>
            </a:r>
            <a:endParaRPr lang="en-US" b="1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80462"/>
            <a:ext cx="4191000" cy="3777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180344"/>
            <a:ext cx="47452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/>
              </a:rPr>
              <a:t>h</a:t>
            </a:r>
            <a:r>
              <a:rPr lang="en-US" dirty="0" smtClean="0">
                <a:latin typeface="Trebuchet MS"/>
              </a:rPr>
              <a:t> dependence of </a:t>
            </a:r>
            <a:r>
              <a:rPr lang="en-US" dirty="0" err="1" smtClean="0">
                <a:latin typeface="Trebuchet MS"/>
              </a:rPr>
              <a:t>pPb</a:t>
            </a:r>
            <a:r>
              <a:rPr lang="en-US" dirty="0" smtClean="0">
                <a:latin typeface="Trebuchet MS"/>
              </a:rPr>
              <a:t> charged</a:t>
            </a:r>
          </a:p>
          <a:p>
            <a:r>
              <a:rPr lang="en-US" dirty="0" smtClean="0">
                <a:latin typeface="Trebuchet MS"/>
              </a:rPr>
              <a:t>particle spectra best described</a:t>
            </a:r>
          </a:p>
          <a:p>
            <a:r>
              <a:rPr lang="en-US" dirty="0" smtClean="0">
                <a:latin typeface="Trebuchet MS"/>
              </a:rPr>
              <a:t>by shadowing-only models </a:t>
            </a:r>
          </a:p>
          <a:p>
            <a:r>
              <a:rPr lang="en-US" dirty="0" smtClean="0">
                <a:latin typeface="Trebuchet MS"/>
              </a:rPr>
              <a:t>(saturation models too steep?)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… progress with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pPb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, but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uncertainties still large, detailed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situation far from clear   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2667000"/>
            <a:ext cx="332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Minimum Bias </a:t>
            </a:r>
            <a:r>
              <a:rPr lang="en-US" b="1" dirty="0" err="1" smtClean="0">
                <a:solidFill>
                  <a:srgbClr val="FF0000"/>
                </a:solidFill>
                <a:latin typeface="Trebuchet MS"/>
              </a:rPr>
              <a:t>pA</a:t>
            </a:r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 data</a:t>
            </a:r>
            <a:endParaRPr lang="en-US" b="1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15000" y="6705600"/>
            <a:ext cx="838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924800" y="6705600"/>
            <a:ext cx="838200" cy="1588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00" y="6519446"/>
            <a:ext cx="413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  <a:latin typeface="Trebuchet MS"/>
              </a:rPr>
              <a:t>Pb</a:t>
            </a:r>
            <a:endParaRPr lang="en-US" sz="1600" dirty="0">
              <a:solidFill>
                <a:schemeClr val="accent2"/>
              </a:solidFill>
              <a:latin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6800" y="6519446"/>
            <a:ext cx="298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  <a:latin typeface="Trebuchet MS"/>
              </a:rPr>
              <a:t>p</a:t>
            </a:r>
            <a:endParaRPr lang="en-US" sz="1600" dirty="0">
              <a:solidFill>
                <a:schemeClr val="accent2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8"/>
          <p:cNvSpPr txBox="1">
            <a:spLocks noChangeArrowheads="1"/>
          </p:cNvSpPr>
          <p:nvPr/>
        </p:nvSpPr>
        <p:spPr bwMode="auto">
          <a:xfrm>
            <a:off x="0" y="533400"/>
            <a:ext cx="868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Simulated </a:t>
            </a:r>
            <a:r>
              <a:rPr lang="en-US" dirty="0" err="1" smtClean="0">
                <a:solidFill>
                  <a:srgbClr val="FF3300"/>
                </a:solidFill>
                <a:latin typeface="Trebuchet MS" charset="0"/>
              </a:rPr>
              <a:t>LHeC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ePb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F</a:t>
            </a:r>
            <a:r>
              <a:rPr lang="en-US" baseline="-25000" dirty="0">
                <a:solidFill>
                  <a:srgbClr val="FF3300"/>
                </a:solidFill>
                <a:latin typeface="Trebuchet MS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measurement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has huge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impact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on uncertainties</a:t>
            </a:r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>
              <a:buFontTx/>
              <a:buChar char="•"/>
            </a:pPr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Most striking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effect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for sea &amp; gluons</a:t>
            </a:r>
          </a:p>
          <a:p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FF3300"/>
                </a:solidFill>
                <a:latin typeface="Trebuchet MS" charset="0"/>
              </a:rPr>
              <a:t> High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gluon 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uncertainty still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large   </a:t>
            </a:r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6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Impact of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eA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F</a:t>
            </a:r>
            <a:r>
              <a:rPr lang="en-US" sz="32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2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data </a:t>
            </a:r>
            <a:endParaRPr lang="en-GB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pic>
        <p:nvPicPr>
          <p:cNvPr id="8704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477" y="228600"/>
            <a:ext cx="371452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0" y="2819400"/>
            <a:ext cx="6629400" cy="4038600"/>
            <a:chOff x="2514600" y="2819400"/>
            <a:chExt cx="6629400" cy="403860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2819400"/>
              <a:ext cx="6629400" cy="40386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/>
            </p:cNvSpPr>
            <p:nvPr/>
          </p:nvSpPr>
          <p:spPr bwMode="auto">
            <a:xfrm>
              <a:off x="3276600" y="3200400"/>
              <a:ext cx="858787" cy="2616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latin typeface="Trebuchet MS"/>
                  <a:ea typeface="Gill Sans" charset="0"/>
                  <a:cs typeface="Gill Sans" charset="0"/>
                </a:rPr>
                <a:t>Valence</a:t>
              </a:r>
            </a:p>
          </p:txBody>
        </p:sp>
        <p:sp>
          <p:nvSpPr>
            <p:cNvPr id="10" name="Rectangle 10"/>
            <p:cNvSpPr>
              <a:spLocks/>
            </p:cNvSpPr>
            <p:nvPr/>
          </p:nvSpPr>
          <p:spPr bwMode="auto">
            <a:xfrm>
              <a:off x="5528604" y="3696270"/>
              <a:ext cx="491196" cy="2616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latin typeface="Trebuchet MS"/>
                  <a:ea typeface="Gill Sans" charset="0"/>
                  <a:cs typeface="Gill Sans" charset="0"/>
                </a:rPr>
                <a:t>Sea</a:t>
              </a:r>
            </a:p>
          </p:txBody>
        </p:sp>
        <p:sp>
          <p:nvSpPr>
            <p:cNvPr id="11" name="Rectangle 11"/>
            <p:cNvSpPr>
              <a:spLocks/>
            </p:cNvSpPr>
            <p:nvPr/>
          </p:nvSpPr>
          <p:spPr bwMode="auto">
            <a:xfrm>
              <a:off x="7398151" y="3331119"/>
              <a:ext cx="526649" cy="2616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latin typeface="Trebuchet MS"/>
                  <a:ea typeface="Gill Sans" charset="0"/>
                  <a:cs typeface="Gill Sans" charset="0"/>
                </a:rPr>
                <a:t>Glue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02443" y="3276600"/>
            <a:ext cx="19415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[Example </a:t>
            </a:r>
          </a:p>
          <a:p>
            <a:pPr algn="ctr"/>
            <a:r>
              <a:rPr lang="en-US" dirty="0" smtClean="0">
                <a:latin typeface="Trebuchet MS"/>
              </a:rPr>
              <a:t>pseudo-data</a:t>
            </a:r>
          </a:p>
          <a:p>
            <a:pPr algn="ctr"/>
            <a:r>
              <a:rPr lang="en-US" dirty="0" smtClean="0">
                <a:latin typeface="Trebuchet MS"/>
              </a:rPr>
              <a:t>from single </a:t>
            </a:r>
          </a:p>
          <a:p>
            <a:pPr algn="ctr"/>
            <a:r>
              <a:rPr lang="en-US" dirty="0" smtClean="0">
                <a:latin typeface="Trebuchet MS"/>
              </a:rPr>
              <a:t>Q</a:t>
            </a:r>
            <a:r>
              <a:rPr lang="en-US" baseline="30000" dirty="0" smtClean="0">
                <a:latin typeface="Trebuchet MS"/>
              </a:rPr>
              <a:t>2</a:t>
            </a:r>
            <a:r>
              <a:rPr lang="en-US" dirty="0" smtClean="0">
                <a:latin typeface="Trebuchet MS"/>
              </a:rPr>
              <a:t> Value] </a:t>
            </a:r>
            <a:endParaRPr lang="en-US" dirty="0">
              <a:latin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5410200"/>
            <a:ext cx="14180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[Effects </a:t>
            </a:r>
          </a:p>
          <a:p>
            <a:pPr algn="ctr"/>
            <a:r>
              <a:rPr lang="en-US" dirty="0" smtClean="0">
                <a:latin typeface="Trebuchet MS"/>
              </a:rPr>
              <a:t>on EPS09</a:t>
            </a:r>
          </a:p>
          <a:p>
            <a:pPr algn="ctr"/>
            <a:r>
              <a:rPr lang="en-US" dirty="0" err="1" smtClean="0">
                <a:latin typeface="Trebuchet MS"/>
              </a:rPr>
              <a:t>nPDF</a:t>
            </a:r>
            <a:r>
              <a:rPr lang="en-US" dirty="0" smtClean="0">
                <a:latin typeface="Trebuchet MS"/>
              </a:rPr>
              <a:t> fit] </a:t>
            </a:r>
            <a:endParaRPr lang="en-US" dirty="0">
              <a:latin typeface="Trebuchet MS"/>
            </a:endParaRPr>
          </a:p>
        </p:txBody>
      </p:sp>
      <p:cxnSp>
        <p:nvCxnSpPr>
          <p:cNvPr id="16" name="Straight Arrow Connector 15"/>
          <p:cNvCxnSpPr>
            <a:stCxn id="13" idx="0"/>
          </p:cNvCxnSpPr>
          <p:nvPr/>
        </p:nvCxnSpPr>
        <p:spPr>
          <a:xfrm rot="16200000" flipV="1">
            <a:off x="7515611" y="2618989"/>
            <a:ext cx="1066800" cy="24842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rot="10800000">
            <a:off x="6705600" y="5791200"/>
            <a:ext cx="762000" cy="2191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4495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Summary and Outlook 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90115" name="Text Box 1027"/>
          <p:cNvSpPr txBox="1">
            <a:spLocks noChangeArrowheads="1"/>
          </p:cNvSpPr>
          <p:nvPr/>
        </p:nvSpPr>
        <p:spPr bwMode="auto">
          <a:xfrm>
            <a:off x="0" y="762000"/>
            <a:ext cx="914400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Trebuchet MS" charset="0"/>
              </a:rPr>
              <a:t> LHC is</a:t>
            </a:r>
            <a:r>
              <a:rPr lang="en-US" dirty="0" smtClean="0">
                <a:latin typeface="Trebuchet MS" charset="0"/>
              </a:rPr>
              <a:t> new </a:t>
            </a:r>
            <a:r>
              <a:rPr lang="en-US" dirty="0">
                <a:latin typeface="Trebuchet MS" charset="0"/>
              </a:rPr>
              <a:t>world</a:t>
            </a:r>
            <a:r>
              <a:rPr lang="en-US" dirty="0" smtClean="0">
                <a:latin typeface="Trebuchet MS" charset="0"/>
              </a:rPr>
              <a:t> for </a:t>
            </a:r>
            <a:r>
              <a:rPr lang="en-US" dirty="0" err="1" smtClean="0">
                <a:latin typeface="Trebuchet MS" charset="0"/>
              </a:rPr>
              <a:t>p-p</a:t>
            </a:r>
            <a:r>
              <a:rPr lang="en-US" dirty="0" smtClean="0">
                <a:latin typeface="Trebuchet MS" charset="0"/>
              </a:rPr>
              <a:t> physics </a:t>
            </a:r>
          </a:p>
          <a:p>
            <a:r>
              <a:rPr lang="en-US" dirty="0" smtClean="0">
                <a:latin typeface="Trebuchet MS" charset="0"/>
              </a:rPr>
              <a:t>(even more for heavy ion) physics</a:t>
            </a:r>
          </a:p>
          <a:p>
            <a:endParaRPr lang="en-US" dirty="0" smtClean="0">
              <a:solidFill>
                <a:srgbClr val="FF3300"/>
              </a:solidFill>
              <a:latin typeface="Trebuchet MS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Trebuchet MS" charset="0"/>
              </a:rPr>
              <a:t> Conceptual Design Report available. </a:t>
            </a:r>
          </a:p>
          <a:p>
            <a:endParaRPr lang="en-US" dirty="0" smtClean="0">
              <a:latin typeface="Trebuchet MS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 charset="0"/>
                <a:sym typeface="Wingdings" charset="2"/>
              </a:rPr>
              <a:t> Timeline?... Optimal </a:t>
            </a:r>
          </a:p>
          <a:p>
            <a:r>
              <a:rPr lang="en-US" dirty="0" smtClean="0">
                <a:solidFill>
                  <a:schemeClr val="tx2"/>
                </a:solidFill>
                <a:latin typeface="Trebuchet MS" charset="0"/>
                <a:sym typeface="Wingdings" charset="2"/>
              </a:rPr>
              <a:t>impact by running in </a:t>
            </a:r>
          </a:p>
          <a:p>
            <a:r>
              <a:rPr lang="en-US" dirty="0" smtClean="0">
                <a:solidFill>
                  <a:schemeClr val="tx2"/>
                </a:solidFill>
                <a:latin typeface="Trebuchet MS" charset="0"/>
                <a:sym typeface="Wingdings" charset="2"/>
              </a:rPr>
              <a:t>High </a:t>
            </a:r>
            <a:r>
              <a:rPr lang="en-US" dirty="0" err="1" smtClean="0">
                <a:solidFill>
                  <a:schemeClr val="tx2"/>
                </a:solidFill>
                <a:latin typeface="Trebuchet MS" charset="0"/>
                <a:sym typeface="Wingdings" charset="2"/>
              </a:rPr>
              <a:t>Lumi</a:t>
            </a:r>
            <a:r>
              <a:rPr lang="en-US" dirty="0" smtClean="0">
                <a:solidFill>
                  <a:schemeClr val="tx2"/>
                </a:solidFill>
                <a:latin typeface="Trebuchet MS" charset="0"/>
                <a:sym typeface="Wingdings" charset="2"/>
              </a:rPr>
              <a:t> LHC Phase</a:t>
            </a:r>
          </a:p>
          <a:p>
            <a:endParaRPr lang="en-US" dirty="0" smtClean="0">
              <a:solidFill>
                <a:srgbClr val="FF3300"/>
              </a:solidFill>
              <a:latin typeface="Trebuchet MS" charset="0"/>
              <a:sym typeface="Wingdings" charset="2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Trebuchet MS" charset="0"/>
                <a:sym typeface="Wingdings" charset="2"/>
              </a:rPr>
              <a:t> Ongoing work …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  <a:sym typeface="Wingdings" charset="2"/>
              </a:rPr>
              <a:t>     - Physics motivation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  <a:sym typeface="Wingdings" charset="2"/>
              </a:rPr>
              <a:t>     - Detector / simulation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  <a:sym typeface="Wingdings" charset="2"/>
              </a:rPr>
              <a:t>     - Superconducting RF, 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  <a:sym typeface="Wingdings" charset="2"/>
              </a:rPr>
              <a:t>	ERL, machine …</a:t>
            </a:r>
          </a:p>
          <a:p>
            <a:endParaRPr lang="en-US" dirty="0" smtClean="0">
              <a:solidFill>
                <a:srgbClr val="FF3300"/>
              </a:solidFill>
              <a:latin typeface="Trebuchet MS" charset="0"/>
              <a:sym typeface="Wingdings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5604" y="2743200"/>
            <a:ext cx="4898396" cy="3785652"/>
          </a:xfrm>
          <a:prstGeom prst="rect">
            <a:avLst/>
          </a:prstGeom>
          <a:solidFill>
            <a:srgbClr val="CCFFCC">
              <a:alpha val="51000"/>
            </a:srgb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 More at:</a:t>
            </a:r>
          </a:p>
          <a:p>
            <a:endParaRPr lang="en-US" dirty="0" smtClean="0">
              <a:solidFill>
                <a:schemeClr val="accent2"/>
              </a:solidFill>
              <a:latin typeface="Trebuchet MS" charset="0"/>
              <a:sym typeface="Wingdings" charset="2"/>
            </a:endParaRPr>
          </a:p>
          <a:p>
            <a:r>
              <a:rPr lang="en-GB" dirty="0" smtClean="0">
                <a:solidFill>
                  <a:schemeClr val="accent2"/>
                </a:solidFill>
                <a:latin typeface="Trebuchet MS" charset="0"/>
              </a:rPr>
              <a:t>   - http://</a:t>
            </a:r>
            <a:r>
              <a:rPr lang="en-GB" dirty="0" err="1" smtClean="0">
                <a:solidFill>
                  <a:schemeClr val="accent2"/>
                </a:solidFill>
                <a:latin typeface="Trebuchet MS" charset="0"/>
              </a:rPr>
              <a:t>cern.ch/lhec</a:t>
            </a:r>
            <a:endParaRPr lang="en-US" dirty="0" smtClean="0">
              <a:solidFill>
                <a:schemeClr val="accent2"/>
              </a:solidFill>
              <a:latin typeface="Trebuchet MS" charset="0"/>
              <a:sym typeface="Wingdings" charset="2"/>
            </a:endParaRPr>
          </a:p>
          <a:p>
            <a:endParaRPr lang="en-US" dirty="0" smtClean="0">
              <a:solidFill>
                <a:schemeClr val="accent2"/>
              </a:solidFill>
              <a:latin typeface="Trebuchet MS" charset="0"/>
              <a:sym typeface="Wingdings" charset="2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   - CDR [arXiv</a:t>
            </a:r>
            <a:r>
              <a:rPr lang="en-US" dirty="0" smtClean="0">
                <a:solidFill>
                  <a:schemeClr val="accent2"/>
                </a:solidFill>
                <a:latin typeface="Trebuchet MS"/>
              </a:rPr>
              <a:t>:1206.2913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]</a:t>
            </a:r>
          </a:p>
          <a:p>
            <a:endParaRPr lang="en-US" dirty="0" smtClean="0">
              <a:solidFill>
                <a:schemeClr val="accent2"/>
              </a:solidFill>
              <a:latin typeface="Trebuchet MS" charset="0"/>
              <a:sym typeface="Wingdings" charset="2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  - `Dig Deeper’,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	Newman &amp;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Stasto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,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     	Nature Physics 9 (2013) 448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 smtClean="0">
              <a:solidFill>
                <a:schemeClr val="accent2"/>
              </a:solidFill>
              <a:latin typeface="Trebuchet MS" charset="0"/>
              <a:sym typeface="Wingdings" charset="2"/>
            </a:endParaRPr>
          </a:p>
          <a:p>
            <a:endParaRPr lang="en-US" dirty="0">
              <a:solidFill>
                <a:schemeClr val="accent2"/>
              </a:solidFill>
              <a:latin typeface="Trebuchet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698" y="0"/>
            <a:ext cx="317430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457200" y="762000"/>
            <a:ext cx="2286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5105400" y="1295400"/>
            <a:ext cx="2057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77646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… with thanks to Nestor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Armesto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, Max Klein,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Anna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Stasto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and many experimentalist, theorist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&amp; accelerator scientist colleagues …  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7668"/>
            <a:ext cx="9144000" cy="4110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1905000"/>
            <a:ext cx="2914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rebuchet MS"/>
              </a:rPr>
              <a:t>LHeC</a:t>
            </a:r>
            <a:r>
              <a:rPr lang="en-US" dirty="0" smtClean="0">
                <a:latin typeface="Trebuchet MS"/>
              </a:rPr>
              <a:t> study group …</a:t>
            </a:r>
            <a:endParaRPr lang="en-US" dirty="0">
              <a:latin typeface="Trebuchet M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l="6731" t="8558" r="57203" b="59433"/>
          <a:stretch>
            <a:fillRect/>
          </a:stretch>
        </p:blipFill>
        <p:spPr bwMode="auto">
          <a:xfrm>
            <a:off x="5704878" y="0"/>
            <a:ext cx="315371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7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DIS and HERA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579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  <a:latin typeface="Trebuchet MS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: exchanged boson resolving power</a:t>
            </a: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: fractional momentum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of struck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quark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9" name="Picture 8" descr="H1prelim-11-042.fig1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3999"/>
              <a:stretch>
                <a:fillRect/>
              </a:stretch>
            </p:blipFill>
          </mc:Choice>
          <mc:Fallback>
            <p:blipFill>
              <a:blip r:embed="rId5"/>
              <a:srcRect l="3999"/>
              <a:stretch>
                <a:fillRect/>
              </a:stretch>
            </p:blipFill>
          </mc:Fallback>
        </mc:AlternateContent>
        <p:spPr>
          <a:xfrm>
            <a:off x="0" y="2229824"/>
            <a:ext cx="4901237" cy="4628176"/>
          </a:xfrm>
          <a:prstGeom prst="rect">
            <a:avLst/>
          </a:prstGeom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953000" y="1981200"/>
            <a:ext cx="4191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HERA Proton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</a:rPr>
              <a:t>parton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densities in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</a:rPr>
              <a:t>x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range well matched to LHC rapidity plateau … BUT…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3441680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- Insufficient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lumi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for high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Lack of Q</a:t>
            </a:r>
            <a:r>
              <a:rPr lang="en-US" baseline="30000" dirty="0" smtClean="0">
                <a:solidFill>
                  <a:srgbClr val="FF0000"/>
                </a:solidFill>
                <a:latin typeface="Trebuchet MS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lever-arm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for low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gluon</a:t>
            </a: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Assumptions on quark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flavour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decomposition</a:t>
            </a: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No deuterons or heavy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533400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Current</a:t>
            </a:r>
            <a:r>
              <a:rPr lang="nl-NL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</a:t>
            </a:r>
            <a:r>
              <a:rPr lang="nl-NL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PDFs</a:t>
            </a:r>
            <a:r>
              <a:rPr lang="nl-NL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&amp; LHC</a:t>
            </a:r>
            <a:endParaRPr lang="nl-NL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183" t="18701" r="9911" b="8641"/>
          <a:stretch>
            <a:fillRect/>
          </a:stretch>
        </p:blipFill>
        <p:spPr bwMode="auto">
          <a:xfrm>
            <a:off x="0" y="609600"/>
            <a:ext cx="434752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0940"/>
            <a:ext cx="4640580" cy="31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3048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Current uncertainties due to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PDFs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for particles on LHC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rapidity plateau (NLO):</a:t>
            </a:r>
          </a:p>
          <a:p>
            <a:r>
              <a:rPr lang="en-US" dirty="0" smtClean="0">
                <a:latin typeface="Trebuchet MS"/>
              </a:rPr>
              <a:t>- Most precise for quark initiated processes around EW scale</a:t>
            </a:r>
          </a:p>
          <a:p>
            <a:r>
              <a:rPr lang="en-US" dirty="0" smtClean="0">
                <a:latin typeface="Trebuchet MS"/>
              </a:rPr>
              <a:t>- Gluon initiated processes less</a:t>
            </a:r>
          </a:p>
          <a:p>
            <a:r>
              <a:rPr lang="en-US" dirty="0" smtClean="0">
                <a:latin typeface="Trebuchet MS"/>
              </a:rPr>
              <a:t>well known</a:t>
            </a:r>
          </a:p>
          <a:p>
            <a:pPr>
              <a:buFontTx/>
              <a:buChar char="-"/>
            </a:pPr>
            <a:r>
              <a:rPr lang="en-US" dirty="0" smtClean="0">
                <a:latin typeface="Trebuchet MS"/>
              </a:rPr>
              <a:t> All uncertainties explode for largest masses </a:t>
            </a:r>
            <a:endParaRPr lang="en-US" dirty="0">
              <a:latin typeface="Trebuchet M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32686"/>
            <a:ext cx="4608512" cy="312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A726-529C-144C-92C0-AB3DA6981C5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6311940" cy="5486400"/>
          </a:xfrm>
          <a:prstGeom prst="rect">
            <a:avLst/>
          </a:prstGeom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28600" y="8382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6096000" y="1143000"/>
            <a:ext cx="3048000" cy="513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LHeC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is latest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&amp;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most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promising idea to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take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lepton-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hadron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physics to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Trebuchet MS" charset="0"/>
              </a:rPr>
              <a:t>TeV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centre of mass scale</a:t>
            </a:r>
          </a:p>
          <a:p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- High luminosity: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latin typeface="Trebuchet MS" charset="0"/>
              </a:rPr>
              <a:t>33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- 10</a:t>
            </a:r>
            <a:r>
              <a:rPr lang="en-US" baseline="30000" dirty="0" smtClean="0">
                <a:solidFill>
                  <a:srgbClr val="FF0000"/>
                </a:solidFill>
                <a:latin typeface="Trebuchet MS" charset="0"/>
              </a:rPr>
              <a:t>34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  <a:latin typeface="Trebuchet MS" charset="0"/>
              </a:rPr>
              <a:t>-2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s</a:t>
            </a:r>
            <a:r>
              <a:rPr lang="en-US" baseline="30000" dirty="0" smtClean="0">
                <a:solidFill>
                  <a:srgbClr val="FF0000"/>
                </a:solidFill>
                <a:latin typeface="Trebuchet MS" charset="0"/>
              </a:rPr>
              <a:t>-1</a:t>
            </a:r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endParaRPr lang="en-US" baseline="30000" dirty="0" smtClean="0">
              <a:solidFill>
                <a:srgbClr val="FF0000"/>
              </a:solidFill>
              <a:latin typeface="Trebuchet MS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Runs simultaneous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with ATLAS / CMS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in post-LS3 HL-LHC period </a:t>
            </a:r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8674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Beyond HERA: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Context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RLlay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381000"/>
            <a:ext cx="5689600" cy="4267200"/>
          </a:xfrm>
          <a:prstGeom prst="rect">
            <a:avLst/>
          </a:prstGeom>
        </p:spPr>
      </p:pic>
      <p:sp>
        <p:nvSpPr>
          <p:cNvPr id="49154" name="Rectangle 10"/>
          <p:cNvSpPr>
            <a:spLocks noChangeArrowheads="1"/>
          </p:cNvSpPr>
          <p:nvPr/>
        </p:nvSpPr>
        <p:spPr bwMode="auto">
          <a:xfrm>
            <a:off x="457200" y="762000"/>
            <a:ext cx="2286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49155" name="Rectangle 11"/>
          <p:cNvSpPr>
            <a:spLocks noChangeArrowheads="1"/>
          </p:cNvSpPr>
          <p:nvPr/>
        </p:nvSpPr>
        <p:spPr bwMode="auto">
          <a:xfrm>
            <a:off x="914400" y="4621213"/>
            <a:ext cx="2057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Baseline</a:t>
            </a:r>
            <a:r>
              <a:rPr lang="en-US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/>
                <a:ea typeface="ＭＳ ゴシック"/>
                <a:cs typeface="ＭＳ ゴシック"/>
              </a:rPr>
              <a:t>♯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Design (Electron “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Linac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”)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49163" name="TextBox 4"/>
          <p:cNvSpPr txBox="1">
            <a:spLocks noChangeArrowheads="1"/>
          </p:cNvSpPr>
          <p:nvPr/>
        </p:nvSpPr>
        <p:spPr bwMode="auto">
          <a:xfrm>
            <a:off x="0" y="609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rebuchet MS" charset="0"/>
              </a:rPr>
              <a:t>Design constraint: power consumption &lt; 100 MW </a:t>
            </a:r>
            <a:r>
              <a:rPr lang="en-US" dirty="0" err="1" smtClean="0">
                <a:latin typeface="Trebuchet MS" charset="0"/>
                <a:sym typeface="Wingdings"/>
              </a:rPr>
              <a:t></a:t>
            </a:r>
            <a:r>
              <a:rPr lang="en-US" dirty="0" smtClean="0">
                <a:latin typeface="Trebuchet MS" charset="0"/>
                <a:sym typeface="Wingdings"/>
              </a:rPr>
              <a:t> </a:t>
            </a:r>
            <a:r>
              <a:rPr lang="en-US" dirty="0" err="1" smtClean="0">
                <a:latin typeface="Trebuchet MS" charset="0"/>
                <a:sym typeface="Wingdings"/>
              </a:rPr>
              <a:t>E</a:t>
            </a:r>
            <a:r>
              <a:rPr lang="en-US" baseline="-25000" dirty="0" err="1" smtClean="0">
                <a:latin typeface="Trebuchet MS" charset="0"/>
                <a:sym typeface="Wingdings"/>
              </a:rPr>
              <a:t>e</a:t>
            </a:r>
            <a:r>
              <a:rPr lang="en-US" dirty="0" smtClean="0">
                <a:latin typeface="Trebuchet MS" charset="0"/>
                <a:sym typeface="Wingdings"/>
              </a:rPr>
              <a:t> = 60 </a:t>
            </a:r>
            <a:r>
              <a:rPr lang="en-US" dirty="0" err="1" smtClean="0">
                <a:latin typeface="Trebuchet MS" charset="0"/>
                <a:sym typeface="Wingdings"/>
              </a:rPr>
              <a:t>GeV</a:t>
            </a:r>
            <a:endParaRPr lang="en-US" dirty="0" smtClean="0">
              <a:latin typeface="Trebuchet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30444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Two 10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GeV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linacs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,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3 returns, 20 MV/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m</a:t>
            </a: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Energy recovery in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same structures</a:t>
            </a:r>
          </a:p>
          <a:p>
            <a:r>
              <a:rPr lang="en-US" dirty="0" smtClean="0">
                <a:latin typeface="Trebuchet MS"/>
              </a:rPr>
              <a:t>[CERN plans energy </a:t>
            </a:r>
          </a:p>
          <a:p>
            <a:r>
              <a:rPr lang="en-US" dirty="0" smtClean="0">
                <a:latin typeface="Trebuchet MS"/>
              </a:rPr>
              <a:t>recovery prototype]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95678"/>
            <a:ext cx="91743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ep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Lumi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33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– 10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34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-2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s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-1</a:t>
            </a: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Wingdings" pitchFamily="-106" charset="2"/>
              <a:buChar char="à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10 - 100 fb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-1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per year </a:t>
            </a:r>
          </a:p>
          <a:p>
            <a:pPr>
              <a:buFont typeface="Wingdings" pitchFamily="-106" charset="2"/>
              <a:buChar char="à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100 fb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-1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– 1 ab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-1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total 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Trebuchet MS"/>
              </a:rPr>
              <a:t> </a:t>
            </a:r>
            <a:r>
              <a:rPr lang="en-US" b="1" dirty="0" err="1" smtClean="0">
                <a:latin typeface="Trebuchet MS"/>
              </a:rPr>
              <a:t>eD</a:t>
            </a:r>
            <a:r>
              <a:rPr lang="en-US" b="1" dirty="0" smtClean="0">
                <a:latin typeface="Trebuchet MS"/>
              </a:rPr>
              <a:t> and </a:t>
            </a:r>
            <a:r>
              <a:rPr lang="en-US" b="1" dirty="0" err="1" smtClean="0">
                <a:latin typeface="Trebuchet MS"/>
              </a:rPr>
              <a:t>eA</a:t>
            </a:r>
            <a:r>
              <a:rPr lang="en-US" b="1" dirty="0" smtClean="0">
                <a:latin typeface="Trebuchet MS"/>
              </a:rPr>
              <a:t> collisions have always been integral to </a:t>
            </a:r>
            <a:r>
              <a:rPr lang="en-US" b="1" dirty="0" err="1" smtClean="0">
                <a:latin typeface="Trebuchet MS"/>
              </a:rPr>
              <a:t>programme</a:t>
            </a:r>
            <a:endParaRPr lang="en-US" b="1" dirty="0" smtClean="0"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latin typeface="Trebuchet MS"/>
              </a:rPr>
              <a:t> </a:t>
            </a:r>
            <a:r>
              <a:rPr lang="en-US" b="1" dirty="0" err="1" smtClean="0">
                <a:latin typeface="Trebuchet MS"/>
              </a:rPr>
              <a:t>e</a:t>
            </a:r>
            <a:r>
              <a:rPr lang="en-US" b="1" dirty="0" smtClean="0">
                <a:latin typeface="Trebuchet MS"/>
              </a:rPr>
              <a:t>-nucleon </a:t>
            </a:r>
            <a:r>
              <a:rPr lang="en-US" b="1" dirty="0" err="1" smtClean="0">
                <a:latin typeface="Trebuchet MS"/>
              </a:rPr>
              <a:t>Lumi</a:t>
            </a:r>
            <a:r>
              <a:rPr lang="en-US" b="1" dirty="0" smtClean="0">
                <a:latin typeface="Trebuchet MS"/>
              </a:rPr>
              <a:t> estimates ~ 10</a:t>
            </a:r>
            <a:r>
              <a:rPr lang="en-US" b="1" baseline="30000" dirty="0" smtClean="0">
                <a:latin typeface="Trebuchet MS"/>
              </a:rPr>
              <a:t>31</a:t>
            </a:r>
            <a:r>
              <a:rPr lang="en-US" b="1" dirty="0" smtClean="0">
                <a:latin typeface="Trebuchet MS"/>
              </a:rPr>
              <a:t> (10</a:t>
            </a:r>
            <a:r>
              <a:rPr lang="en-US" b="1" baseline="30000" dirty="0" smtClean="0">
                <a:latin typeface="Trebuchet MS"/>
              </a:rPr>
              <a:t>32</a:t>
            </a:r>
            <a:r>
              <a:rPr lang="en-US" b="1" dirty="0" smtClean="0">
                <a:latin typeface="Trebuchet MS"/>
              </a:rPr>
              <a:t>) cm</a:t>
            </a:r>
            <a:r>
              <a:rPr lang="en-US" b="1" baseline="30000" dirty="0" smtClean="0">
                <a:latin typeface="Trebuchet MS"/>
              </a:rPr>
              <a:t>-2 </a:t>
            </a:r>
            <a:r>
              <a:rPr lang="en-US" b="1" dirty="0" smtClean="0">
                <a:latin typeface="Trebuchet MS"/>
              </a:rPr>
              <a:t>s</a:t>
            </a:r>
            <a:r>
              <a:rPr lang="en-US" b="1" baseline="30000" dirty="0" smtClean="0">
                <a:latin typeface="Trebuchet MS"/>
              </a:rPr>
              <a:t>-1</a:t>
            </a:r>
            <a:r>
              <a:rPr lang="en-US" b="1" dirty="0" smtClean="0">
                <a:latin typeface="Trebuchet MS"/>
              </a:rPr>
              <a:t> for </a:t>
            </a:r>
            <a:r>
              <a:rPr lang="en-US" b="1" dirty="0" err="1" smtClean="0">
                <a:latin typeface="Trebuchet MS"/>
              </a:rPr>
              <a:t>eD</a:t>
            </a:r>
            <a:r>
              <a:rPr lang="en-US" b="1" dirty="0" smtClean="0">
                <a:latin typeface="Trebuchet MS"/>
              </a:rPr>
              <a:t> (</a:t>
            </a:r>
            <a:r>
              <a:rPr lang="en-US" b="1" dirty="0" err="1" smtClean="0">
                <a:latin typeface="Trebuchet MS"/>
              </a:rPr>
              <a:t>ePb</a:t>
            </a:r>
            <a:r>
              <a:rPr lang="en-US" b="1" dirty="0" smtClean="0">
                <a:latin typeface="Trebuchet MS"/>
              </a:rPr>
              <a:t>) </a:t>
            </a: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r>
              <a:rPr lang="en-US" sz="18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/>
                <a:ea typeface="ＭＳ ゴシック"/>
                <a:cs typeface="ＭＳ ゴシック"/>
              </a:rPr>
              <a:t>♯ </a:t>
            </a:r>
            <a:r>
              <a:rPr lang="en-US" sz="1800" dirty="0" smtClean="0">
                <a:solidFill>
                  <a:schemeClr val="accent2"/>
                </a:solidFill>
                <a:latin typeface="Trebuchet MS"/>
              </a:rPr>
              <a:t>Alternative designs based on electron ring and on higher energy, lower 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Trebuchet MS"/>
              </a:rPr>
              <a:t>luminosity, </a:t>
            </a:r>
            <a:r>
              <a:rPr lang="en-US" sz="1800" dirty="0" err="1" smtClean="0">
                <a:solidFill>
                  <a:schemeClr val="accent2"/>
                </a:solidFill>
                <a:latin typeface="Trebuchet MS"/>
              </a:rPr>
              <a:t>linac</a:t>
            </a:r>
            <a:r>
              <a:rPr lang="en-US" sz="1800" dirty="0" smtClean="0">
                <a:solidFill>
                  <a:schemeClr val="accent2"/>
                </a:solidFill>
                <a:latin typeface="Trebuchet MS"/>
              </a:rPr>
              <a:t> also exist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28600" y="8382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88786"/>
            <a:ext cx="7772399" cy="6069214"/>
          </a:xfrm>
          <a:prstGeom prst="rect">
            <a:avLst/>
          </a:prstGeom>
        </p:spPr>
      </p:pic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029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Physics Overview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Detector Acceptance Requirements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135171" name="Text Box 3"/>
          <p:cNvSpPr txBox="1">
            <a:spLocks noChangeAspect="1" noChangeArrowheads="1"/>
          </p:cNvSpPr>
          <p:nvPr/>
        </p:nvSpPr>
        <p:spPr bwMode="auto">
          <a:xfrm>
            <a:off x="1782763" y="1728788"/>
            <a:ext cx="146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09600"/>
            <a:ext cx="36957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spect="1" noChangeArrowheads="1"/>
          </p:cNvSpPr>
          <p:nvPr/>
        </p:nvSpPr>
        <p:spPr bwMode="auto">
          <a:xfrm>
            <a:off x="782638" y="901700"/>
            <a:ext cx="21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rebuchet MS" charset="0"/>
            </a:endParaRPr>
          </a:p>
        </p:txBody>
      </p:sp>
      <p:sp>
        <p:nvSpPr>
          <p:cNvPr id="135174" name="Rectangle 6"/>
          <p:cNvSpPr>
            <a:spLocks noChangeAspect="1" noChangeArrowheads="1"/>
          </p:cNvSpPr>
          <p:nvPr/>
        </p:nvSpPr>
        <p:spPr bwMode="auto">
          <a:xfrm>
            <a:off x="782638" y="890588"/>
            <a:ext cx="174625" cy="13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3"/>
          <a:srcRect r="5998"/>
          <a:stretch>
            <a:fillRect/>
          </a:stretch>
        </p:blipFill>
        <p:spPr bwMode="auto">
          <a:xfrm>
            <a:off x="0" y="2540000"/>
            <a:ext cx="405923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5638800" y="2133600"/>
            <a:ext cx="1905000" cy="175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 flipH="1">
            <a:off x="3810000" y="3581400"/>
            <a:ext cx="18288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rebuchet MS"/>
            </a:endParaRP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0" y="1219200"/>
            <a:ext cx="5105400" cy="1200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Trebuchet MS" charset="0"/>
              </a:rPr>
              <a:t>Access to Q</a:t>
            </a:r>
            <a:r>
              <a:rPr lang="en-US" baseline="30000" dirty="0">
                <a:solidFill>
                  <a:srgbClr val="FF3300"/>
                </a:solidFill>
                <a:latin typeface="Trebuchet MS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=1 GeV</a:t>
            </a:r>
            <a:r>
              <a:rPr lang="en-US" baseline="30000" dirty="0">
                <a:solidFill>
                  <a:srgbClr val="FF3300"/>
                </a:solidFill>
                <a:latin typeface="Trebuchet MS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in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ep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mode for all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&gt; 5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10</a:t>
            </a:r>
            <a:r>
              <a:rPr lang="en-US" baseline="30000" dirty="0">
                <a:solidFill>
                  <a:srgbClr val="FF3300"/>
                </a:solidFill>
                <a:latin typeface="Trebuchet MS" charset="0"/>
              </a:rPr>
              <a:t>-7</a:t>
            </a:r>
            <a:r>
              <a:rPr lang="en-US" baseline="30000" dirty="0">
                <a:solidFill>
                  <a:schemeClr val="accent2"/>
                </a:solidFill>
                <a:latin typeface="Trebuchet MS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requires scattered </a:t>
            </a:r>
          </a:p>
          <a:p>
            <a:r>
              <a:rPr lang="en-US" dirty="0">
                <a:solidFill>
                  <a:srgbClr val="FF3300"/>
                </a:solidFill>
                <a:latin typeface="Trebuchet MS" charset="0"/>
              </a:rPr>
              <a:t>electron acceptance to 179</a:t>
            </a:r>
            <a:r>
              <a:rPr lang="en-US" baseline="30000" dirty="0">
                <a:solidFill>
                  <a:srgbClr val="FF3300"/>
                </a:solidFill>
                <a:latin typeface="Trebuchet MS" charset="0"/>
              </a:rPr>
              <a:t>o 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4191000" y="4419600"/>
            <a:ext cx="43118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Similarly, need 1</a:t>
            </a:r>
            <a:r>
              <a:rPr lang="en-US" baseline="30000" dirty="0" smtClean="0">
                <a:solidFill>
                  <a:schemeClr val="accent2"/>
                </a:solidFill>
                <a:latin typeface="Trebuchet MS" charset="0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 acceptance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in outgoing proton direction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to contain hadrons at high </a:t>
            </a:r>
            <a:r>
              <a:rPr lang="en-US" dirty="0" err="1" smtClean="0">
                <a:solidFill>
                  <a:schemeClr val="accent2"/>
                </a:solidFill>
                <a:latin typeface="Trebuchet MS" charset="0"/>
              </a:rPr>
              <a:t>x</a:t>
            </a:r>
            <a:endParaRPr lang="en-US" dirty="0" smtClean="0">
              <a:solidFill>
                <a:schemeClr val="accent2"/>
              </a:solidFill>
              <a:latin typeface="Trebuchet MS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(essential for good kinematic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 charset="0"/>
              </a:rPr>
              <a:t>reconstruction)</a:t>
            </a:r>
            <a:endParaRPr lang="en-US" dirty="0">
              <a:solidFill>
                <a:schemeClr val="accent2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Detector Overview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81000" y="838200"/>
            <a:ext cx="8458200" cy="4593949"/>
            <a:chOff x="0" y="663851"/>
            <a:chExt cx="9144000" cy="524765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31" y="663851"/>
              <a:ext cx="8202099" cy="524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0" y="3276600"/>
              <a:ext cx="9144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001000" y="3276600"/>
              <a:ext cx="9144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2400" y="2743200"/>
              <a:ext cx="353282" cy="94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rebuchet MS"/>
                </a:rPr>
                <a:t>e</a:t>
              </a:r>
              <a:endParaRPr lang="en-US" dirty="0">
                <a:latin typeface="Trebuchet M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87863" y="2743200"/>
              <a:ext cx="356137" cy="94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rebuchet MS"/>
                </a:rPr>
                <a:t>p</a:t>
              </a:r>
              <a:endParaRPr lang="en-US" dirty="0">
                <a:latin typeface="Trebuchet M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" y="5657672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Forward / backward asymmetry reflecting beam energies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Present size 14m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9m (c.f. CMS 21m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15m, ATLAS 45m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25m)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Trebuchet MS"/>
              </a:rPr>
              <a:t> ZDC, proton spectrometer integral to design from outset</a:t>
            </a:r>
            <a:endParaRPr lang="en-US" b="1" dirty="0">
              <a:latin typeface="Trebuchet M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11701</TotalTime>
  <Words>1883</Words>
  <Application>Microsoft Macintosh PowerPoint</Application>
  <PresentationFormat>On-screen Show (4:3)</PresentationFormat>
  <Paragraphs>365</Paragraphs>
  <Slides>29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Future High Energy  Electron – Hadron Scattering:  The LHeC Project</vt:lpstr>
      <vt:lpstr>Conceptual Design Report (July 2012)</vt:lpstr>
      <vt:lpstr>DIS and HERA</vt:lpstr>
      <vt:lpstr>Current PDFs &amp; LHC</vt:lpstr>
      <vt:lpstr>Beyond HERA: LHeC Context</vt:lpstr>
      <vt:lpstr>Baseline♯ Design (Electron “Linac”)</vt:lpstr>
      <vt:lpstr>Physics Overview</vt:lpstr>
      <vt:lpstr>LHeC Detector Acceptance Requirements</vt:lpstr>
      <vt:lpstr>Detector Overview</vt:lpstr>
      <vt:lpstr>Assumed Systematic Precision</vt:lpstr>
      <vt:lpstr>PDF Constraints at LHeC </vt:lpstr>
      <vt:lpstr>Do we need to Care about High x?</vt:lpstr>
      <vt:lpstr>e.g. High Mass 2 Gluino Production</vt:lpstr>
      <vt:lpstr>PDF Uncertainties for Higgs Physics</vt:lpstr>
      <vt:lpstr>A Direct Higgs Study</vt:lpstr>
      <vt:lpstr>Direct Sensitivity to New Physics</vt:lpstr>
      <vt:lpstr>Cross Sections and Rates for Heavy Flavours</vt:lpstr>
      <vt:lpstr>Low-x Physics and Parton Saturation</vt:lpstr>
      <vt:lpstr>LHeC Strategy for making the target blacker</vt:lpstr>
      <vt:lpstr>Establishing and Characterising Saturation</vt:lpstr>
      <vt:lpstr>Exclusive / Diffractive Channels and Saturation</vt:lpstr>
      <vt:lpstr>e.g. J/y Photoproduction</vt:lpstr>
      <vt:lpstr>LHeC as an Electron-ion Collider</vt:lpstr>
      <vt:lpstr>Relevance to the Heavy Ion Programme</vt:lpstr>
      <vt:lpstr>Current Status of Nuclear Parton Densities</vt:lpstr>
      <vt:lpstr>Current Low x Understanding in LHC Ion Data</vt:lpstr>
      <vt:lpstr>Impact of eA F2 LHeC data </vt:lpstr>
      <vt:lpstr>Summary and Outlook </vt:lpstr>
      <vt:lpstr>Slide 29</vt:lpstr>
    </vt:vector>
  </TitlesOfParts>
  <Company> 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LEP Event (ALEPH)</dc:title>
  <dc:creator>paul</dc:creator>
  <cp:lastModifiedBy>Paul Newman</cp:lastModifiedBy>
  <cp:revision>1051</cp:revision>
  <dcterms:created xsi:type="dcterms:W3CDTF">2013-09-13T05:57:50Z</dcterms:created>
  <dcterms:modified xsi:type="dcterms:W3CDTF">2013-09-13T05:59:19Z</dcterms:modified>
</cp:coreProperties>
</file>