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798" r:id="rId2"/>
    <p:sldId id="787" r:id="rId3"/>
    <p:sldId id="779" r:id="rId4"/>
    <p:sldId id="783" r:id="rId5"/>
    <p:sldId id="780" r:id="rId6"/>
    <p:sldId id="784" r:id="rId7"/>
    <p:sldId id="753" r:id="rId8"/>
    <p:sldId id="786" r:id="rId9"/>
    <p:sldId id="756" r:id="rId10"/>
    <p:sldId id="759" r:id="rId11"/>
    <p:sldId id="760" r:id="rId12"/>
    <p:sldId id="762" r:id="rId13"/>
    <p:sldId id="820" r:id="rId14"/>
    <p:sldId id="761" r:id="rId15"/>
    <p:sldId id="765" r:id="rId16"/>
    <p:sldId id="767" r:id="rId17"/>
    <p:sldId id="818" r:id="rId18"/>
    <p:sldId id="817" r:id="rId19"/>
    <p:sldId id="768" r:id="rId20"/>
    <p:sldId id="772" r:id="rId21"/>
    <p:sldId id="785" r:id="rId22"/>
    <p:sldId id="704" r:id="rId23"/>
    <p:sldId id="730" r:id="rId24"/>
    <p:sldId id="789" r:id="rId25"/>
    <p:sldId id="819" r:id="rId26"/>
    <p:sldId id="726" r:id="rId27"/>
    <p:sldId id="713" r:id="rId28"/>
    <p:sldId id="793" r:id="rId29"/>
    <p:sldId id="610" r:id="rId30"/>
    <p:sldId id="709" r:id="rId31"/>
    <p:sldId id="648" r:id="rId32"/>
    <p:sldId id="710" r:id="rId33"/>
    <p:sldId id="740" r:id="rId34"/>
    <p:sldId id="800" r:id="rId35"/>
    <p:sldId id="801" r:id="rId36"/>
    <p:sldId id="803" r:id="rId37"/>
    <p:sldId id="822" r:id="rId38"/>
    <p:sldId id="804" r:id="rId39"/>
    <p:sldId id="805" r:id="rId40"/>
    <p:sldId id="741" r:id="rId41"/>
    <p:sldId id="807" r:id="rId42"/>
    <p:sldId id="571" r:id="rId43"/>
    <p:sldId id="808" r:id="rId44"/>
    <p:sldId id="745" r:id="rId45"/>
    <p:sldId id="690" r:id="rId46"/>
    <p:sldId id="629" r:id="rId47"/>
    <p:sldId id="721" r:id="rId48"/>
    <p:sldId id="815" r:id="rId49"/>
    <p:sldId id="816" r:id="rId50"/>
    <p:sldId id="689" r:id="rId51"/>
    <p:sldId id="806" r:id="rId52"/>
    <p:sldId id="746" r:id="rId53"/>
    <p:sldId id="821" r:id="rId54"/>
    <p:sldId id="775" r:id="rId5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8309F"/>
    <a:srgbClr val="9900FF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6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/>
              </a:defRPr>
            </a:lvl1pPr>
          </a:lstStyle>
          <a:p>
            <a:pPr>
              <a:defRPr/>
            </a:pPr>
            <a:fld id="{5DE8CF94-7984-D14A-821E-E1FD4DC3CBB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31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1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/>
              </a:defRPr>
            </a:lvl1pPr>
          </a:lstStyle>
          <a:p>
            <a:pPr>
              <a:defRPr/>
            </a:pPr>
            <a:fld id="{1D82D54A-4E90-C946-9AAE-2F9C2A38503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B8324-6A99-D348-AB0E-53A648F55990}" type="slidenum">
              <a:rPr lang="en-US"/>
              <a:pPr/>
              <a:t>5</a:t>
            </a:fld>
            <a:endParaRPr lang="en-US"/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693540" y="633488"/>
            <a:ext cx="5664398" cy="38644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en-US" dirty="0">
              <a:latin typeface="Trebuchet MS"/>
            </a:endParaRPr>
          </a:p>
        </p:txBody>
      </p:sp>
      <p:sp>
        <p:nvSpPr>
          <p:cNvPr id="26628" name="Text Box 2"/>
          <p:cNvSpPr>
            <a:spLocks noGrp="1" noChangeArrowheads="1"/>
          </p:cNvSpPr>
          <p:nvPr>
            <p:ph type="body"/>
          </p:nvPr>
        </p:nvSpPr>
        <p:spPr>
          <a:xfrm>
            <a:off x="924223" y="4358822"/>
            <a:ext cx="5011043" cy="4079119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853161" y="8719155"/>
            <a:ext cx="3006328" cy="4203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6493" tIns="43247" rIns="86493" bIns="43247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/>
            </a:pPr>
            <a:fld id="{4F19CA90-E36B-E542-90EF-B4601BC2C32D}" type="slidenum"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864931" algn="l"/>
                  <a:tab pos="1729862" algn="l"/>
                  <a:tab pos="2594793" algn="l"/>
                  <a:tab pos="3459724" algn="l"/>
                  <a:tab pos="4324655" algn="l"/>
                  <a:tab pos="5189586" algn="l"/>
                  <a:tab pos="6054517" algn="l"/>
                  <a:tab pos="6919448" algn="l"/>
                  <a:tab pos="7784379" algn="l"/>
                  <a:tab pos="8649310" algn="l"/>
                  <a:tab pos="9514241" algn="l"/>
                </a:tabLst>
                <a:defRPr/>
              </a:pPr>
              <a:t>5</a:t>
            </a:fld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B63DC-BC35-A943-A948-5ECC4E977E15}" type="slidenum">
              <a:rPr lang="en-GB">
                <a:latin typeface="Trebuchet MS" charset="0"/>
              </a:rPr>
              <a:pPr/>
              <a:t>22</a:t>
            </a:fld>
            <a:endParaRPr lang="en-GB">
              <a:latin typeface="Trebuchet MS" charset="0"/>
            </a:endParaRPr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039D3-EAF2-AB41-881B-957171EBA385}" type="slidenum">
              <a:rPr lang="en-GB">
                <a:latin typeface="Trebuchet MS" charset="0"/>
              </a:rPr>
              <a:pPr/>
              <a:t>38</a:t>
            </a:fld>
            <a:endParaRPr lang="en-GB">
              <a:latin typeface="Trebuchet MS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039D3-EAF2-AB41-881B-957171EBA385}" type="slidenum">
              <a:rPr lang="en-GB">
                <a:latin typeface="Trebuchet MS" charset="0"/>
              </a:rPr>
              <a:pPr/>
              <a:t>39</a:t>
            </a:fld>
            <a:endParaRPr lang="en-GB">
              <a:latin typeface="Trebuchet MS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ABC70-E094-9249-9D01-419C1B0BD2D2}" type="slidenum">
              <a:rPr lang="en-GB">
                <a:latin typeface="Trebuchet MS" charset="0"/>
              </a:rPr>
              <a:pPr/>
              <a:t>40</a:t>
            </a:fld>
            <a:endParaRPr lang="en-GB">
              <a:latin typeface="Trebuchet M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ABC70-E094-9249-9D01-419C1B0BD2D2}" type="slidenum">
              <a:rPr lang="en-GB">
                <a:latin typeface="Trebuchet MS" charset="0"/>
              </a:rPr>
              <a:pPr/>
              <a:t>41</a:t>
            </a:fld>
            <a:endParaRPr lang="en-GB">
              <a:latin typeface="Trebuchet M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B6F7F2-A089-A04A-9186-06A14945FF22}" type="slidenum">
              <a:rPr lang="en-GB">
                <a:latin typeface="Trebuchet MS" charset="0"/>
              </a:rPr>
              <a:pPr/>
              <a:t>42</a:t>
            </a:fld>
            <a:endParaRPr lang="en-GB">
              <a:latin typeface="Trebuchet MS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82D54A-4E90-C946-9AAE-2F9C2A38503A}" type="slidenum">
              <a:rPr lang="en-GB" smtClean="0"/>
              <a:pPr>
                <a:defRPr/>
              </a:pPr>
              <a:t>43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BF1E7-6BC4-0643-BC3B-0B1058AAB2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BE6-1511-184C-848D-6A854D963C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B19D5-1322-B94C-9D96-BB3CBEDE81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CD6FA-7037-574C-9FCC-D9EB25B721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EAC86-C216-C244-83E0-EFBF62ADB1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2A03-CE29-DD48-92F3-4584546C9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16831-BACE-6E4C-B753-05F0D6A1F1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F01C0-5B7B-C64A-AA31-B58EA6F5C6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E9CF1-CFE2-9246-AF9F-AB7A917F4A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B23A9-E95B-694A-9551-A0A7F5126E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04D57-A391-0641-A8F8-4DF347CE9E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C990B37-E43E-0C44-A11A-BE93AFB073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images.google.co.uk/imgres?imgurl=http://upload.wikimedia.org/wikipedia/en/thumb/4/42/CERN_logo_400x400.gif/200px-CERN_logo_400x400.gif&amp;imgrefurl=http://en.wikipedia.org/wiki/CERN&amp;h=200&amp;w=200&amp;sz=9&amp;hl=en&amp;start=3&amp;tbnid=UrQCf4Ylb3C6nM:&amp;tbnh=104&amp;tbnw=104&amp;prev=/images?q=cern+logo&amp;gbv=2&amp;svnum=10&amp;hl=en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3962400" cy="7445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u="heavy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Future of DIS</a:t>
            </a:r>
            <a:br>
              <a:rPr lang="en-US" sz="3600" b="1" u="heavy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</a:br>
            <a:r>
              <a:rPr lang="en-US" sz="3600" b="1" u="heavy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Part II: “Europe”</a:t>
            </a:r>
            <a:endParaRPr lang="en-GB" sz="3600" b="1" u="heavy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345479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3300"/>
                </a:solidFill>
                <a:latin typeface="Trebuchet MS" charset="0"/>
              </a:rPr>
              <a:t>Paul Newman</a:t>
            </a:r>
          </a:p>
          <a:p>
            <a:pPr algn="ctr"/>
            <a:r>
              <a:rPr lang="en-US" b="1" dirty="0">
                <a:solidFill>
                  <a:srgbClr val="FF3300"/>
                </a:solidFill>
                <a:latin typeface="Trebuchet MS" charset="0"/>
              </a:rPr>
              <a:t>Birmingham </a:t>
            </a:r>
            <a:r>
              <a:rPr lang="en-US" b="1" dirty="0" smtClean="0">
                <a:solidFill>
                  <a:srgbClr val="FF3300"/>
                </a:solidFill>
                <a:latin typeface="Trebuchet MS" charset="0"/>
              </a:rPr>
              <a:t>University</a:t>
            </a:r>
          </a:p>
          <a:p>
            <a:pPr algn="ctr"/>
            <a:endParaRPr lang="en-US" b="1" dirty="0" smtClean="0">
              <a:solidFill>
                <a:srgbClr val="FF3300"/>
              </a:solidFill>
              <a:latin typeface="Trebuchet MS" charset="0"/>
            </a:endParaRPr>
          </a:p>
          <a:p>
            <a:pPr algn="ctr"/>
            <a:r>
              <a:rPr lang="en-US" b="1" dirty="0" smtClean="0">
                <a:solidFill>
                  <a:srgbClr val="FF3300"/>
                </a:solidFill>
                <a:latin typeface="Trebuchet MS" charset="0"/>
              </a:rPr>
              <a:t>Summary Talk from </a:t>
            </a:r>
          </a:p>
          <a:p>
            <a:pPr algn="ctr"/>
            <a:r>
              <a:rPr lang="en-US" b="1" dirty="0" smtClean="0">
                <a:solidFill>
                  <a:srgbClr val="FF3300"/>
                </a:solidFill>
                <a:latin typeface="Trebuchet MS" charset="0"/>
              </a:rPr>
              <a:t>DIS 2012 (Bonn)</a:t>
            </a:r>
          </a:p>
          <a:p>
            <a:pPr algn="ctr"/>
            <a:endParaRPr lang="en-US" b="1" dirty="0" smtClean="0">
              <a:solidFill>
                <a:srgbClr val="FF3300"/>
              </a:solidFill>
              <a:latin typeface="Trebuchet MS" charset="0"/>
            </a:endParaRPr>
          </a:p>
          <a:p>
            <a:pPr algn="ctr"/>
            <a:r>
              <a:rPr lang="en-US" b="1" dirty="0" smtClean="0">
                <a:solidFill>
                  <a:srgbClr val="FF3300"/>
                </a:solidFill>
                <a:latin typeface="Trebuchet MS" charset="0"/>
              </a:rPr>
              <a:t>Fri 30 March 2012</a:t>
            </a:r>
          </a:p>
        </p:txBody>
      </p:sp>
      <p:pic>
        <p:nvPicPr>
          <p:cNvPr id="15368" name="Picture 16" descr="C:\Documents and Settings\paul.D58K4P0J\Desktop\Talks\lhec\f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4572000"/>
            <a:ext cx="1844675" cy="20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2-03-29 at 13.55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038" y="0"/>
            <a:ext cx="4727962" cy="4356100"/>
          </a:xfrm>
          <a:prstGeom prst="rect">
            <a:avLst/>
          </a:prstGeom>
        </p:spPr>
      </p:pic>
      <p:pic>
        <p:nvPicPr>
          <p:cNvPr id="13" name="Picture 12" descr="folder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876800"/>
            <a:ext cx="6211229" cy="1697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318539" cy="62293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8600" y="4343400"/>
            <a:ext cx="6096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82" y="0"/>
            <a:ext cx="9152482" cy="685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5259" b="5259"/>
          <a:stretch>
            <a:fillRect/>
          </a:stretch>
        </p:blipFill>
        <p:spPr>
          <a:xfrm>
            <a:off x="0" y="0"/>
            <a:ext cx="9152482" cy="6130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152400"/>
            <a:ext cx="3743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[All for phase 1 upgrade]</a:t>
            </a:r>
            <a:endParaRPr lang="en-US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096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352800"/>
            <a:ext cx="1297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rebuchet MS"/>
              </a:rPr>
              <a:t>[1MHz now]</a:t>
            </a:r>
            <a:endParaRPr lang="en-US" sz="1600" dirty="0">
              <a:latin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257800"/>
            <a:ext cx="1214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rebuchet MS"/>
              </a:rPr>
              <a:t>[2kHz now]</a:t>
            </a:r>
            <a:endParaRPr lang="en-US" sz="1600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915400" cy="6674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52400"/>
            <a:ext cx="8788400" cy="659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"/>
            <a:ext cx="8839200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5791200"/>
            <a:ext cx="3635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7 new layers, nearest at</a:t>
            </a:r>
          </a:p>
          <a:p>
            <a:r>
              <a:rPr lang="en-US" dirty="0" smtClean="0">
                <a:latin typeface="Trebuchet MS"/>
              </a:rPr>
              <a:t>2.2 cm from beam</a:t>
            </a:r>
            <a:endParaRPr lang="en-US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b="48873"/>
          <a:stretch>
            <a:fillRect/>
          </a:stretch>
        </p:blipFill>
        <p:spPr>
          <a:xfrm>
            <a:off x="0" y="0"/>
            <a:ext cx="8991600" cy="3447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71800"/>
            <a:ext cx="5486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7484"/>
          <a:stretch>
            <a:fillRect/>
          </a:stretch>
        </p:blipFill>
        <p:spPr>
          <a:xfrm>
            <a:off x="5257800" y="4559698"/>
            <a:ext cx="3886200" cy="2298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3107"/>
            <a:ext cx="4267200" cy="3094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3657600"/>
            <a:ext cx="3698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Various ideas under study</a:t>
            </a:r>
          </a:p>
          <a:p>
            <a:r>
              <a:rPr lang="en-US" dirty="0" smtClean="0">
                <a:latin typeface="Trebuchet MS"/>
              </a:rPr>
              <a:t>e.g. Silicon </a:t>
            </a:r>
            <a:r>
              <a:rPr lang="en-US" dirty="0" err="1" smtClean="0">
                <a:latin typeface="Trebuchet MS"/>
              </a:rPr>
              <a:t>Tungstate</a:t>
            </a:r>
            <a:endParaRPr lang="en-US" dirty="0">
              <a:latin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3200400"/>
            <a:ext cx="1935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2.5 &lt; </a:t>
            </a:r>
            <a:r>
              <a:rPr lang="en-US" dirty="0" err="1" smtClean="0">
                <a:latin typeface="Symbol"/>
              </a:rPr>
              <a:t>h</a:t>
            </a:r>
            <a:r>
              <a:rPr lang="en-US" dirty="0" smtClean="0">
                <a:latin typeface="Trebuchet MS"/>
              </a:rPr>
              <a:t> &lt; 4.5</a:t>
            </a:r>
            <a:endParaRPr lang="en-US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ern-far"/>
          <p:cNvPicPr>
            <a:picLocks noChangeAspect="1" noChangeArrowheads="1"/>
          </p:cNvPicPr>
          <p:nvPr/>
        </p:nvPicPr>
        <p:blipFill>
          <a:blip r:embed="rId2"/>
          <a:srcRect l="6216" r="24865"/>
          <a:stretch>
            <a:fillRect/>
          </a:stretch>
        </p:blipFill>
        <p:spPr bwMode="auto">
          <a:xfrm>
            <a:off x="1143000" y="1066800"/>
            <a:ext cx="684258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7445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sym typeface="Wingdings"/>
              </a:rPr>
              <a:t>… or to be more precise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 …</a:t>
            </a:r>
            <a:endParaRPr lang="en-GB" sz="32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0563"/>
            <a:ext cx="8610600" cy="64480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8600" y="5105400"/>
            <a:ext cx="6096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6019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/>
              </a:rPr>
              <a:t>2012 Chamonix LHC Performance workshop summary (Rossi)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07" y="0"/>
            <a:ext cx="8046868" cy="5562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362200" y="3962400"/>
            <a:ext cx="50292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1400" y="3733800"/>
            <a:ext cx="11842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heavy" dirty="0" smtClean="0">
                <a:solidFill>
                  <a:srgbClr val="FF0000"/>
                </a:solidFill>
                <a:latin typeface="Trebuchet MS"/>
              </a:rPr>
              <a:t>Part 2</a:t>
            </a:r>
          </a:p>
          <a:p>
            <a:r>
              <a:rPr lang="en-US" sz="2800" b="1" u="heavy" dirty="0" err="1" smtClean="0">
                <a:solidFill>
                  <a:srgbClr val="FF0000"/>
                </a:solidFill>
                <a:latin typeface="Trebuchet MS"/>
              </a:rPr>
              <a:t>LHeC</a:t>
            </a:r>
            <a:endParaRPr lang="en-US" sz="2800" b="1" u="heavy" dirty="0">
              <a:solidFill>
                <a:srgbClr val="FF0000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09" y="44450"/>
            <a:ext cx="5569891" cy="6813550"/>
          </a:xfrm>
          <a:prstGeom prst="rect">
            <a:avLst/>
          </a:prstGeom>
        </p:spPr>
      </p:pic>
      <p:sp>
        <p:nvSpPr>
          <p:cNvPr id="42905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3048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Material Taken from Draft </a:t>
            </a:r>
            <a:b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</a:b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Conceptual Design Report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228600" y="838200"/>
            <a:ext cx="609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819400"/>
            <a:ext cx="38037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Trebuchet MS"/>
              </a:rPr>
              <a:t> 525 pages,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summarising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work of ~150 participants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over 5 years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Trebuchet MS"/>
              </a:rPr>
              <a:t> Currently under review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by CERN-appointed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referees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latin typeface="Trebuchet MS"/>
                <a:sym typeface="Wingdings"/>
              </a:rPr>
              <a:t> final version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  <a:sym typeface="Wingdings"/>
              </a:rPr>
              <a:t>expected April / May 2012</a:t>
            </a:r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	</a:t>
            </a:r>
            <a:endParaRPr lang="en-US" dirty="0">
              <a:solidFill>
                <a:srgbClr val="FF0000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14010"/>
          <a:stretch>
            <a:fillRect/>
          </a:stretch>
        </p:blipFill>
        <p:spPr>
          <a:xfrm>
            <a:off x="-24479" y="949870"/>
            <a:ext cx="9168479" cy="5908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304800"/>
            <a:ext cx="7616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… with thanks to many colleagues working on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LHeC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… </a:t>
            </a:r>
            <a:endParaRPr lang="en-US" dirty="0">
              <a:solidFill>
                <a:srgbClr val="FF0000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6" name="Rectangle 10"/>
          <p:cNvSpPr>
            <a:spLocks noChangeArrowheads="1"/>
          </p:cNvSpPr>
          <p:nvPr/>
        </p:nvSpPr>
        <p:spPr bwMode="auto">
          <a:xfrm>
            <a:off x="457200" y="762000"/>
            <a:ext cx="2286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LHeC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 Accelerator Design (Daniel Schulte)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5105400" y="1295400"/>
            <a:ext cx="2057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09600"/>
            <a:ext cx="6946900" cy="2667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200" y="3276600"/>
            <a:ext cx="8056563" cy="2286000"/>
            <a:chOff x="304800" y="3429000"/>
            <a:chExt cx="8056563" cy="2286000"/>
          </a:xfrm>
        </p:grpSpPr>
        <p:pic>
          <p:nvPicPr>
            <p:cNvPr id="48130" name="Picture 3" descr="C:\Documents and Settings\paul.D58K4P0J\Desktop\lhec\ringlinac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29200" y="3521075"/>
              <a:ext cx="3332163" cy="1979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2" name="Picture 5" descr="C:\Documents and Settings\paul.D58K4P0J\Desktop\lhec\ringring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81200" y="3733800"/>
              <a:ext cx="2047875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4" name="Text Box 8"/>
            <p:cNvSpPr txBox="1">
              <a:spLocks noChangeArrowheads="1"/>
            </p:cNvSpPr>
            <p:nvPr/>
          </p:nvSpPr>
          <p:spPr bwMode="auto">
            <a:xfrm>
              <a:off x="4724400" y="4968875"/>
              <a:ext cx="15541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Trebuchet MS" charset="0"/>
                </a:rPr>
                <a:t>LINAC-RING</a:t>
              </a:r>
              <a:endParaRPr lang="en-GB" sz="2000" b="1">
                <a:latin typeface="Trebuchet MS" charset="0"/>
              </a:endParaRPr>
            </a:p>
          </p:txBody>
        </p:sp>
        <p:sp>
          <p:nvSpPr>
            <p:cNvPr id="48135" name="Text Box 9"/>
            <p:cNvSpPr txBox="1">
              <a:spLocks noChangeArrowheads="1"/>
            </p:cNvSpPr>
            <p:nvPr/>
          </p:nvSpPr>
          <p:spPr bwMode="auto">
            <a:xfrm>
              <a:off x="304800" y="3978275"/>
              <a:ext cx="1422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Trebuchet MS" charset="0"/>
                </a:rPr>
                <a:t>RING-RING</a:t>
              </a:r>
              <a:endParaRPr lang="en-GB" sz="2000" b="1" dirty="0">
                <a:latin typeface="Trebuchet MS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029200" y="3429000"/>
              <a:ext cx="20574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Trebuchet MS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1000" y="6019800"/>
            <a:ext cx="565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Baseline solutions exist in both versions</a:t>
            </a:r>
            <a:endParaRPr lang="en-US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10"/>
          <p:cNvSpPr>
            <a:spLocks noChangeArrowheads="1"/>
          </p:cNvSpPr>
          <p:nvPr/>
        </p:nvSpPr>
        <p:spPr bwMode="auto">
          <a:xfrm>
            <a:off x="457200" y="762000"/>
            <a:ext cx="2286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sp>
        <p:nvSpPr>
          <p:cNvPr id="50180" name="Rectangle 11"/>
          <p:cNvSpPr>
            <a:spLocks noChangeArrowheads="1"/>
          </p:cNvSpPr>
          <p:nvPr/>
        </p:nvSpPr>
        <p:spPr bwMode="auto">
          <a:xfrm>
            <a:off x="914400" y="4621213"/>
            <a:ext cx="2057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7421" r="7421"/>
          <a:stretch>
            <a:fillRect/>
          </a:stretch>
        </p:blipFill>
        <p:spPr>
          <a:xfrm>
            <a:off x="381000" y="76200"/>
            <a:ext cx="8236862" cy="6823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411716"/>
            <a:ext cx="3124200" cy="3293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"/>
          <p:cNvSpPr>
            <a:spLocks noChangeArrowheads="1"/>
          </p:cNvSpPr>
          <p:nvPr/>
        </p:nvSpPr>
        <p:spPr bwMode="auto">
          <a:xfrm>
            <a:off x="457200" y="762000"/>
            <a:ext cx="2286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sp>
        <p:nvSpPr>
          <p:cNvPr id="49155" name="Rectangle 11"/>
          <p:cNvSpPr>
            <a:spLocks noChangeArrowheads="1"/>
          </p:cNvSpPr>
          <p:nvPr/>
        </p:nvSpPr>
        <p:spPr bwMode="auto">
          <a:xfrm>
            <a:off x="914400" y="4621213"/>
            <a:ext cx="2057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Magnets for Electron Ring 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5686" y="3886200"/>
            <a:ext cx="90183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Electron ring solution </a:t>
            </a:r>
            <a:r>
              <a:rPr lang="en-US" dirty="0" err="1" smtClean="0">
                <a:latin typeface="Trebuchet MS"/>
              </a:rPr>
              <a:t>maximises</a:t>
            </a:r>
            <a:r>
              <a:rPr lang="en-US" dirty="0" smtClean="0">
                <a:latin typeface="Trebuchet MS"/>
              </a:rPr>
              <a:t> luminosity (~2x10</a:t>
            </a:r>
            <a:r>
              <a:rPr lang="en-US" baseline="30000" dirty="0" smtClean="0">
                <a:latin typeface="Trebuchet MS"/>
              </a:rPr>
              <a:t>-33 </a:t>
            </a:r>
            <a:r>
              <a:rPr lang="en-US" dirty="0" smtClean="0">
                <a:latin typeface="Trebuchet MS"/>
              </a:rPr>
              <a:t>cm</a:t>
            </a:r>
            <a:r>
              <a:rPr lang="en-US" baseline="30000" dirty="0" smtClean="0">
                <a:latin typeface="Trebuchet MS"/>
              </a:rPr>
              <a:t>-2</a:t>
            </a:r>
            <a:r>
              <a:rPr lang="en-US" dirty="0" smtClean="0">
                <a:latin typeface="Trebuchet MS"/>
              </a:rPr>
              <a:t> s</a:t>
            </a:r>
            <a:r>
              <a:rPr lang="en-US" baseline="30000" dirty="0" smtClean="0">
                <a:latin typeface="Trebuchet MS"/>
              </a:rPr>
              <a:t>-1</a:t>
            </a:r>
            <a:r>
              <a:rPr lang="en-US" dirty="0" smtClean="0">
                <a:latin typeface="Trebuchet MS"/>
              </a:rPr>
              <a:t>)</a:t>
            </a:r>
          </a:p>
          <a:p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(Serious?) disadvantage = interference with working LHC.</a:t>
            </a:r>
          </a:p>
          <a:p>
            <a:r>
              <a:rPr lang="en-US" dirty="0" smtClean="0">
                <a:latin typeface="Trebuchet MS"/>
              </a:rPr>
              <a:t>Long shutdown may be required </a:t>
            </a:r>
          </a:p>
          <a:p>
            <a:endParaRPr lang="en-US" dirty="0" smtClean="0">
              <a:latin typeface="Trebuchet MS"/>
            </a:endParaRPr>
          </a:p>
          <a:p>
            <a:r>
              <a:rPr lang="en-US" dirty="0" err="1" smtClean="0">
                <a:latin typeface="Trebuchet MS"/>
              </a:rPr>
              <a:t>Linac</a:t>
            </a:r>
            <a:r>
              <a:rPr lang="en-US" dirty="0" smtClean="0">
                <a:latin typeface="Trebuchet MS"/>
              </a:rPr>
              <a:t> solution avoids this (and offers valuable experience with </a:t>
            </a:r>
          </a:p>
          <a:p>
            <a:r>
              <a:rPr lang="en-US" dirty="0" err="1" smtClean="0">
                <a:latin typeface="Trebuchet MS"/>
              </a:rPr>
              <a:t>linacs</a:t>
            </a:r>
            <a:r>
              <a:rPr lang="en-US" dirty="0" smtClean="0">
                <a:latin typeface="Trebuchet MS"/>
              </a:rPr>
              <a:t> / energy recovery …)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28600" y="1371600"/>
            <a:ext cx="5638800" cy="2529659"/>
            <a:chOff x="304800" y="1066800"/>
            <a:chExt cx="5638800" cy="25296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066800"/>
              <a:ext cx="5638800" cy="2529659"/>
            </a:xfrm>
            <a:prstGeom prst="rect">
              <a:avLst/>
            </a:prstGeom>
            <a:effectLst/>
          </p:spPr>
        </p:pic>
        <p:sp>
          <p:nvSpPr>
            <p:cNvPr id="27" name="Rectangle 26"/>
            <p:cNvSpPr/>
            <p:nvPr/>
          </p:nvSpPr>
          <p:spPr>
            <a:xfrm>
              <a:off x="4724400" y="2667000"/>
              <a:ext cx="12192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524000"/>
            <a:ext cx="2438400" cy="209211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6858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5m long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x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(35cm)</a:t>
            </a:r>
            <a:r>
              <a:rPr lang="en-US" baseline="30000" dirty="0" smtClean="0">
                <a:solidFill>
                  <a:srgbClr val="FF0000"/>
                </a:solidFill>
                <a:latin typeface="Trebuchet MS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transverse, 0.013 – 0.08 T, ~ 200 kg /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m</a:t>
            </a:r>
            <a:endParaRPr lang="en-US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21992" y="1219200"/>
            <a:ext cx="1881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Prototypes</a:t>
            </a:r>
          </a:p>
          <a:p>
            <a:r>
              <a:rPr lang="en-US" dirty="0" smtClean="0">
                <a:latin typeface="Trebuchet MS"/>
              </a:rPr>
              <a:t>(</a:t>
            </a:r>
            <a:r>
              <a:rPr lang="en-US" dirty="0" err="1" smtClean="0">
                <a:latin typeface="Trebuchet MS"/>
              </a:rPr>
              <a:t>Novisibirsk</a:t>
            </a:r>
            <a:r>
              <a:rPr lang="en-US" dirty="0" smtClean="0">
                <a:latin typeface="Trebuchet MS"/>
              </a:rPr>
              <a:t>)</a:t>
            </a:r>
            <a:endParaRPr lang="en-US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10"/>
          <p:cNvSpPr>
            <a:spLocks noChangeArrowheads="1"/>
          </p:cNvSpPr>
          <p:nvPr/>
        </p:nvSpPr>
        <p:spPr bwMode="auto">
          <a:xfrm>
            <a:off x="457200" y="762000"/>
            <a:ext cx="2286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sp>
        <p:nvSpPr>
          <p:cNvPr id="50180" name="Rectangle 11"/>
          <p:cNvSpPr>
            <a:spLocks noChangeArrowheads="1"/>
          </p:cNvSpPr>
          <p:nvPr/>
        </p:nvSpPr>
        <p:spPr bwMode="auto">
          <a:xfrm>
            <a:off x="914400" y="4621213"/>
            <a:ext cx="2057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Accelerator Design in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Linac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-Ring Configuration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5238750" cy="31217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74155" y="914400"/>
            <a:ext cx="35958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Baseline design:</a:t>
            </a:r>
          </a:p>
          <a:p>
            <a:endParaRPr lang="en-US" dirty="0" smtClean="0">
              <a:latin typeface="Trebuchet M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Trebuchet MS"/>
              </a:rPr>
              <a:t> 500 </a:t>
            </a:r>
            <a:r>
              <a:rPr lang="en-US" dirty="0" err="1" smtClean="0">
                <a:latin typeface="Trebuchet MS"/>
              </a:rPr>
              <a:t>MeV</a:t>
            </a:r>
            <a:r>
              <a:rPr lang="en-US" dirty="0" smtClean="0">
                <a:latin typeface="Trebuchet MS"/>
              </a:rPr>
              <a:t> injection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Trebuchet MS"/>
              </a:rPr>
              <a:t> Two 10 </a:t>
            </a:r>
            <a:r>
              <a:rPr lang="en-US" dirty="0" err="1" smtClean="0">
                <a:latin typeface="Trebuchet MS"/>
              </a:rPr>
              <a:t>GeV</a:t>
            </a:r>
            <a:r>
              <a:rPr lang="en-US" dirty="0" smtClean="0">
                <a:latin typeface="Trebuchet MS"/>
              </a:rPr>
              <a:t> </a:t>
            </a:r>
            <a:r>
              <a:rPr lang="en-US" dirty="0" err="1" smtClean="0">
                <a:latin typeface="Trebuchet MS"/>
              </a:rPr>
              <a:t>linacs</a:t>
            </a:r>
            <a:r>
              <a:rPr lang="en-US" dirty="0" smtClean="0">
                <a:latin typeface="Trebuchet MS"/>
              </a:rPr>
              <a:t>, 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Trebuchet MS"/>
              </a:rPr>
              <a:t> 3 returns, 20 MV/</a:t>
            </a:r>
            <a:r>
              <a:rPr lang="en-US" dirty="0" err="1" smtClean="0">
                <a:latin typeface="Trebuchet MS"/>
              </a:rPr>
              <a:t>m</a:t>
            </a:r>
            <a:r>
              <a:rPr lang="en-US" dirty="0" smtClean="0">
                <a:latin typeface="Trebuchet MS"/>
              </a:rPr>
              <a:t> CW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Trebuchet MS"/>
              </a:rPr>
              <a:t> Energy recovery in</a:t>
            </a:r>
          </a:p>
          <a:p>
            <a:r>
              <a:rPr lang="en-US" dirty="0" smtClean="0">
                <a:latin typeface="Trebuchet MS"/>
              </a:rPr>
              <a:t>same structures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876800"/>
            <a:ext cx="5638800" cy="14233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48400" y="4953000"/>
            <a:ext cx="24349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More ambitious:</a:t>
            </a:r>
          </a:p>
          <a:p>
            <a:r>
              <a:rPr lang="en-US" dirty="0" smtClean="0">
                <a:latin typeface="Trebuchet MS"/>
              </a:rPr>
              <a:t>Pulsed single </a:t>
            </a:r>
          </a:p>
          <a:p>
            <a:r>
              <a:rPr lang="en-US" dirty="0" smtClean="0">
                <a:latin typeface="Trebuchet MS"/>
              </a:rPr>
              <a:t>140 </a:t>
            </a:r>
            <a:r>
              <a:rPr lang="en-US" dirty="0" err="1" smtClean="0">
                <a:latin typeface="Trebuchet MS"/>
              </a:rPr>
              <a:t>GeV</a:t>
            </a:r>
            <a:r>
              <a:rPr lang="en-US" dirty="0" smtClean="0">
                <a:latin typeface="Trebuchet MS"/>
              </a:rPr>
              <a:t> </a:t>
            </a:r>
            <a:r>
              <a:rPr lang="en-US" dirty="0" err="1" smtClean="0">
                <a:latin typeface="Trebuchet MS"/>
              </a:rPr>
              <a:t>Linac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31.5 MV/</a:t>
            </a:r>
            <a:r>
              <a:rPr lang="en-US" dirty="0" err="1" smtClean="0">
                <a:latin typeface="Trebuchet MS"/>
              </a:rPr>
              <a:t>m</a:t>
            </a:r>
            <a:r>
              <a:rPr lang="en-US" dirty="0" smtClean="0">
                <a:latin typeface="Trebuchet MS"/>
              </a:rPr>
              <a:t> (ILC)</a:t>
            </a:r>
            <a:endParaRPr lang="en-US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12622"/>
          <a:stretch>
            <a:fillRect/>
          </a:stretch>
        </p:blipFill>
        <p:spPr>
          <a:xfrm>
            <a:off x="762000" y="533400"/>
            <a:ext cx="6725038" cy="4398980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Interaction Region for LR (Rogelio Tomas)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19008"/>
            <a:ext cx="55835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Trebuchet MS"/>
              </a:rPr>
              <a:t> 2 </a:t>
            </a:r>
            <a:r>
              <a:rPr lang="en-US" dirty="0" err="1" smtClean="0">
                <a:latin typeface="Trebuchet MS"/>
              </a:rPr>
              <a:t>x</a:t>
            </a:r>
            <a:r>
              <a:rPr lang="en-US" dirty="0" smtClean="0">
                <a:latin typeface="Trebuchet MS"/>
              </a:rPr>
              <a:t> 9m dipole magnets (0.3T) </a:t>
            </a:r>
          </a:p>
          <a:p>
            <a:r>
              <a:rPr lang="en-US" dirty="0" smtClean="0">
                <a:latin typeface="Trebuchet MS"/>
              </a:rPr>
              <a:t>through detector region bend </a:t>
            </a:r>
          </a:p>
          <a:p>
            <a:r>
              <a:rPr lang="en-US" dirty="0" smtClean="0">
                <a:latin typeface="Trebuchet MS"/>
              </a:rPr>
              <a:t>electrons into head-on collisions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Trebuchet MS"/>
              </a:rPr>
              <a:t> Synchrotron fan can be absorbed, but</a:t>
            </a:r>
          </a:p>
          <a:p>
            <a:r>
              <a:rPr lang="en-US" dirty="0" smtClean="0">
                <a:latin typeface="Trebuchet MS"/>
              </a:rPr>
              <a:t>has implications for </a:t>
            </a:r>
            <a:r>
              <a:rPr lang="en-US" dirty="0" err="1" smtClean="0">
                <a:latin typeface="Trebuchet MS"/>
              </a:rPr>
              <a:t>beampipe</a:t>
            </a:r>
            <a:r>
              <a:rPr lang="en-US" dirty="0" smtClean="0">
                <a:latin typeface="Trebuchet MS"/>
              </a:rPr>
              <a:t> design</a:t>
            </a:r>
            <a:endParaRPr lang="en-US" dirty="0">
              <a:latin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2667000"/>
            <a:ext cx="1762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rebuchet MS"/>
              </a:rPr>
              <a:t>[Spectator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rebuchet MS"/>
              </a:rPr>
              <a:t>Proton beam]</a:t>
            </a:r>
            <a:endParaRPr lang="en-US" sz="2000" dirty="0">
              <a:solidFill>
                <a:srgbClr val="FF0000"/>
              </a:solidFill>
              <a:latin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571999"/>
            <a:ext cx="3733800" cy="146033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 flipV="1">
            <a:off x="6096000" y="3048000"/>
            <a:ext cx="914400" cy="2556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Detector Acceptance Requirements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</a:endParaRPr>
          </a:p>
        </p:txBody>
      </p:sp>
      <p:sp>
        <p:nvSpPr>
          <p:cNvPr id="135171" name="Text Box 3"/>
          <p:cNvSpPr txBox="1">
            <a:spLocks noChangeAspect="1" noChangeArrowheads="1"/>
          </p:cNvSpPr>
          <p:nvPr/>
        </p:nvSpPr>
        <p:spPr bwMode="auto">
          <a:xfrm>
            <a:off x="1782763" y="1728788"/>
            <a:ext cx="1465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Arial" charset="0"/>
                <a:ea typeface="MS PGothic" pitchFamily="34" charset="-128"/>
                <a:cs typeface="MS PGothic" pitchFamily="34" charset="-128"/>
              </a:rPr>
              <a:t> </a:t>
            </a: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609600"/>
            <a:ext cx="369570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3" name="Text Box 5"/>
          <p:cNvSpPr txBox="1">
            <a:spLocks noChangeAspect="1" noChangeArrowheads="1"/>
          </p:cNvSpPr>
          <p:nvPr/>
        </p:nvSpPr>
        <p:spPr bwMode="auto">
          <a:xfrm>
            <a:off x="782638" y="901700"/>
            <a:ext cx="217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rebuchet MS" charset="0"/>
            </a:endParaRPr>
          </a:p>
        </p:txBody>
      </p:sp>
      <p:sp>
        <p:nvSpPr>
          <p:cNvPr id="135174" name="Rectangle 6"/>
          <p:cNvSpPr>
            <a:spLocks noChangeAspect="1" noChangeArrowheads="1"/>
          </p:cNvSpPr>
          <p:nvPr/>
        </p:nvSpPr>
        <p:spPr bwMode="auto">
          <a:xfrm>
            <a:off x="782638" y="890588"/>
            <a:ext cx="174625" cy="130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3"/>
          <a:srcRect r="5998"/>
          <a:stretch>
            <a:fillRect/>
          </a:stretch>
        </p:blipFill>
        <p:spPr bwMode="auto">
          <a:xfrm>
            <a:off x="0" y="2540000"/>
            <a:ext cx="4059238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6" name="Rectangle 8"/>
          <p:cNvSpPr>
            <a:spLocks noChangeArrowheads="1"/>
          </p:cNvSpPr>
          <p:nvPr/>
        </p:nvSpPr>
        <p:spPr bwMode="auto">
          <a:xfrm>
            <a:off x="5638800" y="2133600"/>
            <a:ext cx="1905000" cy="175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sp>
        <p:nvSpPr>
          <p:cNvPr id="135177" name="Line 9"/>
          <p:cNvSpPr>
            <a:spLocks noChangeShapeType="1"/>
          </p:cNvSpPr>
          <p:nvPr/>
        </p:nvSpPr>
        <p:spPr bwMode="auto">
          <a:xfrm flipH="1">
            <a:off x="3810000" y="3581400"/>
            <a:ext cx="1828800" cy="762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Trebuchet MS"/>
            </a:endParaRPr>
          </a:p>
        </p:txBody>
      </p:sp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0" y="1219200"/>
            <a:ext cx="5105400" cy="1200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3300"/>
                </a:solidFill>
                <a:latin typeface="Trebuchet MS" charset="0"/>
              </a:rPr>
              <a:t>Access to Q</a:t>
            </a:r>
            <a:r>
              <a:rPr lang="en-US" baseline="30000" dirty="0">
                <a:solidFill>
                  <a:srgbClr val="FF3300"/>
                </a:solidFill>
                <a:latin typeface="Trebuchet MS" charset="0"/>
              </a:rPr>
              <a:t>2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=1 GeV</a:t>
            </a:r>
            <a:r>
              <a:rPr lang="en-US" baseline="30000" dirty="0">
                <a:solidFill>
                  <a:srgbClr val="FF3300"/>
                </a:solidFill>
                <a:latin typeface="Trebuchet MS" charset="0"/>
              </a:rPr>
              <a:t>2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 in </a:t>
            </a:r>
            <a:r>
              <a:rPr lang="en-US" dirty="0" err="1">
                <a:solidFill>
                  <a:srgbClr val="FF3300"/>
                </a:solidFill>
                <a:latin typeface="Trebuchet MS" charset="0"/>
              </a:rPr>
              <a:t>ep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 mode for all </a:t>
            </a:r>
            <a:r>
              <a:rPr lang="en-US" dirty="0" err="1">
                <a:solidFill>
                  <a:srgbClr val="FF3300"/>
                </a:solidFill>
                <a:latin typeface="Trebuchet MS" charset="0"/>
              </a:rPr>
              <a:t>x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 &gt; 5 </a:t>
            </a:r>
            <a:r>
              <a:rPr lang="en-US" dirty="0" err="1">
                <a:solidFill>
                  <a:srgbClr val="FF3300"/>
                </a:solidFill>
                <a:latin typeface="Trebuchet MS" charset="0"/>
              </a:rPr>
              <a:t>x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 10</a:t>
            </a:r>
            <a:r>
              <a:rPr lang="en-US" baseline="30000" dirty="0">
                <a:solidFill>
                  <a:srgbClr val="FF3300"/>
                </a:solidFill>
                <a:latin typeface="Trebuchet MS" charset="0"/>
              </a:rPr>
              <a:t>-7</a:t>
            </a:r>
            <a:r>
              <a:rPr lang="en-US" baseline="30000" dirty="0">
                <a:solidFill>
                  <a:schemeClr val="accent2"/>
                </a:solidFill>
                <a:latin typeface="Trebuchet MS" charset="0"/>
              </a:rPr>
              <a:t> 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requires scattered </a:t>
            </a:r>
          </a:p>
          <a:p>
            <a:r>
              <a:rPr lang="en-US" dirty="0">
                <a:solidFill>
                  <a:srgbClr val="FF3300"/>
                </a:solidFill>
                <a:latin typeface="Trebuchet MS" charset="0"/>
              </a:rPr>
              <a:t>electron acceptance to 179</a:t>
            </a:r>
            <a:r>
              <a:rPr lang="en-US" baseline="30000" dirty="0">
                <a:solidFill>
                  <a:srgbClr val="FF3300"/>
                </a:solidFill>
                <a:latin typeface="Trebuchet MS" charset="0"/>
              </a:rPr>
              <a:t>o 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4191000" y="4419600"/>
            <a:ext cx="43118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Similarly, need 1</a:t>
            </a:r>
            <a:r>
              <a:rPr lang="en-US" baseline="30000" dirty="0" smtClean="0">
                <a:solidFill>
                  <a:schemeClr val="accent2"/>
                </a:solidFill>
                <a:latin typeface="Trebuchet MS" charset="0"/>
              </a:rPr>
              <a:t>o</a:t>
            </a:r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 acceptance</a:t>
            </a:r>
          </a:p>
          <a:p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in outgoing proton direction</a:t>
            </a:r>
          </a:p>
          <a:p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to contain hadrons at high </a:t>
            </a:r>
            <a:r>
              <a:rPr lang="en-US" dirty="0" err="1" smtClean="0">
                <a:solidFill>
                  <a:schemeClr val="accent2"/>
                </a:solidFill>
                <a:latin typeface="Trebuchet MS" charset="0"/>
              </a:rPr>
              <a:t>x</a:t>
            </a:r>
            <a:endParaRPr lang="en-US" dirty="0" smtClean="0">
              <a:solidFill>
                <a:schemeClr val="accent2"/>
              </a:solidFill>
              <a:latin typeface="Trebuchet MS" charset="0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(essential for good kinematic</a:t>
            </a:r>
          </a:p>
          <a:p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reconstruction)</a:t>
            </a:r>
            <a:endParaRPr lang="en-US" dirty="0">
              <a:solidFill>
                <a:schemeClr val="accent2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8"/>
          <p:cNvGrpSpPr>
            <a:grpSpLocks/>
          </p:cNvGrpSpPr>
          <p:nvPr/>
        </p:nvGrpSpPr>
        <p:grpSpPr bwMode="auto">
          <a:xfrm>
            <a:off x="7848600" y="0"/>
            <a:ext cx="1295400" cy="1296988"/>
            <a:chOff x="204" y="663"/>
            <a:chExt cx="816" cy="817"/>
          </a:xfrm>
        </p:grpSpPr>
        <p:sp>
          <p:nvSpPr>
            <p:cNvPr id="18437" name="Rectangle 1039"/>
            <p:cNvSpPr>
              <a:spLocks noChangeArrowheads="1"/>
            </p:cNvSpPr>
            <p:nvPr/>
          </p:nvSpPr>
          <p:spPr bwMode="auto">
            <a:xfrm>
              <a:off x="204" y="663"/>
              <a:ext cx="816" cy="81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Trebuchet MS"/>
              </a:endParaRPr>
            </a:p>
          </p:txBody>
        </p:sp>
        <p:pic>
          <p:nvPicPr>
            <p:cNvPr id="18438" name="Picture 1040" descr="200px-CERN_logo_400x40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9" y="709"/>
              <a:ext cx="725" cy="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6" name="Picture 5" descr="CERNai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00662"/>
            <a:ext cx="7848600" cy="60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t="15322"/>
          <a:stretch>
            <a:fillRect/>
          </a:stretch>
        </p:blipFill>
        <p:spPr>
          <a:xfrm>
            <a:off x="609599" y="993372"/>
            <a:ext cx="8028567" cy="5255028"/>
          </a:xfrm>
          <a:prstGeom prst="rect">
            <a:avLst/>
          </a:prstGeom>
        </p:spPr>
      </p:pic>
      <p:sp>
        <p:nvSpPr>
          <p:cNvPr id="4392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445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Central Detector (Alessandro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Polini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)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Forward/backward asymmetry in energy deposited and thus in geometry and technology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=14x9m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001000" y="3276600"/>
            <a:ext cx="9144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2743200"/>
            <a:ext cx="35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rebuchet MS"/>
              </a:rPr>
              <a:t>e</a:t>
            </a:r>
            <a:endParaRPr lang="en-US" dirty="0">
              <a:latin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87863" y="2743200"/>
            <a:ext cx="356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rebuchet MS"/>
              </a:rPr>
              <a:t>p</a:t>
            </a:r>
            <a:endParaRPr lang="en-US" dirty="0">
              <a:latin typeface="Trebuchet M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0" y="3276600"/>
            <a:ext cx="9144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Tracking Region</a:t>
            </a:r>
            <a:endParaRPr lang="en-GB" sz="32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55299" name="Text Box 1029"/>
          <p:cNvSpPr txBox="1">
            <a:spLocks noChangeArrowheads="1"/>
          </p:cNvSpPr>
          <p:nvPr/>
        </p:nvSpPr>
        <p:spPr bwMode="auto">
          <a:xfrm>
            <a:off x="228600" y="5867400"/>
            <a:ext cx="87382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3300"/>
                </a:solidFill>
                <a:latin typeface="Trebuchet MS" charset="0"/>
              </a:rPr>
              <a:t> Full angular coverage, long tracking region </a:t>
            </a:r>
            <a:r>
              <a:rPr lang="en-US" dirty="0" err="1">
                <a:solidFill>
                  <a:srgbClr val="FF3300"/>
                </a:solidFill>
                <a:latin typeface="Trebuchet MS" charset="0"/>
                <a:sym typeface="Wingdings" charset="2"/>
              </a:rPr>
              <a:t></a:t>
            </a:r>
            <a:r>
              <a:rPr lang="en-US" dirty="0">
                <a:solidFill>
                  <a:srgbClr val="FF3300"/>
                </a:solidFill>
                <a:latin typeface="Trebuchet MS" charset="0"/>
                <a:sym typeface="Wingdings" charset="2"/>
              </a:rPr>
              <a:t> 1</a:t>
            </a:r>
            <a:r>
              <a:rPr lang="en-US" baseline="30000" dirty="0">
                <a:solidFill>
                  <a:srgbClr val="FF3300"/>
                </a:solidFill>
                <a:latin typeface="Trebuchet MS" charset="0"/>
                <a:sym typeface="Wingdings" charset="2"/>
              </a:rPr>
              <a:t>o </a:t>
            </a:r>
            <a:r>
              <a:rPr lang="en-US" dirty="0" smtClean="0">
                <a:solidFill>
                  <a:srgbClr val="FF3300"/>
                </a:solidFill>
                <a:latin typeface="Trebuchet MS" charset="0"/>
                <a:sym typeface="Wingdings" charset="2"/>
              </a:rPr>
              <a:t>acceptance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FF3300"/>
                </a:solidFill>
                <a:latin typeface="Trebuchet MS" charset="0"/>
                <a:sym typeface="Wingdings" charset="2"/>
              </a:rPr>
              <a:t> Several technologies </a:t>
            </a:r>
            <a:r>
              <a:rPr lang="en-US" dirty="0">
                <a:solidFill>
                  <a:srgbClr val="FF3300"/>
                </a:solidFill>
                <a:latin typeface="Trebuchet MS" charset="0"/>
                <a:sym typeface="Wingdings" charset="2"/>
              </a:rPr>
              <a:t>under </a:t>
            </a:r>
            <a:r>
              <a:rPr lang="en-US" dirty="0" smtClean="0">
                <a:solidFill>
                  <a:srgbClr val="FF3300"/>
                </a:solidFill>
                <a:latin typeface="Trebuchet MS" charset="0"/>
                <a:sym typeface="Wingdings" charset="2"/>
              </a:rPr>
              <a:t>discussion</a:t>
            </a:r>
            <a:endParaRPr lang="en-GB" baseline="30000" dirty="0">
              <a:solidFill>
                <a:srgbClr val="FF3300"/>
              </a:solidFill>
              <a:latin typeface="Trebuchet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1691" b="10148"/>
          <a:stretch>
            <a:fillRect/>
          </a:stretch>
        </p:blipFill>
        <p:spPr>
          <a:xfrm>
            <a:off x="0" y="589445"/>
            <a:ext cx="9144000" cy="51766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62000" y="3733800"/>
            <a:ext cx="1420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rebuchet MS"/>
              </a:rPr>
              <a:t>EM Calorimeter</a:t>
            </a:r>
            <a:endParaRPr lang="en-US" sz="1400" dirty="0"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152400"/>
            <a:ext cx="1413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Trebuchet MS"/>
              </a:rPr>
              <a:t>[encased in</a:t>
            </a:r>
          </a:p>
          <a:p>
            <a:pPr algn="ctr"/>
            <a:r>
              <a:rPr lang="en-US" sz="1600" dirty="0" smtClean="0">
                <a:latin typeface="Trebuchet MS"/>
              </a:rPr>
              <a:t>3.5T solenoid</a:t>
            </a:r>
          </a:p>
          <a:p>
            <a:pPr algn="ctr"/>
            <a:r>
              <a:rPr lang="en-US" sz="1600" dirty="0" smtClean="0">
                <a:latin typeface="Trebuchet MS"/>
              </a:rPr>
              <a:t>field]</a:t>
            </a:r>
            <a:endParaRPr lang="en-US" sz="1600" dirty="0">
              <a:latin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2251438" cy="1323439"/>
          </a:xfrm>
          <a:prstGeom prst="rect">
            <a:avLst/>
          </a:prstGeom>
          <a:solidFill>
            <a:schemeClr val="accent3">
              <a:lumMod val="20000"/>
              <a:lumOff val="80000"/>
              <a:alpha val="4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rebuchet MS"/>
              </a:rPr>
              <a:t>Transverse momentum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Trebuchet MS"/>
              </a:rPr>
              <a:t>Δp</a:t>
            </a:r>
            <a:r>
              <a:rPr lang="en-US" sz="1600" baseline="-25000" dirty="0" smtClean="0">
                <a:solidFill>
                  <a:srgbClr val="000000"/>
                </a:solidFill>
                <a:latin typeface="Trebuchet MS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</a:rPr>
              <a:t>/p</a:t>
            </a:r>
            <a:r>
              <a:rPr lang="en-US" sz="1600" baseline="30000" dirty="0" smtClean="0">
                <a:solidFill>
                  <a:srgbClr val="000000"/>
                </a:solidFill>
                <a:latin typeface="Trebuchet MS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Trebuchet MS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Trebuchet MS"/>
                <a:sym typeface="Wingdings"/>
              </a:rPr>
              <a:t>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sym typeface="Wingdings"/>
              </a:rPr>
              <a:t> 6 10</a:t>
            </a:r>
            <a:r>
              <a:rPr lang="en-US" sz="1600" baseline="30000" dirty="0" smtClean="0">
                <a:solidFill>
                  <a:srgbClr val="000000"/>
                </a:solidFill>
                <a:latin typeface="Trebuchet MS"/>
                <a:sym typeface="Wingdings"/>
              </a:rPr>
              <a:t>-4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sym typeface="Wingdings"/>
              </a:rPr>
              <a:t> GeV</a:t>
            </a:r>
            <a:r>
              <a:rPr lang="en-US" sz="1600" baseline="30000" dirty="0" smtClean="0">
                <a:solidFill>
                  <a:srgbClr val="000000"/>
                </a:solidFill>
                <a:latin typeface="Trebuchet MS"/>
                <a:sym typeface="Wingdings"/>
              </a:rPr>
              <a:t>-1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Trebuchet MS"/>
              </a:rPr>
              <a:t>transverse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Trebuchet MS"/>
              </a:rPr>
              <a:t>impact parameter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Trebuchet MS"/>
                <a:sym typeface="Wingdings"/>
              </a:rPr>
              <a:t>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sym typeface="Wingdings"/>
              </a:rPr>
              <a:t> 10μm</a:t>
            </a:r>
            <a:endParaRPr lang="en-US" sz="1600" dirty="0" smtClean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445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Calorimeters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13498"/>
          <a:stretch>
            <a:fillRect/>
          </a:stretch>
        </p:blipFill>
        <p:spPr>
          <a:xfrm>
            <a:off x="762000" y="533400"/>
            <a:ext cx="7239000" cy="2785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b="9808"/>
          <a:stretch>
            <a:fillRect/>
          </a:stretch>
        </p:blipFill>
        <p:spPr>
          <a:xfrm>
            <a:off x="838200" y="4551336"/>
            <a:ext cx="3999992" cy="2306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200400"/>
            <a:ext cx="91440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rebuchet MS"/>
              </a:rPr>
              <a:t>Liquid Argon EM Calorimeter </a:t>
            </a:r>
            <a:r>
              <a:rPr lang="en-US" sz="2000" dirty="0" smtClean="0">
                <a:latin typeface="Trebuchet MS"/>
              </a:rPr>
              <a:t>[accordion geometry, inside coil] </a:t>
            </a:r>
          </a:p>
          <a:p>
            <a:r>
              <a:rPr lang="en-US" sz="2000" dirty="0" smtClean="0">
                <a:latin typeface="Trebuchet MS"/>
              </a:rPr>
              <a:t>Barrel: </a:t>
            </a:r>
            <a:r>
              <a:rPr lang="en-US" sz="2000" dirty="0" err="1" smtClean="0">
                <a:latin typeface="Trebuchet MS"/>
              </a:rPr>
              <a:t>Pb</a:t>
            </a:r>
            <a:r>
              <a:rPr lang="en-US" sz="2000" dirty="0" smtClean="0">
                <a:latin typeface="Trebuchet MS"/>
              </a:rPr>
              <a:t>, 20 X</a:t>
            </a:r>
            <a:r>
              <a:rPr lang="en-US" sz="2000" baseline="-25000" dirty="0" smtClean="0">
                <a:latin typeface="Trebuchet MS"/>
              </a:rPr>
              <a:t>0</a:t>
            </a:r>
            <a:r>
              <a:rPr lang="en-US" sz="2000" dirty="0" smtClean="0">
                <a:latin typeface="Trebuchet MS"/>
              </a:rPr>
              <a:t> , 11m</a:t>
            </a:r>
            <a:r>
              <a:rPr lang="en-US" sz="2000" baseline="30000" dirty="0" smtClean="0">
                <a:latin typeface="Trebuchet MS"/>
              </a:rPr>
              <a:t>3</a:t>
            </a:r>
            <a:r>
              <a:rPr lang="en-US" sz="2000" dirty="0" smtClean="0">
                <a:latin typeface="Trebuchet MS"/>
              </a:rPr>
              <a:t>	            FEC: Si -W,  30 X</a:t>
            </a:r>
            <a:r>
              <a:rPr lang="en-US" sz="2000" baseline="-25000" dirty="0" smtClean="0">
                <a:latin typeface="Trebuchet MS"/>
              </a:rPr>
              <a:t>0            </a:t>
            </a:r>
            <a:r>
              <a:rPr lang="en-US" sz="2000" dirty="0" smtClean="0">
                <a:latin typeface="Trebuchet MS"/>
              </a:rPr>
              <a:t>BEC: Si -</a:t>
            </a:r>
            <a:r>
              <a:rPr lang="en-US" sz="2000" dirty="0" err="1" smtClean="0">
                <a:latin typeface="Trebuchet MS"/>
              </a:rPr>
              <a:t>Pb</a:t>
            </a:r>
            <a:r>
              <a:rPr lang="en-US" sz="2000" dirty="0" smtClean="0">
                <a:latin typeface="Trebuchet MS"/>
              </a:rPr>
              <a:t>, 25 X</a:t>
            </a:r>
            <a:endParaRPr lang="en-US" sz="2000" baseline="30000" dirty="0" smtClean="0">
              <a:latin typeface="Trebuchet MS"/>
            </a:endParaRPr>
          </a:p>
          <a:p>
            <a:endParaRPr lang="en-US" sz="2000" baseline="30000" dirty="0" smtClean="0">
              <a:latin typeface="Trebuchet MS"/>
            </a:endParaRPr>
          </a:p>
          <a:p>
            <a:r>
              <a:rPr lang="en-US" sz="2000" dirty="0" err="1" smtClean="0">
                <a:solidFill>
                  <a:srgbClr val="FF0000"/>
                </a:solidFill>
                <a:latin typeface="Trebuchet MS"/>
              </a:rPr>
              <a:t>Hadronic</a:t>
            </a:r>
            <a:r>
              <a:rPr lang="en-US" sz="2000" dirty="0" smtClean="0">
                <a:solidFill>
                  <a:srgbClr val="FF0000"/>
                </a:solidFill>
                <a:latin typeface="Trebuchet MS"/>
              </a:rPr>
              <a:t> Tile Calorimeter </a:t>
            </a:r>
            <a:r>
              <a:rPr lang="en-US" sz="2000" dirty="0" smtClean="0">
                <a:latin typeface="Trebuchet MS"/>
              </a:rPr>
              <a:t>[modular, outside coil: flux return]</a:t>
            </a:r>
            <a:endParaRPr lang="en-US" sz="2000" dirty="0">
              <a:latin typeface="Trebuchet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b="9512"/>
          <a:stretch>
            <a:fillRect/>
          </a:stretch>
        </p:blipFill>
        <p:spPr>
          <a:xfrm>
            <a:off x="4897295" y="4594892"/>
            <a:ext cx="4246705" cy="2263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Fwd /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Bwd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 Detectors (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Armen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Bunyatyan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)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7799982" cy="541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6248400"/>
            <a:ext cx="8693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QED-Compton method and electron tagging also considered</a:t>
            </a:r>
            <a:endParaRPr lang="en-US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323850"/>
            <a:ext cx="8953500" cy="621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57200"/>
            <a:ext cx="6096000" cy="3315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114800"/>
            <a:ext cx="2988235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724400"/>
            <a:ext cx="2895600" cy="1922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3733800"/>
            <a:ext cx="556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ZDC can be similar to LHC experiments</a:t>
            </a:r>
          </a:p>
          <a:p>
            <a:r>
              <a:rPr lang="en-US" dirty="0" smtClean="0">
                <a:latin typeface="Trebuchet MS"/>
              </a:rPr>
              <a:t>(or can steal the DREAM prototype)</a:t>
            </a:r>
            <a:endParaRPr lang="en-US" dirty="0">
              <a:latin typeface="Trebuchet MS"/>
            </a:endParaRPr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848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Forward Neutron Calorimeter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447800"/>
            <a:ext cx="426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/>
              </a:rPr>
              <a:t>Can also rely on work for </a:t>
            </a:r>
          </a:p>
          <a:p>
            <a:r>
              <a:rPr lang="en-US" dirty="0" smtClean="0">
                <a:latin typeface="Trebuchet MS"/>
              </a:rPr>
              <a:t>existing LHC experiments </a:t>
            </a:r>
          </a:p>
          <a:p>
            <a:r>
              <a:rPr lang="en-US" dirty="0" smtClean="0">
                <a:latin typeface="Trebuchet MS"/>
              </a:rPr>
              <a:t>(FP420, ATLAS AFP)</a:t>
            </a:r>
            <a:endParaRPr lang="en-US" dirty="0">
              <a:latin typeface="Trebuchet MS"/>
            </a:endParaRPr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533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Forward Proton Detection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4953000"/>
            <a:ext cx="1000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ATLAS</a:t>
            </a:r>
          </a:p>
          <a:p>
            <a:r>
              <a:rPr lang="en-US" dirty="0" smtClean="0">
                <a:latin typeface="Trebuchet MS"/>
              </a:rPr>
              <a:t>AFP</a:t>
            </a:r>
            <a:endParaRPr lang="en-US" dirty="0">
              <a:latin typeface="Trebuchet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3818"/>
            <a:ext cx="5638800" cy="3004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762000"/>
            <a:ext cx="5181600" cy="321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Physics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Programme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685800"/>
            <a:ext cx="84818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rebuchet MS"/>
              </a:rPr>
              <a:t>Breaking News: </a:t>
            </a:r>
            <a:r>
              <a:rPr lang="en-US" dirty="0" smtClean="0">
                <a:latin typeface="Trebuchet MS"/>
              </a:rPr>
              <a:t>LHC is the discovery machine at the energy</a:t>
            </a:r>
          </a:p>
          <a:p>
            <a:r>
              <a:rPr lang="en-US" dirty="0" smtClean="0">
                <a:latin typeface="Trebuchet MS"/>
              </a:rPr>
              <a:t>frontier for the foreseeable future.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</a:rPr>
              <a:t>LHeC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may compete with LHC in cases where initial state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lepton is an advantage and offers cleaner final states</a:t>
            </a:r>
          </a:p>
          <a:p>
            <a:endParaRPr lang="en-US" dirty="0">
              <a:latin typeface="Trebuchet MS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228600" y="2286000"/>
            <a:ext cx="8458200" cy="2171991"/>
            <a:chOff x="304800" y="1371600"/>
            <a:chExt cx="8458200" cy="21719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524000"/>
              <a:ext cx="2362200" cy="2019591"/>
            </a:xfrm>
            <a:prstGeom prst="rect">
              <a:avLst/>
            </a:prstGeom>
          </p:spPr>
        </p:pic>
        <p:pic>
          <p:nvPicPr>
            <p:cNvPr id="5" name="Picture 26" descr="C:\Documents and Settings\paul.D58K4P0J\Desktop\Talks\lhec\estar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00401" y="1600200"/>
              <a:ext cx="2514600" cy="1780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6248400" y="1524000"/>
              <a:ext cx="2514600" cy="1731418"/>
              <a:chOff x="6078538" y="482600"/>
              <a:chExt cx="2184400" cy="1372209"/>
            </a:xfrm>
          </p:grpSpPr>
          <p:sp>
            <p:nvSpPr>
              <p:cNvPr id="7" name="Line 4"/>
              <p:cNvSpPr>
                <a:spLocks noChangeShapeType="1"/>
              </p:cNvSpPr>
              <p:nvPr/>
            </p:nvSpPr>
            <p:spPr bwMode="auto">
              <a:xfrm>
                <a:off x="6149975" y="627063"/>
                <a:ext cx="865188" cy="1428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Trebuchet MS"/>
                </a:endParaRPr>
              </a:p>
            </p:txBody>
          </p:sp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 flipH="1">
                <a:off x="7015163" y="627063"/>
                <a:ext cx="865187" cy="1428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Trebuchet MS"/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H="1">
                <a:off x="6149975" y="1417638"/>
                <a:ext cx="865188" cy="1428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Trebuchet MS"/>
                </a:endParaRPr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>
                <a:off x="7015163" y="769938"/>
                <a:ext cx="0" cy="6477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Trebuchet MS"/>
                </a:endParaRPr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>
                <a:off x="7015163" y="1419225"/>
                <a:ext cx="865187" cy="1428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Trebuchet MS"/>
                </a:endParaRPr>
              </a:p>
            </p:txBody>
          </p:sp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6078538" y="627063"/>
                <a:ext cx="309562" cy="292709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latin typeface="Trebuchet MS" charset="0"/>
                  </a:rPr>
                  <a:t>e</a:t>
                </a:r>
                <a:endParaRPr lang="fr-FR" sz="1800">
                  <a:latin typeface="Trebuchet MS" charset="0"/>
                </a:endParaRPr>
              </a:p>
            </p:txBody>
          </p:sp>
          <p:sp>
            <p:nvSpPr>
              <p:cNvPr id="13" name="Text Box 10"/>
              <p:cNvSpPr txBox="1">
                <a:spLocks noChangeArrowheads="1"/>
              </p:cNvSpPr>
              <p:nvPr/>
            </p:nvSpPr>
            <p:spPr bwMode="auto">
              <a:xfrm>
                <a:off x="6149975" y="1562100"/>
                <a:ext cx="312738" cy="292709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latin typeface="Trebuchet MS" charset="0"/>
                  </a:rPr>
                  <a:t>q</a:t>
                </a:r>
                <a:endParaRPr lang="fr-FR" sz="1800">
                  <a:latin typeface="Trebuchet MS" charset="0"/>
                </a:endParaRPr>
              </a:p>
            </p:txBody>
          </p:sp>
          <p:sp>
            <p:nvSpPr>
              <p:cNvPr id="14" name="Text Box 11"/>
              <p:cNvSpPr txBox="1">
                <a:spLocks noChangeArrowheads="1"/>
              </p:cNvSpPr>
              <p:nvPr/>
            </p:nvSpPr>
            <p:spPr bwMode="auto">
              <a:xfrm>
                <a:off x="7950200" y="482600"/>
                <a:ext cx="309563" cy="29270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latin typeface="Trebuchet MS" charset="0"/>
                  </a:rPr>
                  <a:t>e</a:t>
                </a:r>
                <a:endParaRPr lang="fr-FR" sz="1800">
                  <a:latin typeface="Trebuchet MS" charset="0"/>
                </a:endParaRPr>
              </a:p>
            </p:txBody>
          </p:sp>
          <p:sp>
            <p:nvSpPr>
              <p:cNvPr id="15" name="Text Box 12"/>
              <p:cNvSpPr txBox="1">
                <a:spLocks noChangeArrowheads="1"/>
              </p:cNvSpPr>
              <p:nvPr/>
            </p:nvSpPr>
            <p:spPr bwMode="auto">
              <a:xfrm>
                <a:off x="7950200" y="1417638"/>
                <a:ext cx="312738" cy="29270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latin typeface="Trebuchet MS" charset="0"/>
                  </a:rPr>
                  <a:t>q</a:t>
                </a:r>
                <a:endParaRPr lang="fr-FR" sz="1800">
                  <a:latin typeface="Trebuchet MS" charset="0"/>
                </a:endParaRPr>
              </a:p>
            </p:txBody>
          </p:sp>
          <p:sp>
            <p:nvSpPr>
              <p:cNvPr id="16" name="Text Box 13"/>
              <p:cNvSpPr txBox="1">
                <a:spLocks noChangeArrowheads="1"/>
              </p:cNvSpPr>
              <p:nvPr/>
            </p:nvSpPr>
            <p:spPr bwMode="auto">
              <a:xfrm>
                <a:off x="7950200" y="1274763"/>
                <a:ext cx="306388" cy="29270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latin typeface="Trebuchet MS" charset="0"/>
                  </a:rPr>
                  <a:t>~</a:t>
                </a:r>
                <a:endParaRPr lang="fr-FR" sz="1800" dirty="0">
                  <a:latin typeface="Trebuchet MS" charset="0"/>
                </a:endParaRP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auto">
              <a:xfrm>
                <a:off x="7086600" y="914400"/>
                <a:ext cx="433388" cy="29270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800">
                    <a:solidFill>
                      <a:srgbClr val="FF0000"/>
                    </a:solidFill>
                    <a:latin typeface="Trebuchet MS" charset="0"/>
                    <a:sym typeface="Symbol" charset="2"/>
                  </a:rPr>
                  <a:t></a:t>
                </a:r>
                <a:r>
                  <a:rPr lang="fr-FR" baseline="30000">
                    <a:solidFill>
                      <a:srgbClr val="FF0000"/>
                    </a:solidFill>
                    <a:latin typeface="Trebuchet MS" charset="0"/>
                    <a:sym typeface="Symbol" charset="2"/>
                  </a:rPr>
                  <a:t>0</a:t>
                </a:r>
              </a:p>
            </p:txBody>
          </p:sp>
        </p:grp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8382000" y="1371600"/>
              <a:ext cx="373690" cy="3693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latin typeface="Trebuchet MS" charset="0"/>
                </a:rPr>
                <a:t>~</a:t>
              </a:r>
              <a:endParaRPr lang="fr-FR" sz="1800" dirty="0">
                <a:latin typeface="Trebuchet MS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426720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FF0000"/>
              </a:solidFill>
              <a:latin typeface="Trebuchet MS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</a:rPr>
              <a:t>LHeC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enhances LHC discovery potential by clarifying signals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	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  <a:sym typeface="Wingdings"/>
              </a:rPr>
              <a:t> Quantum Number Determinations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charset="0"/>
                <a:sym typeface="Wingdings"/>
              </a:rPr>
              <a:t>	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  <a:sym typeface="Wingdings"/>
              </a:rPr>
              <a:t> Reducing uncertainties due to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/>
              </a:rPr>
              <a:t>PDFs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  <a:sym typeface="Wingdings"/>
              </a:rPr>
              <a:t> / QCD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/>
              </a:rPr>
              <a:t>modelling</a:t>
            </a:r>
            <a:endParaRPr lang="en-US" dirty="0" smtClean="0">
              <a:solidFill>
                <a:srgbClr val="FF0000"/>
              </a:solidFill>
              <a:latin typeface="Trebuchet MS" charset="0"/>
              <a:sym typeface="Wingdings"/>
            </a:endParaRPr>
          </a:p>
          <a:p>
            <a:endParaRPr lang="en-US" dirty="0" smtClean="0">
              <a:solidFill>
                <a:srgbClr val="FF0000"/>
              </a:solidFill>
              <a:latin typeface="Trebuchet MS" charset="0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Trebuchet MS" charset="0"/>
                <a:sym typeface="Wingdings"/>
              </a:rPr>
              <a:t> Unique sensitivity to novel low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/>
              </a:rPr>
              <a:t>x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  <a:sym typeface="Wingdings"/>
              </a:rPr>
              <a:t> effects,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/>
              </a:rPr>
              <a:t>partonic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  <a:sym typeface="Wingdings"/>
              </a:rPr>
              <a:t> structure of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charset="0"/>
                <a:sym typeface="Wingdings"/>
              </a:rPr>
              <a:t>hadrons: </a:t>
            </a:r>
            <a:r>
              <a:rPr lang="en-US" b="1" dirty="0" smtClean="0">
                <a:latin typeface="Trebuchet MS" charset="0"/>
                <a:sym typeface="Wingdings"/>
              </a:rPr>
              <a:t>unprecedented breadth and precision in QCD studies </a:t>
            </a:r>
            <a:endParaRPr lang="en-US" b="1" dirty="0" smtClean="0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789" y="685800"/>
            <a:ext cx="3537211" cy="2590800"/>
          </a:xfrm>
          <a:prstGeom prst="rect">
            <a:avLst/>
          </a:prstGeom>
        </p:spPr>
      </p:pic>
      <p:sp>
        <p:nvSpPr>
          <p:cNvPr id="6451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  <a:latin typeface="Trebuchet MS" charset="0"/>
              </a:rPr>
              <a:t>Anomalous Higgs Couplings (</a:t>
            </a:r>
            <a:r>
              <a:rPr lang="en-US" sz="3200" dirty="0" err="1" smtClean="0">
                <a:solidFill>
                  <a:schemeClr val="accent2"/>
                </a:solidFill>
                <a:latin typeface="Trebuchet MS" charset="0"/>
              </a:rPr>
              <a:t>Rohini</a:t>
            </a:r>
            <a:r>
              <a:rPr lang="en-US" sz="3200" dirty="0" smtClean="0">
                <a:solidFill>
                  <a:schemeClr val="accent2"/>
                </a:solidFill>
                <a:latin typeface="Trebuchet MS" charset="0"/>
              </a:rPr>
              <a:t> </a:t>
            </a:r>
            <a:r>
              <a:rPr lang="en-US" sz="3200" dirty="0" err="1" smtClean="0">
                <a:solidFill>
                  <a:schemeClr val="accent2"/>
                </a:solidFill>
                <a:latin typeface="Trebuchet MS" charset="0"/>
              </a:rPr>
              <a:t>Godbole</a:t>
            </a:r>
            <a:r>
              <a:rPr lang="en-US" sz="3200" dirty="0" smtClean="0">
                <a:solidFill>
                  <a:schemeClr val="accent2"/>
                </a:solidFill>
                <a:latin typeface="Trebuchet MS" charset="0"/>
              </a:rPr>
              <a:t>)</a:t>
            </a:r>
            <a:endParaRPr lang="en-US" sz="3200" baseline="-25000" dirty="0">
              <a:solidFill>
                <a:schemeClr val="accent2"/>
              </a:solidFill>
              <a:latin typeface="Trebuchet MS" charset="0"/>
            </a:endParaRPr>
          </a:p>
        </p:txBody>
      </p:sp>
      <p:pic>
        <p:nvPicPr>
          <p:cNvPr id="64519" name="Picture 12" descr="C:\Documents and Settings\paul.D58K4P0J\Desktop\Talks\lhec\higg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990600"/>
            <a:ext cx="2358520" cy="17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667000" y="762000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rebuchet MS" charset="0"/>
                <a:sym typeface="Wingdings" charset="2"/>
              </a:rPr>
              <a:t>Clean signal to identify Higgs production via WW fusion (and decay to </a:t>
            </a:r>
            <a:r>
              <a:rPr lang="en-US" dirty="0" err="1" smtClean="0">
                <a:solidFill>
                  <a:schemeClr val="accent2"/>
                </a:solidFill>
                <a:latin typeface="Trebuchet MS" charset="0"/>
                <a:sym typeface="Wingdings" charset="2"/>
              </a:rPr>
              <a:t>b-bbar</a:t>
            </a:r>
            <a:r>
              <a:rPr lang="en-US" dirty="0" smtClean="0">
                <a:solidFill>
                  <a:schemeClr val="accent2"/>
                </a:solidFill>
                <a:latin typeface="Trebuchet MS" charset="0"/>
                <a:sym typeface="Wingdings" charset="2"/>
              </a:rPr>
              <a:t>) 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  <a:sym typeface="Wingdings" charset="2"/>
              </a:rPr>
              <a:t>H +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 charset="2"/>
              </a:rPr>
              <a:t>j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  <a:sym typeface="Wingdings" charset="2"/>
              </a:rPr>
              <a:t> +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 charset="2"/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Trebuchet MS" charset="0"/>
                <a:sym typeface="Wingdings" charset="2"/>
              </a:rPr>
              <a:t>t</a:t>
            </a:r>
            <a:r>
              <a:rPr lang="en-US" baseline="30000" dirty="0" err="1" smtClean="0">
                <a:solidFill>
                  <a:srgbClr val="FF0000"/>
                </a:solidFill>
                <a:latin typeface="Trebuchet MS" charset="0"/>
                <a:sym typeface="Wingdings" charset="2"/>
              </a:rPr>
              <a:t>miss</a:t>
            </a:r>
            <a:endParaRPr lang="en-US" baseline="30000" dirty="0" smtClean="0">
              <a:solidFill>
                <a:srgbClr val="FF0000"/>
              </a:solidFill>
              <a:latin typeface="Trebuchet MS" charset="0"/>
              <a:sym typeface="Wingdings" charset="2"/>
            </a:endParaRPr>
          </a:p>
          <a:p>
            <a:endParaRPr lang="en-US" baseline="30000" dirty="0" smtClean="0">
              <a:solidFill>
                <a:srgbClr val="FF0000"/>
              </a:solidFill>
              <a:latin typeface="Trebuchet MS" charset="0"/>
              <a:sym typeface="Wingdings" charset="2"/>
            </a:endParaRPr>
          </a:p>
          <a:p>
            <a:endParaRPr lang="en-US" baseline="30000" dirty="0" smtClean="0">
              <a:solidFill>
                <a:srgbClr val="FF0000"/>
              </a:solidFill>
              <a:latin typeface="Trebuchet MS" charset="0"/>
              <a:sym typeface="Wingdings" charset="2"/>
            </a:endParaRPr>
          </a:p>
          <a:p>
            <a:endParaRPr lang="en-US" baseline="30000" dirty="0" smtClean="0">
              <a:solidFill>
                <a:schemeClr val="accent2"/>
              </a:solidFill>
              <a:latin typeface="Trebuchet MS" charset="0"/>
              <a:sym typeface="Wingdings" charset="2"/>
            </a:endParaRPr>
          </a:p>
          <a:p>
            <a:endParaRPr lang="en-US" dirty="0" smtClean="0">
              <a:solidFill>
                <a:schemeClr val="accent2"/>
              </a:solidFill>
              <a:latin typeface="Trebuchet MS" charset="0"/>
            </a:endParaRPr>
          </a:p>
          <a:p>
            <a:endParaRPr lang="en-US" dirty="0">
              <a:latin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048000"/>
            <a:ext cx="8077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  <a:latin typeface="Trebuchet MS" charset="0"/>
              </a:rPr>
              <a:t>	   ~ 100 events / year after cuts  (S/B = 1.8) </a:t>
            </a:r>
          </a:p>
          <a:p>
            <a:endParaRPr lang="en-GB" dirty="0" smtClean="0">
              <a:solidFill>
                <a:schemeClr val="accent2"/>
              </a:solidFill>
              <a:latin typeface="Trebuchet MS" charset="0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Trebuchet MS" charset="0"/>
              </a:rPr>
              <a:t>e.g. Search for </a:t>
            </a:r>
          </a:p>
          <a:p>
            <a:r>
              <a:rPr lang="en-GB" dirty="0" smtClean="0">
                <a:solidFill>
                  <a:srgbClr val="FF0000"/>
                </a:solidFill>
                <a:latin typeface="Trebuchet MS" charset="0"/>
              </a:rPr>
              <a:t>anomalous CP</a:t>
            </a:r>
          </a:p>
          <a:p>
            <a:r>
              <a:rPr lang="en-GB" dirty="0" smtClean="0">
                <a:solidFill>
                  <a:srgbClr val="FF0000"/>
                </a:solidFill>
                <a:latin typeface="Trebuchet MS" charset="0"/>
              </a:rPr>
              <a:t>structure of HWW </a:t>
            </a:r>
          </a:p>
          <a:p>
            <a:r>
              <a:rPr lang="en-GB" dirty="0" smtClean="0">
                <a:solidFill>
                  <a:srgbClr val="FF0000"/>
                </a:solidFill>
                <a:latin typeface="Trebuchet MS" charset="0"/>
              </a:rPr>
              <a:t>vertex using </a:t>
            </a:r>
            <a:r>
              <a:rPr lang="en-GB" dirty="0" err="1" smtClean="0">
                <a:solidFill>
                  <a:srgbClr val="FF0000"/>
                </a:solidFill>
                <a:latin typeface="Symbol"/>
              </a:rPr>
              <a:t>Df</a:t>
            </a:r>
            <a:r>
              <a:rPr lang="en-GB" dirty="0" smtClean="0">
                <a:solidFill>
                  <a:srgbClr val="FF0000"/>
                </a:solidFill>
                <a:latin typeface="Trebuchet MS" charset="0"/>
              </a:rPr>
              <a:t> </a:t>
            </a:r>
          </a:p>
          <a:p>
            <a:r>
              <a:rPr lang="en-GB" dirty="0" smtClean="0">
                <a:solidFill>
                  <a:srgbClr val="FF0000"/>
                </a:solidFill>
                <a:latin typeface="Trebuchet MS" charset="0"/>
              </a:rPr>
              <a:t>between jet / </a:t>
            </a:r>
            <a:r>
              <a:rPr lang="en-GB" dirty="0" err="1" smtClean="0">
                <a:solidFill>
                  <a:srgbClr val="FF0000"/>
                </a:solidFill>
                <a:latin typeface="Trebuchet MS" charset="0"/>
              </a:rPr>
              <a:t>Etmiss</a:t>
            </a:r>
            <a:endParaRPr lang="en-GB" dirty="0" smtClean="0">
              <a:solidFill>
                <a:srgbClr val="FF0000"/>
              </a:solidFill>
              <a:latin typeface="Trebuchet MS" charset="0"/>
            </a:endParaRPr>
          </a:p>
          <a:p>
            <a:r>
              <a:rPr lang="en-GB" dirty="0" smtClean="0">
                <a:solidFill>
                  <a:schemeClr val="accent2"/>
                </a:solidFill>
                <a:latin typeface="Trebuchet MS" charset="0"/>
              </a:rPr>
              <a:t> </a:t>
            </a:r>
          </a:p>
          <a:p>
            <a:r>
              <a:rPr lang="en-GB" dirty="0" smtClean="0">
                <a:solidFill>
                  <a:schemeClr val="accent2"/>
                </a:solidFill>
                <a:latin typeface="Trebuchet MS" charset="0"/>
              </a:rPr>
              <a:t>(c.f. </a:t>
            </a:r>
            <a:r>
              <a:rPr lang="en-GB" dirty="0" err="1" smtClean="0">
                <a:solidFill>
                  <a:schemeClr val="accent2"/>
                </a:solidFill>
                <a:latin typeface="Trebuchet MS" charset="0"/>
              </a:rPr>
              <a:t>Zeppenfeld</a:t>
            </a:r>
            <a:r>
              <a:rPr lang="en-GB" dirty="0" smtClean="0">
                <a:solidFill>
                  <a:schemeClr val="accent2"/>
                </a:solidFill>
                <a:latin typeface="Trebuchet MS" charset="0"/>
              </a:rPr>
              <a:t> et al </a:t>
            </a:r>
          </a:p>
          <a:p>
            <a:r>
              <a:rPr lang="en-GB" dirty="0" smtClean="0">
                <a:solidFill>
                  <a:schemeClr val="accent2"/>
                </a:solidFill>
                <a:latin typeface="Trebuchet MS" charset="0"/>
              </a:rPr>
              <a:t>for VBF Higgs at LHC)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3756890"/>
            <a:ext cx="6019800" cy="3101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  <a:latin typeface="Trebuchet MS" charset="0"/>
              </a:rPr>
              <a:t>QCD and Electroweak Physics (Olaf </a:t>
            </a:r>
            <a:r>
              <a:rPr lang="en-US" sz="3200" dirty="0" err="1" smtClean="0">
                <a:solidFill>
                  <a:schemeClr val="accent2"/>
                </a:solidFill>
                <a:latin typeface="Trebuchet MS" charset="0"/>
              </a:rPr>
              <a:t>Behnke</a:t>
            </a:r>
            <a:r>
              <a:rPr lang="en-US" sz="3200" dirty="0" smtClean="0">
                <a:solidFill>
                  <a:schemeClr val="accent2"/>
                </a:solidFill>
                <a:latin typeface="Trebuchet MS" charset="0"/>
              </a:rPr>
              <a:t>)</a:t>
            </a:r>
            <a:endParaRPr lang="en-US" sz="3200" baseline="-25000" dirty="0">
              <a:solidFill>
                <a:schemeClr val="accent2"/>
              </a:solidFill>
              <a:latin typeface="Trebuchet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85800"/>
            <a:ext cx="7734300" cy="562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hc.terminato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81000"/>
            <a:ext cx="7620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8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5486400" cy="533400"/>
          </a:xfrm>
        </p:spPr>
        <p:txBody>
          <a:bodyPr/>
          <a:lstStyle/>
          <a:p>
            <a:pPr eaLnBrk="1" hangingPunct="1"/>
            <a:r>
              <a:rPr lang="en-US" sz="3200" dirty="0" err="1">
                <a:solidFill>
                  <a:schemeClr val="accent2"/>
                </a:solidFill>
                <a:latin typeface="Trebuchet MS" charset="0"/>
              </a:rPr>
              <a:t>LHeC</a:t>
            </a:r>
            <a:r>
              <a:rPr lang="en-US" sz="3200" dirty="0">
                <a:solidFill>
                  <a:schemeClr val="accent2"/>
                </a:solidFill>
                <a:latin typeface="Trebuchet MS" charset="0"/>
              </a:rPr>
              <a:t> Impact on</a:t>
            </a:r>
            <a:r>
              <a:rPr lang="en-US" sz="3200" dirty="0" smtClean="0">
                <a:solidFill>
                  <a:schemeClr val="accent2"/>
                </a:solidFill>
                <a:latin typeface="Trebuchet MS" charset="0"/>
              </a:rPr>
              <a:t> Parton Densities </a:t>
            </a:r>
            <a:endParaRPr lang="en-US" sz="3200" baseline="-25000" dirty="0">
              <a:solidFill>
                <a:schemeClr val="accent2"/>
              </a:solidFill>
              <a:latin typeface="Trebuchet MS" charset="0"/>
            </a:endParaRPr>
          </a:p>
        </p:txBody>
      </p:sp>
      <p:sp>
        <p:nvSpPr>
          <p:cNvPr id="66563" name="Text Box 1029"/>
          <p:cNvSpPr txBox="1">
            <a:spLocks noChangeArrowheads="1"/>
          </p:cNvSpPr>
          <p:nvPr/>
        </p:nvSpPr>
        <p:spPr bwMode="auto">
          <a:xfrm>
            <a:off x="0" y="914400"/>
            <a:ext cx="5257800" cy="600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Trebuchet MS" charset="0"/>
              </a:rPr>
              <a:t>Full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simulation of inclusive NC </a:t>
            </a:r>
          </a:p>
          <a:p>
            <a:pPr eaLnBrk="0" hangingPunct="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and CC DIS data, including</a:t>
            </a:r>
          </a:p>
          <a:p>
            <a:pPr eaLnBrk="0" hangingPunct="0"/>
            <a:r>
              <a:rPr lang="en-US" dirty="0" err="1" smtClean="0">
                <a:solidFill>
                  <a:srgbClr val="FF0000"/>
                </a:solidFill>
                <a:latin typeface="Trebuchet MS" charset="0"/>
              </a:rPr>
              <a:t>systematics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rebuchet MS" charset="0"/>
              </a:rPr>
              <a:t>NLO DGLAP fit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</a:t>
            </a:r>
          </a:p>
          <a:p>
            <a:pPr eaLnBrk="0" hangingPunct="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using </a:t>
            </a:r>
            <a:r>
              <a:rPr lang="en-US" dirty="0">
                <a:solidFill>
                  <a:srgbClr val="FF0000"/>
                </a:solidFill>
                <a:latin typeface="Trebuchet MS" charset="0"/>
              </a:rPr>
              <a:t>HERA technology…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</a:t>
            </a:r>
          </a:p>
          <a:p>
            <a:pPr eaLnBrk="0" hangingPunct="0"/>
            <a:endParaRPr lang="en-US" dirty="0" smtClean="0">
              <a:solidFill>
                <a:srgbClr val="FF0000"/>
              </a:solidFill>
              <a:latin typeface="Trebuchet MS" charset="0"/>
            </a:endParaRPr>
          </a:p>
          <a:p>
            <a:pPr eaLnBrk="0" hangingPunct="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… typically expect 100 times HERA</a:t>
            </a:r>
          </a:p>
          <a:p>
            <a:pPr eaLnBrk="0" hangingPunct="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Event yields in DIS region, with </a:t>
            </a:r>
          </a:p>
          <a:p>
            <a:pPr eaLnBrk="0" hangingPunct="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extended kinematic range </a:t>
            </a:r>
          </a:p>
          <a:p>
            <a:pPr eaLnBrk="0" hangingPunct="0"/>
            <a:endParaRPr lang="en-US" dirty="0" smtClean="0">
              <a:solidFill>
                <a:srgbClr val="FF3300"/>
              </a:solidFill>
              <a:latin typeface="Trebuchet MS" charset="0"/>
              <a:ea typeface="MS PGothic" pitchFamily="34" charset="-128"/>
              <a:cs typeface="MS PGothic" pitchFamily="34" charset="-128"/>
            </a:endParaRPr>
          </a:p>
          <a:p>
            <a:pPr eaLnBrk="0" hangingPunct="0"/>
            <a:r>
              <a:rPr lang="en-US" dirty="0" smtClean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… big impact at low </a:t>
            </a:r>
            <a:r>
              <a:rPr lang="en-US" dirty="0" err="1" smtClean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x</a:t>
            </a:r>
            <a:r>
              <a:rPr lang="en-US" dirty="0" smtClean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 (kinematic </a:t>
            </a:r>
          </a:p>
          <a:p>
            <a:pPr eaLnBrk="0" hangingPunct="0"/>
            <a:r>
              <a:rPr lang="en-US" dirty="0" smtClean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range) and high </a:t>
            </a:r>
            <a:r>
              <a:rPr lang="en-US" dirty="0" err="1" smtClean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x</a:t>
            </a:r>
            <a:r>
              <a:rPr lang="en-US" dirty="0" smtClean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 (luminosity)</a:t>
            </a:r>
          </a:p>
          <a:p>
            <a:pPr eaLnBrk="0" hangingPunct="0"/>
            <a:endParaRPr lang="en-US" dirty="0" smtClean="0">
              <a:solidFill>
                <a:srgbClr val="0000FF"/>
              </a:solidFill>
              <a:latin typeface="Trebuchet MS" charset="0"/>
              <a:ea typeface="MS PGothic" pitchFamily="34" charset="-128"/>
              <a:cs typeface="MS PGothic" pitchFamily="34" charset="-128"/>
            </a:endParaRPr>
          </a:p>
          <a:p>
            <a:pPr eaLnBrk="0" hangingPunct="0"/>
            <a:r>
              <a:rPr lang="en-US" dirty="0" smtClean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… precise light quark vector, </a:t>
            </a:r>
          </a:p>
          <a:p>
            <a:pPr eaLnBrk="0" hangingPunct="0"/>
            <a:r>
              <a:rPr lang="en-US" dirty="0" smtClean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axial couplings, weak mixing angle</a:t>
            </a:r>
          </a:p>
          <a:p>
            <a:pPr eaLnBrk="0" hangingPunct="0"/>
            <a:endParaRPr lang="en-US" dirty="0" smtClean="0">
              <a:solidFill>
                <a:srgbClr val="0000FF"/>
              </a:solidFill>
              <a:latin typeface="Trebuchet MS" charset="0"/>
              <a:ea typeface="MS PGothic" pitchFamily="34" charset="-128"/>
              <a:cs typeface="MS PGothic" pitchFamily="34" charset="-128"/>
            </a:endParaRPr>
          </a:p>
          <a:p>
            <a:pPr eaLnBrk="0" hangingPunct="0"/>
            <a:r>
              <a:rPr lang="en-US" dirty="0" smtClean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… </a:t>
            </a:r>
            <a:r>
              <a:rPr lang="en-US" dirty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full </a:t>
            </a:r>
            <a:r>
              <a:rPr lang="en-US" dirty="0" err="1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flavour</a:t>
            </a:r>
            <a:r>
              <a:rPr lang="en-US" dirty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rebuchet MS" charset="0"/>
                <a:ea typeface="MS PGothic" pitchFamily="34" charset="-128"/>
                <a:cs typeface="MS PGothic" pitchFamily="34" charset="-128"/>
              </a:rPr>
              <a:t>decomposition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0"/>
            <a:ext cx="3581400" cy="2379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1524000"/>
            <a:ext cx="985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Gluon</a:t>
            </a:r>
            <a:endParaRPr lang="en-US" dirty="0">
              <a:latin typeface="Trebuchet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449120"/>
            <a:ext cx="3657600" cy="2408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057400"/>
            <a:ext cx="3581400" cy="23791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00800" y="3505200"/>
            <a:ext cx="662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Sea</a:t>
            </a:r>
            <a:endParaRPr lang="en-US" dirty="0">
              <a:latin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6019800"/>
            <a:ext cx="1508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rebuchet MS"/>
              </a:rPr>
              <a:t>d</a:t>
            </a:r>
            <a:r>
              <a:rPr lang="en-US" dirty="0" smtClean="0">
                <a:latin typeface="Trebuchet MS"/>
              </a:rPr>
              <a:t> valence</a:t>
            </a:r>
            <a:endParaRPr lang="en-US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6329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accent2"/>
                </a:solidFill>
                <a:latin typeface="Trebuchet MS" charset="0"/>
              </a:rPr>
              <a:t>Cross Sections and Rates for Heavy Flavours</a:t>
            </a:r>
          </a:p>
        </p:txBody>
      </p:sp>
      <p:grpSp>
        <p:nvGrpSpPr>
          <p:cNvPr id="70659" name="Group 2061"/>
          <p:cNvGrpSpPr>
            <a:grpSpLocks noChangeAspect="1"/>
          </p:cNvGrpSpPr>
          <p:nvPr/>
        </p:nvGrpSpPr>
        <p:grpSpPr bwMode="auto">
          <a:xfrm>
            <a:off x="228600" y="762000"/>
            <a:ext cx="6124575" cy="5580063"/>
            <a:chOff x="0" y="309"/>
            <a:chExt cx="4403" cy="4011"/>
          </a:xfrm>
        </p:grpSpPr>
        <p:pic>
          <p:nvPicPr>
            <p:cNvPr id="70669" name="Picture 205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09"/>
              <a:ext cx="4403" cy="40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0670" name="Text Box 2057"/>
            <p:cNvSpPr txBox="1">
              <a:spLocks noChangeAspect="1"/>
            </p:cNvSpPr>
            <p:nvPr/>
          </p:nvSpPr>
          <p:spPr bwMode="auto">
            <a:xfrm>
              <a:off x="1424" y="440"/>
              <a:ext cx="712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0" tIns="41060" rIns="82120" bIns="41060">
              <a:prstTxWarp prst="textNoShape">
                <a:avLst/>
              </a:prstTxWarp>
              <a:spAutoFit/>
            </a:bodyPr>
            <a:lstStyle/>
            <a:p>
              <a:pPr defTabSz="820738">
                <a:lnSpc>
                  <a:spcPct val="98000"/>
                </a:lnSpc>
                <a:spcBef>
                  <a:spcPct val="50000"/>
                </a:spcBef>
              </a:pPr>
              <a:r>
                <a:rPr lang="en-US" sz="2200">
                  <a:solidFill>
                    <a:srgbClr val="000000"/>
                  </a:solidFill>
                  <a:latin typeface="Lucida Grande" charset="0"/>
                  <a:ea typeface="ヒラギノ角ゴ ProN W3" charset="-128"/>
                  <a:cs typeface="ヒラギノ角ゴ ProN W3" charset="-128"/>
                </a:rPr>
                <a:t>HERA </a:t>
              </a:r>
              <a:r>
                <a:rPr lang="en-US" sz="1000">
                  <a:solidFill>
                    <a:srgbClr val="000000"/>
                  </a:solidFill>
                  <a:latin typeface="Lucida Grande" charset="0"/>
                  <a:ea typeface="ヒラギノ角ゴ ProN W3" charset="-128"/>
                  <a:cs typeface="ヒラギノ角ゴ ProN W3" charset="-128"/>
                </a:rPr>
                <a:t>27.5 x 920</a:t>
              </a:r>
              <a:r>
                <a:rPr lang="en-US" sz="2200">
                  <a:solidFill>
                    <a:srgbClr val="000000"/>
                  </a:solidFill>
                  <a:latin typeface="Lucida Grande" charset="0"/>
                  <a:ea typeface="ヒラギノ角ゴ ProN W3" charset="-128"/>
                  <a:cs typeface="ヒラギノ角ゴ ProN W3" charset="-128"/>
                </a:rPr>
                <a:t> </a:t>
              </a:r>
            </a:p>
          </p:txBody>
        </p:sp>
      </p:grpSp>
      <p:sp>
        <p:nvSpPr>
          <p:cNvPr id="70660" name="Text Box 2059"/>
          <p:cNvSpPr txBox="1">
            <a:spLocks/>
          </p:cNvSpPr>
          <p:nvPr/>
        </p:nvSpPr>
        <p:spPr bwMode="auto">
          <a:xfrm>
            <a:off x="6248400" y="990600"/>
            <a:ext cx="21177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0" tIns="41060" rIns="82120" bIns="41060">
            <a:prstTxWarp prst="textNoShape">
              <a:avLst/>
            </a:prstTxWarp>
            <a:spAutoFit/>
          </a:bodyPr>
          <a:lstStyle/>
          <a:p>
            <a:pPr defTabSz="820738">
              <a:lnSpc>
                <a:spcPct val="98000"/>
              </a:lnSpc>
              <a:spcBef>
                <a:spcPct val="50000"/>
              </a:spcBef>
            </a:pPr>
            <a:r>
              <a:rPr lang="en-US" sz="2200">
                <a:solidFill>
                  <a:srgbClr val="461AFF"/>
                </a:solidFill>
                <a:latin typeface="Lucida Grande" charset="0"/>
                <a:ea typeface="ヒラギノ角ゴ ProN W3" charset="-128"/>
                <a:cs typeface="ヒラギノ角ゴ ProN W3" charset="-128"/>
              </a:rPr>
              <a:t>Charm</a:t>
            </a:r>
          </a:p>
          <a:p>
            <a:pPr defTabSz="820738">
              <a:lnSpc>
                <a:spcPct val="98000"/>
              </a:lnSpc>
              <a:spcBef>
                <a:spcPct val="50000"/>
              </a:spcBef>
            </a:pPr>
            <a:endParaRPr lang="en-US" sz="2200">
              <a:solidFill>
                <a:srgbClr val="000000"/>
              </a:solidFill>
              <a:latin typeface="Lucida Grande" charset="0"/>
              <a:ea typeface="ヒラギノ角ゴ ProN W3" charset="-128"/>
              <a:cs typeface="ヒラギノ角ゴ ProN W3" charset="-128"/>
              <a:sym typeface="Lucida Grande" charset="0"/>
            </a:endParaRPr>
          </a:p>
          <a:p>
            <a:pPr defTabSz="820738">
              <a:lnSpc>
                <a:spcPct val="98000"/>
              </a:lnSpc>
              <a:spcBef>
                <a:spcPct val="50000"/>
              </a:spcBef>
            </a:pPr>
            <a:r>
              <a:rPr lang="en-US" sz="2200">
                <a:solidFill>
                  <a:srgbClr val="FF222B"/>
                </a:solidFill>
                <a:latin typeface="Lucida Grande" charset="0"/>
                <a:ea typeface="ヒラギノ角ゴ ProN W3" charset="-128"/>
                <a:cs typeface="ヒラギノ角ゴ ProN W3" charset="-128"/>
              </a:rPr>
              <a:t>Beauty</a:t>
            </a:r>
            <a:endParaRPr lang="en-US" sz="2200">
              <a:solidFill>
                <a:srgbClr val="000000"/>
              </a:solidFill>
              <a:latin typeface="Lucida Grande" charset="0"/>
              <a:ea typeface="ヒラギノ角ゴ ProN W3" charset="-128"/>
              <a:cs typeface="ヒラギノ角ゴ ProN W3" charset="-128"/>
              <a:sym typeface="Lucida Grande" charset="0"/>
            </a:endParaRPr>
          </a:p>
          <a:p>
            <a:pPr defTabSz="820738">
              <a:lnSpc>
                <a:spcPct val="98000"/>
              </a:lnSpc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Lucida Grande" charset="0"/>
                <a:ea typeface="ヒラギノ角ゴ ProN W3" charset="-128"/>
                <a:cs typeface="ヒラギノ角ゴ ProN W3" charset="-128"/>
                <a:sym typeface="Lucida Grande" charset="0"/>
              </a:rPr>
              <a:t>cc</a:t>
            </a:r>
          </a:p>
          <a:p>
            <a:pPr defTabSz="820738">
              <a:lnSpc>
                <a:spcPct val="98000"/>
              </a:lnSpc>
              <a:spcBef>
                <a:spcPct val="50000"/>
              </a:spcBef>
            </a:pPr>
            <a:r>
              <a:rPr lang="en-US" sz="2200">
                <a:solidFill>
                  <a:srgbClr val="B8309F"/>
                </a:solidFill>
                <a:latin typeface="Lucida Grande" charset="0"/>
                <a:ea typeface="ヒラギノ角ゴ ProN W3" charset="-128"/>
                <a:cs typeface="ヒラギノ角ゴ ProN W3" charset="-128"/>
                <a:sym typeface="Lucida Grande" charset="0"/>
              </a:rPr>
              <a:t>sW </a:t>
            </a:r>
            <a:r>
              <a:rPr lang="en-US" sz="2200">
                <a:solidFill>
                  <a:srgbClr val="B8309F"/>
                </a:solidFill>
                <a:latin typeface="Lucida Grande" charset="0"/>
                <a:ea typeface="ヒラギノ角ゴ ProN W3" charset="-128"/>
                <a:cs typeface="ヒラギノ角ゴ ProN W3" charset="-128"/>
                <a:sym typeface="Wingdings" charset="2"/>
              </a:rPr>
              <a:t></a:t>
            </a:r>
            <a:r>
              <a:rPr lang="en-US" sz="2200">
                <a:solidFill>
                  <a:srgbClr val="B8309F"/>
                </a:solidFill>
                <a:latin typeface="Lucida Grande" charset="0"/>
                <a:ea typeface="ヒラギノ角ゴ ProN W3" charset="-128"/>
                <a:cs typeface="ヒラギノ角ゴ ProN W3" charset="-128"/>
                <a:sym typeface="Lucida Grande" charset="0"/>
              </a:rPr>
              <a:t> c </a:t>
            </a:r>
          </a:p>
          <a:p>
            <a:pPr defTabSz="820738">
              <a:lnSpc>
                <a:spcPct val="98000"/>
              </a:lnSpc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Lucida Grande" charset="0"/>
                <a:ea typeface="ヒラギノ角ゴ ProN W3" charset="-128"/>
                <a:cs typeface="ヒラギノ角ゴ ProN W3" charset="-128"/>
                <a:sym typeface="Lucida Grande" charset="0"/>
              </a:rPr>
              <a:t>bW </a:t>
            </a:r>
            <a:r>
              <a:rPr lang="en-US" sz="2200">
                <a:solidFill>
                  <a:srgbClr val="000000"/>
                </a:solidFill>
                <a:latin typeface="Lucida Grande" charset="0"/>
                <a:ea typeface="ヒラギノ角ゴ ProN W3" charset="-128"/>
                <a:cs typeface="ヒラギノ角ゴ ProN W3" charset="-128"/>
                <a:sym typeface="Wingdings" charset="2"/>
              </a:rPr>
              <a:t> </a:t>
            </a:r>
            <a:r>
              <a:rPr lang="en-US" sz="2200">
                <a:solidFill>
                  <a:srgbClr val="000000"/>
                </a:solidFill>
                <a:latin typeface="Lucida Grande" charset="0"/>
                <a:ea typeface="ヒラギノ角ゴ ProN W3" charset="-128"/>
                <a:cs typeface="ヒラギノ角ゴ ProN W3" charset="-128"/>
                <a:sym typeface="Lucida Grande" charset="0"/>
              </a:rPr>
              <a:t>t</a:t>
            </a:r>
          </a:p>
          <a:p>
            <a:pPr defTabSz="820738">
              <a:lnSpc>
                <a:spcPct val="98000"/>
              </a:lnSpc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Lucida Grande" charset="0"/>
                <a:ea typeface="ヒラギノ角ゴ ProN W3" charset="-128"/>
                <a:cs typeface="ヒラギノ角ゴ ProN W3" charset="-128"/>
                <a:sym typeface="Lucida Grande" charset="0"/>
              </a:rPr>
              <a:t>ttbar</a:t>
            </a:r>
          </a:p>
          <a:p>
            <a:pPr defTabSz="820738">
              <a:lnSpc>
                <a:spcPct val="98000"/>
              </a:lnSpc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Lucida Grande" charset="0"/>
                <a:ea typeface="ヒラギノ角ゴ ProN W3" charset="-128"/>
                <a:cs typeface="ヒラギノ角ゴ ProN W3" charset="-128"/>
                <a:sym typeface="Lucida Grande" charset="0"/>
              </a:rPr>
              <a:t> </a:t>
            </a:r>
          </a:p>
        </p:txBody>
      </p:sp>
      <p:sp>
        <p:nvSpPr>
          <p:cNvPr id="70661" name="Text Box 2060"/>
          <p:cNvSpPr txBox="1">
            <a:spLocks noChangeArrowheads="1"/>
          </p:cNvSpPr>
          <p:nvPr/>
        </p:nvSpPr>
        <p:spPr bwMode="auto">
          <a:xfrm>
            <a:off x="381000" y="6396038"/>
            <a:ext cx="5486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Trebuchet MS" charset="0"/>
              </a:rPr>
              <a:t>c.f. luminosity of ~10 fb</a:t>
            </a:r>
            <a:r>
              <a:rPr lang="en-US" baseline="30000">
                <a:solidFill>
                  <a:schemeClr val="accent2"/>
                </a:solidFill>
                <a:latin typeface="Trebuchet MS" charset="0"/>
              </a:rPr>
              <a:t>-1</a:t>
            </a:r>
            <a:r>
              <a:rPr lang="en-US">
                <a:solidFill>
                  <a:schemeClr val="accent2"/>
                </a:solidFill>
                <a:latin typeface="Trebuchet MS" charset="0"/>
              </a:rPr>
              <a:t> per year …</a:t>
            </a:r>
            <a:endParaRPr lang="en-GB">
              <a:solidFill>
                <a:schemeClr val="accent2"/>
              </a:solidFill>
              <a:latin typeface="Trebuchet MS" charset="0"/>
            </a:endParaRPr>
          </a:p>
        </p:txBody>
      </p:sp>
      <p:pic>
        <p:nvPicPr>
          <p:cNvPr id="7066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4724400"/>
            <a:ext cx="207327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3" name="TextBox 9"/>
          <p:cNvSpPr txBox="1">
            <a:spLocks noChangeArrowheads="1"/>
          </p:cNvSpPr>
          <p:nvPr/>
        </p:nvSpPr>
        <p:spPr bwMode="auto">
          <a:xfrm>
            <a:off x="7248525" y="990600"/>
            <a:ext cx="172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latin typeface="Trebuchet MS"/>
              </a:rPr>
              <a:t>[10</a:t>
            </a:r>
            <a:r>
              <a:rPr lang="en-US" sz="1800" baseline="30000" dirty="0">
                <a:solidFill>
                  <a:schemeClr val="accent2"/>
                </a:solidFill>
                <a:latin typeface="Trebuchet MS"/>
              </a:rPr>
              <a:t>10</a:t>
            </a:r>
            <a:r>
              <a:rPr lang="en-US" sz="1800" dirty="0">
                <a:solidFill>
                  <a:schemeClr val="accent2"/>
                </a:solidFill>
                <a:latin typeface="Trebuchet MS"/>
              </a:rPr>
              <a:t> / 10 fb</a:t>
            </a:r>
            <a:r>
              <a:rPr lang="en-US" sz="1800" baseline="30000" dirty="0">
                <a:solidFill>
                  <a:schemeClr val="accent2"/>
                </a:solidFill>
                <a:latin typeface="Trebuchet MS"/>
              </a:rPr>
              <a:t>-1</a:t>
            </a:r>
            <a:r>
              <a:rPr lang="en-US" sz="1800" dirty="0">
                <a:solidFill>
                  <a:schemeClr val="accent2"/>
                </a:solidFill>
                <a:latin typeface="Trebuchet MS"/>
              </a:rPr>
              <a:t>]</a:t>
            </a:r>
          </a:p>
        </p:txBody>
      </p:sp>
      <p:sp>
        <p:nvSpPr>
          <p:cNvPr id="70664" name="TextBox 10"/>
          <p:cNvSpPr txBox="1">
            <a:spLocks noChangeArrowheads="1"/>
          </p:cNvSpPr>
          <p:nvPr/>
        </p:nvSpPr>
        <p:spPr bwMode="auto">
          <a:xfrm>
            <a:off x="7086600" y="4114800"/>
            <a:ext cx="1654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Trebuchet MS"/>
              </a:rPr>
              <a:t>[10</a:t>
            </a:r>
            <a:r>
              <a:rPr lang="en-US" sz="1800" baseline="30000" dirty="0">
                <a:latin typeface="Trebuchet MS"/>
              </a:rPr>
              <a:t>3</a:t>
            </a:r>
            <a:r>
              <a:rPr lang="en-US" sz="1800" dirty="0">
                <a:latin typeface="Trebuchet MS"/>
              </a:rPr>
              <a:t> / 10 fb</a:t>
            </a:r>
            <a:r>
              <a:rPr lang="en-US" sz="1800" baseline="30000" dirty="0">
                <a:latin typeface="Trebuchet MS"/>
              </a:rPr>
              <a:t>-1</a:t>
            </a:r>
            <a:r>
              <a:rPr lang="en-US" sz="1800" dirty="0">
                <a:latin typeface="Trebuchet MS"/>
              </a:rPr>
              <a:t>]</a:t>
            </a:r>
          </a:p>
        </p:txBody>
      </p:sp>
      <p:sp>
        <p:nvSpPr>
          <p:cNvPr id="70665" name="TextBox 11"/>
          <p:cNvSpPr txBox="1">
            <a:spLocks noChangeArrowheads="1"/>
          </p:cNvSpPr>
          <p:nvPr/>
        </p:nvSpPr>
        <p:spPr bwMode="auto">
          <a:xfrm>
            <a:off x="7489825" y="3505200"/>
            <a:ext cx="1654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Trebuchet MS"/>
              </a:rPr>
              <a:t>[10</a:t>
            </a:r>
            <a:r>
              <a:rPr lang="en-US" sz="1800" baseline="30000" dirty="0">
                <a:latin typeface="Trebuchet MS"/>
              </a:rPr>
              <a:t>5</a:t>
            </a:r>
            <a:r>
              <a:rPr lang="en-US" sz="1800" dirty="0">
                <a:latin typeface="Trebuchet MS"/>
              </a:rPr>
              <a:t> / 10 fb</a:t>
            </a:r>
            <a:r>
              <a:rPr lang="en-US" sz="1800" baseline="30000" dirty="0">
                <a:latin typeface="Trebuchet MS"/>
              </a:rPr>
              <a:t>-1</a:t>
            </a:r>
            <a:r>
              <a:rPr lang="en-US" sz="1800" dirty="0">
                <a:latin typeface="Trebuchet MS"/>
              </a:rPr>
              <a:t>]</a:t>
            </a:r>
          </a:p>
        </p:txBody>
      </p:sp>
      <p:sp>
        <p:nvSpPr>
          <p:cNvPr id="70666" name="TextBox 12"/>
          <p:cNvSpPr txBox="1">
            <a:spLocks noChangeArrowheads="1"/>
          </p:cNvSpPr>
          <p:nvPr/>
        </p:nvSpPr>
        <p:spPr bwMode="auto">
          <a:xfrm>
            <a:off x="7291388" y="2971800"/>
            <a:ext cx="185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B8309F"/>
                </a:solidFill>
                <a:latin typeface="Trebuchet MS"/>
              </a:rPr>
              <a:t>[4.10</a:t>
            </a:r>
            <a:r>
              <a:rPr lang="en-US" sz="1800" baseline="30000" dirty="0">
                <a:solidFill>
                  <a:srgbClr val="B8309F"/>
                </a:solidFill>
                <a:latin typeface="Trebuchet MS"/>
              </a:rPr>
              <a:t>5</a:t>
            </a:r>
            <a:r>
              <a:rPr lang="en-US" sz="1800" dirty="0">
                <a:solidFill>
                  <a:srgbClr val="B8309F"/>
                </a:solidFill>
                <a:latin typeface="Trebuchet MS"/>
              </a:rPr>
              <a:t> / 10 fb</a:t>
            </a:r>
            <a:r>
              <a:rPr lang="en-US" sz="1800" baseline="30000" dirty="0">
                <a:solidFill>
                  <a:srgbClr val="B8309F"/>
                </a:solidFill>
                <a:latin typeface="Trebuchet MS"/>
              </a:rPr>
              <a:t>-1</a:t>
            </a:r>
            <a:r>
              <a:rPr lang="en-US" sz="1800" dirty="0">
                <a:solidFill>
                  <a:srgbClr val="B8309F"/>
                </a:solidFill>
                <a:latin typeface="Trebuchet MS"/>
              </a:rPr>
              <a:t>]</a:t>
            </a:r>
          </a:p>
        </p:txBody>
      </p:sp>
      <p:sp>
        <p:nvSpPr>
          <p:cNvPr id="70667" name="TextBox 13"/>
          <p:cNvSpPr txBox="1">
            <a:spLocks noChangeArrowheads="1"/>
          </p:cNvSpPr>
          <p:nvPr/>
        </p:nvSpPr>
        <p:spPr bwMode="auto">
          <a:xfrm>
            <a:off x="7239000" y="2057400"/>
            <a:ext cx="1654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rebuchet MS"/>
              </a:rPr>
              <a:t>[10</a:t>
            </a:r>
            <a:r>
              <a:rPr lang="en-US" sz="1800" baseline="30000" dirty="0">
                <a:solidFill>
                  <a:srgbClr val="FF0000"/>
                </a:solidFill>
                <a:latin typeface="Trebuchet MS"/>
              </a:rPr>
              <a:t>8</a:t>
            </a:r>
            <a:r>
              <a:rPr lang="en-US" sz="1800" dirty="0">
                <a:solidFill>
                  <a:srgbClr val="FF0000"/>
                </a:solidFill>
                <a:latin typeface="Trebuchet MS"/>
              </a:rPr>
              <a:t> / 10 fb</a:t>
            </a:r>
            <a:r>
              <a:rPr lang="en-US" sz="1800" baseline="30000" dirty="0">
                <a:solidFill>
                  <a:srgbClr val="FF0000"/>
                </a:solidFill>
                <a:latin typeface="Trebuchet MS"/>
              </a:rPr>
              <a:t>-1</a:t>
            </a:r>
            <a:r>
              <a:rPr lang="en-US" sz="1800" dirty="0">
                <a:solidFill>
                  <a:srgbClr val="FF0000"/>
                </a:solidFill>
                <a:latin typeface="Trebuchet MS"/>
              </a:rPr>
              <a:t>]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3467894" y="5371306"/>
            <a:ext cx="838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e-eA.pdf"/>
          <p:cNvPicPr>
            <a:picLocks noChangeAspect="1"/>
          </p:cNvPicPr>
          <p:nvPr/>
        </p:nvPicPr>
        <p:blipFill>
          <a:blip r:embed="rId3"/>
          <a:srcRect r="23505" b="37695"/>
          <a:stretch>
            <a:fillRect/>
          </a:stretch>
        </p:blipFill>
        <p:spPr bwMode="auto">
          <a:xfrm>
            <a:off x="2667001" y="4267199"/>
            <a:ext cx="3000376" cy="228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3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Low-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x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Physics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/ Parton Saturation </a:t>
            </a:r>
            <a:b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</a:b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(Nestor </a:t>
            </a:r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Armesto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and Anna </a:t>
            </a:r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Stasto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)</a:t>
            </a:r>
            <a:endParaRPr lang="en-GB" sz="32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sp>
        <p:nvSpPr>
          <p:cNvPr id="74756" name="Text Box 1042"/>
          <p:cNvSpPr txBox="1">
            <a:spLocks noChangeArrowheads="1"/>
          </p:cNvSpPr>
          <p:nvPr/>
        </p:nvSpPr>
        <p:spPr bwMode="auto">
          <a:xfrm>
            <a:off x="3581400" y="1143000"/>
            <a:ext cx="5562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 Most people agree that somewhere 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&amp; somehow,</a:t>
            </a:r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 the 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low </a:t>
            </a:r>
            <a:r>
              <a:rPr lang="en-US" dirty="0" err="1">
                <a:solidFill>
                  <a:srgbClr val="FF3300"/>
                </a:solidFill>
                <a:latin typeface="Trebuchet MS" charset="0"/>
              </a:rPr>
              <a:t>x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 growth </a:t>
            </a:r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of </a:t>
            </a:r>
            <a:r>
              <a:rPr lang="en-US" dirty="0" err="1" smtClean="0">
                <a:solidFill>
                  <a:srgbClr val="FF3300"/>
                </a:solidFill>
                <a:latin typeface="Trebuchet MS" charset="0"/>
              </a:rPr>
              <a:t>parton</a:t>
            </a:r>
            <a:endParaRPr lang="en-US" dirty="0" smtClean="0">
              <a:solidFill>
                <a:srgbClr val="FF3300"/>
              </a:solidFill>
              <a:latin typeface="Trebuchet MS" charset="0"/>
            </a:endParaRPr>
          </a:p>
          <a:p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densities must be tamed by</a:t>
            </a:r>
          </a:p>
          <a:p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 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non-linear effects</a:t>
            </a:r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 (`Saturation’).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 Can it be understood microscopically?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 2 pronged approach at </a:t>
            </a:r>
            <a:r>
              <a:rPr lang="en-US" dirty="0" err="1" smtClean="0">
                <a:solidFill>
                  <a:srgbClr val="FF3300"/>
                </a:solidFill>
                <a:latin typeface="Trebuchet MS" charset="0"/>
              </a:rPr>
              <a:t>LHeC</a:t>
            </a:r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 …</a:t>
            </a:r>
          </a:p>
        </p:txBody>
      </p:sp>
      <p:pic>
        <p:nvPicPr>
          <p:cNvPr id="74757" name="Picture 1046"/>
          <p:cNvPicPr>
            <a:picLocks noChangeAspect="1" noChangeArrowheads="1"/>
          </p:cNvPicPr>
          <p:nvPr/>
        </p:nvPicPr>
        <p:blipFill>
          <a:blip r:embed="rId4"/>
          <a:srcRect r="847"/>
          <a:stretch>
            <a:fillRect/>
          </a:stretch>
        </p:blipFill>
        <p:spPr bwMode="auto">
          <a:xfrm>
            <a:off x="0" y="1066801"/>
            <a:ext cx="366387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:\Documents and Settings\paul.D58K4P0J\Desktop\Talks\lhec\q2vsx-Pb-eps09.gif"/>
          <p:cNvPicPr>
            <a:picLocks noChangeAspect="1" noChangeArrowheads="1"/>
          </p:cNvPicPr>
          <p:nvPr/>
        </p:nvPicPr>
        <p:blipFill>
          <a:blip r:embed="rId5"/>
          <a:srcRect r="9264"/>
          <a:stretch>
            <a:fillRect/>
          </a:stretch>
        </p:blipFill>
        <p:spPr bwMode="auto">
          <a:xfrm>
            <a:off x="5292725" y="3998913"/>
            <a:ext cx="3851275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ep-kin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45244" y="3931444"/>
            <a:ext cx="28813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Can Parton Saturation be Established in </a:t>
            </a:r>
            <a:r>
              <a:rPr lang="en-US" sz="2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ep</a:t>
            </a: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 @ </a:t>
            </a:r>
            <a:r>
              <a:rPr lang="en-US" sz="2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LHeC</a:t>
            </a: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? </a:t>
            </a:r>
            <a:endParaRPr lang="en-GB" sz="28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52400" y="5791200"/>
            <a:ext cx="8991600" cy="8302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Trebuchet MS" charset="0"/>
              </a:rPr>
              <a:t>Conclusion: clearly establishing non-linear effects needs a</a:t>
            </a:r>
          </a:p>
          <a:p>
            <a:r>
              <a:rPr lang="en-US">
                <a:solidFill>
                  <a:schemeClr val="accent2"/>
                </a:solidFill>
                <a:latin typeface="Trebuchet MS" charset="0"/>
              </a:rPr>
              <a:t>minimum of 2 observables … </a:t>
            </a:r>
            <a:r>
              <a:rPr lang="en-US" u="sng">
                <a:solidFill>
                  <a:schemeClr val="accent2"/>
                </a:solidFill>
                <a:latin typeface="Trebuchet MS" charset="0"/>
              </a:rPr>
              <a:t>(F</a:t>
            </a:r>
            <a:r>
              <a:rPr lang="en-US" u="sng" baseline="-25000">
                <a:solidFill>
                  <a:schemeClr val="accent2"/>
                </a:solidFill>
                <a:latin typeface="Trebuchet MS" charset="0"/>
              </a:rPr>
              <a:t>2</a:t>
            </a:r>
            <a:r>
              <a:rPr lang="en-US" u="sng" baseline="30000">
                <a:solidFill>
                  <a:schemeClr val="accent2"/>
                </a:solidFill>
                <a:latin typeface="Trebuchet MS" charset="0"/>
              </a:rPr>
              <a:t>c</a:t>
            </a:r>
            <a:r>
              <a:rPr lang="en-US" u="sng">
                <a:solidFill>
                  <a:schemeClr val="accent2"/>
                </a:solidFill>
                <a:latin typeface="Trebuchet MS" charset="0"/>
              </a:rPr>
              <a:t> may work in place of F</a:t>
            </a:r>
            <a:r>
              <a:rPr lang="en-US" u="sng" baseline="-25000">
                <a:solidFill>
                  <a:schemeClr val="accent2"/>
                </a:solidFill>
                <a:latin typeface="Trebuchet MS" charset="0"/>
              </a:rPr>
              <a:t>L</a:t>
            </a:r>
            <a:r>
              <a:rPr lang="en-US">
                <a:solidFill>
                  <a:schemeClr val="accent2"/>
                </a:solidFill>
                <a:latin typeface="Trebuchet MS" charset="0"/>
              </a:rPr>
              <a:t>)…</a:t>
            </a:r>
            <a:endParaRPr lang="en-GB">
              <a:solidFill>
                <a:schemeClr val="accent2"/>
              </a:solidFill>
              <a:latin typeface="Trebuchet MS" charset="0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52400" y="762000"/>
            <a:ext cx="8991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Simulated </a:t>
            </a:r>
            <a:r>
              <a:rPr lang="en-US" dirty="0" err="1" smtClean="0">
                <a:solidFill>
                  <a:srgbClr val="FF3300"/>
                </a:solidFill>
                <a:latin typeface="Trebuchet MS" charset="0"/>
              </a:rPr>
              <a:t>LHeC</a:t>
            </a:r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 data based on a dipole model containing low </a:t>
            </a:r>
            <a:r>
              <a:rPr lang="en-US" dirty="0" err="1" smtClean="0">
                <a:solidFill>
                  <a:srgbClr val="FF3300"/>
                </a:solidFill>
                <a:latin typeface="Trebuchet MS" charset="0"/>
              </a:rPr>
              <a:t>x</a:t>
            </a:r>
            <a:r>
              <a:rPr lang="en-US" dirty="0" smtClean="0">
                <a:solidFill>
                  <a:srgbClr val="FF3300"/>
                </a:solidFill>
                <a:latin typeface="Trebuchet MS" charset="0"/>
              </a:rPr>
              <a:t> saturation (FS04-sat)… Fit with standard (NNPDF) NLO DGLAP</a:t>
            </a:r>
          </a:p>
          <a:p>
            <a:endParaRPr lang="en-US" dirty="0" smtClean="0">
              <a:solidFill>
                <a:srgbClr val="FF3300"/>
              </a:solidFill>
              <a:latin typeface="Trebuchet MS" charset="0"/>
            </a:endParaRPr>
          </a:p>
          <a:p>
            <a:r>
              <a:rPr lang="en-US" dirty="0">
                <a:solidFill>
                  <a:srgbClr val="FF3300"/>
                </a:solidFill>
                <a:latin typeface="Trebuchet MS" charset="0"/>
              </a:rPr>
              <a:t>… NNPDF (also HERA framework) DGLAP QCD fits cannot accommodate saturation effects if F</a:t>
            </a:r>
            <a:r>
              <a:rPr lang="en-US" baseline="-25000" dirty="0">
                <a:solidFill>
                  <a:srgbClr val="FF3300"/>
                </a:solidFill>
                <a:latin typeface="Trebuchet MS" charset="0"/>
              </a:rPr>
              <a:t>2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 and F</a:t>
            </a:r>
            <a:r>
              <a:rPr lang="en-US" baseline="-25000" dirty="0">
                <a:solidFill>
                  <a:srgbClr val="FF3300"/>
                </a:solidFill>
                <a:latin typeface="Trebuchet MS" charset="0"/>
              </a:rPr>
              <a:t>L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 both fitted</a:t>
            </a:r>
          </a:p>
        </p:txBody>
      </p:sp>
      <p:pic>
        <p:nvPicPr>
          <p:cNvPr id="80901" name="Picture 6"/>
          <p:cNvPicPr>
            <a:picLocks noChangeAspect="1" noChangeArrowheads="1"/>
          </p:cNvPicPr>
          <p:nvPr/>
        </p:nvPicPr>
        <p:blipFill>
          <a:blip r:embed="rId2"/>
          <a:srcRect l="7669" t="10191" r="4260" b="40764"/>
          <a:stretch>
            <a:fillRect/>
          </a:stretch>
        </p:blipFill>
        <p:spPr bwMode="auto">
          <a:xfrm>
            <a:off x="0" y="2743200"/>
            <a:ext cx="875982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Exclusive / Diffractive Channels and Saturation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81923" name="Text Box 17"/>
          <p:cNvSpPr txBox="1">
            <a:spLocks noChangeArrowheads="1"/>
          </p:cNvSpPr>
          <p:nvPr/>
        </p:nvSpPr>
        <p:spPr bwMode="auto">
          <a:xfrm>
            <a:off x="228600" y="914400"/>
            <a:ext cx="5638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arenR"/>
            </a:pPr>
            <a:r>
              <a:rPr lang="en-US">
                <a:solidFill>
                  <a:srgbClr val="FF3300"/>
                </a:solidFill>
                <a:latin typeface="Trebuchet MS" charset="0"/>
              </a:rPr>
              <a:t>[Low-Nussinov] interpretation as 2 gluon exchange enhances sensitivity to low x gluon</a:t>
            </a:r>
          </a:p>
          <a:p>
            <a:pPr marL="457200" indent="-457200"/>
            <a:endParaRPr lang="en-US">
              <a:solidFill>
                <a:srgbClr val="FF3300"/>
              </a:solidFill>
              <a:latin typeface="Trebuchet MS" charset="0"/>
            </a:endParaRPr>
          </a:p>
          <a:p>
            <a:pPr marL="457200" indent="-457200">
              <a:buFontTx/>
              <a:buAutoNum type="arabicParenR"/>
            </a:pPr>
            <a:r>
              <a:rPr lang="en-US">
                <a:solidFill>
                  <a:srgbClr val="FF3300"/>
                </a:solidFill>
                <a:latin typeface="Trebuchet MS" charset="0"/>
              </a:rPr>
              <a:t>Additional variable t gives access to impact parameter (b) dependent amplitudes</a:t>
            </a:r>
          </a:p>
        </p:txBody>
      </p:sp>
      <p:sp>
        <p:nvSpPr>
          <p:cNvPr id="81924" name="Text Box 19"/>
          <p:cNvSpPr txBox="1">
            <a:spLocks noChangeArrowheads="1"/>
          </p:cNvSpPr>
          <p:nvPr/>
        </p:nvSpPr>
        <p:spPr bwMode="auto">
          <a:xfrm>
            <a:off x="762000" y="3581400"/>
            <a:ext cx="5105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Trebuchet MS" charset="0"/>
                <a:sym typeface="Wingdings" charset="2"/>
              </a:rPr>
              <a:t> </a:t>
            </a:r>
            <a:r>
              <a:rPr lang="en-US">
                <a:latin typeface="Trebuchet MS" charset="0"/>
              </a:rPr>
              <a:t>Large t (small b) probes densest </a:t>
            </a:r>
          </a:p>
          <a:p>
            <a:r>
              <a:rPr lang="en-US">
                <a:latin typeface="Trebuchet MS" charset="0"/>
              </a:rPr>
              <a:t>packed part of proton?</a:t>
            </a:r>
            <a:endParaRPr lang="en-GB" baseline="30000">
              <a:latin typeface="Trebuchet MS" charset="0"/>
            </a:endParaRPr>
          </a:p>
        </p:txBody>
      </p:sp>
      <p:grpSp>
        <p:nvGrpSpPr>
          <p:cNvPr id="81925" name="Group 8"/>
          <p:cNvGrpSpPr>
            <a:grpSpLocks/>
          </p:cNvGrpSpPr>
          <p:nvPr/>
        </p:nvGrpSpPr>
        <p:grpSpPr bwMode="auto">
          <a:xfrm>
            <a:off x="1600200" y="4495800"/>
            <a:ext cx="5562600" cy="2209800"/>
            <a:chOff x="3048000" y="4114800"/>
            <a:chExt cx="5922963" cy="2413000"/>
          </a:xfrm>
        </p:grpSpPr>
        <p:pic>
          <p:nvPicPr>
            <p:cNvPr id="81927" name="Picture 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8000" y="4191000"/>
              <a:ext cx="5922963" cy="233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8" name="Rectangle 24"/>
            <p:cNvSpPr>
              <a:spLocks noChangeArrowheads="1"/>
            </p:cNvSpPr>
            <p:nvPr/>
          </p:nvSpPr>
          <p:spPr bwMode="auto">
            <a:xfrm>
              <a:off x="5943600" y="4114800"/>
              <a:ext cx="12954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Trebuchet MS" charset="0"/>
              </a:endParaRPr>
            </a:p>
          </p:txBody>
        </p:sp>
      </p:grpSp>
      <p:pic>
        <p:nvPicPr>
          <p:cNvPr id="81926" name="Picture 4" descr="C:\Documents and Settings\paul.D58K4P0J\Desktop\Talks\lhec\lhec1min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914400"/>
            <a:ext cx="214472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Documents and Settings\paul.D58K4P0J\Desktop\lhec\maxn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2971800"/>
            <a:ext cx="2209800" cy="2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10600" cy="457200"/>
          </a:xfrm>
        </p:spPr>
        <p:txBody>
          <a:bodyPr/>
          <a:lstStyle/>
          <a:p>
            <a:pPr>
              <a:defRPr/>
            </a:pPr>
            <a:r>
              <a:rPr lang="en-US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Simulation of J/</a:t>
            </a:r>
            <a:r>
              <a:rPr lang="en-US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</a:rPr>
              <a:t>y</a:t>
            </a:r>
            <a:r>
              <a:rPr lang="en-US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Photoproduction</a:t>
            </a:r>
            <a:endParaRPr lang="en-GB" sz="3200" b="1" smtClean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991600" cy="674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What is Initial State of LHC AA Collisions?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84995" name="Rectangle 1029"/>
          <p:cNvSpPr>
            <a:spLocks noChangeArrowheads="1"/>
          </p:cNvSpPr>
          <p:nvPr/>
        </p:nvSpPr>
        <p:spPr bwMode="auto">
          <a:xfrm>
            <a:off x="4191000" y="4191000"/>
            <a:ext cx="44958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rebuchet MS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62000" y="990600"/>
            <a:ext cx="7010400" cy="1419225"/>
            <a:chOff x="1099776" y="5106984"/>
            <a:chExt cx="7010400" cy="141999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099776" y="5106984"/>
              <a:ext cx="7010400" cy="1181100"/>
              <a:chOff x="0" y="0"/>
              <a:chExt cx="4416" cy="744"/>
            </a:xfrm>
          </p:grpSpPr>
          <p:sp>
            <p:nvSpPr>
              <p:cNvPr id="85001" name="AutoShape 6"/>
              <p:cNvSpPr>
                <a:spLocks/>
              </p:cNvSpPr>
              <p:nvPr/>
            </p:nvSpPr>
            <p:spPr bwMode="auto">
              <a:xfrm>
                <a:off x="0" y="0"/>
                <a:ext cx="4416" cy="744"/>
              </a:xfrm>
              <a:prstGeom prst="rightArrow">
                <a:avLst>
                  <a:gd name="adj1" fmla="val 39787"/>
                  <a:gd name="adj2" fmla="val 34431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>
                  <a:latin typeface="Trebuchet MS" charset="0"/>
                </a:endParaRPr>
              </a:p>
            </p:txBody>
          </p:sp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16" y="20"/>
                <a:ext cx="4008" cy="700"/>
                <a:chOff x="0" y="0"/>
                <a:chExt cx="4008" cy="699"/>
              </a:xfrm>
            </p:grpSpPr>
            <p:pic>
              <p:nvPicPr>
                <p:cNvPr id="85003" name="Picture 14"/>
                <p:cNvPicPr>
                  <a:picLocks noChangeArrowheads="1"/>
                </p:cNvPicPr>
                <p:nvPr/>
              </p:nvPicPr>
              <p:blipFill>
                <a:blip r:embed="rId3"/>
                <a:srcRect t="10527" r="51155" b="15788"/>
                <a:stretch>
                  <a:fillRect/>
                </a:stretch>
              </p:blipFill>
              <p:spPr bwMode="auto">
                <a:xfrm>
                  <a:off x="0" y="0"/>
                  <a:ext cx="704" cy="69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004" name="Picture 15"/>
                <p:cNvPicPr>
                  <a:picLocks noChangeArrowheads="1"/>
                </p:cNvPicPr>
                <p:nvPr/>
              </p:nvPicPr>
              <p:blipFill>
                <a:blip r:embed="rId4"/>
                <a:srcRect l="23466" t="17691" r="16692" b="17442"/>
                <a:stretch>
                  <a:fillRect/>
                </a:stretch>
              </p:blipFill>
              <p:spPr bwMode="auto">
                <a:xfrm>
                  <a:off x="856" y="11"/>
                  <a:ext cx="680" cy="6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005" name="Picture 16"/>
                <p:cNvPicPr>
                  <a:picLocks noChangeArrowheads="1"/>
                </p:cNvPicPr>
                <p:nvPr/>
              </p:nvPicPr>
              <p:blipFill>
                <a:blip r:embed="rId5"/>
                <a:srcRect t="14815" r="53705" b="18518"/>
                <a:stretch>
                  <a:fillRect/>
                </a:stretch>
              </p:blipFill>
              <p:spPr bwMode="auto">
                <a:xfrm>
                  <a:off x="1664" y="11"/>
                  <a:ext cx="680" cy="6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006" name="Picture 17"/>
                <p:cNvPicPr>
                  <a:picLocks noChangeArrowheads="1"/>
                </p:cNvPicPr>
                <p:nvPr/>
              </p:nvPicPr>
              <p:blipFill>
                <a:blip r:embed="rId6"/>
                <a:srcRect l="17392" t="12135" b="8331"/>
                <a:stretch>
                  <a:fillRect/>
                </a:stretch>
              </p:blipFill>
              <p:spPr bwMode="auto">
                <a:xfrm>
                  <a:off x="2544" y="34"/>
                  <a:ext cx="694" cy="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007" name="Picture 18"/>
                <p:cNvPicPr>
                  <a:picLocks noChangeArrowheads="1"/>
                </p:cNvPicPr>
                <p:nvPr/>
              </p:nvPicPr>
              <p:blipFill>
                <a:blip r:embed="rId7"/>
                <a:srcRect l="17720" r="19197"/>
                <a:stretch>
                  <a:fillRect/>
                </a:stretch>
              </p:blipFill>
              <p:spPr bwMode="auto">
                <a:xfrm>
                  <a:off x="3400" y="22"/>
                  <a:ext cx="608" cy="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85000" name="TextBox 11"/>
            <p:cNvSpPr txBox="1">
              <a:spLocks noChangeArrowheads="1"/>
            </p:cNvSpPr>
            <p:nvPr/>
          </p:nvSpPr>
          <p:spPr bwMode="auto">
            <a:xfrm>
              <a:off x="1099776" y="6249984"/>
              <a:ext cx="630247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u="sng">
                  <a:solidFill>
                    <a:srgbClr val="FF0000"/>
                  </a:solidFill>
                  <a:latin typeface="Trebuchet MS" charset="0"/>
                </a:rPr>
                <a:t>Gluons from saturated nuclei</a:t>
              </a:r>
              <a:r>
                <a:rPr lang="en-US" sz="1200">
                  <a:latin typeface="Trebuchet MS" charset="0"/>
                </a:rPr>
                <a:t>  </a:t>
              </a:r>
              <a:r>
                <a:rPr lang="en-US" sz="1200">
                  <a:latin typeface="Trebuchet MS" charset="0"/>
                  <a:sym typeface="Wingdings" charset="2"/>
                </a:rPr>
                <a:t></a:t>
              </a:r>
              <a:r>
                <a:rPr lang="en-US" sz="1200">
                  <a:latin typeface="Trebuchet MS" charset="0"/>
                </a:rPr>
                <a:t>   Glasma?       </a:t>
              </a:r>
              <a:r>
                <a:rPr lang="en-US" sz="1200">
                  <a:latin typeface="Trebuchet MS" charset="0"/>
                  <a:sym typeface="Wingdings" charset="2"/>
                </a:rPr>
                <a:t></a:t>
              </a:r>
              <a:r>
                <a:rPr lang="en-US" sz="1200">
                  <a:latin typeface="Trebuchet MS" charset="0"/>
                </a:rPr>
                <a:t>     QGP     </a:t>
              </a:r>
              <a:r>
                <a:rPr lang="en-US" sz="1200">
                  <a:latin typeface="Trebuchet MS" charset="0"/>
                  <a:sym typeface="Wingdings" charset="2"/>
                </a:rPr>
                <a:t></a:t>
              </a:r>
              <a:r>
                <a:rPr lang="en-US" sz="1200">
                  <a:latin typeface="Trebuchet MS" charset="0"/>
                </a:rPr>
                <a:t>            Reconfinement</a:t>
              </a:r>
            </a:p>
          </p:txBody>
        </p:sp>
      </p:grpSp>
      <p:pic>
        <p:nvPicPr>
          <p:cNvPr id="17" name="Picture 7" descr="compar.pdf"/>
          <p:cNvPicPr>
            <a:picLocks noChangeAspect="1"/>
          </p:cNvPicPr>
          <p:nvPr/>
        </p:nvPicPr>
        <p:blipFill>
          <a:blip r:embed="rId8"/>
          <a:srcRect b="46980"/>
          <a:stretch>
            <a:fillRect/>
          </a:stretch>
        </p:blipFill>
        <p:spPr bwMode="auto">
          <a:xfrm>
            <a:off x="304800" y="3124200"/>
            <a:ext cx="860425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676400" y="6248400"/>
            <a:ext cx="5364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Trebuchet MS" charset="0"/>
              </a:rPr>
              <a:t>R</a:t>
            </a:r>
            <a:r>
              <a:rPr lang="en-US" baseline="-25000" dirty="0" err="1">
                <a:latin typeface="Trebuchet MS" charset="0"/>
              </a:rPr>
              <a:t>i</a:t>
            </a:r>
            <a:r>
              <a:rPr lang="en-US" dirty="0">
                <a:latin typeface="Trebuchet MS" charset="0"/>
              </a:rPr>
              <a:t> = Nuclear PDF </a:t>
            </a:r>
            <a:r>
              <a:rPr lang="en-US" dirty="0" err="1">
                <a:latin typeface="Trebuchet MS" charset="0"/>
              </a:rPr>
              <a:t>i</a:t>
            </a:r>
            <a:r>
              <a:rPr lang="en-US" dirty="0">
                <a:latin typeface="Trebuchet MS" charset="0"/>
              </a:rPr>
              <a:t> / (A * proton PDF </a:t>
            </a:r>
            <a:r>
              <a:rPr lang="en-US" dirty="0" err="1">
                <a:latin typeface="Trebuchet MS" charset="0"/>
              </a:rPr>
              <a:t>i</a:t>
            </a:r>
            <a:r>
              <a:rPr lang="en-US" dirty="0">
                <a:latin typeface="Trebuchet MS" charset="0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Nuclear </a:t>
            </a:r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PDFs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(Carlos Salgado)</a:t>
            </a:r>
            <a:endParaRPr lang="en-GB" sz="32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35000"/>
            <a:ext cx="8293100" cy="622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Nuclear </a:t>
            </a:r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PDFs</a:t>
            </a:r>
            <a:endParaRPr lang="en-GB" sz="32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762000"/>
            <a:ext cx="7982624" cy="6001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Fixed target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pA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and RHIC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dAu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data already play a role in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nuclear PDF determinations.  </a:t>
            </a: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pA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at LHC will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give new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constraints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at low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x</a:t>
            </a:r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… implementation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of observables in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fitting code non-trivial and uncertainties often large</a:t>
            </a:r>
          </a:p>
          <a:p>
            <a:endParaRPr lang="en-US" dirty="0" smtClean="0">
              <a:latin typeface="Trebuchet MS"/>
            </a:endParaRPr>
          </a:p>
          <a:p>
            <a:r>
              <a:rPr lang="en-US" b="1" dirty="0" smtClean="0">
                <a:latin typeface="Trebuchet MS"/>
              </a:rPr>
              <a:t>No substitute for low </a:t>
            </a:r>
            <a:r>
              <a:rPr lang="en-US" b="1" dirty="0" err="1" smtClean="0">
                <a:latin typeface="Trebuchet MS"/>
              </a:rPr>
              <a:t>x</a:t>
            </a:r>
            <a:r>
              <a:rPr lang="en-US" b="1" dirty="0" smtClean="0">
                <a:latin typeface="Trebuchet MS"/>
              </a:rPr>
              <a:t> DIS data </a:t>
            </a:r>
            <a:endParaRPr lang="en-US" b="1" dirty="0">
              <a:latin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514" y="1828800"/>
            <a:ext cx="6073274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469FDE8-76A8-1545-B2AA-CB1E5F515474}" type="slidenum">
              <a:rPr lang="en-US" sz="1200">
                <a:solidFill>
                  <a:srgbClr val="000000"/>
                </a:solidFill>
                <a:latin typeface="Trebuchet MS"/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</a:t>
            </a:fld>
            <a:endParaRPr lang="en-US" sz="1200" dirty="0">
              <a:solidFill>
                <a:srgbClr val="000000"/>
              </a:solidFill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5410200" cy="833178"/>
          </a:xfrm>
          <a:prstGeom prst="rect">
            <a:avLst/>
          </a:prstGeom>
          <a:solidFill>
            <a:srgbClr val="CC3300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u="none" dirty="0" smtClean="0">
                <a:solidFill>
                  <a:srgbClr val="FFFFFF"/>
                </a:solidFill>
                <a:latin typeface="Trebuchet MS"/>
                <a:ea typeface="Arial" charset="0"/>
                <a:cs typeface="Arial" charset="0"/>
              </a:rPr>
              <a:t>… not that being located in Europe </a:t>
            </a:r>
          </a:p>
          <a:p>
            <a: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dirty="0" smtClean="0">
                <a:solidFill>
                  <a:srgbClr val="FFFFFF"/>
                </a:solidFill>
                <a:latin typeface="Trebuchet MS"/>
                <a:ea typeface="Arial" charset="0"/>
                <a:cs typeface="Arial" charset="0"/>
              </a:rPr>
              <a:t>m</a:t>
            </a:r>
            <a:r>
              <a:rPr lang="en-US" u="none" dirty="0" smtClean="0">
                <a:solidFill>
                  <a:srgbClr val="FFFFFF"/>
                </a:solidFill>
                <a:latin typeface="Trebuchet MS"/>
                <a:ea typeface="Arial" charset="0"/>
                <a:cs typeface="Arial" charset="0"/>
              </a:rPr>
              <a:t>eans anything about participation …</a:t>
            </a:r>
            <a:endParaRPr lang="en-US" u="none" dirty="0">
              <a:solidFill>
                <a:srgbClr val="FFFFFF"/>
              </a:solidFill>
              <a:latin typeface="Trebuchet MS"/>
              <a:ea typeface="Arial" charset="0"/>
              <a:cs typeface="Arial" charset="0"/>
            </a:endParaRPr>
          </a:p>
        </p:txBody>
      </p:sp>
      <p:pic>
        <p:nvPicPr>
          <p:cNvPr id="8" name="Picture 7" descr="cms-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93800"/>
            <a:ext cx="7924800" cy="5283200"/>
          </a:xfrm>
          <a:prstGeom prst="rect">
            <a:avLst/>
          </a:prstGeom>
        </p:spPr>
      </p:pic>
      <p:pic>
        <p:nvPicPr>
          <p:cNvPr id="9" name="Picture 8" descr="CMS_logo_co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1" y="-1"/>
            <a:ext cx="1905000" cy="190017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6"/>
          <p:cNvPicPr>
            <a:picLocks noChangeAspect="1" noChangeArrowheads="1"/>
          </p:cNvPicPr>
          <p:nvPr/>
        </p:nvPicPr>
        <p:blipFill>
          <a:blip r:embed="rId2"/>
          <a:srcRect b="49579"/>
          <a:stretch>
            <a:fillRect/>
          </a:stretch>
        </p:blipFill>
        <p:spPr bwMode="auto">
          <a:xfrm>
            <a:off x="457200" y="3733800"/>
            <a:ext cx="76930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ext Box 8"/>
          <p:cNvSpPr txBox="1">
            <a:spLocks noChangeArrowheads="1"/>
          </p:cNvSpPr>
          <p:nvPr/>
        </p:nvSpPr>
        <p:spPr bwMode="auto">
          <a:xfrm>
            <a:off x="152400" y="762000"/>
            <a:ext cx="8686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3300"/>
                </a:solidFill>
                <a:latin typeface="Trebuchet MS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rebuchet MS" charset="0"/>
              </a:rPr>
              <a:t>LHeC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rebuchet MS" charset="0"/>
              </a:rPr>
              <a:t>ePb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 F</a:t>
            </a:r>
            <a:r>
              <a:rPr lang="en-US" baseline="-25000" dirty="0">
                <a:solidFill>
                  <a:srgbClr val="FF3300"/>
                </a:solidFill>
                <a:latin typeface="Trebuchet MS" charset="0"/>
              </a:rPr>
              <a:t>2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 measurement</a:t>
            </a:r>
          </a:p>
          <a:p>
            <a:r>
              <a:rPr lang="en-US" dirty="0">
                <a:solidFill>
                  <a:srgbClr val="FF3300"/>
                </a:solidFill>
                <a:latin typeface="Trebuchet MS" charset="0"/>
              </a:rPr>
              <a:t>has huge impact relative to</a:t>
            </a:r>
          </a:p>
          <a:p>
            <a:r>
              <a:rPr lang="en-US" dirty="0">
                <a:solidFill>
                  <a:srgbClr val="FF3300"/>
                </a:solidFill>
                <a:latin typeface="Trebuchet MS" charset="0"/>
              </a:rPr>
              <a:t>current uncertainties</a:t>
            </a:r>
          </a:p>
          <a:p>
            <a:pPr>
              <a:buFontTx/>
              <a:buChar char="•"/>
            </a:pPr>
            <a:endParaRPr lang="en-US" dirty="0">
              <a:solidFill>
                <a:srgbClr val="FF3300"/>
              </a:solidFill>
              <a:latin typeface="Trebuchet MS" charset="0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3300"/>
                </a:solidFill>
                <a:latin typeface="Trebuchet MS" charset="0"/>
              </a:rPr>
              <a:t> Striking effect on quark </a:t>
            </a:r>
          </a:p>
          <a:p>
            <a:r>
              <a:rPr lang="en-US" dirty="0">
                <a:solidFill>
                  <a:srgbClr val="FF3300"/>
                </a:solidFill>
                <a:latin typeface="Trebuchet MS" charset="0"/>
              </a:rPr>
              <a:t>sea and gluons in particular</a:t>
            </a:r>
          </a:p>
          <a:p>
            <a:endParaRPr lang="en-US" dirty="0">
              <a:solidFill>
                <a:srgbClr val="FF3300"/>
              </a:solidFill>
              <a:latin typeface="Trebuchet MS" charset="0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3300"/>
                </a:solidFill>
                <a:latin typeface="Trebuchet MS" charset="0"/>
              </a:rPr>
              <a:t> High </a:t>
            </a:r>
            <a:r>
              <a:rPr lang="en-US" dirty="0" err="1">
                <a:solidFill>
                  <a:srgbClr val="FF3300"/>
                </a:solidFill>
                <a:latin typeface="Trebuchet MS" charset="0"/>
              </a:rPr>
              <a:t>x</a:t>
            </a:r>
            <a:r>
              <a:rPr lang="en-US" dirty="0">
                <a:solidFill>
                  <a:srgbClr val="FF3300"/>
                </a:solidFill>
                <a:latin typeface="Trebuchet MS" charset="0"/>
              </a:rPr>
              <a:t> gluon uncertainty </a:t>
            </a:r>
          </a:p>
          <a:p>
            <a:r>
              <a:rPr lang="en-US" dirty="0">
                <a:solidFill>
                  <a:srgbClr val="FF3300"/>
                </a:solidFill>
                <a:latin typeface="Trebuchet MS" charset="0"/>
              </a:rPr>
              <a:t>remains large   </a:t>
            </a:r>
          </a:p>
        </p:txBody>
      </p:sp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Study of Impact of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e-Pb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 LHC data </a:t>
            </a:r>
            <a:endParaRPr lang="en-GB" sz="32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</a:endParaRPr>
          </a:p>
        </p:txBody>
      </p:sp>
      <p:pic>
        <p:nvPicPr>
          <p:cNvPr id="8704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6425" y="762000"/>
            <a:ext cx="47275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LHeC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 Physics Studies I didn’t cover</a:t>
            </a:r>
            <a:endParaRPr lang="en-GB" sz="32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87026"/>
            <a:ext cx="7606169" cy="6370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rebuchet MS"/>
              </a:rPr>
              <a:t>eD</a:t>
            </a:r>
            <a:r>
              <a:rPr lang="en-US" dirty="0" smtClean="0">
                <a:latin typeface="Trebuchet MS"/>
              </a:rPr>
              <a:t> scattering</a:t>
            </a:r>
          </a:p>
          <a:p>
            <a:r>
              <a:rPr lang="en-US" dirty="0" smtClean="0">
                <a:latin typeface="Symbol"/>
              </a:rPr>
              <a:t>a</a:t>
            </a:r>
            <a:r>
              <a:rPr lang="en-US" baseline="-25000" dirty="0" smtClean="0">
                <a:latin typeface="Trebuchet MS"/>
              </a:rPr>
              <a:t>s</a:t>
            </a:r>
            <a:r>
              <a:rPr lang="en-US" dirty="0" smtClean="0">
                <a:latin typeface="Trebuchet MS"/>
              </a:rPr>
              <a:t> determination and sin</a:t>
            </a:r>
            <a:r>
              <a:rPr lang="en-US" baseline="30000" dirty="0" smtClean="0">
                <a:latin typeface="Trebuchet MS"/>
              </a:rPr>
              <a:t>2</a:t>
            </a:r>
            <a:r>
              <a:rPr lang="en-US" dirty="0" smtClean="0">
                <a:latin typeface="Trebuchet MS"/>
              </a:rPr>
              <a:t> </a:t>
            </a:r>
            <a:r>
              <a:rPr lang="en-US" dirty="0" err="1" smtClean="0">
                <a:latin typeface="Symbol"/>
              </a:rPr>
              <a:t>q</a:t>
            </a:r>
            <a:r>
              <a:rPr lang="en-US" baseline="-25000" dirty="0" err="1" smtClean="0">
                <a:latin typeface="Trebuchet MS"/>
              </a:rPr>
              <a:t>W</a:t>
            </a:r>
            <a:r>
              <a:rPr lang="en-US" dirty="0" smtClean="0">
                <a:latin typeface="Trebuchet MS"/>
              </a:rPr>
              <a:t> determinations</a:t>
            </a:r>
          </a:p>
          <a:p>
            <a:r>
              <a:rPr lang="en-US" dirty="0" smtClean="0">
                <a:latin typeface="Trebuchet MS"/>
              </a:rPr>
              <a:t>Beauty and charm (high Q</a:t>
            </a:r>
            <a:r>
              <a:rPr lang="en-US" baseline="30000" dirty="0" smtClean="0">
                <a:latin typeface="Trebuchet MS"/>
              </a:rPr>
              <a:t>2</a:t>
            </a:r>
            <a:r>
              <a:rPr lang="en-US" dirty="0" smtClean="0">
                <a:latin typeface="Trebuchet MS"/>
              </a:rPr>
              <a:t>, low </a:t>
            </a:r>
            <a:r>
              <a:rPr lang="en-US" dirty="0" err="1" smtClean="0">
                <a:latin typeface="Trebuchet MS"/>
              </a:rPr>
              <a:t>x</a:t>
            </a:r>
            <a:r>
              <a:rPr lang="en-US" dirty="0" smtClean="0">
                <a:latin typeface="Trebuchet MS"/>
              </a:rPr>
              <a:t>, intrinsic …)</a:t>
            </a:r>
          </a:p>
          <a:p>
            <a:r>
              <a:rPr lang="en-US" dirty="0" err="1" smtClean="0">
                <a:latin typeface="Trebuchet MS"/>
              </a:rPr>
              <a:t>s-sbar</a:t>
            </a:r>
            <a:r>
              <a:rPr lang="en-US" dirty="0" smtClean="0">
                <a:latin typeface="Trebuchet MS"/>
              </a:rPr>
              <a:t> from charm in charged current</a:t>
            </a:r>
          </a:p>
          <a:p>
            <a:r>
              <a:rPr lang="en-US" dirty="0" smtClean="0">
                <a:latin typeface="Trebuchet MS"/>
              </a:rPr>
              <a:t>Jet production in DIS (with E</a:t>
            </a:r>
            <a:r>
              <a:rPr lang="en-US" baseline="-25000" dirty="0" smtClean="0">
                <a:latin typeface="Trebuchet MS"/>
              </a:rPr>
              <a:t>T</a:t>
            </a:r>
            <a:r>
              <a:rPr lang="en-US" dirty="0" smtClean="0">
                <a:latin typeface="Trebuchet MS"/>
              </a:rPr>
              <a:t> up to 500 </a:t>
            </a:r>
            <a:r>
              <a:rPr lang="en-US" dirty="0" err="1" smtClean="0">
                <a:latin typeface="Trebuchet MS"/>
              </a:rPr>
              <a:t>GeV</a:t>
            </a:r>
            <a:r>
              <a:rPr lang="en-US" dirty="0" smtClean="0">
                <a:latin typeface="Trebuchet MS"/>
              </a:rPr>
              <a:t>)</a:t>
            </a:r>
          </a:p>
          <a:p>
            <a:r>
              <a:rPr lang="en-US" dirty="0" smtClean="0">
                <a:latin typeface="Trebuchet MS"/>
              </a:rPr>
              <a:t>Jet </a:t>
            </a:r>
            <a:r>
              <a:rPr lang="en-US" dirty="0" err="1" smtClean="0">
                <a:latin typeface="Trebuchet MS"/>
              </a:rPr>
              <a:t>photoproduction</a:t>
            </a:r>
            <a:r>
              <a:rPr lang="en-US" dirty="0" smtClean="0">
                <a:latin typeface="Trebuchet MS"/>
              </a:rPr>
              <a:t> in </a:t>
            </a:r>
            <a:r>
              <a:rPr lang="en-US" dirty="0" err="1" smtClean="0">
                <a:latin typeface="Trebuchet MS"/>
              </a:rPr>
              <a:t>ep</a:t>
            </a:r>
            <a:r>
              <a:rPr lang="en-US" dirty="0" smtClean="0">
                <a:latin typeface="Trebuchet MS"/>
              </a:rPr>
              <a:t> and </a:t>
            </a:r>
            <a:r>
              <a:rPr lang="en-US" dirty="0" err="1" smtClean="0">
                <a:latin typeface="Trebuchet MS"/>
              </a:rPr>
              <a:t>eA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Forward jets, </a:t>
            </a:r>
            <a:r>
              <a:rPr lang="en-US" dirty="0" err="1" smtClean="0">
                <a:latin typeface="Trebuchet MS"/>
              </a:rPr>
              <a:t>azimuthal</a:t>
            </a:r>
            <a:r>
              <a:rPr lang="en-US" dirty="0" smtClean="0">
                <a:latin typeface="Trebuchet MS"/>
              </a:rPr>
              <a:t> </a:t>
            </a:r>
            <a:r>
              <a:rPr lang="en-US" dirty="0" err="1" smtClean="0">
                <a:latin typeface="Trebuchet MS"/>
              </a:rPr>
              <a:t>decorrelation</a:t>
            </a:r>
            <a:r>
              <a:rPr lang="en-US" dirty="0" smtClean="0">
                <a:latin typeface="Trebuchet MS"/>
              </a:rPr>
              <a:t> between jets</a:t>
            </a:r>
          </a:p>
          <a:p>
            <a:r>
              <a:rPr lang="en-US" dirty="0" smtClean="0">
                <a:latin typeface="Trebuchet MS"/>
              </a:rPr>
              <a:t>F</a:t>
            </a:r>
            <a:r>
              <a:rPr lang="en-US" baseline="-25000" dirty="0" smtClean="0">
                <a:latin typeface="Trebuchet MS"/>
              </a:rPr>
              <a:t>L</a:t>
            </a:r>
            <a:r>
              <a:rPr lang="en-US" dirty="0" smtClean="0">
                <a:latin typeface="Trebuchet MS"/>
              </a:rPr>
              <a:t> in </a:t>
            </a:r>
            <a:r>
              <a:rPr lang="en-US" dirty="0" err="1" smtClean="0">
                <a:latin typeface="Trebuchet MS"/>
              </a:rPr>
              <a:t>eA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Inclusive diffraction in </a:t>
            </a:r>
            <a:r>
              <a:rPr lang="en-US" dirty="0" err="1" smtClean="0">
                <a:latin typeface="Trebuchet MS"/>
              </a:rPr>
              <a:t>ep</a:t>
            </a:r>
            <a:r>
              <a:rPr lang="en-US" dirty="0" smtClean="0">
                <a:latin typeface="Trebuchet MS"/>
              </a:rPr>
              <a:t> and </a:t>
            </a:r>
            <a:r>
              <a:rPr lang="en-US" dirty="0" err="1" smtClean="0">
                <a:latin typeface="Trebuchet MS"/>
              </a:rPr>
              <a:t>eA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Diffractive jet production</a:t>
            </a:r>
          </a:p>
          <a:p>
            <a:r>
              <a:rPr lang="en-US" dirty="0" smtClean="0">
                <a:latin typeface="Trebuchet MS"/>
              </a:rPr>
              <a:t>DVCS</a:t>
            </a:r>
          </a:p>
          <a:p>
            <a:r>
              <a:rPr lang="en-US" dirty="0" smtClean="0">
                <a:latin typeface="Trebuchet MS"/>
              </a:rPr>
              <a:t>Vector mesons in </a:t>
            </a:r>
            <a:r>
              <a:rPr lang="en-US" dirty="0" err="1" smtClean="0">
                <a:latin typeface="Trebuchet MS"/>
              </a:rPr>
              <a:t>eA</a:t>
            </a:r>
            <a:endParaRPr lang="en-US" dirty="0" smtClean="0">
              <a:latin typeface="Trebuchet MS"/>
            </a:endParaRPr>
          </a:p>
          <a:p>
            <a:r>
              <a:rPr lang="en-US" dirty="0" err="1" smtClean="0">
                <a:latin typeface="Trebuchet MS"/>
              </a:rPr>
              <a:t>Odderon</a:t>
            </a:r>
            <a:r>
              <a:rPr lang="en-US" dirty="0" smtClean="0">
                <a:latin typeface="Trebuchet MS"/>
              </a:rPr>
              <a:t> searches</a:t>
            </a:r>
          </a:p>
          <a:p>
            <a:r>
              <a:rPr lang="en-US" dirty="0" smtClean="0">
                <a:latin typeface="Trebuchet MS"/>
              </a:rPr>
              <a:t>Total </a:t>
            </a:r>
            <a:r>
              <a:rPr lang="en-US" dirty="0" err="1" smtClean="0">
                <a:latin typeface="Trebuchet MS"/>
              </a:rPr>
              <a:t>photoproduction</a:t>
            </a:r>
            <a:r>
              <a:rPr lang="en-US" dirty="0" smtClean="0">
                <a:latin typeface="Trebuchet MS"/>
              </a:rPr>
              <a:t> cross section</a:t>
            </a:r>
          </a:p>
          <a:p>
            <a:r>
              <a:rPr lang="en-US" dirty="0" smtClean="0">
                <a:latin typeface="Trebuchet MS"/>
              </a:rPr>
              <a:t>Connections to ultra-high energy neutrinos</a:t>
            </a:r>
          </a:p>
          <a:p>
            <a:r>
              <a:rPr lang="en-US" dirty="0" smtClean="0">
                <a:latin typeface="Trebuchet MS"/>
              </a:rPr>
              <a:t>Forward 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>
                <a:latin typeface="Trebuchet MS"/>
              </a:rPr>
              <a:t>0</a:t>
            </a:r>
            <a:r>
              <a:rPr lang="en-US" dirty="0" smtClean="0">
                <a:latin typeface="Trebuchet MS"/>
              </a:rPr>
              <a:t> production</a:t>
            </a:r>
          </a:p>
          <a:p>
            <a:r>
              <a:rPr lang="en-US" dirty="0" smtClean="0">
                <a:latin typeface="Trebuchet MS"/>
              </a:rPr>
              <a:t>Medium-induced soft gluon radiation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Schedule and Remarks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88067" name="TextBox 2"/>
          <p:cNvSpPr txBox="1">
            <a:spLocks noChangeArrowheads="1"/>
          </p:cNvSpPr>
          <p:nvPr/>
        </p:nvSpPr>
        <p:spPr bwMode="auto">
          <a:xfrm>
            <a:off x="304800" y="457200"/>
            <a:ext cx="8839200" cy="29238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Trebuchet MS" charset="0"/>
              </a:rPr>
              <a:t>Aim to start operation by </a:t>
            </a:r>
            <a:r>
              <a:rPr lang="en-US" dirty="0" smtClean="0">
                <a:latin typeface="Trebuchet MS" charset="0"/>
              </a:rPr>
              <a:t>2023 [high </a:t>
            </a:r>
            <a:r>
              <a:rPr lang="en-US" dirty="0" err="1" smtClean="0">
                <a:latin typeface="Trebuchet MS" charset="0"/>
              </a:rPr>
              <a:t>lumi</a:t>
            </a:r>
            <a:r>
              <a:rPr lang="en-US" dirty="0" smtClean="0">
                <a:latin typeface="Trebuchet MS" charset="0"/>
              </a:rPr>
              <a:t> </a:t>
            </a:r>
            <a:r>
              <a:rPr lang="en-US" dirty="0">
                <a:latin typeface="Trebuchet MS" charset="0"/>
              </a:rPr>
              <a:t>phase of LHC</a:t>
            </a:r>
            <a:r>
              <a:rPr lang="en-US" dirty="0" smtClean="0">
                <a:latin typeface="Trebuchet MS" charset="0"/>
              </a:rPr>
              <a:t>]</a:t>
            </a:r>
            <a:endParaRPr lang="en-US" sz="1600" dirty="0" smtClean="0">
              <a:latin typeface="Trebuchet MS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Trebuchet MS" charset="0"/>
              </a:rPr>
              <a:t>The major accelerator and detector technologies </a:t>
            </a:r>
            <a:r>
              <a:rPr lang="en-US" dirty="0" smtClean="0">
                <a:latin typeface="Trebuchet MS" charset="0"/>
              </a:rPr>
              <a:t>exist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Trebuchet MS" charset="0"/>
              </a:rPr>
              <a:t>Cost is modest in major HEP project </a:t>
            </a:r>
            <a:r>
              <a:rPr lang="en-US" dirty="0" smtClean="0">
                <a:latin typeface="Trebuchet MS" charset="0"/>
              </a:rPr>
              <a:t>terms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Trebuchet MS" charset="0"/>
              </a:rPr>
              <a:t>Steps:  </a:t>
            </a:r>
            <a:r>
              <a:rPr lang="en-US" dirty="0">
                <a:solidFill>
                  <a:srgbClr val="FF0000"/>
                </a:solidFill>
                <a:latin typeface="Trebuchet MS" charset="0"/>
              </a:rPr>
              <a:t>Conceptual Design Report, 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2012</a:t>
            </a:r>
          </a:p>
          <a:p>
            <a:pPr marL="342900" indent="-342900"/>
            <a:r>
              <a:rPr lang="en-US" dirty="0">
                <a:solidFill>
                  <a:srgbClr val="FF0000"/>
                </a:solidFill>
                <a:latin typeface="Trebuchet MS" charset="0"/>
              </a:rPr>
              <a:t>		     Evaluation within CERN / European PP/NP strategy</a:t>
            </a:r>
          </a:p>
          <a:p>
            <a:pPr marL="342900" indent="-342900"/>
            <a:r>
              <a:rPr lang="en-US" dirty="0">
                <a:solidFill>
                  <a:srgbClr val="FF0000"/>
                </a:solidFill>
                <a:latin typeface="Trebuchet MS" charset="0"/>
              </a:rPr>
              <a:t>		    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Move </a:t>
            </a:r>
            <a:r>
              <a:rPr lang="en-US" dirty="0">
                <a:solidFill>
                  <a:srgbClr val="FF0000"/>
                </a:solidFill>
                <a:latin typeface="Trebuchet MS" charset="0"/>
              </a:rPr>
              <a:t>towards a TDR 2013/14  </a:t>
            </a:r>
          </a:p>
          <a:p>
            <a:pPr marL="342900" indent="-342900"/>
            <a:endParaRPr lang="en-US" dirty="0">
              <a:solidFill>
                <a:srgbClr val="FF0000"/>
              </a:solidFill>
              <a:latin typeface="Trebuchet MS" charset="0"/>
            </a:endParaRPr>
          </a:p>
          <a:p>
            <a:pPr marL="342900" indent="-342900"/>
            <a:endParaRPr lang="en-US" sz="1600" dirty="0">
              <a:latin typeface="Trebuchet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762382"/>
            <a:ext cx="6553200" cy="381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+mj-ea"/>
                <a:cs typeface="+mj-cs"/>
              </a:rPr>
              <a:t>Closing (Personal) Remarks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533400"/>
            <a:ext cx="914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FF0000"/>
              </a:solidFill>
              <a:latin typeface="Trebuchet MS" charset="0"/>
            </a:endParaRPr>
          </a:p>
          <a:p>
            <a:pPr marL="457200" indent="-457200">
              <a:buAutoNum type="arabicParenR"/>
            </a:pPr>
            <a:r>
              <a:rPr lang="en-US" dirty="0" err="1" smtClean="0">
                <a:solidFill>
                  <a:srgbClr val="FF0000"/>
                </a:solidFill>
                <a:latin typeface="Trebuchet MS" charset="0"/>
              </a:rPr>
              <a:t>LHeC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and EIC are not in competition (largely different</a:t>
            </a:r>
          </a:p>
          <a:p>
            <a:pPr marL="457200" indent="-45720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physics, funding streams, communities). Mutual learning curves.</a:t>
            </a:r>
          </a:p>
          <a:p>
            <a:pPr marL="457200" indent="-457200"/>
            <a:endParaRPr lang="en-US" dirty="0" smtClean="0">
              <a:solidFill>
                <a:srgbClr val="FF0000"/>
              </a:solidFill>
              <a:latin typeface="Trebuchet MS" charset="0"/>
            </a:endParaRPr>
          </a:p>
          <a:p>
            <a:pPr marL="457200" indent="-45720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2) Strong interactions, QCD, low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</a:rPr>
              <a:t>x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physics, proton and nuclear</a:t>
            </a:r>
          </a:p>
          <a:p>
            <a:pPr marL="457200" indent="-45720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structure and spin are fundamentally important topics, contain</a:t>
            </a:r>
          </a:p>
          <a:p>
            <a:pPr marL="457200" indent="-45720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much to be discovered and new projects should be worthy of</a:t>
            </a:r>
          </a:p>
          <a:p>
            <a:pPr marL="457200" indent="-45720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funding on breadth and precision alone </a:t>
            </a:r>
          </a:p>
          <a:p>
            <a:pPr marL="457200" indent="-457200"/>
            <a:endParaRPr lang="en-US" dirty="0" smtClean="0">
              <a:solidFill>
                <a:srgbClr val="FF0000"/>
              </a:solidFill>
              <a:latin typeface="Trebuchet MS" charset="0"/>
            </a:endParaRPr>
          </a:p>
          <a:p>
            <a:pPr marL="457200" indent="-45720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3) The LHC is a milestone in our field. It is entirely reasonable to</a:t>
            </a:r>
          </a:p>
          <a:p>
            <a:pPr marL="457200" indent="-45720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ask what else it can do beyond pp and AA</a:t>
            </a:r>
          </a:p>
          <a:p>
            <a:pPr marL="457200" indent="-457200"/>
            <a:endParaRPr lang="en-US" dirty="0" smtClean="0">
              <a:solidFill>
                <a:srgbClr val="FF0000"/>
              </a:solidFill>
              <a:latin typeface="Trebuchet MS" charset="0"/>
            </a:endParaRPr>
          </a:p>
          <a:p>
            <a:pPr marL="457200" indent="-45720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4) We have an opportunity in around 10 years … not very long! –</a:t>
            </a:r>
          </a:p>
          <a:p>
            <a:pPr marL="457200" indent="-457200"/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Serious detector R&amp;D etc needs to start now!</a:t>
            </a:r>
            <a:endParaRPr lang="en-US" dirty="0" smtClean="0">
              <a:solidFill>
                <a:srgbClr val="0000FF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0"/>
            <a:ext cx="8022148" cy="6740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Big Thanks to all speakers in our sessions… </a:t>
            </a: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Apologies if time (or incompetence) prevented us from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doing justice to your work in the summary </a:t>
            </a:r>
            <a:endParaRPr lang="en-US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90600"/>
            <a:ext cx="294939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Claudia </a:t>
            </a:r>
            <a:r>
              <a:rPr lang="en-US" dirty="0" err="1" smtClean="0">
                <a:latin typeface="Trebuchet MS"/>
              </a:rPr>
              <a:t>Gemme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Thomas </a:t>
            </a:r>
            <a:r>
              <a:rPr lang="en-US" dirty="0" err="1" smtClean="0">
                <a:latin typeface="Trebuchet MS"/>
              </a:rPr>
              <a:t>Peltzmann</a:t>
            </a:r>
            <a:endParaRPr lang="en-US" dirty="0" smtClean="0">
              <a:latin typeface="Trebuchet MS"/>
            </a:endParaRPr>
          </a:p>
          <a:p>
            <a:r>
              <a:rPr lang="en-US" dirty="0" err="1" smtClean="0">
                <a:latin typeface="Trebuchet MS"/>
              </a:rPr>
              <a:t>Renaud</a:t>
            </a:r>
            <a:r>
              <a:rPr lang="en-US" dirty="0" smtClean="0">
                <a:latin typeface="Trebuchet MS"/>
              </a:rPr>
              <a:t> le </a:t>
            </a:r>
            <a:r>
              <a:rPr lang="en-US" dirty="0" err="1" smtClean="0">
                <a:latin typeface="Trebuchet MS"/>
              </a:rPr>
              <a:t>Gac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Joel </a:t>
            </a:r>
            <a:r>
              <a:rPr lang="en-US" dirty="0" err="1" smtClean="0">
                <a:latin typeface="Trebuchet MS"/>
              </a:rPr>
              <a:t>Mousseau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Jorge </a:t>
            </a:r>
            <a:r>
              <a:rPr lang="en-US" dirty="0" err="1" smtClean="0">
                <a:latin typeface="Trebuchet MS"/>
              </a:rPr>
              <a:t>Morfin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Markus </a:t>
            </a:r>
            <a:r>
              <a:rPr lang="en-US" dirty="0" err="1" smtClean="0">
                <a:latin typeface="Trebuchet MS"/>
              </a:rPr>
              <a:t>Diefenthaler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Gerhard </a:t>
            </a:r>
            <a:r>
              <a:rPr lang="en-US" dirty="0" err="1" smtClean="0">
                <a:latin typeface="Trebuchet MS"/>
              </a:rPr>
              <a:t>Mallot</a:t>
            </a:r>
            <a:endParaRPr lang="en-US" dirty="0" smtClean="0">
              <a:latin typeface="Trebuchet MS"/>
            </a:endParaRPr>
          </a:p>
          <a:p>
            <a:r>
              <a:rPr lang="en-US" dirty="0" err="1" smtClean="0">
                <a:latin typeface="Trebuchet MS"/>
              </a:rPr>
              <a:t>Feng</a:t>
            </a:r>
            <a:r>
              <a:rPr lang="en-US" dirty="0" smtClean="0">
                <a:latin typeface="Trebuchet MS"/>
              </a:rPr>
              <a:t> Yuan</a:t>
            </a:r>
          </a:p>
          <a:p>
            <a:r>
              <a:rPr lang="en-US" dirty="0" smtClean="0">
                <a:latin typeface="Trebuchet MS"/>
              </a:rPr>
              <a:t>Tom Burton</a:t>
            </a:r>
          </a:p>
          <a:p>
            <a:r>
              <a:rPr lang="en-US" dirty="0" smtClean="0">
                <a:latin typeface="Trebuchet MS"/>
              </a:rPr>
              <a:t>Salvatore Fazio</a:t>
            </a:r>
          </a:p>
          <a:p>
            <a:r>
              <a:rPr lang="en-US" dirty="0" smtClean="0">
                <a:latin typeface="Trebuchet MS"/>
              </a:rPr>
              <a:t>Dieter Mueller</a:t>
            </a:r>
          </a:p>
          <a:p>
            <a:r>
              <a:rPr lang="en-US" dirty="0" smtClean="0">
                <a:latin typeface="Trebuchet MS"/>
              </a:rPr>
              <a:t>Marco </a:t>
            </a:r>
            <a:r>
              <a:rPr lang="en-US" dirty="0" err="1" smtClean="0">
                <a:latin typeface="Trebuchet MS"/>
              </a:rPr>
              <a:t>Stratmann</a:t>
            </a:r>
            <a:endParaRPr lang="en-US" dirty="0" smtClean="0">
              <a:latin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990600"/>
            <a:ext cx="282781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rebuchet MS"/>
              </a:rPr>
              <a:t>Benedikt</a:t>
            </a:r>
            <a:r>
              <a:rPr lang="en-US" dirty="0" smtClean="0">
                <a:latin typeface="Trebuchet MS"/>
              </a:rPr>
              <a:t> </a:t>
            </a:r>
            <a:r>
              <a:rPr lang="en-US" dirty="0" err="1" smtClean="0">
                <a:latin typeface="Trebuchet MS"/>
              </a:rPr>
              <a:t>Zihlmann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Keith </a:t>
            </a:r>
            <a:r>
              <a:rPr lang="en-US" dirty="0" err="1" smtClean="0">
                <a:latin typeface="Trebuchet MS"/>
              </a:rPr>
              <a:t>Griffioen</a:t>
            </a:r>
            <a:endParaRPr lang="en-US" dirty="0" smtClean="0">
              <a:latin typeface="Trebuchet MS"/>
            </a:endParaRPr>
          </a:p>
          <a:p>
            <a:r>
              <a:rPr lang="en-US" dirty="0" err="1" smtClean="0">
                <a:latin typeface="Trebuchet MS"/>
              </a:rPr>
              <a:t>Kalyan</a:t>
            </a:r>
            <a:r>
              <a:rPr lang="en-US" dirty="0" smtClean="0">
                <a:latin typeface="Trebuchet MS"/>
              </a:rPr>
              <a:t> </a:t>
            </a:r>
            <a:r>
              <a:rPr lang="en-US" dirty="0" err="1" smtClean="0">
                <a:latin typeface="Trebuchet MS"/>
              </a:rPr>
              <a:t>Allada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Kieran Boyle</a:t>
            </a:r>
          </a:p>
          <a:p>
            <a:r>
              <a:rPr lang="en-US" dirty="0" smtClean="0">
                <a:latin typeface="Trebuchet MS"/>
              </a:rPr>
              <a:t>Ed </a:t>
            </a:r>
            <a:r>
              <a:rPr lang="en-US" dirty="0" err="1" smtClean="0">
                <a:latin typeface="Trebuchet MS"/>
              </a:rPr>
              <a:t>Nissen</a:t>
            </a:r>
            <a:endParaRPr lang="en-US" dirty="0" smtClean="0">
              <a:latin typeface="Trebuchet MS"/>
            </a:endParaRPr>
          </a:p>
          <a:p>
            <a:r>
              <a:rPr lang="en-US" dirty="0" err="1" smtClean="0">
                <a:latin typeface="Trebuchet MS"/>
              </a:rPr>
              <a:t>Vadim</a:t>
            </a:r>
            <a:r>
              <a:rPr lang="en-US" dirty="0" smtClean="0">
                <a:latin typeface="Trebuchet MS"/>
              </a:rPr>
              <a:t> </a:t>
            </a:r>
            <a:r>
              <a:rPr lang="en-US" dirty="0" err="1" smtClean="0">
                <a:latin typeface="Trebuchet MS"/>
              </a:rPr>
              <a:t>Ptitsyn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Cynthia Keppel</a:t>
            </a:r>
          </a:p>
          <a:p>
            <a:r>
              <a:rPr lang="en-US" dirty="0" smtClean="0">
                <a:latin typeface="Trebuchet MS"/>
              </a:rPr>
              <a:t>Matthew Lamont</a:t>
            </a:r>
          </a:p>
          <a:p>
            <a:r>
              <a:rPr lang="en-US" dirty="0" err="1" smtClean="0">
                <a:latin typeface="Trebuchet MS"/>
              </a:rPr>
              <a:t>Armen</a:t>
            </a:r>
            <a:r>
              <a:rPr lang="en-US" dirty="0" smtClean="0">
                <a:latin typeface="Trebuchet MS"/>
              </a:rPr>
              <a:t> </a:t>
            </a:r>
            <a:r>
              <a:rPr lang="en-US" dirty="0" err="1" smtClean="0">
                <a:latin typeface="Trebuchet MS"/>
              </a:rPr>
              <a:t>Bunyatyan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Alessandro </a:t>
            </a:r>
            <a:r>
              <a:rPr lang="en-US" dirty="0" err="1" smtClean="0">
                <a:latin typeface="Trebuchet MS"/>
              </a:rPr>
              <a:t>Polini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Rogelio Tomas</a:t>
            </a:r>
          </a:p>
          <a:p>
            <a:r>
              <a:rPr lang="en-US" dirty="0" smtClean="0">
                <a:latin typeface="Trebuchet MS"/>
              </a:rPr>
              <a:t>Klaus </a:t>
            </a:r>
            <a:r>
              <a:rPr lang="en-US" dirty="0" err="1" smtClean="0">
                <a:latin typeface="Trebuchet MS"/>
              </a:rPr>
              <a:t>Dehmelt</a:t>
            </a:r>
            <a:endParaRPr lang="en-US" dirty="0" smtClean="0"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9521" y="990600"/>
            <a:ext cx="30787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Alexander </a:t>
            </a:r>
            <a:r>
              <a:rPr lang="en-US" dirty="0" err="1" smtClean="0">
                <a:latin typeface="Trebuchet MS"/>
              </a:rPr>
              <a:t>Bazilevsky</a:t>
            </a:r>
            <a:endParaRPr lang="en-US" dirty="0" smtClean="0">
              <a:latin typeface="Trebuchet MS"/>
            </a:endParaRPr>
          </a:p>
          <a:p>
            <a:r>
              <a:rPr lang="en-US" dirty="0" err="1" smtClean="0">
                <a:latin typeface="Trebuchet MS"/>
              </a:rPr>
              <a:t>Rohini</a:t>
            </a:r>
            <a:r>
              <a:rPr lang="en-US" dirty="0" smtClean="0">
                <a:latin typeface="Trebuchet MS"/>
              </a:rPr>
              <a:t> </a:t>
            </a:r>
            <a:r>
              <a:rPr lang="en-US" dirty="0" err="1" smtClean="0">
                <a:latin typeface="Trebuchet MS"/>
              </a:rPr>
              <a:t>Godbole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Hubert </a:t>
            </a:r>
            <a:r>
              <a:rPr lang="en-US" dirty="0" err="1" smtClean="0">
                <a:latin typeface="Trebuchet MS"/>
              </a:rPr>
              <a:t>Spiesberger</a:t>
            </a:r>
            <a:endParaRPr lang="en-US" dirty="0" smtClean="0">
              <a:latin typeface="Trebuchet MS"/>
            </a:endParaRPr>
          </a:p>
          <a:p>
            <a:r>
              <a:rPr lang="en-US" dirty="0" err="1" smtClean="0">
                <a:latin typeface="Trebuchet MS"/>
              </a:rPr>
              <a:t>Hao</a:t>
            </a:r>
            <a:r>
              <a:rPr lang="en-US" dirty="0" smtClean="0">
                <a:latin typeface="Trebuchet MS"/>
              </a:rPr>
              <a:t> Ma</a:t>
            </a:r>
          </a:p>
          <a:p>
            <a:r>
              <a:rPr lang="en-US" dirty="0" smtClean="0">
                <a:latin typeface="Trebuchet MS"/>
              </a:rPr>
              <a:t>Carlos Salgado</a:t>
            </a:r>
          </a:p>
          <a:p>
            <a:r>
              <a:rPr lang="en-US" dirty="0" smtClean="0">
                <a:latin typeface="Trebuchet MS"/>
              </a:rPr>
              <a:t>Nestor </a:t>
            </a:r>
            <a:r>
              <a:rPr lang="en-US" dirty="0" err="1" smtClean="0">
                <a:latin typeface="Trebuchet MS"/>
              </a:rPr>
              <a:t>Armesto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JH Lee</a:t>
            </a:r>
          </a:p>
          <a:p>
            <a:r>
              <a:rPr lang="en-US" dirty="0" smtClean="0">
                <a:latin typeface="Trebuchet MS"/>
              </a:rPr>
              <a:t>Daniel Schulte</a:t>
            </a:r>
          </a:p>
          <a:p>
            <a:r>
              <a:rPr lang="en-US" dirty="0" smtClean="0">
                <a:latin typeface="Trebuchet MS"/>
              </a:rPr>
              <a:t>Olaf </a:t>
            </a:r>
            <a:r>
              <a:rPr lang="en-US" dirty="0" err="1" smtClean="0">
                <a:latin typeface="Trebuchet MS"/>
              </a:rPr>
              <a:t>Behnke</a:t>
            </a:r>
            <a:endParaRPr lang="en-US" dirty="0" smtClean="0">
              <a:latin typeface="Trebuchet MS"/>
            </a:endParaRPr>
          </a:p>
          <a:p>
            <a:r>
              <a:rPr lang="en-US" dirty="0" smtClean="0">
                <a:latin typeface="Trebuchet MS"/>
              </a:rPr>
              <a:t>Anna </a:t>
            </a:r>
            <a:r>
              <a:rPr lang="en-US" dirty="0" err="1" smtClean="0">
                <a:latin typeface="Trebuchet MS"/>
              </a:rPr>
              <a:t>Stasto</a:t>
            </a:r>
            <a:endParaRPr lang="en-US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6019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/>
              </a:rPr>
              <a:t>2012 Chamonix LHC Performance workshop summary (Rossi)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07" y="0"/>
            <a:ext cx="8046868" cy="5562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828800" y="3124200"/>
            <a:ext cx="57912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24600" y="2209800"/>
            <a:ext cx="2460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heavy" dirty="0" smtClean="0">
                <a:solidFill>
                  <a:srgbClr val="FF0000"/>
                </a:solidFill>
                <a:latin typeface="Trebuchet MS"/>
              </a:rPr>
              <a:t>Part 1</a:t>
            </a:r>
          </a:p>
          <a:p>
            <a:r>
              <a:rPr lang="en-US" sz="2800" b="1" u="heavy" dirty="0" smtClean="0">
                <a:solidFill>
                  <a:srgbClr val="FF0000"/>
                </a:solidFill>
                <a:latin typeface="Trebuchet MS"/>
              </a:rPr>
              <a:t>LHC upgrades</a:t>
            </a:r>
            <a:endParaRPr lang="en-US" sz="2800" b="1" u="heavy" dirty="0">
              <a:solidFill>
                <a:srgbClr val="FF0000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12" y="0"/>
            <a:ext cx="91580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hc-schemati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"/>
            <a:ext cx="5283200" cy="383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2438400"/>
            <a:ext cx="1239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rebuchet MS"/>
              </a:rPr>
              <a:t>Claudia </a:t>
            </a:r>
          </a:p>
          <a:p>
            <a:r>
              <a:rPr lang="en-US" dirty="0" err="1" smtClean="0">
                <a:solidFill>
                  <a:schemeClr val="accent2"/>
                </a:solidFill>
                <a:latin typeface="Trebuchet MS"/>
              </a:rPr>
              <a:t>Gemme</a:t>
            </a:r>
            <a:endParaRPr lang="en-US" dirty="0">
              <a:solidFill>
                <a:schemeClr val="accent2"/>
              </a:solidFill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819400"/>
            <a:ext cx="1629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rebuchet MS"/>
              </a:rPr>
              <a:t>Thomas </a:t>
            </a:r>
          </a:p>
          <a:p>
            <a:r>
              <a:rPr lang="en-US" dirty="0" err="1" smtClean="0">
                <a:solidFill>
                  <a:schemeClr val="accent2"/>
                </a:solidFill>
                <a:latin typeface="Trebuchet MS"/>
              </a:rPr>
              <a:t>Peitzmann</a:t>
            </a:r>
            <a:endParaRPr lang="en-US" dirty="0">
              <a:solidFill>
                <a:schemeClr val="accent2"/>
              </a:solidFill>
              <a:latin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743200"/>
            <a:ext cx="1206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  <a:latin typeface="Trebuchet MS"/>
              </a:rPr>
              <a:t>Renaud</a:t>
            </a:r>
            <a:r>
              <a:rPr lang="en-US" dirty="0" smtClean="0">
                <a:solidFill>
                  <a:schemeClr val="accent2"/>
                </a:solidFill>
                <a:latin typeface="Trebuchet MS"/>
              </a:rPr>
              <a:t> </a:t>
            </a:r>
          </a:p>
          <a:p>
            <a:r>
              <a:rPr lang="en-US" dirty="0" smtClean="0">
                <a:solidFill>
                  <a:schemeClr val="accent2"/>
                </a:solidFill>
                <a:latin typeface="Trebuchet MS"/>
              </a:rPr>
              <a:t>le </a:t>
            </a:r>
            <a:r>
              <a:rPr lang="en-US" dirty="0" err="1" smtClean="0">
                <a:solidFill>
                  <a:schemeClr val="accent2"/>
                </a:solidFill>
                <a:latin typeface="Trebuchet MS"/>
              </a:rPr>
              <a:t>Gac</a:t>
            </a:r>
            <a:endParaRPr lang="en-US" dirty="0">
              <a:solidFill>
                <a:schemeClr val="accent2"/>
              </a:solidFill>
              <a:latin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91000"/>
            <a:ext cx="88906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</a:rPr>
              <a:t>- Mainly consolidation at phase 0 </a:t>
            </a:r>
          </a:p>
          <a:p>
            <a:r>
              <a:rPr lang="en-US" dirty="0" smtClean="0">
                <a:latin typeface="Trebuchet MS"/>
              </a:rPr>
              <a:t>- Staged modifications to cope with high </a:t>
            </a:r>
            <a:r>
              <a:rPr lang="en-US" dirty="0" err="1" smtClean="0">
                <a:latin typeface="Trebuchet MS"/>
              </a:rPr>
              <a:t>lumi</a:t>
            </a:r>
            <a:r>
              <a:rPr lang="en-US" dirty="0" smtClean="0">
                <a:latin typeface="Trebuchet MS"/>
              </a:rPr>
              <a:t> at phases 1 and 2</a:t>
            </a:r>
          </a:p>
          <a:p>
            <a:r>
              <a:rPr lang="en-US" dirty="0" smtClean="0">
                <a:latin typeface="Trebuchet MS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ATLAS/CMS: </a:t>
            </a:r>
            <a:r>
              <a:rPr lang="en-US" dirty="0" smtClean="0">
                <a:latin typeface="Trebuchet MS"/>
              </a:rPr>
              <a:t>coping with immense event rates / pile-ups</a:t>
            </a:r>
          </a:p>
          <a:p>
            <a:r>
              <a:rPr lang="en-US" dirty="0" smtClean="0">
                <a:latin typeface="Trebuchet MS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ALICE:</a:t>
            </a:r>
            <a:r>
              <a:rPr lang="en-US" dirty="0" smtClean="0">
                <a:latin typeface="Trebuchet MS"/>
              </a:rPr>
              <a:t> enhance rate capabilities to 50 kHz (</a:t>
            </a:r>
            <a:r>
              <a:rPr lang="en-US" dirty="0" err="1" smtClean="0">
                <a:latin typeface="Trebuchet MS"/>
              </a:rPr>
              <a:t>PbPb</a:t>
            </a:r>
            <a:r>
              <a:rPr lang="en-US" dirty="0" smtClean="0">
                <a:latin typeface="Trebuchet MS"/>
              </a:rPr>
              <a:t>)</a:t>
            </a:r>
          </a:p>
          <a:p>
            <a:r>
              <a:rPr lang="en-US" dirty="0" smtClean="0">
                <a:latin typeface="Trebuchet MS"/>
              </a:rPr>
              <a:t>	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LHCb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:</a:t>
            </a:r>
            <a:r>
              <a:rPr lang="en-US" dirty="0" smtClean="0">
                <a:latin typeface="Trebuchet MS"/>
              </a:rPr>
              <a:t> Increase peak </a:t>
            </a:r>
            <a:r>
              <a:rPr lang="en-US" dirty="0" err="1" smtClean="0">
                <a:latin typeface="Trebuchet MS"/>
              </a:rPr>
              <a:t>lumi</a:t>
            </a:r>
            <a:r>
              <a:rPr lang="en-US" dirty="0" smtClean="0">
                <a:latin typeface="Trebuchet MS"/>
              </a:rPr>
              <a:t> to 2x10</a:t>
            </a:r>
            <a:r>
              <a:rPr lang="en-US" baseline="30000" dirty="0" smtClean="0">
                <a:latin typeface="Trebuchet MS"/>
              </a:rPr>
              <a:t>33</a:t>
            </a:r>
            <a:r>
              <a:rPr lang="en-US" dirty="0" smtClean="0">
                <a:latin typeface="Trebuchet MS"/>
              </a:rPr>
              <a:t> cm</a:t>
            </a:r>
            <a:r>
              <a:rPr lang="en-US" baseline="30000" dirty="0" smtClean="0">
                <a:latin typeface="Trebuchet MS"/>
              </a:rPr>
              <a:t>-2</a:t>
            </a:r>
            <a:r>
              <a:rPr lang="en-US" dirty="0" smtClean="0">
                <a:latin typeface="Trebuchet MS"/>
              </a:rPr>
              <a:t>s</a:t>
            </a:r>
            <a:r>
              <a:rPr lang="en-US" baseline="30000" dirty="0" smtClean="0">
                <a:latin typeface="Trebuchet MS"/>
              </a:rPr>
              <a:t>-1 </a:t>
            </a:r>
            <a:r>
              <a:rPr lang="en-US" dirty="0" err="1" smtClean="0">
                <a:latin typeface="Trebuchet MS"/>
                <a:sym typeface="Wingdings"/>
              </a:rPr>
              <a:t></a:t>
            </a:r>
            <a:r>
              <a:rPr lang="en-US" dirty="0" smtClean="0">
                <a:latin typeface="Trebuchet MS"/>
                <a:sym typeface="Wingdings"/>
              </a:rPr>
              <a:t> increase</a:t>
            </a:r>
          </a:p>
          <a:p>
            <a:r>
              <a:rPr lang="en-US" dirty="0" smtClean="0">
                <a:latin typeface="Trebuchet MS"/>
                <a:sym typeface="Wingdings"/>
              </a:rPr>
              <a:t>		integrated </a:t>
            </a:r>
            <a:r>
              <a:rPr lang="en-US" dirty="0" err="1" smtClean="0">
                <a:latin typeface="Trebuchet MS"/>
                <a:sym typeface="Wingdings"/>
              </a:rPr>
              <a:t>lumi</a:t>
            </a:r>
            <a:r>
              <a:rPr lang="en-US" dirty="0" smtClean="0">
                <a:latin typeface="Trebuchet MS"/>
                <a:sym typeface="Wingdings"/>
              </a:rPr>
              <a:t> from 5 fb</a:t>
            </a:r>
            <a:r>
              <a:rPr lang="en-US" baseline="30000" dirty="0" smtClean="0">
                <a:latin typeface="Trebuchet MS"/>
                <a:sym typeface="Wingdings"/>
              </a:rPr>
              <a:t>-1</a:t>
            </a:r>
            <a:r>
              <a:rPr lang="en-US" dirty="0" smtClean="0">
                <a:latin typeface="Trebuchet MS"/>
                <a:sym typeface="Wingdings"/>
              </a:rPr>
              <a:t> pre-2017 to 50 fb</a:t>
            </a:r>
            <a:r>
              <a:rPr lang="en-US" baseline="30000" dirty="0" smtClean="0">
                <a:latin typeface="Trebuchet MS"/>
                <a:sym typeface="Wingdings"/>
              </a:rPr>
              <a:t>-1</a:t>
            </a:r>
            <a:r>
              <a:rPr lang="en-US" dirty="0" smtClean="0">
                <a:latin typeface="Trebuchet MS"/>
                <a:sym typeface="Wingdings"/>
              </a:rPr>
              <a:t> </a:t>
            </a:r>
            <a:endParaRPr lang="en-US" dirty="0" smtClean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0564"/>
            <a:ext cx="8337550" cy="624358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8600" y="4800600"/>
            <a:ext cx="6096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988" y="3124200"/>
            <a:ext cx="4041011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10099</TotalTime>
  <Words>1736</Words>
  <Application>Microsoft Macintosh PowerPoint</Application>
  <PresentationFormat>On-screen Show (4:3)</PresentationFormat>
  <Paragraphs>349</Paragraphs>
  <Slides>54</Slides>
  <Notes>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Default Design</vt:lpstr>
      <vt:lpstr>Future of DIS Part II: “Europe”</vt:lpstr>
      <vt:lpstr>… or to be more precise …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Material Taken from Draft  Conceptual Design Report</vt:lpstr>
      <vt:lpstr>Slide 23</vt:lpstr>
      <vt:lpstr>LHeC Accelerator Design (Daniel Schulte)</vt:lpstr>
      <vt:lpstr>Slide 25</vt:lpstr>
      <vt:lpstr>Magnets for Electron Ring </vt:lpstr>
      <vt:lpstr>Accelerator Design in Linac-Ring Configuration</vt:lpstr>
      <vt:lpstr>Interaction Region for LR (Rogelio Tomas)</vt:lpstr>
      <vt:lpstr>Detector Acceptance Requirements</vt:lpstr>
      <vt:lpstr>Central Detector (Alessandro Polini)</vt:lpstr>
      <vt:lpstr>Tracking Region</vt:lpstr>
      <vt:lpstr>Calorimeters</vt:lpstr>
      <vt:lpstr>Fwd / Bwd Detectors (Armen Bunyatyan)</vt:lpstr>
      <vt:lpstr>Slide 34</vt:lpstr>
      <vt:lpstr>Forward Neutron Calorimeter</vt:lpstr>
      <vt:lpstr>Forward Proton Detection</vt:lpstr>
      <vt:lpstr>Physics Programme</vt:lpstr>
      <vt:lpstr>Anomalous Higgs Couplings (Rohini Godbole)</vt:lpstr>
      <vt:lpstr>QCD and Electroweak Physics (Olaf Behnke)</vt:lpstr>
      <vt:lpstr>LHeC Impact on Parton Densities </vt:lpstr>
      <vt:lpstr>Slide 41</vt:lpstr>
      <vt:lpstr>Cross Sections and Rates for Heavy Flavours</vt:lpstr>
      <vt:lpstr>Low-x Physics / Parton Saturation  (Nestor Armesto and Anna Stasto)</vt:lpstr>
      <vt:lpstr>Can Parton Saturation be Established in ep @ LHeC? </vt:lpstr>
      <vt:lpstr>Exclusive / Diffractive Channels and Saturation</vt:lpstr>
      <vt:lpstr>Simulation of J/y Photoproduction</vt:lpstr>
      <vt:lpstr>What is Initial State of LHC AA Collisions?</vt:lpstr>
      <vt:lpstr>Nuclear PDFs (Carlos Salgado)</vt:lpstr>
      <vt:lpstr>Nuclear PDFs</vt:lpstr>
      <vt:lpstr>Study of Impact of e-Pb LHC data </vt:lpstr>
      <vt:lpstr>LHeC Physics Studies I didn’t cover</vt:lpstr>
      <vt:lpstr>Schedule and Remarks</vt:lpstr>
      <vt:lpstr>Closing (Personal) Remarks</vt:lpstr>
      <vt:lpstr>Slide 54</vt:lpstr>
    </vt:vector>
  </TitlesOfParts>
  <Company> 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LEP Event (ALEPH)</dc:title>
  <dc:creator>paul</dc:creator>
  <cp:lastModifiedBy>Paul Newman</cp:lastModifiedBy>
  <cp:revision>1055</cp:revision>
  <dcterms:created xsi:type="dcterms:W3CDTF">2012-04-03T12:38:52Z</dcterms:created>
  <dcterms:modified xsi:type="dcterms:W3CDTF">2012-04-03T12:41:15Z</dcterms:modified>
</cp:coreProperties>
</file>