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79" r:id="rId32"/>
    <p:sldMasterId id="2147483680" r:id="rId33"/>
    <p:sldMasterId id="2147483681" r:id="rId34"/>
  </p:sldMasterIdLst>
  <p:sldIdLst>
    <p:sldId id="263" r:id="rId35"/>
    <p:sldId id="294" r:id="rId36"/>
    <p:sldId id="315" r:id="rId37"/>
    <p:sldId id="316" r:id="rId38"/>
    <p:sldId id="301" r:id="rId39"/>
    <p:sldId id="305" r:id="rId40"/>
    <p:sldId id="306" r:id="rId41"/>
    <p:sldId id="302" r:id="rId42"/>
    <p:sldId id="303" r:id="rId43"/>
    <p:sldId id="321" r:id="rId44"/>
    <p:sldId id="262" r:id="rId45"/>
    <p:sldId id="317" r:id="rId46"/>
    <p:sldId id="318" r:id="rId47"/>
    <p:sldId id="326" r:id="rId48"/>
    <p:sldId id="323" r:id="rId49"/>
    <p:sldId id="324" r:id="rId50"/>
    <p:sldId id="329" r:id="rId51"/>
    <p:sldId id="261" r:id="rId52"/>
    <p:sldId id="330" r:id="rId53"/>
    <p:sldId id="333" r:id="rId54"/>
    <p:sldId id="296" r:id="rId55"/>
    <p:sldId id="327" r:id="rId56"/>
    <p:sldId id="275" r:id="rId57"/>
    <p:sldId id="311" r:id="rId58"/>
    <p:sldId id="286" r:id="rId59"/>
    <p:sldId id="331" r:id="rId60"/>
    <p:sldId id="332" r:id="rId61"/>
    <p:sldId id="334" r:id="rId62"/>
    <p:sldId id="335" r:id="rId63"/>
    <p:sldId id="336" r:id="rId64"/>
    <p:sldId id="337" r:id="rId65"/>
    <p:sldId id="295" r:id="rId66"/>
    <p:sldId id="274" r:id="rId67"/>
    <p:sldId id="281" r:id="rId68"/>
    <p:sldId id="270" r:id="rId69"/>
    <p:sldId id="282" r:id="rId70"/>
    <p:sldId id="264" r:id="rId71"/>
    <p:sldId id="285" r:id="rId72"/>
    <p:sldId id="265" r:id="rId73"/>
    <p:sldId id="287" r:id="rId7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48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29.xml"/><Relationship Id="rId64" Type="http://schemas.openxmlformats.org/officeDocument/2006/relationships/slide" Target="slides/slide30.xml"/><Relationship Id="rId65" Type="http://schemas.openxmlformats.org/officeDocument/2006/relationships/slide" Target="slides/slide31.xml"/><Relationship Id="rId66" Type="http://schemas.openxmlformats.org/officeDocument/2006/relationships/slide" Target="slides/slide32.xml"/><Relationship Id="rId67" Type="http://schemas.openxmlformats.org/officeDocument/2006/relationships/slide" Target="slides/slide33.xml"/><Relationship Id="rId68" Type="http://schemas.openxmlformats.org/officeDocument/2006/relationships/slide" Target="slides/slide34.xml"/><Relationship Id="rId69" Type="http://schemas.openxmlformats.org/officeDocument/2006/relationships/slide" Target="slides/slide35.xml"/><Relationship Id="rId50" Type="http://schemas.openxmlformats.org/officeDocument/2006/relationships/slide" Target="slides/slide16.xml"/><Relationship Id="rId51" Type="http://schemas.openxmlformats.org/officeDocument/2006/relationships/slide" Target="slides/slide17.xml"/><Relationship Id="rId52" Type="http://schemas.openxmlformats.org/officeDocument/2006/relationships/slide" Target="slides/slide18.xml"/><Relationship Id="rId53" Type="http://schemas.openxmlformats.org/officeDocument/2006/relationships/slide" Target="slides/slide19.xml"/><Relationship Id="rId54" Type="http://schemas.openxmlformats.org/officeDocument/2006/relationships/slide" Target="slides/slide20.xml"/><Relationship Id="rId55" Type="http://schemas.openxmlformats.org/officeDocument/2006/relationships/slide" Target="slides/slide21.xml"/><Relationship Id="rId56" Type="http://schemas.openxmlformats.org/officeDocument/2006/relationships/slide" Target="slides/slide22.xml"/><Relationship Id="rId57" Type="http://schemas.openxmlformats.org/officeDocument/2006/relationships/slide" Target="slides/slide23.xml"/><Relationship Id="rId58" Type="http://schemas.openxmlformats.org/officeDocument/2006/relationships/slide" Target="slides/slide24.xml"/><Relationship Id="rId59" Type="http://schemas.openxmlformats.org/officeDocument/2006/relationships/slide" Target="slides/slide25.xml"/><Relationship Id="rId40" Type="http://schemas.openxmlformats.org/officeDocument/2006/relationships/slide" Target="slides/slide6.xml"/><Relationship Id="rId41" Type="http://schemas.openxmlformats.org/officeDocument/2006/relationships/slide" Target="slides/slide7.xml"/><Relationship Id="rId42" Type="http://schemas.openxmlformats.org/officeDocument/2006/relationships/slide" Target="slides/slide8.xml"/><Relationship Id="rId43" Type="http://schemas.openxmlformats.org/officeDocument/2006/relationships/slide" Target="slides/slide9.xml"/><Relationship Id="rId44" Type="http://schemas.openxmlformats.org/officeDocument/2006/relationships/slide" Target="slides/slide10.xml"/><Relationship Id="rId45" Type="http://schemas.openxmlformats.org/officeDocument/2006/relationships/slide" Target="slides/slide11.xml"/><Relationship Id="rId46" Type="http://schemas.openxmlformats.org/officeDocument/2006/relationships/slide" Target="slides/slide12.xml"/><Relationship Id="rId47" Type="http://schemas.openxmlformats.org/officeDocument/2006/relationships/slide" Target="slides/slide13.xml"/><Relationship Id="rId48" Type="http://schemas.openxmlformats.org/officeDocument/2006/relationships/slide" Target="slides/slide14.xml"/><Relationship Id="rId4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" Target="slides/slide1.xml"/><Relationship Id="rId36" Type="http://schemas.openxmlformats.org/officeDocument/2006/relationships/slide" Target="slides/slide2.xml"/><Relationship Id="rId37" Type="http://schemas.openxmlformats.org/officeDocument/2006/relationships/slide" Target="slides/slide3.xml"/><Relationship Id="rId38" Type="http://schemas.openxmlformats.org/officeDocument/2006/relationships/slide" Target="slides/slide4.xml"/><Relationship Id="rId39" Type="http://schemas.openxmlformats.org/officeDocument/2006/relationships/slide" Target="slides/slide5.xml"/><Relationship Id="rId70" Type="http://schemas.openxmlformats.org/officeDocument/2006/relationships/slide" Target="slides/slide36.xml"/><Relationship Id="rId71" Type="http://schemas.openxmlformats.org/officeDocument/2006/relationships/slide" Target="slides/slide37.xml"/><Relationship Id="rId72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39.xml"/><Relationship Id="rId74" Type="http://schemas.openxmlformats.org/officeDocument/2006/relationships/slide" Target="slides/slide40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26.xml"/><Relationship Id="rId61" Type="http://schemas.openxmlformats.org/officeDocument/2006/relationships/slide" Target="slides/slide27.xml"/><Relationship Id="rId62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1823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4066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893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6669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446575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24460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88605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43123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348256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964963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93951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6022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47381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733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142AD-F9DF-F344-9C6F-453509AC2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2987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8A17-E377-3747-93EE-F6C7B6B62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93343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CE947-A769-7042-BF47-428003E50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07893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2E86-3B0C-494D-A9D0-1E2DE5269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50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7E91-997F-2C44-AF34-C149DEAC6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66443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D4500-4ECD-B641-BFD8-71D793508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09289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D4167-EDB5-4C46-A0C3-840593C38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5733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770A1-A64D-4640-85F8-7035E3D78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8749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A0D8F-A498-CB47-9E38-812FF4FDD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4101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88F12-D9D4-B644-A52A-D11734CF2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7360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C8D3-B2AD-F94E-90D4-FBAC86D11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7038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FF264-D498-3949-80D1-21DA6BB2B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1218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6636B-872C-8646-8E4B-11BB5CBBF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9375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F637B-151D-E644-A2F0-B5B060206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9954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F5AF6-5FC8-874C-B81D-416C64F3D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28168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76C89-386E-8F4B-838F-247AAFE9C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3745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2B75-29C8-9F4A-B254-FEA3F4B43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37052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F22ED-3A9B-6D42-91C1-B14F0BF23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83152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867DC-BD83-0941-9AEF-CCF002613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80848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3C1C1-0966-D046-B95B-0028C3405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579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E786D-9ECF-AE49-AC87-766639AC1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1151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C746D-7F2D-B04E-94AC-017AE867C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9602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69A9-38A7-114E-BB6F-EF0258B41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21826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3AD6A-6CB6-A043-96C9-88444F2D2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1780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8B139-4906-8B4D-AEC9-CC5A671FF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28343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C16A5-AA7B-4A46-809F-2AD1A3F4D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29729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CC64C-0CD4-7941-8296-ABADE116B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33405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DD21E-22D5-9F4B-A5A1-1E81A2825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8651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E18F3-BE43-3048-A96A-953AADB44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2869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C35B7-EC2F-8C42-9F08-0F6C8C424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2917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F7F1D-5EB8-7C40-9524-111092946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0994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19FCC-E795-6442-A61E-BA4416B49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17536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08260-A0CE-5D41-A797-22B99722F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26977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E09F-29AA-DD41-87A9-46506D8D7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84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083C-0925-DD46-B627-57DF0DD26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1266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3576A-9C69-A04F-B2CB-F3183B0D8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5630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C737D-F2CF-7E41-AB0E-54AD64FDE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921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CDBEA-9C42-0543-9A20-4D7BE8DA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62908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48CE-FB09-324E-8F20-21577C416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16965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CAA4-37C9-444D-92B1-E5131935C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79275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1B20A-5F27-A945-81E6-2725076CF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88499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C0A13-E0B7-414B-A05B-4AC081EE9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462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363" y="1609725"/>
            <a:ext cx="5649912" cy="8143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0675" y="1609725"/>
            <a:ext cx="5651500" cy="8143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CA41E-687A-B843-848D-53E0B7974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05873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E214-70A8-344F-84F0-D5ABC4717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3462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81A21-C7E3-8F4E-81FC-0FA23E4FE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6553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B5F30-45AD-844F-9F52-FD7EF0B0E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2606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B77CD-5383-7748-AD9D-A8FF4EFB7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99938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B768E-FCCF-C04C-A845-03394E811A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6763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5055E-3D52-5D4A-9A1F-701429EDF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04005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E336-5043-7048-858F-C92733FD2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0700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25752-29AD-7A4B-A96D-896C54C75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52735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5EE46-715E-974C-8E4C-CD750CA02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0322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F1D08-2F50-764D-907C-E8A3E5F7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2573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592F0-922B-A347-BAFB-F68EA5A61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75222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D0D6A-302B-994A-BB1D-CDCF5AC43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20016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23167-EA2D-5D4F-8067-D01368BD8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88415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D90A7-B57C-9447-821B-5338CCB84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9638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E58AE-9141-B644-A8B2-241843175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0617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E73A5-B0E1-F243-B16D-F1B91417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1198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8458-E64A-D54E-BB33-0B74F2FF5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0756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44391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64915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491547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5677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EDDD-3563-AB44-B542-5FB73AB08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78772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3508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43479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666997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020916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863386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52924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36902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5BCAD-6A39-0B48-90BF-40CAF6B8F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77559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1D92-3A64-B542-8BAE-62BEE74FD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76309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B97E-C3A2-984D-A990-45E32DE20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33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57CC2-EE50-8845-9001-563B09E31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10908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8016-A875-2C4D-AFB0-E18BC7832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31802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36BC9-33FA-A34C-8228-F9966C846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89233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FF4F4-82F8-784C-8B4B-87E3BB348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69972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2EA0-48D7-6F49-AB63-CD8B6889C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05909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CBBB3-C905-C243-A21E-0CA025753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42819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ADA7-59AB-5A41-8110-8F6721959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26772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544B7-9A8B-F749-AF9A-890A39029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902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789DA-24D2-A54B-AAC7-21DBD2A3A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6268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ABD6A-08F0-AC4B-A354-F527E65F5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16934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BA54C-C0FE-3847-B92E-6EEDBB206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308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BDD7D-3020-5B43-937F-D185FD196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18674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7AFC4-AB22-FF41-B84B-69FDFCC62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47585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585E-9DB0-CD4D-8C34-3F357FD41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8489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0E5D9-EC81-7645-975A-33F4F7AB9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21817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FBEE-EC6D-E645-8816-78974923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46643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C4B87-DD7D-F848-83E7-AA8BA5ACB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3263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8F2D-7A2A-4849-814E-17D700D36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05103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D286E-5236-0247-A6FF-4A759BEEB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75027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016F8-AAC8-BC4F-8958-8C89ABD7E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64406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359D-4E5D-9A40-9B69-1BAC03D30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46461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FA5E-A046-5C40-87DB-5DD423EAE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8841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59215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D790A-E680-B045-ADD3-AF8784901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7792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FB84C-2F7D-F447-BA2B-B8470C9D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2945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0F61-8848-0243-A02A-06DDE2A6E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59043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C0D30-D687-D843-BD0E-888733479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22678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19329-F705-8548-9FBE-4663AA4E1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8758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B2B8D-61CE-7C42-9357-BCCF9924B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105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E59CA-C36A-0745-AC54-1126D8E47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00997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0CB0A-1D08-0245-BB36-7A2B405F5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2260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B3041-22E5-F343-8584-EC14CD69C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17402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57050-A73F-7042-BD54-E852BDE52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77996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21E06-428E-6C48-86C3-51D0E9881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40082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43EBB-B3EB-3E4C-B463-2914C50A3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3523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01742-E076-AE4D-80F8-79F5009B2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73281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A2859-7DE5-434C-BCD3-2545820C0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39330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0A8E-3D84-7841-BF84-FC3DB2840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26939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43548-7478-9249-9CDD-A6E23343F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34082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FDEBA-4DFF-AF41-8CF2-C53028E06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37673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544B7-FE37-3643-88CD-93A8186D5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91758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6D8E8-133E-B149-AA89-C164ED2EA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67087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5453A-9B78-3549-92F7-0071B924C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25866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5C96D-F3ED-314E-8821-56D88B401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8267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2FA-D4BF-7847-AD79-BFB642C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100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84163"/>
            <a:ext cx="2862262" cy="946943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363" y="284163"/>
            <a:ext cx="8439150" cy="9469437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E844B-E251-6B4F-B87C-3F2CA1801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68795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E633C-9AF4-734F-A634-BFA91157D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79998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71884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36508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140630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4044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85959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0477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39449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18409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44474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14EEC-AFB1-5742-BCE2-5D1A4DE7B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58829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75273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6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60480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110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8778579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3917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3411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677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27717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79363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BEF75-12D7-434D-A096-44DCB3C6C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72159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008755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2511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56479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A2F55-1DDF-9F4C-8369-62246D033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10714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73B0B-6221-C34C-8633-565543318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8396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EE1B4-F901-BA47-BD9C-8AF0DA851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3580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8A33-EB0C-E14C-9C40-B62785CD1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61326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342DD-C708-4544-A5D5-E47E3B76C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4845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83957-D1B2-5145-B560-003A2E073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9228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2D27F-FB70-FF48-B554-E55700C61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911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2DB69-C4B2-F643-A6D8-4BC03048E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7926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AB4D2-95FA-794A-8A08-CAF6EF1E7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0515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CCA97-1CCF-064B-814C-A17B8DFBD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10902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DF9A1-9050-E641-A6C9-941C1A2E1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72883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B1BF-E116-2C4C-A34F-951552D99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9638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F4F1D-FFFD-C442-B6F1-AD5A6FBAD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03137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6249D-2DBD-114F-AA20-134975BA8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8481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00758-EA37-FE46-B78C-FEB1FC9A9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15014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FA70-D6A4-BD4F-9D57-CC647F26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4405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87F50-CF4D-DC4E-91A6-AF6693614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61967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5E8BF-FD36-4242-B5B3-393A0FD28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7389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4668A-EC09-5A4F-8135-61CCEA95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70979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B15F3-C59F-EC4D-AB47-05D6F91E4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7780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AFF5C-77D3-634A-A67F-C23883BBE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8676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5DDFB-5D5E-4C46-BFF3-2832C78F3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13626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B7078-4B05-7C41-B9FD-32EB4075C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50405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4A72E-D095-2A49-B73E-1921334ED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43447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30E58-F824-3044-BF43-AFC76104F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26916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334B7-70A4-6A46-933C-B18E19E76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9236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942BB-1302-9B4A-9CEB-C2A59DE12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26978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18E61-6007-D348-8B26-8332DF1E1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88638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9E818-8F30-C745-8DCD-FEC361752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823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280CC-1681-BB40-8C17-40E7CF186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67382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093A7-F42C-2542-8B29-441AEF2DE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7762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FC579-6431-6944-9943-A418317C2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08821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75471-1825-0D47-8CD5-CD4BACDC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4376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8ACDF-64A5-514C-B880-EEA601269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94568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19A06-FDD1-EB44-95C4-E180738AF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86644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8318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9742-22F7-DD45-B9DD-3FED17C37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3496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6F7A-2B8F-A341-A7BA-D7B01DA4B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4034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1B153-29A4-7B4F-B795-CA7207411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5961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BEFB-9A6A-5B4D-A2A6-44D3EF1D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56455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8D63A-6A3D-294B-BDFC-267387693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1680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AE609-B421-064A-88AC-889FF9D79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49358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9C22-C249-1E44-A30E-654819D0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84816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7BCDB-261F-E74C-9712-0F1048C9D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18347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7FF84-5ADE-E341-BCE7-1A8B7F8C9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97611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B2342-ED5C-484C-A9B0-531E07FD0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5837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A4CAC-7812-F946-B2FF-7E0C4D6E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37614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0B98A-32E3-564A-A36E-320BD3CF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44457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93599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93599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B455-DE3F-3048-BFAB-E9BE9315F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71209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89F78-6BC7-D64C-B004-668F82FD5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40879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00FA7-9B5B-9446-B0D9-A02A29D92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76725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182C4-7785-5540-B67F-97021F2A9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73149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E8F2A-6678-A845-8CC5-D532970A9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96589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E8947-346A-AE46-979B-14604EABE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13461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DCC7B-B4EF-5847-A652-D47F747F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68009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AEFCC-0C00-9E4A-8E47-00B9D78AE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9422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E00FD-5B00-944E-88D4-6109BD6DA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7814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8884F-CF16-9E4B-B6FA-981DFA46A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6063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F7A82-02FE-4645-8EB7-A45AB45FB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69621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004C5-08E7-2E4A-94AC-57293EF7E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88803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93599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93599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8F60-B900-DC4D-9F7A-7D2D57C7F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0532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37C38-13C4-0B4C-8D97-D8E04E211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45189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9359B-DE0C-224C-8CF8-1420E6BB3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4673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18179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11434-0275-E940-82DF-BBC153B59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8834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8E12B-B5D9-EA47-8955-114B47C96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71314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D7E2A-8603-FF43-AFCA-72D2BB943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86738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A8AC2-AE5F-5546-8D54-25FF95AFB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11239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B892C-439E-4641-B7C3-7EE81E925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8101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9A59C-89CF-D944-B6EB-4885403B3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3841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7C16D-C2DF-1845-BC67-6F1CD7593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3656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68A-B826-5540-BDCF-427EA80EB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88148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42FD-011B-C248-9D0D-C85F0B9EA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32379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93599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93599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94D89-11B5-564E-BA7E-573AC6AF5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57101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96F29-E7BC-2E47-9261-069797EB2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15676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A6ABD-7202-3246-9DF1-19663BA99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26737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14F3-7704-354C-A918-E3B43B729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4186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6198-BAAB-9C49-9241-7BF0E9960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6514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20431-6417-3249-B5C0-BDA24DF7D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52610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25C87-F767-844C-899F-182CF8196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42846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3ECBE-8948-EB4C-9C61-7B1E63E90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44503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CF6B0-E0B9-9A44-85D4-04EC38FCD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29374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BC051-162C-3744-B117-F96762FA1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77448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8A0F8-EDB4-F749-A510-8D2535BE1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0924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D6349-FD25-8D4A-AE78-606E7F76B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5798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C6492-FA32-8246-ADFA-EFD82EC9D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6220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E676E-B072-754B-811D-33BA0734B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8096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4041B-1D81-2441-8BD2-6F4A19CD6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0738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9E8B-1A98-7442-B190-BB1929FFD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36817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9AED5-E6E6-5F48-95DA-768204942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99893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84091-72B4-AB43-AB32-67AFA94D2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222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5EDFC-E1F4-CC4A-A1A8-90A091148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80812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C35DF-FAF0-B645-861C-D987AE55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3555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FF061-827F-D847-B46E-6C75A9425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9109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DD141-4814-C242-B428-D68D09789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3367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DD4A7-1F2C-CC4D-8A7A-F48D1554F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3434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3AF48-8266-6F42-9106-78CE88EED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0708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A6D2-29E9-5445-81B5-C2144A4B2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9602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93599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93599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7525-2A2B-5746-BAF0-5387E3A4C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71408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81B46-B15F-1C44-BF83-7F461EE83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0815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3C4F7-485D-E840-9BCD-25964F5F3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73561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B9DA-C097-FF47-9385-0C72279EC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570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08F67-5D4D-4B4D-9B88-13EA8E1F2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71446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85EF-75A3-1B4C-A760-B3E610E28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98667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4053B-96BF-B648-8EED-BAF672C6A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01381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1D103-2459-8848-9F5C-8E8CBD892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58331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C703-77BB-E840-8B45-A66E91698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50711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B4CA0-E0F0-2247-9CA7-1BEC000BD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3771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B5664-0DC6-6E41-AFB5-1D8D0E9E3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1133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4542-2FFE-7547-8649-35B5524C2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54060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3700"/>
            <a:ext cx="2927350" cy="93599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3700"/>
            <a:ext cx="8629650" cy="93599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BB425-A1B0-D64C-8FA7-B24DE14E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89171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C5454-BADD-2746-9B9E-405CA594F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0107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7A13D-8464-0A42-B11A-393E9CAA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0892"/>
      </p:ext>
    </p:extLst>
  </p:cSld>
  <p:clrMapOvr>
    <a:masterClrMapping/>
  </p:clrMapOvr>
  <p:transition xmlns:p14="http://schemas.microsoft.com/office/powerpoint/2010/main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99659-180E-974C-89A9-2CECA4E92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43785"/>
      </p:ext>
    </p:extLst>
  </p:cSld>
  <p:clrMapOvr>
    <a:masterClrMapping/>
  </p:clrMapOvr>
  <p:transition xmlns:p14="http://schemas.microsoft.com/office/powerpoint/2010/main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566B5-B88E-5043-9E15-C240BE3EE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4881"/>
      </p:ext>
    </p:extLst>
  </p:cSld>
  <p:clrMapOvr>
    <a:masterClrMapping/>
  </p:clrMapOvr>
  <p:transition xmlns:p14="http://schemas.microsoft.com/office/powerpoint/2010/main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54E9D-DD68-E743-844E-B04F6E349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84277"/>
      </p:ext>
    </p:extLst>
  </p:cSld>
  <p:clrMapOvr>
    <a:masterClrMapping/>
  </p:clrMapOvr>
  <p:transition xmlns:p14="http://schemas.microsoft.com/office/powerpoint/2010/main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3A2D7-ABFE-664C-9EDE-DB4ED0296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6958"/>
      </p:ext>
    </p:extLst>
  </p:cSld>
  <p:clrMapOvr>
    <a:masterClrMapping/>
  </p:clrMapOvr>
  <p:transition xmlns:p14="http://schemas.microsoft.com/office/powerpoint/2010/main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950B2-662D-7F4F-A62F-09C884775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7308"/>
      </p:ext>
    </p:extLst>
  </p:cSld>
  <p:clrMapOvr>
    <a:masterClrMapping/>
  </p:clrMapOvr>
  <p:transition xmlns:p14="http://schemas.microsoft.com/office/powerpoint/2010/main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833AF-9FCF-6249-B4B9-1B7D9A817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7396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BA858-E87B-F44B-AF32-E4EE02EC9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65280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9E3E5-C39D-E244-AA07-4F1BBA697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5282"/>
      </p:ext>
    </p:extLst>
  </p:cSld>
  <p:clrMapOvr>
    <a:masterClrMapping/>
  </p:clrMapOvr>
  <p:transition xmlns:p14="http://schemas.microsoft.com/office/powerpoint/2010/main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F03CE-0EB6-6A45-A5E6-3161135D4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27937"/>
      </p:ext>
    </p:extLst>
  </p:cSld>
  <p:clrMapOvr>
    <a:masterClrMapping/>
  </p:clrMapOvr>
  <p:transition xmlns:p14="http://schemas.microsoft.com/office/powerpoint/2010/main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6E237-ED32-E94D-8732-A068888FF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6963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84AA9-2144-0342-85D7-A0AE01DB2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86218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E656F-CB1B-E746-9B96-D5A4EDB77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98956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C97DE-3BB0-904D-8658-9FF880527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26837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60463"/>
            <a:ext cx="6092825" cy="859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6225" y="1160463"/>
            <a:ext cx="6094413" cy="8593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EA7E-E98C-F548-B089-5DAA701DF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10452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41FBE-B6F7-874C-A968-5A11ADB6B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66210"/>
      </p:ext>
    </p:extLst>
  </p:cSld>
  <p:clrMapOvr>
    <a:masterClrMapping/>
  </p:clrMapOvr>
  <p:transition xmlns:p14="http://schemas.microsoft.com/office/powerpoint/2010/main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998BF-BB99-EF4F-8B7D-714484C68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92625"/>
      </p:ext>
    </p:extLst>
  </p:cSld>
  <p:clrMapOvr>
    <a:masterClrMapping/>
  </p:clrMapOvr>
  <p:transition xmlns:p14="http://schemas.microsoft.com/office/powerpoint/2010/main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B7DE-6F5F-2F47-BDEA-8CB757DEE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64062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D6C34-D0FA-6C4E-B268-58D7F7A72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46532"/>
      </p:ext>
    </p:extLst>
  </p:cSld>
  <p:clrMapOvr>
    <a:masterClrMapping/>
  </p:clrMapOvr>
  <p:transition xmlns:p14="http://schemas.microsoft.com/office/powerpoint/2010/main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28082-7502-7844-B084-1046CD7E6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3087"/>
      </p:ext>
    </p:extLst>
  </p:cSld>
  <p:clrMapOvr>
    <a:masterClrMapping/>
  </p:clrMapOvr>
  <p:transition xmlns:p14="http://schemas.microsoft.com/office/powerpoint/2010/main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Book Antiqu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E74E2-1A3B-D14A-A30B-FB5E7949A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90772"/>
      </p:ext>
    </p:extLst>
  </p:cSld>
  <p:clrMapOvr>
    <a:masterClrMapping/>
  </p:clrMapOvr>
  <p:transition xmlns:p14="http://schemas.microsoft.com/office/powerpoint/2010/main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B71C-4867-1B48-BF0E-B816EE749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99947"/>
      </p:ext>
    </p:extLst>
  </p:cSld>
  <p:clrMapOvr>
    <a:masterClrMapping/>
  </p:clrMapOvr>
  <p:transition xmlns:p14="http://schemas.microsoft.com/office/powerpoint/2010/main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36125" y="136525"/>
            <a:ext cx="3084513" cy="961707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36525"/>
            <a:ext cx="9102725" cy="96170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324D1-7426-9448-B95F-EB03C8963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27380"/>
      </p:ext>
    </p:extLst>
  </p:cSld>
  <p:clrMapOvr>
    <a:masterClrMapping/>
  </p:clrMapOvr>
  <p:transition xmlns:p14="http://schemas.microsoft.com/office/powerpoint/2010/main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66420"/>
      </p:ext>
    </p:extLst>
  </p:cSld>
  <p:clrMapOvr>
    <a:masterClrMapping/>
  </p:clrMapOvr>
  <p:transition xmlns:p14="http://schemas.microsoft.com/office/powerpoint/2010/main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74008"/>
      </p:ext>
    </p:extLst>
  </p:cSld>
  <p:clrMapOvr>
    <a:masterClrMapping/>
  </p:clrMapOvr>
  <p:transition xmlns:p14="http://schemas.microsoft.com/office/powerpoint/2010/main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922752"/>
      </p:ext>
    </p:extLst>
  </p:cSld>
  <p:clrMapOvr>
    <a:masterClrMapping/>
  </p:clrMapOvr>
  <p:transition xmlns:p14="http://schemas.microsoft.com/office/powerpoint/2010/main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6033"/>
      </p:ext>
    </p:extLst>
  </p:cSld>
  <p:clrMapOvr>
    <a:masterClrMapping/>
  </p:clrMapOvr>
  <p:transition xmlns:p14="http://schemas.microsoft.com/office/powerpoint/2010/main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33752"/>
      </p:ext>
    </p:extLst>
  </p:cSld>
  <p:clrMapOvr>
    <a:masterClrMapping/>
  </p:clrMapOvr>
  <p:transition xmlns:p14="http://schemas.microsoft.com/office/powerpoint/2010/main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9976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BFBD-DB4A-D842-B63C-6D720B7D5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91829"/>
      </p:ext>
    </p:extLst>
  </p:cSld>
  <p:clrMapOvr>
    <a:masterClrMapping/>
  </p:clrMapOvr>
  <p:transition xmlns:p14="http://schemas.microsoft.com/office/powerpoint/2010/main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950643"/>
      </p:ext>
    </p:extLst>
  </p:cSld>
  <p:clrMapOvr>
    <a:masterClrMapping/>
  </p:clrMapOvr>
  <p:transition xmlns:p14="http://schemas.microsoft.com/office/powerpoint/2010/main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332241"/>
      </p:ext>
    </p:extLst>
  </p:cSld>
  <p:clrMapOvr>
    <a:masterClrMapping/>
  </p:clrMapOvr>
  <p:transition xmlns:p14="http://schemas.microsoft.com/office/powerpoint/2010/main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795078"/>
      </p:ext>
    </p:extLst>
  </p:cSld>
  <p:clrMapOvr>
    <a:masterClrMapping/>
  </p:clrMapOvr>
  <p:transition xmlns:p14="http://schemas.microsoft.com/office/powerpoint/2010/main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44616"/>
      </p:ext>
    </p:extLst>
  </p:cSld>
  <p:clrMapOvr>
    <a:masterClrMapping/>
  </p:clrMapOvr>
  <p:transition xmlns:p14="http://schemas.microsoft.com/office/powerpoint/2010/main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125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10BE9-D2A7-5F45-B91C-2EA26710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29547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67E0D-5DD3-A441-81EF-24105F21B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6428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02990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222A1-E561-7B46-B66E-1A09AEFDC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58743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945EB-0B7F-EB4F-A1C7-09820DDA5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2605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A375B-41B4-1546-BF6F-08FDA5564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079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62D1-C203-6944-8A2C-F512BE56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61811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CDF7F-C39D-4A4E-BA7C-FD5EE9A70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5180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E486C-2B64-C749-9782-EFF939358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67974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F9B52-C652-3D4B-9B8C-83BE98772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279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7BB64-D038-5A43-B19D-F41C6E636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22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BC1AE-3060-0345-BBFA-260FD29B1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072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0BBA-E52B-7944-9CF0-EDF4B17F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271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23862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CCC1A-9271-9C47-8E42-E3EAB956A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761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F164-ABC1-DF47-B27A-8C466D29F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32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CDD4-A1ED-764E-BD33-772F60013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07306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59348-AF9B-A447-921B-F7E08618D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80598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DB862-671B-3A44-A11D-67B54993B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8228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C2872-E48F-FF4A-ADEF-D94DFAD02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3691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13CA5-45C3-2744-BF65-E02F4FA1A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32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3EA32-F717-7649-BB52-39EC1E26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0282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53C5A-8EC2-9A45-9639-55219C039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4682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A58C-874D-0440-A8B2-51E59B41C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7278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2834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855FC-7821-1345-93F3-1FB3B43E5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558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83DB7-D074-9249-91F9-661F71EE8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5914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40A2F-EB43-0A45-B19C-BDE19E7C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22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0063-8B97-2B41-86F2-C519C639F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0165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0B064-8D1E-E941-9C57-8344D7FC4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240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AA6F8-4F5B-EA4E-AD49-A2D472B43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6596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714EF-6A54-7D4E-9CA0-275A0EC0D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91537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10654-57C7-1E4D-8328-B3FF48419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4937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2706E-DF0D-824D-8BD6-52500723B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58375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80D29-6AFE-104A-B964-1B436BDE8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4178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051569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3ADFD-4F17-A44E-A986-59B9FAB3B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28323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BD85-605D-CE40-94FB-14FEDE3D9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73699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3E626-7A0B-0F44-8D0A-9EC2375E4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82317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8D4A0-3622-4141-96B6-1A21F6E6C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20991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5DFA-EA5B-FE4A-9616-9D732C3EA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93017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19B8D-1D82-F244-9393-1469CC16B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29971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4170D-2540-8D4B-9E2A-C492DA487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9357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E27D-E088-6549-A24F-D6BABC65C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6530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0407F-E81D-2247-83D1-C61B8C3B4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4637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47970-18EC-5948-B8AB-736EF7E5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628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99276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BAA1-2929-B646-930D-95BA85764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206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D0880-A7EB-A545-9D6B-A28A21B13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44804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BEBED-5076-FC43-8C5D-614C55C38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6759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F6E43-2D98-CE4F-AEBB-D6A5A82F3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6077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9A7AB-30CE-1B43-A96F-5C2AACB3B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0159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688C8-A132-B643-8C12-E082D105A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0790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6462D-BAF3-8642-AB8A-124F1ADA1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46430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9B0A5-0B5E-DD4F-9B1D-11D732F0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62061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724D-71AA-4243-AF83-182EC8477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770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CDC82-88BE-3346-9C2A-D8F65C96B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370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405892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40075-FA8F-3D43-9F8F-E06451C1E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1001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250F4-A424-1D4E-908F-0C201DD14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1688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285F6-49D4-8946-B927-6F3FE93C6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3829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8937B-9563-F745-BDFE-860B386DE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564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F48CD-DAAC-8B44-8420-650DB3540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26368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D82B6-86F6-C64B-B22D-A2512E9D6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43620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9922-2357-DD46-84A3-258F81043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00976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BF76A-4297-0445-9425-86ECA69AA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32887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8FDC6-370A-5440-9860-A811AB720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612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F0499-33DF-304E-845C-372DF2FB8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189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1268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1269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E1AECB-3B21-5A49-9CD4-9E2209001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2292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2293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06D2411-D1DE-5542-BE8C-9FE178E7F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3316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3317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A7473C6-DE12-AA43-A313-DBC57AD9D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4341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7581722B-6573-2749-82B1-5E9307A5F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5364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B78C8A7-FD1E-7944-83D1-364DAF197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7412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7413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58BF01E-ED60-B641-8DF7-6A9C16D38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8436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8437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3820B38-BC3D-9847-9D66-DC4CF65C3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19460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19461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623212A3-9F2C-9C49-9966-1E42DF7AC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1D36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284163"/>
            <a:ext cx="9640888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 Rounded MT Bol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8363" y="1609725"/>
            <a:ext cx="11453812" cy="814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88888" y="94488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BBBA1DB-8C3C-FB40-942E-8AFADAC00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+mj-lt"/>
          <a:ea typeface="+mj-ea"/>
          <a:cs typeface="+mj-cs"/>
          <a:sym typeface="Arial Rounded MT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EB80A"/>
          </a:solidFill>
          <a:latin typeface="Arial Rounded MT Bold" charset="0"/>
          <a:ea typeface="ヒラギノ角ゴ ProN W3" charset="0"/>
          <a:cs typeface="ヒラギノ角ゴ ProN W3" charset="0"/>
          <a:sym typeface="Arial Rounded MT Bold" charset="0"/>
        </a:defRPr>
      </a:lvl9pPr>
    </p:titleStyle>
    <p:bodyStyle>
      <a:lvl1pPr marL="246063" indent="-241300" algn="l" rtl="0" eaLnBrk="0" fontAlgn="base" hangingPunct="0">
        <a:spcBef>
          <a:spcPts val="1000"/>
        </a:spcBef>
        <a:spcAft>
          <a:spcPct val="0"/>
        </a:spcAft>
        <a:buClr>
          <a:srgbClr val="FFFFFF"/>
        </a:buClr>
        <a:buSzPct val="93000"/>
        <a:buFont typeface="Corbel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314325" indent="-203200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87000"/>
        <a:buFont typeface="Corbe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493713" indent="-160338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100000"/>
        <a:buFont typeface="Corbe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679450" indent="-161925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578100" indent="-7493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035300" algn="l" rtl="0" fontAlgn="base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492500" algn="l" rtl="0" fontAlgn="base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949700" algn="l" rtl="0" fontAlgn="base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406900" algn="l" rtl="0" fontAlgn="base">
        <a:spcBef>
          <a:spcPts val="600"/>
        </a:spcBef>
        <a:spcAft>
          <a:spcPct val="0"/>
        </a:spcAft>
        <a:buClr>
          <a:srgbClr val="FFFFFF"/>
        </a:buClr>
        <a:buSzPct val="100000"/>
        <a:buFont typeface="Corbel" charset="0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0484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20485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1F9241E-4F11-8C4E-8358-4337ED5C8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3556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23557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25EB5B0-2322-D543-97C2-EB345D0CA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24580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24581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C4782C8-601C-FA47-8DA6-9D6A76F0E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25605" name="Rectangle 4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25606" name="Rectangle 5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rgbClr val="878787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8926CA36-F814-1842-AD97-D87B69EDC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99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23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98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811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383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955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527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5099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7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6630" name="Rectangle 5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26631" name="Rectangle 6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C3654DE1-FA9B-E94C-9929-7A8F1FF26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18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842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017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30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002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574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146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718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1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7654" name="Rectangle 5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C8C110C-351C-6448-825C-109EB17E9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18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842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017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30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002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574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146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718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8678" name="Rectangle 5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28679" name="Rectangle 6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CDC464A-F7B2-8D45-AF0D-87029C377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18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842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017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30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002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574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146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718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699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3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29701" name="Rectangle 4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rgbClr val="878787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F3BD3A9-B672-474A-A7C0-8FB3BF229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699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223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398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811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383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955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527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5099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B6540C1-A7E6-EF40-B234-F65C73045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23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0726" name="Rectangle 5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30727" name="Rectangle 6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B5FDEE2-0ACB-1646-83C5-6AC74B125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18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842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017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30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002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574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146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718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reeform 1"/>
          <p:cNvSpPr>
            <a:spLocks/>
          </p:cNvSpPr>
          <p:nvPr/>
        </p:nvSpPr>
        <p:spPr bwMode="auto">
          <a:xfrm>
            <a:off x="546100" y="330200"/>
            <a:ext cx="11709400" cy="863600"/>
          </a:xfrm>
          <a:custGeom>
            <a:avLst/>
            <a:gdLst>
              <a:gd name="T0" fmla="*/ 0 w 21600"/>
              <a:gd name="T1" fmla="*/ 863600 h 21600"/>
              <a:gd name="T2" fmla="*/ 0 w 21600"/>
              <a:gd name="T3" fmla="*/ 0 h 21600"/>
              <a:gd name="T4" fmla="*/ 1170940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19050" cap="flat">
            <a:solidFill>
              <a:srgbClr val="CC99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647700" y="8775700"/>
            <a:ext cx="117094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3700"/>
            <a:ext cx="11709400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aramond" charset="0"/>
              </a:rPr>
              <a:t>Click to edit Master title style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1750" name="Rectangle 5"/>
          <p:cNvSpPr>
            <a:spLocks/>
          </p:cNvSpPr>
          <p:nvPr/>
        </p:nvSpPr>
        <p:spPr bwMode="auto">
          <a:xfrm>
            <a:off x="647700" y="9224963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July 23, 2011</a:t>
            </a:r>
          </a:p>
        </p:txBody>
      </p:sp>
      <p:sp>
        <p:nvSpPr>
          <p:cNvPr id="31751" name="Rectangle 6"/>
          <p:cNvSpPr>
            <a:spLocks/>
          </p:cNvSpPr>
          <p:nvPr/>
        </p:nvSpPr>
        <p:spPr bwMode="auto">
          <a:xfrm>
            <a:off x="4445000" y="9232900"/>
            <a:ext cx="414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b"/>
          <a:lstStyle/>
          <a:p>
            <a:pPr algn="l"/>
            <a:r>
              <a:rPr lang="en-US" sz="1600">
                <a:solidFill>
                  <a:schemeClr val="tx1"/>
                </a:solidFill>
                <a:latin typeface="Garamond" charset="0"/>
                <a:ea typeface="ＭＳ Ｐゴシック" charset="0"/>
                <a:sym typeface="Garamond" charset="0"/>
              </a:rPr>
              <a:t>S. Myers                   ECFA-EPS, Grenoble</a:t>
            </a:r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74525" y="9224963"/>
            <a:ext cx="27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chemeClr val="tx1"/>
                </a:solidFill>
                <a:latin typeface="+mj-lt"/>
                <a:ea typeface="ＭＳ Ｐゴシック" charset="0"/>
                <a:cs typeface="Garamond" charset="0"/>
                <a:sym typeface="Garamon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7B6C51C8-CD3F-214B-BEDA-840D15C16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 xmlns:p14="http://schemas.microsoft.com/office/powerpoint/2010/main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+mj-lt"/>
          <a:ea typeface="+mj-ea"/>
          <a:cs typeface="+mj-cs"/>
          <a:sym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800">
          <a:solidFill>
            <a:srgbClr val="006633"/>
          </a:solidFill>
          <a:latin typeface="Garamond" charset="0"/>
          <a:ea typeface="ヒラギノ明朝 ProN W3" charset="0"/>
          <a:cs typeface="ヒラギノ明朝 ProN W3" charset="0"/>
          <a:sym typeface="Garamond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31825" indent="-327025" algn="l" rtl="0" eaLnBrk="0" fontAlgn="base" hangingPunct="0">
        <a:spcBef>
          <a:spcPts val="900"/>
        </a:spcBef>
        <a:spcAft>
          <a:spcPct val="0"/>
        </a:spcAft>
        <a:buClr>
          <a:srgbClr val="3B812F"/>
        </a:buClr>
        <a:buSzPct val="60000"/>
        <a:buFont typeface="Wingdings" charset="0"/>
        <a:buChar char="q"/>
        <a:defRPr sz="3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984250" indent="-352425" algn="l" rtl="0" eaLnBrk="0" fontAlgn="base" hangingPunct="0">
        <a:spcBef>
          <a:spcPts val="800"/>
        </a:spcBef>
        <a:spcAft>
          <a:spcPct val="0"/>
        </a:spcAft>
        <a:buClr>
          <a:srgbClr val="CC9900"/>
        </a:buClr>
        <a:buSzPct val="64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301750" indent="-317500" algn="l" rtl="0" eaLnBrk="0" fontAlgn="base" hangingPunct="0">
        <a:spcBef>
          <a:spcPts val="700"/>
        </a:spcBef>
        <a:spcAft>
          <a:spcPct val="0"/>
        </a:spcAft>
        <a:buClr>
          <a:srgbClr val="3B812F"/>
        </a:buClr>
        <a:buSzPct val="69000"/>
        <a:buFont typeface="Wingdings" charset="0"/>
        <a:buChar char="q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43063" indent="-339725" algn="l" rtl="0" eaLnBrk="0" fontAlgn="base" hangingPunct="0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1002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5574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0146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471863" indent="-339725" algn="l" rtl="0" fontAlgn="base">
        <a:spcBef>
          <a:spcPts val="700"/>
        </a:spcBef>
        <a:spcAft>
          <a:spcPct val="0"/>
        </a:spcAft>
        <a:buClr>
          <a:srgbClr val="CC9900"/>
        </a:buClr>
        <a:buSzPct val="75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2772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32773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849DEE9-C10E-5044-8B22-BA62131BF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1350" indent="-53975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2225" indent="-733425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19425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6625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3825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1025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/>
          </p:cNvSpPr>
          <p:nvPr/>
        </p:nvSpPr>
        <p:spPr bwMode="auto">
          <a:xfrm>
            <a:off x="12449175" y="0"/>
            <a:ext cx="5730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0" y="136525"/>
            <a:ext cx="10920413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 Bold" charset="0"/>
              </a:rPr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60463"/>
            <a:ext cx="12339638" cy="859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Book Antiqua" charset="0"/>
              </a:rPr>
              <a:t>Click to edit Master text styles</a:t>
            </a:r>
          </a:p>
          <a:p>
            <a:pPr lvl="1"/>
            <a:r>
              <a:rPr lang="en-US">
                <a:sym typeface="Book Antiqua" charset="0"/>
              </a:rPr>
              <a:t>Second level</a:t>
            </a:r>
          </a:p>
          <a:p>
            <a:pPr lvl="2"/>
            <a:r>
              <a:rPr lang="en-US">
                <a:sym typeface="Book Antiqua" charset="0"/>
              </a:rPr>
              <a:t>Third level</a:t>
            </a:r>
          </a:p>
          <a:p>
            <a:pPr lvl="3"/>
            <a:r>
              <a:rPr lang="en-US">
                <a:sym typeface="Book Antiqua" charset="0"/>
              </a:rPr>
              <a:t>Fourth level</a:t>
            </a:r>
          </a:p>
          <a:p>
            <a:pPr lvl="4"/>
            <a:r>
              <a:rPr lang="en-US">
                <a:sym typeface="Book Antiqua" charset="0"/>
              </a:rPr>
              <a:t>Fifth level</a:t>
            </a:r>
          </a:p>
        </p:txBody>
      </p:sp>
      <p:sp>
        <p:nvSpPr>
          <p:cNvPr id="3379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568238" y="101600"/>
            <a:ext cx="3175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smtClean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8AA232C-F97D-A14C-BA2D-7C333A5AB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FF0000"/>
          </a:solidFill>
          <a:latin typeface="Times New Roman Bold" charset="0"/>
          <a:ea typeface="ヒラギノ明朝 ProN W6" charset="0"/>
          <a:cs typeface="ヒラギノ明朝 ProN W6" charset="0"/>
          <a:sym typeface="Times New Roman Bold" charset="0"/>
        </a:defRPr>
      </a:lvl9pPr>
    </p:titleStyle>
    <p:bodyStyle>
      <a:lvl1pPr marL="233363" indent="-233363" algn="l" rtl="0" eaLnBrk="0" fontAlgn="base" hangingPunct="0">
        <a:spcBef>
          <a:spcPts val="700"/>
        </a:spcBef>
        <a:spcAft>
          <a:spcPct val="0"/>
        </a:spcAft>
        <a:buSzPct val="65000"/>
        <a:buChar char="•"/>
        <a:defRPr sz="2800">
          <a:solidFill>
            <a:srgbClr val="0000FF"/>
          </a:solidFill>
          <a:latin typeface="+mn-lt"/>
          <a:ea typeface="+mn-ea"/>
          <a:cs typeface="+mn-cs"/>
          <a:sym typeface="Book Antiqua" charset="0"/>
        </a:defRPr>
      </a:lvl1pPr>
      <a:lvl2pPr marL="363538" indent="-223838" algn="l" rtl="0" eaLnBrk="0" fontAlgn="base" hangingPunct="0">
        <a:spcBef>
          <a:spcPts val="600"/>
        </a:spcBef>
        <a:spcAft>
          <a:spcPct val="0"/>
        </a:spcAft>
        <a:buSzPct val="65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2pPr>
      <a:lvl3pPr marL="649288" indent="-230188" algn="l" rtl="0" eaLnBrk="0" fontAlgn="base" hangingPunct="0">
        <a:spcBef>
          <a:spcPts val="500"/>
        </a:spcBef>
        <a:spcAft>
          <a:spcPct val="0"/>
        </a:spcAft>
        <a:buSzPct val="65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3pPr>
      <a:lvl4pPr marL="933450" indent="-222250" algn="l" rtl="0" eaLnBrk="0" fontAlgn="base" hangingPunct="0">
        <a:spcBef>
          <a:spcPts val="500"/>
        </a:spcBef>
        <a:spcAft>
          <a:spcPct val="0"/>
        </a:spcAft>
        <a:buSzPct val="65000"/>
        <a:buChar char="•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4pPr>
      <a:lvl5pPr marL="12192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Book Antiqu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5pPr>
      <a:lvl6pPr marL="16764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Book Antiqu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6pPr>
      <a:lvl7pPr marL="21336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Book Antiqu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7pPr>
      <a:lvl8pPr marL="25908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Book Antiqu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8pPr>
      <a:lvl9pPr marL="30480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Book Antiqu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Book Antiqu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Arial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AEA7D39-892D-2A4B-AD91-244717555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4F33332-94A5-6349-9E97-BEF55BDBE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defRPr sz="4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defRPr sz="3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defRPr sz="34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1263F89-D6D4-F741-9D13-BF7710F3E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BCC66886-44CC-9846-8B62-2B0038346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8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ECA2D2B-0339-084C-8511-5DCEB6B7D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9220" name="Rectangle 3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9221" name="Rectangle 4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3AA37C0-4FCD-944A-A287-15ED49B4B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hyperlink" Target="https://www-h1.desy.de/h1/www/general/home/intra_home.html" TargetMode="External"/><Relationship Id="rId6" Type="http://schemas.openxmlformats.org/officeDocument/2006/relationships/hyperlink" Target="http://cern.ch/lhec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cern.ch/lhec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8.png"/><Relationship Id="rId3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812925"/>
            <a:ext cx="15906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2700"/>
            <a:ext cx="145415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36078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3670300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hlinkClick r:id="rId5"/>
          </p:cNvPr>
          <p:cNvSpPr>
            <a:spLocks/>
          </p:cNvSpPr>
          <p:nvPr/>
        </p:nvSpPr>
        <p:spPr bwMode="auto">
          <a:xfrm>
            <a:off x="2654300" y="2914650"/>
            <a:ext cx="16446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400" b="1" u="sng">
                <a:solidFill>
                  <a:schemeClr val="tx1"/>
                </a:solidFill>
                <a:latin typeface="Helvetica" charset="0"/>
                <a:ea typeface="ＭＳ Ｐゴシック" charset="0"/>
                <a:sym typeface="Helvetica" charset="0"/>
                <a:hlinkClick r:id="rId6"/>
              </a:rPr>
              <a:t>http://cern.ch/lhec</a:t>
            </a:r>
            <a:endParaRPr lang="en-US" sz="1400" b="1" u="sng">
              <a:solidFill>
                <a:schemeClr val="tx1"/>
              </a:solidFill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25400" y="7442200"/>
            <a:ext cx="70358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8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 </a:t>
            </a:r>
            <a: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The project is intended to becomes part of European </a:t>
            </a:r>
            <a:b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 deliberation of future directions of particle physics.</a:t>
            </a:r>
            <a:b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endParaRPr lang="en-US" sz="1800" b="1">
              <a:solidFill>
                <a:schemeClr val="tx1"/>
              </a:solidFill>
              <a:latin typeface="Arial Bold" charset="0"/>
              <a:ea typeface="ＭＳ Ｐゴシック" charset="0"/>
              <a:sym typeface="Arial Bold" charset="0"/>
            </a:endParaRPr>
          </a:p>
          <a:p>
            <a:pPr algn="l"/>
            <a: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 It must be seen in the context of the LHC and the results there;   </a:t>
            </a:r>
          </a:p>
          <a:p>
            <a:pPr algn="l"/>
            <a: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 it will substantially enrich and extend its physics program  </a:t>
            </a:r>
            <a:b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 and further exploits the investment made in the LHC</a:t>
            </a:r>
            <a:br>
              <a:rPr lang="en-US" sz="1800" b="1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</a:br>
            <a:endParaRPr lang="en-US" sz="1800" b="1">
              <a:solidFill>
                <a:schemeClr val="tx1"/>
              </a:solidFill>
              <a:latin typeface="Arial Bold" charset="0"/>
              <a:ea typeface="ＭＳ Ｐゴシック" charset="0"/>
              <a:sym typeface="Arial Bold" charset="0"/>
            </a:endParaRPr>
          </a:p>
        </p:txBody>
      </p:sp>
      <p:sp>
        <p:nvSpPr>
          <p:cNvPr id="35846" name="Rectangle 6"/>
          <p:cNvSpPr>
            <a:spLocks/>
          </p:cNvSpPr>
          <p:nvPr/>
        </p:nvSpPr>
        <p:spPr bwMode="auto">
          <a:xfrm>
            <a:off x="977900" y="4718050"/>
            <a:ext cx="49545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400"/>
              </a:spcBef>
            </a:pPr>
            <a:r>
              <a:rPr lang="en-US" sz="1800" b="1">
                <a:solidFill>
                  <a:schemeClr val="tx1"/>
                </a:solidFill>
                <a:latin typeface="Times" charset="0"/>
                <a:ea typeface="ＭＳ Ｐゴシック" charset="0"/>
                <a:sym typeface="Times" charset="0"/>
              </a:rPr>
              <a:t>NEW TRENDS IN HIGH-ENERGY PHYSICS</a:t>
            </a:r>
            <a:br>
              <a:rPr lang="en-US" sz="1800" b="1">
                <a:solidFill>
                  <a:schemeClr val="tx1"/>
                </a:solidFill>
                <a:latin typeface="Times" charset="0"/>
                <a:ea typeface="ＭＳ Ｐゴシック" charset="0"/>
                <a:sym typeface="Times" charset="0"/>
              </a:rPr>
            </a:br>
            <a:r>
              <a:rPr lang="en-US" sz="1800" b="1">
                <a:solidFill>
                  <a:schemeClr val="tx1"/>
                </a:solidFill>
                <a:latin typeface="Times" charset="0"/>
                <a:ea typeface="ＭＳ Ｐゴシック" charset="0"/>
                <a:sym typeface="Times" charset="0"/>
              </a:rPr>
              <a:t>(experiment, phenomenology, theory)</a:t>
            </a:r>
          </a:p>
          <a:p>
            <a:pPr>
              <a:spcBef>
                <a:spcPts val="1400"/>
              </a:spcBef>
            </a:pPr>
            <a:r>
              <a:rPr lang="en-US" sz="1800" b="1">
                <a:solidFill>
                  <a:schemeClr val="tx1"/>
                </a:solidFill>
                <a:latin typeface="Times" charset="0"/>
                <a:ea typeface="ＭＳ Ｐゴシック" charset="0"/>
                <a:sym typeface="Times" charset="0"/>
              </a:rPr>
              <a:t>Alushta, Crimea, Ukraine, September 3 - 10, 2011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647700"/>
            <a:ext cx="5946775" cy="848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46100" y="3594100"/>
            <a:ext cx="5803900" cy="508000"/>
          </a:xfrm>
        </p:spPr>
        <p:txBody>
          <a:bodyPr anchor="t"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2400" smtClean="0"/>
              <a:t>P. Kostka        - for the LHeC Study Group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019300"/>
            <a:ext cx="6096000" cy="7747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0" bIns="45720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800" smtClean="0">
                <a:latin typeface="Arial Bold" charset="0"/>
                <a:cs typeface="Arial Bold" charset="0"/>
                <a:sym typeface="Arial Bold" charset="0"/>
              </a:rPr>
              <a:t>On the          Project</a:t>
            </a:r>
            <a:endParaRPr lang="en-US" sz="480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2769850" y="939800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1E16184-6509-FE45-BDCC-8AC1751E3E53}" type="slidenum">
              <a:rPr lang="en-US" sz="1800">
                <a:solidFill>
                  <a:schemeClr val="tx1"/>
                </a:solidFill>
                <a:ea typeface="ＭＳ Ｐゴシック" charset="0"/>
              </a:rPr>
              <a:pPr eaLnBrk="1" hangingPunct="1"/>
              <a:t>1</a:t>
            </a:fld>
            <a:endParaRPr lang="en-US" sz="1800">
              <a:solidFill>
                <a:schemeClr val="tx1"/>
              </a:solidFill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A3D07-91D6-B94A-810F-22C397945B8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5058" name="Group 7"/>
          <p:cNvGrpSpPr>
            <a:grpSpLocks/>
          </p:cNvGrpSpPr>
          <p:nvPr/>
        </p:nvGrpSpPr>
        <p:grpSpPr bwMode="auto">
          <a:xfrm>
            <a:off x="876300" y="2108200"/>
            <a:ext cx="6159500" cy="3975100"/>
            <a:chOff x="0" y="0"/>
            <a:chExt cx="3880" cy="2504"/>
          </a:xfrm>
        </p:grpSpPr>
        <p:sp>
          <p:nvSpPr>
            <p:cNvPr id="45071" name="Rectangle 1"/>
            <p:cNvSpPr>
              <a:spLocks/>
            </p:cNvSpPr>
            <p:nvPr/>
          </p:nvSpPr>
          <p:spPr bwMode="auto">
            <a:xfrm>
              <a:off x="0" y="0"/>
              <a:ext cx="3880" cy="25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5072" name="Group 6"/>
            <p:cNvGrpSpPr>
              <a:grpSpLocks/>
            </p:cNvGrpSpPr>
            <p:nvPr/>
          </p:nvGrpSpPr>
          <p:grpSpPr bwMode="auto">
            <a:xfrm>
              <a:off x="64" y="72"/>
              <a:ext cx="3792" cy="2428"/>
              <a:chOff x="0" y="0"/>
              <a:chExt cx="3792" cy="2428"/>
            </a:xfrm>
          </p:grpSpPr>
          <p:pic>
            <p:nvPicPr>
              <p:cNvPr id="4507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792" cy="2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3"/>
              <p:cNvSpPr>
                <a:spLocks/>
              </p:cNvSpPr>
              <p:nvPr/>
            </p:nvSpPr>
            <p:spPr bwMode="auto">
              <a:xfrm>
                <a:off x="190" y="1176"/>
                <a:ext cx="816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000">
                    <a:solidFill>
                      <a:srgbClr val="001445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10, 30, 50 GeV</a:t>
                </a:r>
              </a:p>
            </p:txBody>
          </p:sp>
          <p:sp>
            <p:nvSpPr>
              <p:cNvPr id="3" name="Rectangle 4"/>
              <p:cNvSpPr>
                <a:spLocks/>
              </p:cNvSpPr>
              <p:nvPr/>
            </p:nvSpPr>
            <p:spPr bwMode="auto">
              <a:xfrm>
                <a:off x="1383" y="1888"/>
                <a:ext cx="512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000">
                    <a:solidFill>
                      <a:srgbClr val="001445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10 GeV</a:t>
                </a:r>
              </a:p>
            </p:txBody>
          </p:sp>
          <p:sp>
            <p:nvSpPr>
              <p:cNvPr id="45076" name="Rectangle 5"/>
              <p:cNvSpPr>
                <a:spLocks/>
              </p:cNvSpPr>
              <p:nvPr/>
            </p:nvSpPr>
            <p:spPr bwMode="auto">
              <a:xfrm>
                <a:off x="1573" y="179"/>
                <a:ext cx="512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000">
                    <a:solidFill>
                      <a:srgbClr val="001445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10 GeV</a:t>
                </a:r>
              </a:p>
            </p:txBody>
          </p:sp>
        </p:grpSp>
      </p:grpSp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9"/>
          <p:cNvSpPr>
            <a:spLocks/>
          </p:cNvSpPr>
          <p:nvPr/>
        </p:nvSpPr>
        <p:spPr bwMode="auto">
          <a:xfrm>
            <a:off x="876300" y="1343025"/>
            <a:ext cx="9779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Super Conducting Linac with Energy Recovery &amp; high current (&gt; 6mA)</a:t>
            </a:r>
          </a:p>
        </p:txBody>
      </p:sp>
      <p:sp>
        <p:nvSpPr>
          <p:cNvPr id="45061" name="Rectangle 10"/>
          <p:cNvSpPr>
            <a:spLocks/>
          </p:cNvSpPr>
          <p:nvPr/>
        </p:nvSpPr>
        <p:spPr bwMode="auto">
          <a:xfrm>
            <a:off x="979488" y="6508750"/>
            <a:ext cx="83566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Relatively large return arcs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ca. 9 km underground tunnel installation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total of 19 km bending arcs 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same magnet design as for RR option: &gt; 4500 magnets</a:t>
            </a:r>
          </a:p>
        </p:txBody>
      </p:sp>
      <p:sp>
        <p:nvSpPr>
          <p:cNvPr id="45062" name="Rectangle 11"/>
          <p:cNvSpPr>
            <a:spLocks/>
          </p:cNvSpPr>
          <p:nvPr/>
        </p:nvSpPr>
        <p:spPr bwMode="auto">
          <a:xfrm>
            <a:off x="7759700" y="2994025"/>
            <a:ext cx="4927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Two 1 km long sc Linacs (10GeV) 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in cw operation (Q ≈ 1010)</a:t>
            </a:r>
          </a:p>
          <a:p>
            <a:pPr marL="57150" algn="l"/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45063" name="Rectangle 12"/>
          <p:cNvSpPr>
            <a:spLocks/>
          </p:cNvSpPr>
          <p:nvPr/>
        </p:nvSpPr>
        <p:spPr bwMode="auto">
          <a:xfrm>
            <a:off x="10668000" y="8953500"/>
            <a:ext cx="2019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/>
          <a:p>
            <a:pPr algn="l"/>
            <a:r>
              <a:rPr lang="en-US" sz="1500">
                <a:solidFill>
                  <a:srgbClr val="00FF80"/>
                </a:solidFill>
                <a:latin typeface="Comic Sans MS" charset="0"/>
                <a:ea typeface="ＭＳ Ｐゴシック" charset="0"/>
                <a:sym typeface="Comic Sans MS" charset="0"/>
              </a:rPr>
              <a:t>Oliver Brüning CERN</a:t>
            </a:r>
          </a:p>
        </p:txBody>
      </p:sp>
      <p:sp>
        <p:nvSpPr>
          <p:cNvPr id="45064" name="Rectangle 13"/>
          <p:cNvSpPr>
            <a:spLocks/>
          </p:cNvSpPr>
          <p:nvPr/>
        </p:nvSpPr>
        <p:spPr bwMode="auto">
          <a:xfrm>
            <a:off x="977900" y="8956675"/>
            <a:ext cx="557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12700" bIns="12700"/>
          <a:lstStyle/>
          <a:p>
            <a:pPr algn="l"/>
            <a:r>
              <a:rPr lang="en-US" sz="1500">
                <a:solidFill>
                  <a:srgbClr val="00FF80"/>
                </a:solidFill>
                <a:latin typeface="Comic Sans MS" charset="0"/>
                <a:ea typeface="ＭＳ Ｐゴシック" charset="0"/>
                <a:sym typeface="Comic Sans MS" charset="0"/>
              </a:rPr>
              <a:t>EPS-HEP, 23 July 2011, Grenoble</a:t>
            </a:r>
          </a:p>
        </p:txBody>
      </p: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869950" y="3790950"/>
            <a:ext cx="10972800" cy="11196638"/>
            <a:chOff x="0" y="0"/>
            <a:chExt cx="6912" cy="7052"/>
          </a:xfrm>
        </p:grpSpPr>
        <p:pic>
          <p:nvPicPr>
            <p:cNvPr id="45067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69"/>
              <a:ext cx="6912" cy="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5068" name="Line 15"/>
            <p:cNvSpPr>
              <a:spLocks noChangeShapeType="1"/>
            </p:cNvSpPr>
            <p:nvPr/>
          </p:nvSpPr>
          <p:spPr bwMode="auto">
            <a:xfrm rot="10800000" flipH="1">
              <a:off x="1426" y="3227"/>
              <a:ext cx="5450" cy="0"/>
            </a:xfrm>
            <a:prstGeom prst="line">
              <a:avLst/>
            </a:prstGeom>
            <a:noFill/>
            <a:ln w="38100">
              <a:solidFill>
                <a:srgbClr val="FF0A0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69" name="Line 16"/>
            <p:cNvSpPr>
              <a:spLocks noChangeShapeType="1"/>
            </p:cNvSpPr>
            <p:nvPr/>
          </p:nvSpPr>
          <p:spPr bwMode="auto">
            <a:xfrm rot="10800000" flipH="1">
              <a:off x="27" y="3423"/>
              <a:ext cx="6847" cy="0"/>
            </a:xfrm>
            <a:prstGeom prst="line">
              <a:avLst/>
            </a:prstGeom>
            <a:noFill/>
            <a:ln w="38100">
              <a:solidFill>
                <a:srgbClr val="FF0A0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070" name="Line 17"/>
            <p:cNvSpPr>
              <a:spLocks noChangeShapeType="1"/>
            </p:cNvSpPr>
            <p:nvPr/>
          </p:nvSpPr>
          <p:spPr bwMode="auto">
            <a:xfrm rot="10800000" flipH="1">
              <a:off x="27" y="3629"/>
              <a:ext cx="6847" cy="0"/>
            </a:xfrm>
            <a:prstGeom prst="line">
              <a:avLst/>
            </a:prstGeom>
            <a:noFill/>
            <a:ln w="38100">
              <a:solidFill>
                <a:srgbClr val="FF0A0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5075" name="Rectangle 19"/>
          <p:cNvSpPr>
            <a:spLocks noGrp="1" noChangeArrowheads="1"/>
          </p:cNvSpPr>
          <p:nvPr>
            <p:ph type="title"/>
          </p:nvPr>
        </p:nvSpPr>
        <p:spPr>
          <a:xfrm>
            <a:off x="1670050" y="284163"/>
            <a:ext cx="9639300" cy="9017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Baseline Linac-Ring Option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5176B-270C-B748-B8F3-9BCF6B018B4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2267" r="6366"/>
          <a:stretch>
            <a:fillRect/>
          </a:stretch>
        </p:blipFill>
        <p:spPr bwMode="auto">
          <a:xfrm>
            <a:off x="1600200" y="571500"/>
            <a:ext cx="71501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3600" r="13406"/>
          <a:stretch>
            <a:fillRect/>
          </a:stretch>
        </p:blipFill>
        <p:spPr bwMode="auto">
          <a:xfrm>
            <a:off x="5638800" y="4876800"/>
            <a:ext cx="71501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5" name="Rectangle 4"/>
          <p:cNvSpPr>
            <a:spLocks/>
          </p:cNvSpPr>
          <p:nvPr/>
        </p:nvSpPr>
        <p:spPr bwMode="auto">
          <a:xfrm>
            <a:off x="9613900" y="9359900"/>
            <a:ext cx="317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Max Klein, Liverpool</a:t>
            </a:r>
          </a:p>
        </p:txBody>
      </p:sp>
      <p:sp>
        <p:nvSpPr>
          <p:cNvPr id="2" name="Rectangle 5"/>
          <p:cNvSpPr>
            <a:spLocks/>
          </p:cNvSpPr>
          <p:nvPr/>
        </p:nvSpPr>
        <p:spPr bwMode="auto">
          <a:xfrm>
            <a:off x="520700" y="6661150"/>
            <a:ext cx="4965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RR: electrons beam circulates 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in the existing LHC tunnel</a:t>
            </a:r>
          </a:p>
          <a:p>
            <a:pPr marL="57150" algn="l"/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LR: less invasive with respect 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to the existing LHC, 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needs the construction of a 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new linear accelerator complex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0A8F88-E76F-084F-827B-A1B4314E1B6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/>
          </p:cNvSpPr>
          <p:nvPr/>
        </p:nvSpPr>
        <p:spPr bwMode="auto">
          <a:xfrm>
            <a:off x="673100" y="7226300"/>
            <a:ext cx="11722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>
              <a:buClr>
                <a:srgbClr val="FFCC09"/>
              </a:buClr>
              <a:buSzPct val="125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r>
              <a:rPr lang="en-US" sz="2000">
                <a:solidFill>
                  <a:srgbClr val="03FF18"/>
                </a:solidFill>
                <a:latin typeface="Arial" charset="0"/>
                <a:ea typeface="ＭＳ Ｐゴシック" charset="0"/>
                <a:sym typeface="Arial" charset="0"/>
              </a:rPr>
              <a:t>Dipoles around the IP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(2 x 9m, 0.3T)</a:t>
            </a:r>
            <a:b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make electrons collide head-on with  </a:t>
            </a:r>
            <a:r>
              <a:rPr lang="en-US" sz="2000">
                <a:solidFill>
                  <a:srgbClr val="FF5137"/>
                </a:solidFill>
                <a:latin typeface="Arial Italic" charset="0"/>
                <a:ea typeface="ＭＳ Ｐゴシック" charset="0"/>
                <a:sym typeface="Arial Italic" charset="0"/>
              </a:rPr>
              <a:t>p-beam 2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&amp; safely extract the disrupted electron beam.</a:t>
            </a:r>
            <a:b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endParaRPr lang="en-US" sz="20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CA07"/>
              </a:buClr>
              <a:buSzPct val="125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Simulation of SR load in the IR and design of absorbers / masks </a:t>
            </a:r>
            <a:b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shielding SR from backscattering into the detector &amp; from propagating with </a:t>
            </a:r>
            <a:r>
              <a:rPr lang="en-US" sz="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e</a:t>
            </a:r>
            <a:r>
              <a:rPr lang="en-US" sz="2000" baseline="3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±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beam.</a:t>
            </a:r>
            <a:b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endParaRPr lang="en-US" sz="20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CA07"/>
              </a:buClr>
              <a:buSzPct val="125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Beam pipe design - </a:t>
            </a:r>
            <a:r>
              <a:rPr lang="en-US" sz="2000">
                <a:solidFill>
                  <a:srgbClr val="18FF25"/>
                </a:solidFill>
                <a:latin typeface="Arial" charset="0"/>
                <a:ea typeface="ＭＳ Ｐゴシック" charset="0"/>
                <a:sym typeface="Arial" charset="0"/>
              </a:rPr>
              <a:t>space for SR fan</a:t>
            </a:r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- tracking/calorimetry close to the IP / beam line (goal: 1°-179°)</a:t>
            </a:r>
            <a:b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endParaRPr lang="en-US" sz="20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</p:txBody>
      </p:sp>
      <p:grpSp>
        <p:nvGrpSpPr>
          <p:cNvPr id="47108" name="Group 8"/>
          <p:cNvGrpSpPr>
            <a:grpSpLocks/>
          </p:cNvGrpSpPr>
          <p:nvPr/>
        </p:nvGrpSpPr>
        <p:grpSpPr bwMode="auto">
          <a:xfrm>
            <a:off x="796925" y="1774825"/>
            <a:ext cx="8027988" cy="4749800"/>
            <a:chOff x="0" y="0"/>
            <a:chExt cx="5056" cy="2992"/>
          </a:xfrm>
        </p:grpSpPr>
        <p:pic>
          <p:nvPicPr>
            <p:cNvPr id="471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56" cy="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120" name="Rectangle 4"/>
            <p:cNvSpPr>
              <a:spLocks/>
            </p:cNvSpPr>
            <p:nvPr/>
          </p:nvSpPr>
          <p:spPr bwMode="auto">
            <a:xfrm>
              <a:off x="4232" y="378"/>
              <a:ext cx="123" cy="159"/>
            </a:xfrm>
            <a:prstGeom prst="rect">
              <a:avLst/>
            </a:prstGeom>
            <a:solidFill>
              <a:srgbClr val="FC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>
                  <a:solidFill>
                    <a:schemeClr val="tx1"/>
                  </a:solidFill>
                  <a:ea typeface="ＭＳ Ｐゴシック" charset="0"/>
                </a:rPr>
                <a:t>SR</a:t>
              </a:r>
            </a:p>
          </p:txBody>
        </p:sp>
        <p:sp>
          <p:nvSpPr>
            <p:cNvPr id="47121" name="Rectangle 5"/>
            <p:cNvSpPr>
              <a:spLocks/>
            </p:cNvSpPr>
            <p:nvPr/>
          </p:nvSpPr>
          <p:spPr bwMode="auto">
            <a:xfrm>
              <a:off x="3500" y="1406"/>
              <a:ext cx="51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 i="1">
                  <a:solidFill>
                    <a:schemeClr val="tx1"/>
                  </a:solidFill>
                  <a:ea typeface="ＭＳ Ｐゴシック" charset="0"/>
                </a:rPr>
                <a:t>p</a:t>
              </a:r>
              <a:r>
                <a:rPr lang="en-US" sz="1200">
                  <a:solidFill>
                    <a:schemeClr val="tx1"/>
                  </a:solidFill>
                  <a:ea typeface="ＭＳ Ｐゴシック" charset="0"/>
                </a:rPr>
                <a:t>-beam 1</a:t>
              </a:r>
            </a:p>
          </p:txBody>
        </p:sp>
        <p:sp>
          <p:nvSpPr>
            <p:cNvPr id="2" name="Rectangle 6"/>
            <p:cNvSpPr>
              <a:spLocks/>
            </p:cNvSpPr>
            <p:nvPr/>
          </p:nvSpPr>
          <p:spPr bwMode="auto">
            <a:xfrm>
              <a:off x="2312" y="1232"/>
              <a:ext cx="558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 i="1">
                  <a:solidFill>
                    <a:schemeClr val="tx1"/>
                  </a:solidFill>
                  <a:ea typeface="ＭＳ Ｐゴシック" charset="0"/>
                </a:rPr>
                <a:t>p</a:t>
              </a:r>
              <a:r>
                <a:rPr lang="en-US" sz="1200">
                  <a:solidFill>
                    <a:schemeClr val="tx1"/>
                  </a:solidFill>
                  <a:ea typeface="ＭＳ Ｐゴシック" charset="0"/>
                </a:rPr>
                <a:t>-beam 2</a:t>
              </a:r>
            </a:p>
          </p:txBody>
        </p:sp>
        <p:sp>
          <p:nvSpPr>
            <p:cNvPr id="47123" name="Rectangle 7"/>
            <p:cNvSpPr>
              <a:spLocks/>
            </p:cNvSpPr>
            <p:nvPr/>
          </p:nvSpPr>
          <p:spPr bwMode="auto">
            <a:xfrm>
              <a:off x="3398" y="1856"/>
              <a:ext cx="558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200" i="1">
                  <a:solidFill>
                    <a:schemeClr val="tx1"/>
                  </a:solidFill>
                  <a:ea typeface="ＭＳ Ｐゴシック" charset="0"/>
                </a:rPr>
                <a:t>e</a:t>
              </a:r>
              <a:r>
                <a:rPr lang="en-US" sz="1200">
                  <a:solidFill>
                    <a:schemeClr val="tx1"/>
                  </a:solidFill>
                  <a:ea typeface="ＭＳ Ｐゴシック" charset="0"/>
                </a:rPr>
                <a:t>-beam</a:t>
              </a:r>
            </a:p>
          </p:txBody>
        </p:sp>
      </p:grpSp>
      <p:grpSp>
        <p:nvGrpSpPr>
          <p:cNvPr id="47109" name="Group 13"/>
          <p:cNvGrpSpPr>
            <a:grpSpLocks/>
          </p:cNvGrpSpPr>
          <p:nvPr/>
        </p:nvGrpSpPr>
        <p:grpSpPr bwMode="auto">
          <a:xfrm>
            <a:off x="9047163" y="4470400"/>
            <a:ext cx="3810000" cy="2603500"/>
            <a:chOff x="0" y="0"/>
            <a:chExt cx="2399" cy="1640"/>
          </a:xfrm>
        </p:grpSpPr>
        <p:sp>
          <p:nvSpPr>
            <p:cNvPr id="47115" name="Rectangle 9"/>
            <p:cNvSpPr>
              <a:spLocks/>
            </p:cNvSpPr>
            <p:nvPr/>
          </p:nvSpPr>
          <p:spPr bwMode="auto">
            <a:xfrm>
              <a:off x="164" y="0"/>
              <a:ext cx="2161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Photon Number Density at the IP</a:t>
              </a:r>
            </a:p>
          </p:txBody>
        </p:sp>
        <p:sp>
          <p:nvSpPr>
            <p:cNvPr id="47116" name="Rectangle 10"/>
            <p:cNvSpPr>
              <a:spLocks/>
            </p:cNvSpPr>
            <p:nvPr/>
          </p:nvSpPr>
          <p:spPr bwMode="auto">
            <a:xfrm>
              <a:off x="1172" y="1472"/>
              <a:ext cx="36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x [mm]</a:t>
              </a:r>
            </a:p>
          </p:txBody>
        </p:sp>
        <p:sp>
          <p:nvSpPr>
            <p:cNvPr id="47117" name="Rectangle 11"/>
            <p:cNvSpPr>
              <a:spLocks/>
            </p:cNvSpPr>
            <p:nvPr/>
          </p:nvSpPr>
          <p:spPr bwMode="auto">
            <a:xfrm rot="-5400000">
              <a:off x="-99" y="752"/>
              <a:ext cx="36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 [mm]</a:t>
              </a:r>
            </a:p>
          </p:txBody>
        </p:sp>
        <p:pic>
          <p:nvPicPr>
            <p:cNvPr id="4711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t="5165" r="7144" b="5615"/>
            <a:stretch>
              <a:fillRect/>
            </a:stretch>
          </p:blipFill>
          <p:spPr bwMode="auto">
            <a:xfrm>
              <a:off x="164" y="208"/>
              <a:ext cx="2235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7110" name="Group 16"/>
          <p:cNvGrpSpPr>
            <a:grpSpLocks/>
          </p:cNvGrpSpPr>
          <p:nvPr/>
        </p:nvGrpSpPr>
        <p:grpSpPr bwMode="auto">
          <a:xfrm>
            <a:off x="9353550" y="1573213"/>
            <a:ext cx="3492500" cy="2884487"/>
            <a:chOff x="0" y="0"/>
            <a:chExt cx="2200" cy="1816"/>
          </a:xfrm>
        </p:grpSpPr>
        <p:pic>
          <p:nvPicPr>
            <p:cNvPr id="47113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"/>
              <a:ext cx="2200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114" name="Rectangle 15"/>
            <p:cNvSpPr>
              <a:spLocks/>
            </p:cNvSpPr>
            <p:nvPr/>
          </p:nvSpPr>
          <p:spPr bwMode="auto">
            <a:xfrm>
              <a:off x="4" y="0"/>
              <a:ext cx="172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Calibri" charset="0"/>
                  <a:ea typeface="ＭＳ Ｐゴシック" charset="0"/>
                  <a:sym typeface="Calibri" charset="0"/>
                </a:rPr>
                <a:t>3 beams, head‐on collisions</a:t>
              </a:r>
            </a:p>
          </p:txBody>
        </p:sp>
      </p:grpSp>
      <p:sp>
        <p:nvSpPr>
          <p:cNvPr id="47111" name="Rectangle 17"/>
          <p:cNvSpPr>
            <a:spLocks/>
          </p:cNvSpPr>
          <p:nvPr/>
        </p:nvSpPr>
        <p:spPr bwMode="auto">
          <a:xfrm>
            <a:off x="1204913" y="952500"/>
            <a:ext cx="106632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Special attention is devoted to the interaction region design, which comprises beam bending, </a:t>
            </a:r>
          </a:p>
          <a:p>
            <a:pPr marL="57150" algn="l"/>
            <a:r>
              <a:rPr lang="en-US" sz="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direct and secondary synchrotron radiation, vacuum and beam pipe demands.</a:t>
            </a:r>
          </a:p>
        </p:txBody>
      </p:sp>
      <p:sp>
        <p:nvSpPr>
          <p:cNvPr id="47122" name="Rectangle 18"/>
          <p:cNvSpPr>
            <a:spLocks noGrp="1" noChangeArrowheads="1"/>
          </p:cNvSpPr>
          <p:nvPr>
            <p:ph type="title"/>
          </p:nvPr>
        </p:nvSpPr>
        <p:spPr>
          <a:xfrm>
            <a:off x="1670050" y="144463"/>
            <a:ext cx="9639300" cy="9017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LR Interaction Region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59383-0814-6E4B-8643-97FF68A1EEA1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9563" y="2181225"/>
            <a:ext cx="12547600" cy="7264400"/>
          </a:xfrm>
        </p:spPr>
        <p:txBody>
          <a:bodyPr/>
          <a:lstStyle/>
          <a:p>
            <a:pPr marL="339725" lvl="1" eaLnBrk="1" hangingPunct="1">
              <a:buClr>
                <a:srgbClr val="FFD806"/>
              </a:buClr>
            </a:pP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igh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cceptance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first e beam magnet placed                   at z= ±6.2m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L  ~ </a:t>
            </a:r>
            <a:r>
              <a:rPr lang="en-US" sz="2400">
                <a:solidFill>
                  <a:srgbClr val="0FFF0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7.3 x 10</a:t>
            </a:r>
            <a:r>
              <a:rPr lang="en-US" sz="2400" baseline="32000">
                <a:solidFill>
                  <a:srgbClr val="0FFF0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32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cm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-2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s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-1     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(1° &lt; </a:t>
            </a:r>
            <a:r>
              <a:rPr lang="en-US" sz="2400"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θ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&lt; 179°)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endParaRPr lang="en-US" sz="24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39725" lvl="1" eaLnBrk="1" hangingPunct="1">
              <a:buClr>
                <a:srgbClr val="FFC601"/>
              </a:buClr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L  ~ </a:t>
            </a:r>
            <a:r>
              <a:rPr lang="en-US" sz="2400">
                <a:solidFill>
                  <a:srgbClr val="0FFF0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1.3 x 10</a:t>
            </a:r>
            <a:r>
              <a:rPr lang="en-US" sz="2400" baseline="32000">
                <a:solidFill>
                  <a:srgbClr val="0FFF0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33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cm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-2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s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-1    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(10° &lt; </a:t>
            </a:r>
            <a:r>
              <a:rPr lang="en-US" sz="2400"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θ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&lt; 170°)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igh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L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uminosity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Low </a:t>
            </a:r>
            <a:r>
              <a:rPr lang="en-US" sz="2400"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β*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magnets near the IP (HERA2)  (at z= ±1.2m)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endParaRPr lang="en-US" sz="24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39725" lvl="1" eaLnBrk="1" hangingPunct="1">
              <a:buClr>
                <a:srgbClr val="FFC601"/>
              </a:buClr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Detector flexible  accommodating both HA / HL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(forward / backward tracker  &amp; calorimeter end-caps)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RR: 1mrad crossing angle (25ns bunch spacing; avoiding parasitic interactions); 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LR:  head on (but dipoles for beam separation over full detector length + beyond)</a:t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</a:b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Consequences on detector design:</a:t>
            </a:r>
          </a:p>
          <a:p>
            <a:pPr marL="339725" lvl="1" eaLnBrk="1" hangingPunct="1">
              <a:buClr>
                <a:srgbClr val="FFC705"/>
              </a:buClr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RR Lower Lumi,  Low Q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2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access  →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igh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cceptance detector  1° - 179°</a:t>
            </a:r>
            <a:endParaRPr lang="en-US" sz="28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marL="339725" lvl="1" eaLnBrk="1" hangingPunct="1">
              <a:buClr>
                <a:srgbClr val="FFC705"/>
              </a:buClr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RR</a:t>
            </a: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Higher Lumi, High Q</a:t>
            </a:r>
            <a:r>
              <a:rPr lang="en-US" sz="2400" baseline="32000">
                <a:latin typeface="Arial" charset="0"/>
                <a:ea typeface="ヒラギノ角ゴ ProN W3" charset="0"/>
                <a:cs typeface="ヒラギノ角ゴ ProN W3" charset="0"/>
              </a:rPr>
              <a:t>2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 access →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H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igh </a:t>
            </a:r>
            <a:r>
              <a:rPr lang="en-US" sz="2400">
                <a:solidFill>
                  <a:srgbClr val="FF2712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L</a:t>
            </a: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uminosity detector  10° - 170° aperture</a:t>
            </a:r>
          </a:p>
        </p:txBody>
      </p:sp>
      <p:grpSp>
        <p:nvGrpSpPr>
          <p:cNvPr id="48132" name="Group 14"/>
          <p:cNvGrpSpPr>
            <a:grpSpLocks/>
          </p:cNvGrpSpPr>
          <p:nvPr/>
        </p:nvGrpSpPr>
        <p:grpSpPr bwMode="auto">
          <a:xfrm>
            <a:off x="7777163" y="2178050"/>
            <a:ext cx="5080000" cy="4108450"/>
            <a:chOff x="0" y="0"/>
            <a:chExt cx="3199" cy="2587"/>
          </a:xfrm>
        </p:grpSpPr>
        <p:sp>
          <p:nvSpPr>
            <p:cNvPr id="48131" name="AutoShape 3"/>
            <p:cNvSpPr>
              <a:spLocks/>
            </p:cNvSpPr>
            <p:nvPr/>
          </p:nvSpPr>
          <p:spPr bwMode="auto">
            <a:xfrm>
              <a:off x="0" y="0"/>
              <a:ext cx="3199" cy="258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0264"/>
                  </a:moveTo>
                  <a:lnTo>
                    <a:pt x="0" y="1336"/>
                  </a:lnTo>
                  <a:cubicBezTo>
                    <a:pt x="0" y="598"/>
                    <a:pt x="484" y="0"/>
                    <a:pt x="1080" y="0"/>
                  </a:cubicBezTo>
                  <a:lnTo>
                    <a:pt x="20520" y="0"/>
                  </a:lnTo>
                  <a:cubicBezTo>
                    <a:pt x="21116" y="0"/>
                    <a:pt x="21600" y="598"/>
                    <a:pt x="21600" y="1336"/>
                  </a:cubicBezTo>
                  <a:lnTo>
                    <a:pt x="21600" y="20264"/>
                  </a:lnTo>
                  <a:cubicBezTo>
                    <a:pt x="21600" y="21002"/>
                    <a:pt x="21116" y="21600"/>
                    <a:pt x="20520" y="21600"/>
                  </a:cubicBezTo>
                  <a:lnTo>
                    <a:pt x="1080" y="21600"/>
                  </a:lnTo>
                  <a:cubicBezTo>
                    <a:pt x="484" y="21600"/>
                    <a:pt x="0" y="21002"/>
                    <a:pt x="0" y="20264"/>
                  </a:cubicBezTo>
                  <a:close/>
                  <a:moveTo>
                    <a:pt x="0" y="20264"/>
                  </a:moveTo>
                </a:path>
              </a:pathLst>
            </a:custGeom>
            <a:solidFill>
              <a:srgbClr val="FFFCE3"/>
            </a:solidFill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8136" name="Group 13"/>
            <p:cNvGrpSpPr>
              <a:grpSpLocks/>
            </p:cNvGrpSpPr>
            <p:nvPr/>
          </p:nvGrpSpPr>
          <p:grpSpPr bwMode="auto">
            <a:xfrm>
              <a:off x="238" y="171"/>
              <a:ext cx="2735" cy="2057"/>
              <a:chOff x="0" y="0"/>
              <a:chExt cx="2735" cy="2057"/>
            </a:xfrm>
          </p:grpSpPr>
          <p:sp>
            <p:nvSpPr>
              <p:cNvPr id="48137" name="Rectangle 4"/>
              <p:cNvSpPr>
                <a:spLocks/>
              </p:cNvSpPr>
              <p:nvPr/>
            </p:nvSpPr>
            <p:spPr bwMode="auto">
              <a:xfrm>
                <a:off x="0" y="0"/>
                <a:ext cx="2735" cy="20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138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83" y="148"/>
                <a:ext cx="184" cy="809"/>
              </a:xfrm>
              <a:prstGeom prst="line">
                <a:avLst/>
              </a:prstGeom>
              <a:noFill/>
              <a:ln w="34925">
                <a:solidFill>
                  <a:srgbClr val="33CC33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139" name="Line 6"/>
              <p:cNvSpPr>
                <a:spLocks noChangeShapeType="1"/>
              </p:cNvSpPr>
              <p:nvPr/>
            </p:nvSpPr>
            <p:spPr bwMode="auto">
              <a:xfrm>
                <a:off x="183" y="957"/>
                <a:ext cx="221" cy="881"/>
              </a:xfrm>
              <a:prstGeom prst="line">
                <a:avLst/>
              </a:prstGeom>
              <a:noFill/>
              <a:ln w="34925">
                <a:solidFill>
                  <a:srgbClr val="33CC33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140" name="Line 7"/>
              <p:cNvSpPr>
                <a:spLocks noChangeShapeType="1"/>
              </p:cNvSpPr>
              <p:nvPr/>
            </p:nvSpPr>
            <p:spPr bwMode="auto">
              <a:xfrm rot="10800000" flipH="1">
                <a:off x="183" y="405"/>
                <a:ext cx="1801" cy="552"/>
              </a:xfrm>
              <a:prstGeom prst="line">
                <a:avLst/>
              </a:prstGeom>
              <a:noFill/>
              <a:ln w="3492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141" name="Line 8"/>
              <p:cNvSpPr>
                <a:spLocks noChangeShapeType="1"/>
              </p:cNvSpPr>
              <p:nvPr/>
            </p:nvSpPr>
            <p:spPr bwMode="auto">
              <a:xfrm>
                <a:off x="183" y="957"/>
                <a:ext cx="1801" cy="587"/>
              </a:xfrm>
              <a:prstGeom prst="line">
                <a:avLst/>
              </a:prstGeom>
              <a:noFill/>
              <a:ln w="3492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48142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" y="82"/>
                <a:ext cx="2592" cy="1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10"/>
              <p:cNvSpPr>
                <a:spLocks/>
              </p:cNvSpPr>
              <p:nvPr/>
            </p:nvSpPr>
            <p:spPr bwMode="auto">
              <a:xfrm>
                <a:off x="319" y="203"/>
                <a:ext cx="265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/>
              <a:lstStyle/>
              <a:p>
                <a:pPr algn="l"/>
                <a:r>
                  <a:rPr lang="en-US" sz="1500">
                    <a:solidFill>
                      <a:srgbClr val="39FF02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10</a:t>
                </a:r>
                <a:r>
                  <a:rPr lang="en-US" sz="1500" baseline="30000">
                    <a:solidFill>
                      <a:srgbClr val="39FF02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0</a:t>
                </a:r>
              </a:p>
            </p:txBody>
          </p:sp>
          <p:sp>
            <p:nvSpPr>
              <p:cNvPr id="4" name="Rectangle 11"/>
              <p:cNvSpPr>
                <a:spLocks/>
              </p:cNvSpPr>
              <p:nvPr/>
            </p:nvSpPr>
            <p:spPr bwMode="auto">
              <a:xfrm>
                <a:off x="1455" y="348"/>
                <a:ext cx="22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/>
              <a:lstStyle/>
              <a:p>
                <a:pPr algn="l"/>
                <a:r>
                  <a:rPr lang="en-US" sz="1500">
                    <a:solidFill>
                      <a:srgbClr val="FFD10C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 1</a:t>
                </a:r>
                <a:r>
                  <a:rPr lang="en-US" sz="1500" baseline="30000">
                    <a:solidFill>
                      <a:srgbClr val="FFD10C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0</a:t>
                </a:r>
                <a:r>
                  <a:rPr lang="en-US" sz="1500">
                    <a:solidFill>
                      <a:srgbClr val="FFD10C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 </a:t>
                </a:r>
              </a:p>
            </p:txBody>
          </p:sp>
          <p:sp>
            <p:nvSpPr>
              <p:cNvPr id="48145" name="Rectangle 12"/>
              <p:cNvSpPr>
                <a:spLocks/>
              </p:cNvSpPr>
              <p:nvPr/>
            </p:nvSpPr>
            <p:spPr bwMode="auto">
              <a:xfrm>
                <a:off x="189" y="886"/>
                <a:ext cx="261" cy="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25400" tIns="25400" rIns="25400" bIns="25400"/>
              <a:lstStyle/>
              <a:p>
                <a:pPr algn="l"/>
                <a:r>
                  <a:rPr lang="en-US" sz="15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IP</a:t>
                </a:r>
              </a:p>
            </p:txBody>
          </p:sp>
        </p:grpSp>
      </p:grpSp>
      <p:sp>
        <p:nvSpPr>
          <p:cNvPr id="48143" name="Rectangle 15"/>
          <p:cNvSpPr>
            <a:spLocks/>
          </p:cNvSpPr>
          <p:nvPr/>
        </p:nvSpPr>
        <p:spPr bwMode="auto">
          <a:xfrm>
            <a:off x="1485900" y="3441700"/>
            <a:ext cx="26463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lvl="1" algn="l">
              <a:spcBef>
                <a:spcPts val="900"/>
              </a:spcBef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↕   factor ~ 2 only</a:t>
            </a: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title"/>
          </p:nvPr>
        </p:nvSpPr>
        <p:spPr>
          <a:xfrm>
            <a:off x="1670050" y="93663"/>
            <a:ext cx="96393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RR Beam Optics and Detector Acceptance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2682A-A076-364B-B48B-46630A8DB4E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60475" y="2125663"/>
            <a:ext cx="10490200" cy="5270500"/>
          </a:xfrm>
        </p:spPr>
        <p:txBody>
          <a:bodyPr/>
          <a:lstStyle/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High Precision </a:t>
            </a:r>
            <a:br>
              <a:rPr lang="en-US" sz="2400" smtClean="0"/>
            </a:br>
            <a:r>
              <a:rPr lang="en-US" sz="2400" smtClean="0"/>
              <a:t>resolution, calibration, low noise at low y, tagging of b,c;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400" smtClean="0"/>
              <a:t>based on the recent detector developments, using settled technology, avoiding R&amp;D programs.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Modular and flexible - accommodating the HA/HL  physics programs (RR); </a:t>
            </a:r>
            <a:br>
              <a:rPr lang="en-US" sz="2400" smtClean="0"/>
            </a:br>
            <a:r>
              <a:rPr lang="en-US" sz="2400" smtClean="0"/>
              <a:t>High modularity - </a:t>
            </a:r>
            <a:r>
              <a:rPr lang="ja-JP" altLang="en-US" sz="2400" smtClean="0">
                <a:latin typeface="Arial"/>
              </a:rPr>
              <a:t>“</a:t>
            </a:r>
            <a:r>
              <a:rPr lang="en-US" sz="2400" smtClean="0"/>
              <a:t>fast</a:t>
            </a:r>
            <a:r>
              <a:rPr lang="ja-JP" altLang="en-US" sz="2400" smtClean="0">
                <a:latin typeface="Arial"/>
              </a:rPr>
              <a:t>”</a:t>
            </a:r>
            <a:r>
              <a:rPr lang="en-US" sz="2400" smtClean="0"/>
              <a:t> detector construction above ground; access.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Small radius and thin beam pipe optimized in view of aperture</a:t>
            </a:r>
            <a:br>
              <a:rPr lang="en-US" sz="2400" smtClean="0"/>
            </a:br>
            <a:r>
              <a:rPr lang="en-US" sz="2400" smtClean="0"/>
              <a:t>(1-179</a:t>
            </a:r>
            <a:r>
              <a:rPr lang="en-US" sz="2400" baseline="32000" smtClean="0"/>
              <a:t>o </a:t>
            </a:r>
            <a:r>
              <a:rPr lang="en-US" sz="2400" smtClean="0"/>
              <a:t>acceptance for low </a:t>
            </a:r>
            <a:r>
              <a:rPr lang="en-US" sz="2400" smtClean="0">
                <a:latin typeface="Arial Italic" charset="0"/>
                <a:cs typeface="Arial Italic" charset="0"/>
                <a:sym typeface="Arial Italic" charset="0"/>
              </a:rPr>
              <a:t>Q</a:t>
            </a:r>
            <a:r>
              <a:rPr lang="en-US" sz="2400" baseline="32000" smtClean="0">
                <a:latin typeface="Arial Italic" charset="0"/>
                <a:cs typeface="Arial Italic" charset="0"/>
                <a:sym typeface="Arial Italic" charset="0"/>
              </a:rPr>
              <a:t>2</a:t>
            </a:r>
            <a:r>
              <a:rPr lang="en-US" sz="2400" smtClean="0"/>
              <a:t>, high </a:t>
            </a:r>
            <a:r>
              <a:rPr lang="en-US" sz="2400" smtClean="0">
                <a:latin typeface="Arial Italic" charset="0"/>
                <a:cs typeface="Arial Italic" charset="0"/>
                <a:sym typeface="Arial Italic" charset="0"/>
              </a:rPr>
              <a:t>x</a:t>
            </a:r>
            <a:r>
              <a:rPr lang="en-US" sz="2400" smtClean="0"/>
              <a:t>   access), </a:t>
            </a:r>
            <a:br>
              <a:rPr lang="en-US" sz="2400" smtClean="0"/>
            </a:br>
            <a:r>
              <a:rPr lang="en-US" sz="2400" smtClean="0"/>
              <a:t>synchrotron radiation and background production.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Affordable - comparatively reasonable cost.</a:t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2012950" y="106363"/>
            <a:ext cx="8966200" cy="1701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LHeC Detector Concept(s)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456716-5220-A147-A2C0-6A3ECC3E953F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384300"/>
            <a:ext cx="6478588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0179" name="Group 4"/>
          <p:cNvGrpSpPr>
            <a:grpSpLocks/>
          </p:cNvGrpSpPr>
          <p:nvPr/>
        </p:nvGrpSpPr>
        <p:grpSpPr bwMode="auto">
          <a:xfrm>
            <a:off x="6502400" y="3289300"/>
            <a:ext cx="900113" cy="317500"/>
            <a:chOff x="0" y="0"/>
            <a:chExt cx="567" cy="200"/>
          </a:xfrm>
        </p:grpSpPr>
        <p:sp>
          <p:nvSpPr>
            <p:cNvPr id="50196" name="Rectangle 2"/>
            <p:cNvSpPr>
              <a:spLocks/>
            </p:cNvSpPr>
            <p:nvPr/>
          </p:nvSpPr>
          <p:spPr bwMode="auto">
            <a:xfrm>
              <a:off x="267" y="0"/>
              <a:ext cx="30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D90B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600">
                  <a:solidFill>
                    <a:srgbClr val="D90B00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p/A</a:t>
              </a:r>
            </a:p>
          </p:txBody>
        </p:sp>
        <p:sp>
          <p:nvSpPr>
            <p:cNvPr id="50197" name="Line 3"/>
            <p:cNvSpPr>
              <a:spLocks noChangeShapeType="1"/>
            </p:cNvSpPr>
            <p:nvPr/>
          </p:nvSpPr>
          <p:spPr bwMode="auto">
            <a:xfrm rot="10800000" flipH="1">
              <a:off x="0" y="108"/>
              <a:ext cx="323" cy="0"/>
            </a:xfrm>
            <a:prstGeom prst="line">
              <a:avLst/>
            </a:prstGeom>
            <a:noFill/>
            <a:ln w="38100">
              <a:solidFill>
                <a:srgbClr val="D90B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6"/>
          <p:cNvSpPr>
            <a:spLocks/>
          </p:cNvSpPr>
          <p:nvPr/>
        </p:nvSpPr>
        <p:spPr bwMode="auto">
          <a:xfrm>
            <a:off x="368300" y="5664200"/>
            <a:ext cx="63500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LR detector in the r-z plane 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r>
              <a:rPr lang="en-US" sz="1800">
                <a:solidFill>
                  <a:srgbClr val="04FF20"/>
                </a:solidFill>
                <a:latin typeface="Arial" charset="0"/>
                <a:ea typeface="ＭＳ Ｐゴシック" charset="0"/>
                <a:sym typeface="Arial" charset="0"/>
              </a:rPr>
              <a:t>dipole (radius ~0.6m, 0.3T) and solenoid (3.5T) placement  </a:t>
            </a:r>
            <a:br>
              <a:rPr lang="en-US" sz="1800">
                <a:solidFill>
                  <a:srgbClr val="04FF20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rgbClr val="04FF20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between the electromagnetic and the hadronic calorimeters.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/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The IP is surrounded by a central tracker system, 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large forward and backward tracker telescopes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and sets of calorimeters.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/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Detector dimensions z≈14m, diameter  </a:t>
            </a:r>
            <a:r>
              <a:rPr lang="en-US" sz="22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∅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≈9m. </a:t>
            </a:r>
          </a:p>
        </p:txBody>
      </p:sp>
      <p:sp>
        <p:nvSpPr>
          <p:cNvPr id="50182" name="Rectangle 7"/>
          <p:cNvSpPr>
            <a:spLocks/>
          </p:cNvSpPr>
          <p:nvPr/>
        </p:nvSpPr>
        <p:spPr bwMode="auto">
          <a:xfrm>
            <a:off x="-76200" y="3276600"/>
            <a:ext cx="4460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D90B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>
                <a:solidFill>
                  <a:srgbClr val="D90B00"/>
                </a:solidFill>
                <a:latin typeface="Arial Italic" charset="0"/>
                <a:ea typeface="ＭＳ Ｐゴシック" charset="0"/>
                <a:sym typeface="Arial Italic" charset="0"/>
              </a:rPr>
              <a:t>e∓</a:t>
            </a:r>
          </a:p>
        </p:txBody>
      </p:sp>
      <p:sp>
        <p:nvSpPr>
          <p:cNvPr id="50183" name="Line 8"/>
          <p:cNvSpPr>
            <a:spLocks noChangeShapeType="1"/>
          </p:cNvSpPr>
          <p:nvPr/>
        </p:nvSpPr>
        <p:spPr bwMode="auto">
          <a:xfrm>
            <a:off x="317500" y="3451225"/>
            <a:ext cx="512763" cy="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4" name="Rectangle 9"/>
          <p:cNvSpPr>
            <a:spLocks/>
          </p:cNvSpPr>
          <p:nvPr/>
        </p:nvSpPr>
        <p:spPr bwMode="auto">
          <a:xfrm>
            <a:off x="1651000" y="2743200"/>
            <a:ext cx="723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ts val="9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dipole</a:t>
            </a:r>
          </a:p>
        </p:txBody>
      </p:sp>
      <p:sp>
        <p:nvSpPr>
          <p:cNvPr id="50185" name="Rectangle 10"/>
          <p:cNvSpPr>
            <a:spLocks/>
          </p:cNvSpPr>
          <p:nvPr/>
        </p:nvSpPr>
        <p:spPr bwMode="auto">
          <a:xfrm>
            <a:off x="5143500" y="2743200"/>
            <a:ext cx="723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spcBef>
                <a:spcPts val="9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dipole</a:t>
            </a:r>
          </a:p>
        </p:txBody>
      </p:sp>
      <p:grpSp>
        <p:nvGrpSpPr>
          <p:cNvPr id="50192" name="Group 16"/>
          <p:cNvGrpSpPr>
            <a:grpSpLocks/>
          </p:cNvGrpSpPr>
          <p:nvPr/>
        </p:nvGrpSpPr>
        <p:grpSpPr bwMode="auto">
          <a:xfrm>
            <a:off x="6819900" y="1435100"/>
            <a:ext cx="6254750" cy="6718300"/>
            <a:chOff x="0" y="0"/>
            <a:chExt cx="3940" cy="4232"/>
          </a:xfrm>
        </p:grpSpPr>
        <p:pic>
          <p:nvPicPr>
            <p:cNvPr id="5019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0"/>
              <a:ext cx="3628" cy="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3372" y="1160"/>
              <a:ext cx="568" cy="200"/>
              <a:chOff x="0" y="0"/>
              <a:chExt cx="567" cy="200"/>
            </a:xfrm>
          </p:grpSpPr>
          <p:sp>
            <p:nvSpPr>
              <p:cNvPr id="50194" name="Rectangle 12"/>
              <p:cNvSpPr>
                <a:spLocks/>
              </p:cNvSpPr>
              <p:nvPr/>
            </p:nvSpPr>
            <p:spPr bwMode="auto">
              <a:xfrm>
                <a:off x="267" y="0"/>
                <a:ext cx="300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D90B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 algn="l"/>
                <a:r>
                  <a:rPr lang="en-US" sz="1600">
                    <a:solidFill>
                      <a:srgbClr val="D90B00"/>
                    </a:solidFill>
                    <a:latin typeface="Arial Italic" charset="0"/>
                    <a:ea typeface="ＭＳ Ｐゴシック" charset="0"/>
                    <a:sym typeface="Arial Italic" charset="0"/>
                  </a:rPr>
                  <a:t>p/A</a:t>
                </a:r>
              </a:p>
            </p:txBody>
          </p:sp>
          <p:sp>
            <p:nvSpPr>
              <p:cNvPr id="50195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108"/>
                <a:ext cx="323" cy="0"/>
              </a:xfrm>
              <a:prstGeom prst="line">
                <a:avLst/>
              </a:prstGeom>
              <a:noFill/>
              <a:ln w="38100">
                <a:solidFill>
                  <a:srgbClr val="D90B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" name="Rectangle 15"/>
            <p:cNvSpPr>
              <a:spLocks/>
            </p:cNvSpPr>
            <p:nvPr/>
          </p:nvSpPr>
          <p:spPr bwMode="auto">
            <a:xfrm>
              <a:off x="0" y="2664"/>
              <a:ext cx="3896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RR option only (</a:t>
              </a:r>
              <a:r>
                <a:rPr lang="en-US" sz="1800">
                  <a:solidFill>
                    <a:srgbClr val="0CFF01"/>
                  </a:solidFill>
                  <a:latin typeface="Arial" charset="0"/>
                  <a:ea typeface="ＭＳ Ｐゴシック" charset="0"/>
                  <a:sym typeface="Arial" charset="0"/>
                </a:rPr>
                <a:t>no dipole</a:t>
              </a: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) - High Acceptance 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Option studied also where the larger solenoid surrounds the hadronic calorimetry. 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</a:br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Magnetic field outside the solenoid (3.5T)     is ≈1.5T;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Volume instrumented with 3 multilayers of muon chambers. 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/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</a:b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The overall dimensions of this detector configuration are about 11m length and 8m diameter.</a:t>
              </a:r>
            </a:p>
          </p:txBody>
        </p:sp>
      </p:grpSp>
      <p:sp>
        <p:nvSpPr>
          <p:cNvPr id="50193" name="Rectangle 17"/>
          <p:cNvSpPr>
            <a:spLocks noGrp="1" noChangeArrowheads="1"/>
          </p:cNvSpPr>
          <p:nvPr>
            <p:ph type="title"/>
          </p:nvPr>
        </p:nvSpPr>
        <p:spPr>
          <a:xfrm>
            <a:off x="2012950" y="106363"/>
            <a:ext cx="8966200" cy="10541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Detector Options - 1</a:t>
            </a:r>
          </a:p>
        </p:txBody>
      </p:sp>
      <p:grpSp>
        <p:nvGrpSpPr>
          <p:cNvPr id="50188" name="Group 20"/>
          <p:cNvGrpSpPr>
            <a:grpSpLocks/>
          </p:cNvGrpSpPr>
          <p:nvPr/>
        </p:nvGrpSpPr>
        <p:grpSpPr bwMode="auto">
          <a:xfrm>
            <a:off x="2019300" y="8291513"/>
            <a:ext cx="4476750" cy="1411287"/>
            <a:chOff x="0" y="0"/>
            <a:chExt cx="2820" cy="888"/>
          </a:xfrm>
        </p:grpSpPr>
        <p:pic>
          <p:nvPicPr>
            <p:cNvPr id="50189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0"/>
              <a:ext cx="1864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0190" name="Rectangle 19"/>
            <p:cNvSpPr>
              <a:spLocks/>
            </p:cNvSpPr>
            <p:nvPr/>
          </p:nvSpPr>
          <p:spPr bwMode="auto">
            <a:xfrm>
              <a:off x="0" y="664"/>
              <a:ext cx="92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dipole layout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9E838-DD67-7741-949A-ADB5923DCB93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1202" name="Rectangle 1"/>
          <p:cNvSpPr>
            <a:spLocks/>
          </p:cNvSpPr>
          <p:nvPr/>
        </p:nvSpPr>
        <p:spPr bwMode="auto">
          <a:xfrm>
            <a:off x="-25400" y="1409700"/>
            <a:ext cx="7200900" cy="3352800"/>
          </a:xfrm>
          <a:prstGeom prst="rect">
            <a:avLst/>
          </a:prstGeom>
          <a:solidFill>
            <a:srgbClr val="696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3"/>
          <p:cNvSpPr>
            <a:spLocks/>
          </p:cNvSpPr>
          <p:nvPr/>
        </p:nvSpPr>
        <p:spPr bwMode="auto">
          <a:xfrm>
            <a:off x="152400" y="4851400"/>
            <a:ext cx="66294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The baseline configuration (LR case).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Central barrel: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silicon pixel detector (</a:t>
            </a:r>
            <a:r>
              <a:rPr lang="en-US" sz="1800">
                <a:solidFill>
                  <a:srgbClr val="1448FF"/>
                </a:solidFill>
                <a:latin typeface="Arial" charset="0"/>
                <a:ea typeface="ＭＳ Ｐゴシック" charset="0"/>
                <a:sym typeface="Arial" charset="0"/>
              </a:rPr>
              <a:t>CPT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silicon tracking detectors (</a:t>
            </a:r>
            <a:r>
              <a:rPr lang="en-US" sz="1800">
                <a:solidFill>
                  <a:srgbClr val="FBFF03"/>
                </a:solidFill>
                <a:latin typeface="Arial" charset="0"/>
                <a:ea typeface="ＭＳ Ｐゴシック" charset="0"/>
                <a:sym typeface="Arial" charset="0"/>
              </a:rPr>
              <a:t>CST,CFT/CBT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electromagnetic calorimeter (</a:t>
            </a:r>
            <a:r>
              <a:rPr lang="en-US" sz="1800">
                <a:solidFill>
                  <a:srgbClr val="47FF61"/>
                </a:solidFill>
                <a:latin typeface="Arial" charset="0"/>
                <a:ea typeface="ＭＳ Ｐゴシック" charset="0"/>
                <a:sym typeface="Arial" charset="0"/>
              </a:rPr>
              <a:t>EMC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surrounded by the magnets (Solenoid, Dipoles)</a:t>
            </a:r>
            <a:b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hadronic calorimeter (</a:t>
            </a:r>
            <a:r>
              <a:rPr lang="en-US" sz="1800">
                <a:solidFill>
                  <a:srgbClr val="FFE069"/>
                </a:solidFill>
                <a:latin typeface="Arial" charset="0"/>
                <a:ea typeface="ＭＳ Ｐゴシック" charset="0"/>
                <a:sym typeface="Arial" charset="0"/>
              </a:rPr>
              <a:t>HAC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Backward silicon tracker (</a:t>
            </a:r>
            <a:r>
              <a:rPr lang="en-US" sz="1800">
                <a:solidFill>
                  <a:srgbClr val="FF0A05"/>
                </a:solidFill>
                <a:latin typeface="Arial" charset="0"/>
                <a:ea typeface="ＭＳ Ｐゴシック" charset="0"/>
                <a:sym typeface="Arial" charset="0"/>
              </a:rPr>
              <a:t>BST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  energy measured in the </a:t>
            </a:r>
            <a:r>
              <a:rPr lang="en-US" sz="1800">
                <a:solidFill>
                  <a:srgbClr val="97B7CA"/>
                </a:solidFill>
                <a:latin typeface="Arial" charset="0"/>
                <a:ea typeface="ＭＳ Ｐゴシック" charset="0"/>
                <a:sym typeface="Arial" charset="0"/>
              </a:rPr>
              <a:t>BEC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and </a:t>
            </a:r>
            <a:r>
              <a:rPr lang="en-US" sz="1800">
                <a:solidFill>
                  <a:srgbClr val="828282"/>
                </a:solidFill>
                <a:latin typeface="Arial" charset="0"/>
                <a:ea typeface="ＭＳ Ｐゴシック" charset="0"/>
                <a:sym typeface="Arial" charset="0"/>
              </a:rPr>
              <a:t>BHC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calorimeters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Forward silicon tracking (</a:t>
            </a:r>
            <a:r>
              <a:rPr lang="en-US" sz="1800">
                <a:solidFill>
                  <a:srgbClr val="FF0702"/>
                </a:solidFill>
                <a:latin typeface="Arial" charset="0"/>
                <a:ea typeface="ＭＳ Ｐゴシック" charset="0"/>
                <a:sym typeface="Arial" charset="0"/>
              </a:rPr>
              <a:t>FST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and calorimetry (</a:t>
            </a:r>
            <a:r>
              <a:rPr lang="en-US" sz="1800">
                <a:solidFill>
                  <a:srgbClr val="97B7CA"/>
                </a:solidFill>
                <a:latin typeface="Arial" charset="0"/>
                <a:ea typeface="ＭＳ Ｐゴシック" charset="0"/>
                <a:sym typeface="Arial" charset="0"/>
              </a:rPr>
              <a:t>FEC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, </a:t>
            </a:r>
            <a:r>
              <a:rPr lang="en-US" sz="1800">
                <a:solidFill>
                  <a:srgbClr val="828282"/>
                </a:solidFill>
                <a:latin typeface="Arial" charset="0"/>
                <a:ea typeface="ＭＳ Ｐゴシック" charset="0"/>
                <a:sym typeface="Arial" charset="0"/>
              </a:rPr>
              <a:t>FHC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 measuring TeV energy final states</a:t>
            </a: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397000"/>
            <a:ext cx="64801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6" name="Rectangle 5"/>
          <p:cNvSpPr>
            <a:spLocks/>
          </p:cNvSpPr>
          <p:nvPr/>
        </p:nvSpPr>
        <p:spPr bwMode="auto">
          <a:xfrm>
            <a:off x="-76200" y="2908300"/>
            <a:ext cx="4460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D90B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>
                <a:solidFill>
                  <a:srgbClr val="D90B00"/>
                </a:solidFill>
                <a:latin typeface="Arial Italic" charset="0"/>
                <a:ea typeface="ＭＳ Ｐゴシック" charset="0"/>
                <a:sym typeface="Arial Italic" charset="0"/>
              </a:rPr>
              <a:t>e∓</a:t>
            </a:r>
          </a:p>
        </p:txBody>
      </p:sp>
      <p:sp>
        <p:nvSpPr>
          <p:cNvPr id="51207" name="Line 6"/>
          <p:cNvSpPr>
            <a:spLocks noChangeShapeType="1"/>
          </p:cNvSpPr>
          <p:nvPr/>
        </p:nvSpPr>
        <p:spPr bwMode="auto">
          <a:xfrm>
            <a:off x="317500" y="3082925"/>
            <a:ext cx="512763" cy="0"/>
          </a:xfrm>
          <a:prstGeom prst="line">
            <a:avLst/>
          </a:prstGeom>
          <a:noFill/>
          <a:ln w="38100">
            <a:solidFill>
              <a:srgbClr val="D90B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7"/>
          <p:cNvSpPr>
            <a:spLocks/>
          </p:cNvSpPr>
          <p:nvPr/>
        </p:nvSpPr>
        <p:spPr bwMode="auto">
          <a:xfrm>
            <a:off x="6862763" y="8305800"/>
            <a:ext cx="58086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For numeric studies and plots see recent talks at  DIS10, DIS11, ICHEP10, </a:t>
            </a:r>
          </a:p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EPS11, IPAC11, … EIC and LHeC Workshopsat      </a:t>
            </a:r>
            <a:r>
              <a:rPr lang="en-US" sz="1600" i="1" u="sng">
                <a:solidFill>
                  <a:schemeClr val="tx1"/>
                </a:solidFill>
                <a:ea typeface="ＭＳ Ｐゴシック" charset="0"/>
                <a:hlinkClick r:id="rId4"/>
              </a:rPr>
              <a:t>http://cern.ch/lhec</a:t>
            </a:r>
            <a:endParaRPr lang="en-US" sz="1600" i="1" u="sng">
              <a:solidFill>
                <a:schemeClr val="tx1"/>
              </a:solidFill>
              <a:ea typeface="ＭＳ Ｐゴシック" charset="0"/>
            </a:endParaRPr>
          </a:p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of course: CDR to be published (more then 500 pages yet)</a:t>
            </a:r>
          </a:p>
        </p:txBody>
      </p:sp>
      <p:grpSp>
        <p:nvGrpSpPr>
          <p:cNvPr id="51212" name="Group 12"/>
          <p:cNvGrpSpPr>
            <a:grpSpLocks/>
          </p:cNvGrpSpPr>
          <p:nvPr/>
        </p:nvGrpSpPr>
        <p:grpSpPr bwMode="auto">
          <a:xfrm>
            <a:off x="573088" y="8126413"/>
            <a:ext cx="5238750" cy="1460500"/>
            <a:chOff x="0" y="0"/>
            <a:chExt cx="3300" cy="920"/>
          </a:xfrm>
        </p:grpSpPr>
        <p:pic>
          <p:nvPicPr>
            <p:cNvPr id="51221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8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51222" name="Group 11"/>
            <p:cNvGrpSpPr>
              <a:grpSpLocks/>
            </p:cNvGrpSpPr>
            <p:nvPr/>
          </p:nvGrpSpPr>
          <p:grpSpPr bwMode="auto">
            <a:xfrm>
              <a:off x="982" y="48"/>
              <a:ext cx="2318" cy="828"/>
              <a:chOff x="0" y="0"/>
              <a:chExt cx="2317" cy="828"/>
            </a:xfrm>
          </p:grpSpPr>
          <p:sp>
            <p:nvSpPr>
              <p:cNvPr id="3" name="Rectangle 9"/>
              <p:cNvSpPr>
                <a:spLocks/>
              </p:cNvSpPr>
              <p:nvPr/>
            </p:nvSpPr>
            <p:spPr bwMode="auto">
              <a:xfrm>
                <a:off x="0" y="340"/>
                <a:ext cx="164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57150" algn="l"/>
                <a:r>
                  <a:rPr lang="en-US"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Linac-Ring - beam pipe</a:t>
                </a:r>
              </a:p>
              <a:p>
                <a:pPr marL="57150" algn="l"/>
                <a:r>
                  <a:rPr lang="en-US"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inner-R</a:t>
                </a:r>
                <a:r>
                  <a:rPr lang="en-US" sz="1600" baseline="-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circ</a:t>
                </a:r>
                <a:r>
                  <a:rPr lang="en-US"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=2.2cm</a:t>
                </a:r>
              </a:p>
              <a:p>
                <a:pPr marL="57150" algn="l"/>
                <a:r>
                  <a:rPr lang="en-US"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inner-R</a:t>
                </a:r>
                <a:r>
                  <a:rPr lang="en-US" sz="1600" baseline="-60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elliptical</a:t>
                </a:r>
                <a:r>
                  <a:rPr lang="en-US" sz="16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=10.cm</a:t>
                </a:r>
              </a:p>
            </p:txBody>
          </p:sp>
          <p:sp>
            <p:nvSpPr>
              <p:cNvPr id="51224" name="Rectangle 10"/>
              <p:cNvSpPr>
                <a:spLocks/>
              </p:cNvSpPr>
              <p:nvPr/>
            </p:nvSpPr>
            <p:spPr bwMode="auto">
              <a:xfrm>
                <a:off x="0" y="0"/>
                <a:ext cx="2317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 algn="l"/>
                <a:r>
                  <a:rPr lang="en-US" sz="16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Detector design  </a:t>
                </a:r>
                <a:br>
                  <a:rPr lang="en-US" sz="16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</a:br>
                <a:r>
                  <a:rPr lang="en-US" sz="16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- follow BP shape (CPT/CST shown) </a:t>
                </a:r>
              </a:p>
            </p:txBody>
          </p:sp>
        </p:grpSp>
      </p:grpSp>
      <p:sp>
        <p:nvSpPr>
          <p:cNvPr id="51210" name="Rectangle 13"/>
          <p:cNvSpPr>
            <a:spLocks/>
          </p:cNvSpPr>
          <p:nvPr/>
        </p:nvSpPr>
        <p:spPr bwMode="auto">
          <a:xfrm>
            <a:off x="2012950" y="106363"/>
            <a:ext cx="8966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/>
          <a:p>
            <a:r>
              <a:rPr lang="en-US" sz="5400">
                <a:solidFill>
                  <a:srgbClr val="FEB80A"/>
                </a:solidFill>
                <a:latin typeface="Arial Rounded MT Bold" charset="0"/>
                <a:ea typeface="ＭＳ Ｐゴシック" charset="0"/>
                <a:sym typeface="Arial Rounded MT Bold" charset="0"/>
              </a:rPr>
              <a:t>Detector Options - 2</a:t>
            </a:r>
          </a:p>
        </p:txBody>
      </p:sp>
      <p:grpSp>
        <p:nvGrpSpPr>
          <p:cNvPr id="51211" name="Group 16"/>
          <p:cNvGrpSpPr>
            <a:grpSpLocks/>
          </p:cNvGrpSpPr>
          <p:nvPr/>
        </p:nvGrpSpPr>
        <p:grpSpPr bwMode="auto">
          <a:xfrm>
            <a:off x="6273800" y="2908300"/>
            <a:ext cx="900113" cy="317500"/>
            <a:chOff x="0" y="0"/>
            <a:chExt cx="567" cy="200"/>
          </a:xfrm>
        </p:grpSpPr>
        <p:sp>
          <p:nvSpPr>
            <p:cNvPr id="51219" name="Rectangle 14"/>
            <p:cNvSpPr>
              <a:spLocks/>
            </p:cNvSpPr>
            <p:nvPr/>
          </p:nvSpPr>
          <p:spPr bwMode="auto">
            <a:xfrm>
              <a:off x="267" y="0"/>
              <a:ext cx="30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D90B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600">
                  <a:solidFill>
                    <a:srgbClr val="D90B00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p/A</a:t>
              </a:r>
            </a:p>
          </p:txBody>
        </p:sp>
        <p:sp>
          <p:nvSpPr>
            <p:cNvPr id="51220" name="Line 15"/>
            <p:cNvSpPr>
              <a:spLocks noChangeShapeType="1"/>
            </p:cNvSpPr>
            <p:nvPr/>
          </p:nvSpPr>
          <p:spPr bwMode="auto">
            <a:xfrm rot="10800000" flipH="1">
              <a:off x="0" y="108"/>
              <a:ext cx="323" cy="0"/>
            </a:xfrm>
            <a:prstGeom prst="line">
              <a:avLst/>
            </a:prstGeom>
            <a:noFill/>
            <a:ln w="38100">
              <a:solidFill>
                <a:srgbClr val="D90B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1223" name="Group 23"/>
          <p:cNvGrpSpPr>
            <a:grpSpLocks/>
          </p:cNvGrpSpPr>
          <p:nvPr/>
        </p:nvGrpSpPr>
        <p:grpSpPr bwMode="auto">
          <a:xfrm>
            <a:off x="6451600" y="1384300"/>
            <a:ext cx="6629400" cy="5181600"/>
            <a:chOff x="0" y="0"/>
            <a:chExt cx="4176" cy="3264"/>
          </a:xfrm>
        </p:grpSpPr>
        <p:sp>
          <p:nvSpPr>
            <p:cNvPr id="51213" name="Rectangle 17"/>
            <p:cNvSpPr>
              <a:spLocks/>
            </p:cNvSpPr>
            <p:nvPr/>
          </p:nvSpPr>
          <p:spPr bwMode="auto">
            <a:xfrm>
              <a:off x="176" y="16"/>
              <a:ext cx="3952" cy="2112"/>
            </a:xfrm>
            <a:prstGeom prst="rect">
              <a:avLst/>
            </a:prstGeom>
            <a:solidFill>
              <a:srgbClr val="696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1214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81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15" name="Rectangle 19"/>
            <p:cNvSpPr>
              <a:spLocks/>
            </p:cNvSpPr>
            <p:nvPr/>
          </p:nvSpPr>
          <p:spPr bwMode="auto">
            <a:xfrm>
              <a:off x="176" y="2200"/>
              <a:ext cx="4000" cy="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Main detector for the RR 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- luminosity maximised by </a:t>
              </a:r>
              <a:r>
                <a:rPr lang="en-US" sz="1800">
                  <a:solidFill>
                    <a:srgbClr val="A3A2A2"/>
                  </a:solidFill>
                  <a:latin typeface="Arial" charset="0"/>
                  <a:ea typeface="ＭＳ Ｐゴシック" charset="0"/>
                  <a:sym typeface="Arial" charset="0"/>
                </a:rPr>
                <a:t>low β quadrupole magnets</a:t>
              </a:r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The forward/backward tracking has been removed and the outer calorimeter inserts have been moved nearer to the interaction point.</a:t>
              </a:r>
            </a:p>
          </p:txBody>
        </p:sp>
        <p:grpSp>
          <p:nvGrpSpPr>
            <p:cNvPr id="51216" name="Group 22"/>
            <p:cNvGrpSpPr>
              <a:grpSpLocks/>
            </p:cNvGrpSpPr>
            <p:nvPr/>
          </p:nvGrpSpPr>
          <p:grpSpPr bwMode="auto">
            <a:xfrm>
              <a:off x="3604" y="960"/>
              <a:ext cx="568" cy="200"/>
              <a:chOff x="0" y="0"/>
              <a:chExt cx="567" cy="200"/>
            </a:xfrm>
          </p:grpSpPr>
          <p:sp>
            <p:nvSpPr>
              <p:cNvPr id="51217" name="Rectangle 20"/>
              <p:cNvSpPr>
                <a:spLocks/>
              </p:cNvSpPr>
              <p:nvPr/>
            </p:nvSpPr>
            <p:spPr bwMode="auto">
              <a:xfrm>
                <a:off x="267" y="0"/>
                <a:ext cx="300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D90B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 algn="l"/>
                <a:r>
                  <a:rPr lang="en-US" sz="1600">
                    <a:solidFill>
                      <a:srgbClr val="D90B00"/>
                    </a:solidFill>
                    <a:latin typeface="Arial Italic" charset="0"/>
                    <a:ea typeface="ＭＳ Ｐゴシック" charset="0"/>
                    <a:sym typeface="Arial Italic" charset="0"/>
                  </a:rPr>
                  <a:t>p/A</a:t>
                </a:r>
              </a:p>
            </p:txBody>
          </p:sp>
          <p:sp>
            <p:nvSpPr>
              <p:cNvPr id="51218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0" y="108"/>
                <a:ext cx="323" cy="0"/>
              </a:xfrm>
              <a:prstGeom prst="line">
                <a:avLst/>
              </a:prstGeom>
              <a:noFill/>
              <a:ln w="38100">
                <a:solidFill>
                  <a:srgbClr val="D90B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0F20B-B8E1-994B-994B-1375D29AEF2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473200"/>
            <a:ext cx="11137900" cy="738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/>
          </p:cNvSpPr>
          <p:nvPr/>
        </p:nvSpPr>
        <p:spPr bwMode="auto">
          <a:xfrm>
            <a:off x="9626600" y="8864600"/>
            <a:ext cx="2578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2400">
                <a:solidFill>
                  <a:srgbClr val="FF0000"/>
                </a:solidFill>
                <a:latin typeface="Arial" charset="0"/>
                <a:ea typeface="ＭＳ Ｐゴシック" charset="0"/>
                <a:sym typeface="Arial" charset="0"/>
              </a:rPr>
              <a:t>Not yet approved!</a:t>
            </a:r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9321800"/>
            <a:ext cx="104124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C4D1A8-B48C-824E-8942-01D19AF78CC6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8150225"/>
            <a:ext cx="97917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LHeC Tentative Time Schedule</a:t>
            </a: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46300"/>
            <a:ext cx="9596438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4" name="Rectangle 5"/>
          <p:cNvSpPr>
            <a:spLocks/>
          </p:cNvSpPr>
          <p:nvPr/>
        </p:nvSpPr>
        <p:spPr bwMode="auto">
          <a:xfrm>
            <a:off x="9944100" y="1866900"/>
            <a:ext cx="12525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>
                <a:solidFill>
                  <a:schemeClr val="tx1"/>
                </a:solidFill>
                <a:ea typeface="ＭＳ Ｐゴシック" charset="0"/>
              </a:rPr>
              <a:t>Machine only</a:t>
            </a:r>
          </a:p>
        </p:txBody>
      </p:sp>
      <p:grpSp>
        <p:nvGrpSpPr>
          <p:cNvPr id="53255" name="Group 8"/>
          <p:cNvGrpSpPr>
            <a:grpSpLocks/>
          </p:cNvGrpSpPr>
          <p:nvPr/>
        </p:nvGrpSpPr>
        <p:grpSpPr bwMode="auto">
          <a:xfrm>
            <a:off x="9788525" y="7515225"/>
            <a:ext cx="2527300" cy="446088"/>
            <a:chOff x="0" y="0"/>
            <a:chExt cx="1592" cy="281"/>
          </a:xfrm>
        </p:grpSpPr>
        <p:sp>
          <p:nvSpPr>
            <p:cNvPr id="53256" name="Line 6"/>
            <p:cNvSpPr>
              <a:spLocks noChangeShapeType="1"/>
            </p:cNvSpPr>
            <p:nvPr/>
          </p:nvSpPr>
          <p:spPr bwMode="auto">
            <a:xfrm>
              <a:off x="0" y="280"/>
              <a:ext cx="1592" cy="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57" name="Rectangle 7"/>
            <p:cNvSpPr>
              <a:spLocks/>
            </p:cNvSpPr>
            <p:nvPr/>
          </p:nvSpPr>
          <p:spPr bwMode="auto">
            <a:xfrm>
              <a:off x="83" y="0"/>
              <a:ext cx="679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95899" bIns="38100">
              <a:spAutoFit/>
            </a:bodyPr>
            <a:lstStyle/>
            <a:p>
              <a:pPr marL="19050" algn="l"/>
              <a:r>
                <a:rPr lang="en-US" sz="2400" i="1">
                  <a:solidFill>
                    <a:srgbClr val="FF0000"/>
                  </a:solidFill>
                  <a:ea typeface="ＭＳ Ｐゴシック" charset="0"/>
                </a:rPr>
                <a:t>HL LHC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403935-3AFD-DC46-8604-B5106DFE18EB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/>
          </p:cNvSpPr>
          <p:nvPr/>
        </p:nvSpPr>
        <p:spPr bwMode="auto">
          <a:xfrm>
            <a:off x="8382000" y="9321800"/>
            <a:ext cx="317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Max Klein, Liverpool</a:t>
            </a:r>
          </a:p>
        </p:txBody>
      </p:sp>
      <p:grpSp>
        <p:nvGrpSpPr>
          <p:cNvPr id="54276" name="Group 7"/>
          <p:cNvGrpSpPr>
            <a:grpSpLocks/>
          </p:cNvGrpSpPr>
          <p:nvPr/>
        </p:nvGrpSpPr>
        <p:grpSpPr bwMode="auto">
          <a:xfrm>
            <a:off x="1155700" y="1092200"/>
            <a:ext cx="10693400" cy="7556500"/>
            <a:chOff x="0" y="0"/>
            <a:chExt cx="6736" cy="4760"/>
          </a:xfrm>
        </p:grpSpPr>
        <p:pic>
          <p:nvPicPr>
            <p:cNvPr id="5427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736" cy="4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78" name="Rectangle 4"/>
            <p:cNvSpPr>
              <a:spLocks/>
            </p:cNvSpPr>
            <p:nvPr/>
          </p:nvSpPr>
          <p:spPr bwMode="auto">
            <a:xfrm>
              <a:off x="2488" y="1192"/>
              <a:ext cx="213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2400">
                  <a:solidFill>
                    <a:srgbClr val="0DFF03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√</a:t>
              </a:r>
            </a:p>
          </p:txBody>
        </p:sp>
        <p:sp>
          <p:nvSpPr>
            <p:cNvPr id="54279" name="Rectangle 5"/>
            <p:cNvSpPr>
              <a:spLocks/>
            </p:cNvSpPr>
            <p:nvPr/>
          </p:nvSpPr>
          <p:spPr bwMode="auto">
            <a:xfrm>
              <a:off x="4256" y="1336"/>
              <a:ext cx="213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2400">
                  <a:solidFill>
                    <a:srgbClr val="0DFF03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√</a:t>
              </a:r>
            </a:p>
          </p:txBody>
        </p:sp>
        <p:sp>
          <p:nvSpPr>
            <p:cNvPr id="54280" name="Rectangle 6"/>
            <p:cNvSpPr>
              <a:spLocks/>
            </p:cNvSpPr>
            <p:nvPr/>
          </p:nvSpPr>
          <p:spPr bwMode="auto">
            <a:xfrm>
              <a:off x="4536" y="1576"/>
              <a:ext cx="55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400">
                  <a:solidFill>
                    <a:srgbClr val="003DCC"/>
                  </a:solidFill>
                  <a:latin typeface="Arial Bold" charset="0"/>
                  <a:ea typeface="ＭＳ Ｐゴシック" charset="0"/>
                  <a:sym typeface="Arial Bold" charset="0"/>
                </a:rPr>
                <a:t>(8-11/11)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-12700" y="3517900"/>
            <a:ext cx="13068300" cy="632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3050" y="309563"/>
            <a:ext cx="124968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New Terascale  Facility</a:t>
            </a:r>
          </a:p>
        </p:txBody>
      </p:sp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88900" y="3517900"/>
            <a:ext cx="12827000" cy="6261100"/>
            <a:chOff x="0" y="0"/>
            <a:chExt cx="8080" cy="3944"/>
          </a:xfrm>
        </p:grpSpPr>
        <p:pic>
          <p:nvPicPr>
            <p:cNvPr id="3687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"/>
              <a:ext cx="4200" cy="3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87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4"/>
            <a:stretch>
              <a:fillRect/>
            </a:stretch>
          </p:blipFill>
          <p:spPr bwMode="auto">
            <a:xfrm>
              <a:off x="4200" y="0"/>
              <a:ext cx="3880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6869" name="Rectangle 7"/>
          <p:cNvSpPr>
            <a:spLocks/>
          </p:cNvSpPr>
          <p:nvPr/>
        </p:nvSpPr>
        <p:spPr bwMode="auto">
          <a:xfrm>
            <a:off x="280988" y="9436100"/>
            <a:ext cx="11277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95899" bIns="38100"/>
          <a:lstStyle/>
          <a:p>
            <a:pPr marL="19050" algn="l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Q</a:t>
            </a:r>
            <a:r>
              <a:rPr lang="en-US" sz="1400" baseline="30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2</a:t>
            </a: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= 4momentum transfer</a:t>
            </a:r>
            <a:r>
              <a:rPr lang="en-US" sz="1400" baseline="30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2  </a:t>
            </a: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     x = Bjorken x: fraction of p</a:t>
            </a:r>
            <a:r>
              <a:rPr lang="ja-JP" altLang="en-US" sz="1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’</a:t>
            </a:r>
            <a:r>
              <a:rPr lang="en-US" altLang="ja-JP"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 momentum</a:t>
            </a:r>
            <a:endParaRPr lang="en-US" sz="14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6870" name="Rectangle 8"/>
          <p:cNvSpPr>
            <a:spLocks/>
          </p:cNvSpPr>
          <p:nvPr/>
        </p:nvSpPr>
        <p:spPr bwMode="auto">
          <a:xfrm>
            <a:off x="798513" y="1308100"/>
            <a:ext cx="11938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Electrons of 60-140 GeV collide with LHC protons of 7000 GeV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ep design     </a:t>
            </a:r>
            <a:r>
              <a:rPr lang="en-US" sz="24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L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≈</a:t>
            </a:r>
            <a:r>
              <a:rPr lang="en-US" sz="24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10</a:t>
            </a:r>
            <a:r>
              <a:rPr lang="en-US" sz="2400" baseline="320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33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cm</a:t>
            </a:r>
            <a:r>
              <a:rPr lang="en-US" sz="2400" baseline="3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-2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</a:t>
            </a:r>
            <a:r>
              <a:rPr lang="en-US" sz="2400" baseline="3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-1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with     </a:t>
            </a:r>
            <a:r>
              <a:rPr lang="en-US" sz="24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E</a:t>
            </a:r>
            <a:r>
              <a:rPr lang="en-US" sz="2400" baseline="-60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cms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in the range of </a:t>
            </a:r>
            <a:r>
              <a:rPr lang="en-US" sz="24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1-2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TeV</a:t>
            </a: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/>
            </a:r>
            <a:b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     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 exceeding  the integrated luminosity at HERA by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2 orders of magnitude and the kinematic range by a factor of 20  in (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Q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; x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-1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EA4FC6-FF19-1349-830F-A1208C639230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50" y="106363"/>
            <a:ext cx="8966200" cy="1193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Conclusions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7675" y="1922463"/>
            <a:ext cx="9575800" cy="6883400"/>
          </a:xfrm>
        </p:spPr>
        <p:txBody>
          <a:bodyPr/>
          <a:lstStyle/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Both machine variants RR/LR could be realised in time for the</a:t>
            </a:r>
            <a:br>
              <a:rPr lang="en-US" sz="2400" smtClean="0"/>
            </a:br>
            <a:r>
              <a:rPr lang="en-US" sz="2400" smtClean="0"/>
              <a:t>HL LHC running (~2023)</a:t>
            </a:r>
            <a:br>
              <a:rPr lang="en-US" sz="2400" smtClean="0"/>
            </a:br>
            <a:r>
              <a:rPr lang="en-US" sz="2400" smtClean="0"/>
              <a:t>- some R&amp;D / prototyping necessary (LR mostly); </a:t>
            </a:r>
            <a:br>
              <a:rPr lang="en-US" sz="2400" smtClean="0"/>
            </a:br>
            <a:r>
              <a:rPr lang="en-US" sz="2400" smtClean="0"/>
              <a:t>- synergies with other projects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The detector ensuring the physics program</a:t>
            </a:r>
            <a:br>
              <a:rPr lang="en-US" sz="2400" smtClean="0"/>
            </a:br>
            <a:r>
              <a:rPr lang="en-US" sz="2400" smtClean="0"/>
              <a:t>- high precision; first simulations promising</a:t>
            </a:r>
            <a:br>
              <a:rPr lang="en-US" sz="2400" smtClean="0"/>
            </a:br>
            <a:r>
              <a:rPr lang="en-US" sz="2400" smtClean="0"/>
              <a:t>- flexible/modular</a:t>
            </a:r>
            <a:br>
              <a:rPr lang="en-US" sz="2400" smtClean="0"/>
            </a:br>
            <a:r>
              <a:rPr lang="en-US" sz="2400" smtClean="0"/>
              <a:t>- using available technology </a:t>
            </a:r>
          </a:p>
          <a:p>
            <a:pPr marL="339725" lvl="1" eaLnBrk="1" hangingPunct="1">
              <a:buClr>
                <a:srgbClr val="FFC903"/>
              </a:buClr>
              <a:defRPr/>
            </a:pP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New and exciting physics of DIS in                             at CERN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Thanks to my colleagues from whom I have taken slides/details</a:t>
            </a:r>
            <a:br>
              <a:rPr lang="en-US" sz="2400" smtClean="0"/>
            </a:br>
            <a:r>
              <a:rPr lang="en-US" sz="2400" smtClean="0"/>
              <a:t>and with whom I</a:t>
            </a:r>
            <a:r>
              <a:rPr lang="ja-JP" altLang="en-US" sz="2400" smtClean="0">
                <a:latin typeface="Arial"/>
              </a:rPr>
              <a:t>’</a:t>
            </a:r>
            <a:r>
              <a:rPr lang="en-US" sz="2400" smtClean="0"/>
              <a:t>m enjoying the LHeC adventure</a:t>
            </a:r>
            <a:br>
              <a:rPr lang="en-US" sz="2400" smtClean="0"/>
            </a:br>
            <a:endParaRPr lang="en-US" sz="2400" smtClean="0"/>
          </a:p>
          <a:p>
            <a:pPr marL="339725" lvl="1" eaLnBrk="1" hangingPunct="1">
              <a:buClr>
                <a:srgbClr val="FFC903"/>
              </a:buClr>
              <a:defRPr/>
            </a:pPr>
            <a:r>
              <a:rPr lang="en-US" sz="2400" smtClean="0"/>
              <a:t>… the LHeC is already half built (J.Engelen)</a:t>
            </a: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6029325"/>
            <a:ext cx="2095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8192E6-8483-EF41-A13F-6DD04A21817E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054225"/>
            <a:ext cx="93853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/>
          </p:cNvSpPr>
          <p:nvPr/>
        </p:nvSpPr>
        <p:spPr bwMode="auto">
          <a:xfrm>
            <a:off x="8839200" y="8267700"/>
            <a:ext cx="1892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Max Klein, Liverpool</a:t>
            </a:r>
          </a:p>
        </p:txBody>
      </p:sp>
      <p:sp>
        <p:nvSpPr>
          <p:cNvPr id="56325" name="Rectangle 4"/>
          <p:cNvSpPr>
            <a:spLocks/>
          </p:cNvSpPr>
          <p:nvPr/>
        </p:nvSpPr>
        <p:spPr bwMode="auto">
          <a:xfrm>
            <a:off x="3614738" y="8864600"/>
            <a:ext cx="577373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>
                <a:solidFill>
                  <a:srgbClr val="FEB80A"/>
                </a:solidFill>
                <a:latin typeface="Arial Rounded MT Bold" charset="0"/>
                <a:ea typeface="ＭＳ Ｐゴシック" charset="0"/>
                <a:sym typeface="Arial Rounded MT Bold" charset="0"/>
              </a:rPr>
              <a:t>It should be used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>
          <a:xfrm>
            <a:off x="1149350" y="106363"/>
            <a:ext cx="10693400" cy="1778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Fruitfully Collider Triumvirate</a:t>
            </a:r>
            <a:br>
              <a:rPr lang="en-US" smtClean="0"/>
            </a:br>
            <a:r>
              <a:rPr lang="en-US" smtClean="0"/>
              <a:t>at Terascale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139F31-7B81-D94A-8DAB-8BE60290184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0050" y="4284663"/>
            <a:ext cx="9639300" cy="11811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Backup Slides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5"/>
          <p:cNvGrpSpPr>
            <a:grpSpLocks/>
          </p:cNvGrpSpPr>
          <p:nvPr/>
        </p:nvGrpSpPr>
        <p:grpSpPr bwMode="auto">
          <a:xfrm>
            <a:off x="1195388" y="739775"/>
            <a:ext cx="10601325" cy="8610600"/>
            <a:chOff x="0" y="0"/>
            <a:chExt cx="6678" cy="5424"/>
          </a:xfrm>
        </p:grpSpPr>
        <p:sp>
          <p:nvSpPr>
            <p:cNvPr id="58373" name="Rectangle 1"/>
            <p:cNvSpPr>
              <a:spLocks/>
            </p:cNvSpPr>
            <p:nvPr/>
          </p:nvSpPr>
          <p:spPr bwMode="auto">
            <a:xfrm>
              <a:off x="0" y="0"/>
              <a:ext cx="1744" cy="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Adolphsen (SLAC)</a:t>
              </a:r>
            </a:p>
            <a:p>
              <a:pPr algn="l">
                <a:buFontTx/>
                <a:buAutoNum type="alphaUcPeriod" startAt="19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Alekhin (Serpukhov, 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A.N.Akai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Aksakal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 Allport (Liverpool) 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J.L. Albacete (IPhT Saclay)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 Andreev (LPI Moscow)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Appleby (Cockcroft)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N. Armesto (St. de Compostela)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G. Azuelos (Montreal)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Bai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Barber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Bartels (Hamburg)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Behr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O. Behnke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Belyaev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I. Ben Zvi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N. Bernard (UCLA)</a:t>
              </a:r>
            </a:p>
            <a:p>
              <a:pPr algn="l">
                <a:buFontTx/>
                <a:buAutoNum type="alphaUcPeriod" startAt="19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Bertolucci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Biswal (Orissa)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Bettoni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Bluemlein (DESY)</a:t>
              </a:r>
            </a:p>
            <a:p>
              <a:pPr algn="l">
                <a:buFontTx/>
                <a:buAutoNum type="alphaUcPeriod" startAt="8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Boettcher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Braun (PSI)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Brodsky (SLAC)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Bogacz (Jlab)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Bracco (CERN)</a:t>
              </a:r>
            </a:p>
            <a:p>
              <a:pPr algn="l">
                <a:buFontTx/>
                <a:buAutoNum type="alphaUcPeriod" startAt="15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Bruening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Bulyak (Charkov)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Bunyatian (DESY)</a:t>
              </a:r>
            </a:p>
            <a:p>
              <a:pPr algn="l">
                <a:buFontTx/>
                <a:buAutoNum type="alphaUcPeriod" startAt="8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Burkhardt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I.T. Cakir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O. Cakir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Calaga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Ciapala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Ciftci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A.K.Ciftci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B.A. Cole (Columbia)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J.C. Collins (Penn State)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Dainton (Liverpool)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De Roeck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d'Enterria (CERN)</a:t>
              </a:r>
            </a:p>
          </p:txBody>
        </p:sp>
        <p:sp>
          <p:nvSpPr>
            <p:cNvPr id="58374" name="Rectangle 2"/>
            <p:cNvSpPr>
              <a:spLocks/>
            </p:cNvSpPr>
            <p:nvPr/>
          </p:nvSpPr>
          <p:spPr bwMode="auto">
            <a:xfrm>
              <a:off x="1739" y="0"/>
              <a:ext cx="1504" cy="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Dudarev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Eide (NTNU)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Eroglu (Uludag)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K.J. Eskola (Jyvaskyla)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L. Favart (IIHE Brussels)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Fitterer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Forte (Milano)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 Gambino (Torino)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Gehrmann (Zurich)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Glasman (Madrid)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Godbole (Tata)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 Goddard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Greenshaw (Liverpool)</a:t>
              </a:r>
            </a:p>
            <a:p>
              <a:pPr marL="190500" indent="-190500" algn="l">
                <a:buFontTx/>
                <a:buAutoNum type="alphaUcPeriod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Guffanti (Freiburg)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 Guzey (Jefferson)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Gwenlan (Oxford)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Han (Harvard)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Y. Hao (BNL)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F. Haug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W. Herr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 Holzer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Ishitsuka (Tokyo I.Tech.)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Jacquet (Orsay, LAL)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 Jeanneret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J.M. Jimenez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Jung (DESY)</a:t>
              </a:r>
            </a:p>
            <a:p>
              <a:pPr marL="190500" indent="-190500" algn="l">
                <a:buFontTx/>
                <a:buAutoNum type="alphaUcPeriod" startAt="10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Jowett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Karadeniz (Ankara)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Kayran (BNL)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F. Kosac (Uludag)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Kilic (Uludag}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K. Kimura (Tokyo I.Tech.)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Klein (Liverpool)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U. Klein (Liverpool)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Kluge (Hamburg)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G. Kramer (Hamburg)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Korostelev (Cockcroft)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Kosmicki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 Kostka (DESY)</a:t>
              </a:r>
            </a:p>
            <a:p>
              <a:pPr marL="190500" indent="-190500" algn="l">
                <a:buFontTx/>
                <a:buAutoNum type="alphaUcPeriod" startAt="8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Kowalski (DESY)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Kuchler (CERN)</a:t>
              </a:r>
            </a:p>
            <a:p>
              <a:pPr marL="190500" indent="-190500"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Kuze (Tokyo I.Tech.)</a:t>
              </a:r>
            </a:p>
          </p:txBody>
        </p:sp>
        <p:sp>
          <p:nvSpPr>
            <p:cNvPr id="58375" name="Rectangle 3"/>
            <p:cNvSpPr>
              <a:spLocks/>
            </p:cNvSpPr>
            <p:nvPr/>
          </p:nvSpPr>
          <p:spPr bwMode="auto">
            <a:xfrm>
              <a:off x="3243" y="0"/>
              <a:ext cx="1864" cy="5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Lappi (Jyvaskyla)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 Laycock (Liverpool)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Levichev (BINP)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Levonian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V.N. Litvinenko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A.Lombardi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Marquet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 Mellado (Harvard)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K-H. Mess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Moch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I.I. Morozov (BINP)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Y. Muttoni (CERN)</a:t>
              </a:r>
            </a:p>
            <a:p>
              <a:pPr algn="l">
                <a:buFontTx/>
                <a:buAutoNum type="alphaUcPeriod" startAt="19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Myers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Nandi (Montreal)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P.R. Newman (Birmingham)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Omori (KEK)</a:t>
              </a:r>
            </a:p>
            <a:p>
              <a:pPr algn="l">
                <a:buFontTx/>
                <a:buAutoNum type="alphaUcPeriod" startAt="10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Osborne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Y. Papaphilippou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Paoloni (Pisa)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Pascaud (LAL Orsay)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Paukkunen (St. de Compostela)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Perez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Pieloni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Pilicer (Uludag)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Polini (Bologna)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 Ptitsyn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Y. Pupkov (BINP)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 Radescu (Heidelberg U)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Raychaudhuri (Tata)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L. Rinolfi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Rohini (Tata India)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Rojo (Milano)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Russenschuck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A. Salgado (St. de Compostela)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K. Sampai (Tokyo I. Tech)</a:t>
              </a:r>
            </a:p>
            <a:p>
              <a:pPr algn="l">
                <a:buFontTx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Sauvan (Lyon)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Sahin (Ankara)</a:t>
              </a:r>
            </a:p>
            <a:p>
              <a:pPr algn="l">
                <a:buFontTx/>
                <a:buChar char="•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Schneekloth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A.N. Skrinsky (Novosibirsk) 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T. Schoerner Sadenius (DESY)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Schulte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N. Soumitra (Torino)</a:t>
              </a:r>
            </a:p>
          </p:txBody>
        </p:sp>
        <p:sp>
          <p:nvSpPr>
            <p:cNvPr id="58376" name="Rectangle 4"/>
            <p:cNvSpPr>
              <a:spLocks/>
            </p:cNvSpPr>
            <p:nvPr/>
          </p:nvSpPr>
          <p:spPr bwMode="auto">
            <a:xfrm>
              <a:off x="5110" y="0"/>
              <a:ext cx="1568" cy="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Spiesberger (Mainz)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A.M. Stasto (Penn State)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Strikman (Penn State)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M. Sullivan (SLAC)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B. Surrow (MIT)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Sultansoy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Y.P. Sun (SLAC)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W. Smith (Madison)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I. Tapan (Uludag)</a:t>
              </a:r>
            </a:p>
            <a:p>
              <a:pPr algn="l">
                <a:buFontTx/>
                <a:buAutoNum type="alphaUcPeriod" startAt="16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Taels (Antwerpen)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E. Tassi (Calabria)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Ten Kate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Terron (Madrid)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H. Thiesen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L. Thompson (Cockcroft)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K. Tokushuku   (KEK)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Tomas Garcia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Tommasini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D. Trbojevic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N. Tsoupas (BNL)</a:t>
              </a:r>
            </a:p>
            <a:p>
              <a:pPr algn="l">
                <a:buFontTx/>
                <a:buAutoNum type="alphaUcPeriod" startAt="10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Tuckmantel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S. Turkoz (Ankara)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K. Tywoniuk (Lund)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G. Unel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J. Urakawa (KEK)</a:t>
              </a:r>
            </a:p>
            <a:p>
              <a:pPr algn="l">
                <a:buFontTx/>
                <a:buAutoNum type="alphaUcPeriod" startAt="16"/>
              </a:pPr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Van Mechelen (Antwerpen)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Variola (SACLAY)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Veness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 Vivoli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P. Vobly (BINP)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R. Wallny (ETHZ)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G. Watt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G. Weiglein (Hamburg)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C. Weiss (JLab)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U.A. Wiedemann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U. Wienands (SLAC)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F. Willeke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V. Yakimenko (BNL)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A.F. Zarnecki (Warsaw)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F. Zimmermann (CERN)</a:t>
              </a: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F. Zomer (Orsay LAL)</a:t>
              </a:r>
            </a:p>
          </p:txBody>
        </p:sp>
      </p:grpSp>
      <p:sp>
        <p:nvSpPr>
          <p:cNvPr id="58370" name="Rectangle 6"/>
          <p:cNvSpPr>
            <a:spLocks/>
          </p:cNvSpPr>
          <p:nvPr/>
        </p:nvSpPr>
        <p:spPr bwMode="auto">
          <a:xfrm>
            <a:off x="3881438" y="234950"/>
            <a:ext cx="5232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8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CDR Authorlist   </a:t>
            </a:r>
            <a:r>
              <a:rPr lang="en-US" sz="14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5</a:t>
            </a:r>
            <a:r>
              <a:rPr lang="en-US" sz="1400" baseline="320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th</a:t>
            </a:r>
            <a:r>
              <a:rPr lang="en-US" sz="14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 August 2011</a:t>
            </a:r>
          </a:p>
        </p:txBody>
      </p:sp>
      <p:pic>
        <p:nvPicPr>
          <p:cNvPr id="583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8"/>
          <p:cNvSpPr>
            <a:spLocks/>
          </p:cNvSpPr>
          <p:nvPr/>
        </p:nvSpPr>
        <p:spPr bwMode="auto">
          <a:xfrm>
            <a:off x="3965575" y="9347200"/>
            <a:ext cx="50609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No one could work full time on LHeC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3"/>
          <p:cNvGrpSpPr>
            <a:grpSpLocks/>
          </p:cNvGrpSpPr>
          <p:nvPr/>
        </p:nvGrpSpPr>
        <p:grpSpPr bwMode="auto">
          <a:xfrm>
            <a:off x="6477000" y="1701800"/>
            <a:ext cx="3238500" cy="7446963"/>
            <a:chOff x="0" y="0"/>
            <a:chExt cx="2040" cy="4691"/>
          </a:xfrm>
        </p:grpSpPr>
        <p:pic>
          <p:nvPicPr>
            <p:cNvPr id="59406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"/>
              <a:ext cx="2040" cy="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Rectangle 2"/>
            <p:cNvSpPr>
              <a:spLocks/>
            </p:cNvSpPr>
            <p:nvPr/>
          </p:nvSpPr>
          <p:spPr bwMode="auto">
            <a:xfrm>
              <a:off x="0" y="0"/>
              <a:ext cx="190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80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Working Group Convenors</a:t>
              </a:r>
            </a:p>
          </p:txBody>
        </p:sp>
      </p:grpSp>
      <p:grpSp>
        <p:nvGrpSpPr>
          <p:cNvPr id="59394" name="Group 6"/>
          <p:cNvGrpSpPr>
            <a:grpSpLocks/>
          </p:cNvGrpSpPr>
          <p:nvPr/>
        </p:nvGrpSpPr>
        <p:grpSpPr bwMode="auto">
          <a:xfrm>
            <a:off x="3429000" y="5105400"/>
            <a:ext cx="3005138" cy="4062413"/>
            <a:chOff x="0" y="0"/>
            <a:chExt cx="1893" cy="2559"/>
          </a:xfrm>
        </p:grpSpPr>
        <p:pic>
          <p:nvPicPr>
            <p:cNvPr id="5940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"/>
              <a:ext cx="1893" cy="2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5" name="Rectangle 5"/>
            <p:cNvSpPr>
              <a:spLocks/>
            </p:cNvSpPr>
            <p:nvPr/>
          </p:nvSpPr>
          <p:spPr bwMode="auto">
            <a:xfrm>
              <a:off x="0" y="0"/>
              <a:ext cx="143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80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Steering Committee</a:t>
              </a:r>
            </a:p>
          </p:txBody>
        </p:sp>
      </p:grpSp>
      <p:grpSp>
        <p:nvGrpSpPr>
          <p:cNvPr id="59395" name="Group 9"/>
          <p:cNvGrpSpPr>
            <a:grpSpLocks/>
          </p:cNvGrpSpPr>
          <p:nvPr/>
        </p:nvGrpSpPr>
        <p:grpSpPr bwMode="auto">
          <a:xfrm>
            <a:off x="101600" y="1714500"/>
            <a:ext cx="3549650" cy="5894388"/>
            <a:chOff x="0" y="0"/>
            <a:chExt cx="2236" cy="3713"/>
          </a:xfrm>
        </p:grpSpPr>
        <p:pic>
          <p:nvPicPr>
            <p:cNvPr id="5940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"/>
              <a:ext cx="2236" cy="3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3" name="Rectangle 8"/>
            <p:cNvSpPr>
              <a:spLocks/>
            </p:cNvSpPr>
            <p:nvPr/>
          </p:nvSpPr>
          <p:spPr bwMode="auto">
            <a:xfrm>
              <a:off x="0" y="0"/>
              <a:ext cx="216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80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Scientific Advisory Committee</a:t>
              </a:r>
            </a:p>
          </p:txBody>
        </p:sp>
      </p:grpSp>
      <p:sp>
        <p:nvSpPr>
          <p:cNvPr id="59396" name="Rectangle 10"/>
          <p:cNvSpPr>
            <a:spLocks/>
          </p:cNvSpPr>
          <p:nvPr/>
        </p:nvSpPr>
        <p:spPr bwMode="auto">
          <a:xfrm>
            <a:off x="3556000" y="190500"/>
            <a:ext cx="589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50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LHeC Organisation</a:t>
            </a:r>
          </a:p>
        </p:txBody>
      </p:sp>
      <p:grpSp>
        <p:nvGrpSpPr>
          <p:cNvPr id="59397" name="Group 14"/>
          <p:cNvGrpSpPr>
            <a:grpSpLocks/>
          </p:cNvGrpSpPr>
          <p:nvPr/>
        </p:nvGrpSpPr>
        <p:grpSpPr bwMode="auto">
          <a:xfrm>
            <a:off x="9728200" y="1543050"/>
            <a:ext cx="3238500" cy="7613650"/>
            <a:chOff x="0" y="0"/>
            <a:chExt cx="2040" cy="4796"/>
          </a:xfrm>
        </p:grpSpPr>
        <p:pic>
          <p:nvPicPr>
            <p:cNvPr id="5939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0" name="Rectangle 12"/>
            <p:cNvSpPr>
              <a:spLocks/>
            </p:cNvSpPr>
            <p:nvPr/>
          </p:nvSpPr>
          <p:spPr bwMode="auto">
            <a:xfrm>
              <a:off x="40" y="0"/>
              <a:ext cx="11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800">
                  <a:solidFill>
                    <a:srgbClr val="002D99"/>
                  </a:solidFill>
                  <a:latin typeface="Arial Bold" charset="0"/>
                  <a:ea typeface="ＭＳ Ｐゴシック" charset="0"/>
                  <a:sym typeface="Arial Bold" charset="0"/>
                </a:rPr>
                <a:t>CERN Referees</a:t>
              </a:r>
            </a:p>
          </p:txBody>
        </p:sp>
        <p:sp>
          <p:nvSpPr>
            <p:cNvPr id="59401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noFill/>
            <a:ln w="25400">
              <a:solidFill>
                <a:srgbClr val="002D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44600"/>
            <a:ext cx="12649200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/>
          </p:cNvSpPr>
          <p:nvPr/>
        </p:nvSpPr>
        <p:spPr bwMode="auto">
          <a:xfrm>
            <a:off x="1473200" y="165100"/>
            <a:ext cx="108585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5000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Accelerator: Participating Institutes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908B9-4A99-3B4F-A525-5D405BFA3AC4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92200"/>
            <a:ext cx="10693400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3"/>
          <p:cNvSpPr>
            <a:spLocks/>
          </p:cNvSpPr>
          <p:nvPr/>
        </p:nvSpPr>
        <p:spPr bwMode="auto">
          <a:xfrm>
            <a:off x="8382000" y="9321800"/>
            <a:ext cx="3175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Max Klein, Liverpool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A08DF9-6D7E-2847-88DD-83BEA11D4A53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384300" y="88900"/>
            <a:ext cx="11049000" cy="863600"/>
          </a:xfrm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4800" smtClean="0"/>
              <a:t>High Precision Gluon Measurements</a:t>
            </a:r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992188"/>
            <a:ext cx="41179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990600"/>
            <a:ext cx="61515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4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5168900"/>
            <a:ext cx="613568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4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768975"/>
            <a:ext cx="51435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72" name="Rectangle 7"/>
          <p:cNvSpPr>
            <a:spLocks/>
          </p:cNvSpPr>
          <p:nvPr/>
        </p:nvSpPr>
        <p:spPr bwMode="auto">
          <a:xfrm>
            <a:off x="954088" y="5346700"/>
            <a:ext cx="397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NLO QCD </a:t>
            </a:r>
            <a:r>
              <a:rPr lang="ja-JP" alt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Calibri" charset="0"/>
              </a:rPr>
              <a:t>“</a:t>
            </a:r>
            <a:r>
              <a:rPr lang="en-US" altLang="ja-JP"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Fits</a:t>
            </a:r>
            <a:r>
              <a:rPr lang="ja-JP" alt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Calibri" charset="0"/>
              </a:rPr>
              <a:t>”</a:t>
            </a:r>
            <a:r>
              <a:rPr lang="en-US" altLang="ja-JP"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of LHeC simulated data</a:t>
            </a:r>
            <a:endParaRPr lang="en-US" sz="180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62473" name="Rectangle 8"/>
          <p:cNvSpPr>
            <a:spLocks/>
          </p:cNvSpPr>
          <p:nvPr/>
        </p:nvSpPr>
        <p:spPr bwMode="auto">
          <a:xfrm>
            <a:off x="9525000" y="3073400"/>
            <a:ext cx="14303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HERA + LHeC</a:t>
            </a:r>
          </a:p>
          <a:p>
            <a:pPr marL="57150" algn="l"/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F</a:t>
            </a:r>
            <a:r>
              <a:rPr lang="en-US" sz="1800" i="1" baseline="-6000">
                <a:solidFill>
                  <a:schemeClr val="tx1"/>
                </a:solidFill>
                <a:ea typeface="ＭＳ Ｐゴシック" charset="0"/>
              </a:rPr>
              <a:t>2</a:t>
            </a:r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 + F</a:t>
            </a:r>
            <a:r>
              <a:rPr lang="en-US" sz="1800" i="1" baseline="-6000">
                <a:solidFill>
                  <a:schemeClr val="tx1"/>
                </a:solidFill>
                <a:ea typeface="ＭＳ Ｐゴシック" charset="0"/>
              </a:rPr>
              <a:t>L</a:t>
            </a:r>
          </a:p>
          <a:p>
            <a:pPr marL="57150" algn="l"/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Q</a:t>
            </a:r>
            <a:r>
              <a:rPr lang="en-US" sz="1800" i="1" baseline="32000">
                <a:solidFill>
                  <a:schemeClr val="tx1"/>
                </a:solidFill>
                <a:ea typeface="ＭＳ Ｐゴシック" charset="0"/>
              </a:rPr>
              <a:t>2</a:t>
            </a:r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 = 2 GeV</a:t>
            </a:r>
            <a:r>
              <a:rPr lang="en-US" sz="1800" i="1" baseline="32000">
                <a:solidFill>
                  <a:schemeClr val="tx1"/>
                </a:solidFill>
                <a:ea typeface="ＭＳ Ｐゴシック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610FE5-9DE4-264E-9F2D-1E58B4B40B5F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44780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977900" y="127000"/>
            <a:ext cx="11049000" cy="863600"/>
          </a:xfrm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4800" smtClean="0"/>
              <a:t>Heavy Flavour @ LHeC</a:t>
            </a:r>
          </a:p>
        </p:txBody>
      </p:sp>
      <p:sp>
        <p:nvSpPr>
          <p:cNvPr id="63493" name="Rectangle 4"/>
          <p:cNvSpPr>
            <a:spLocks/>
          </p:cNvSpPr>
          <p:nvPr/>
        </p:nvSpPr>
        <p:spPr bwMode="auto">
          <a:xfrm>
            <a:off x="8851900" y="9359900"/>
            <a:ext cx="3644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Olaf Behnke, DESY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5B4CF9-0AB7-084E-96E7-EA7CBFA47CA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645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698500"/>
            <a:ext cx="9872663" cy="740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45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8147050"/>
            <a:ext cx="65198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4517" name="Rectangle 4"/>
          <p:cNvSpPr>
            <a:spLocks/>
          </p:cNvSpPr>
          <p:nvPr/>
        </p:nvSpPr>
        <p:spPr bwMode="auto">
          <a:xfrm>
            <a:off x="5854700" y="9359900"/>
            <a:ext cx="5588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Anna Stasto, Penn State &amp; RIKEN BNL &amp; Cracow INP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0E267-A2B4-0D4A-8AC4-03400E771B05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/>
          </p:cNvSpPr>
          <p:nvPr/>
        </p:nvSpPr>
        <p:spPr bwMode="auto">
          <a:xfrm>
            <a:off x="800100" y="4470400"/>
            <a:ext cx="7340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Physics </a:t>
            </a:r>
            <a:r>
              <a:rPr lang="en-US" sz="2400">
                <a:solidFill>
                  <a:srgbClr val="03C70A"/>
                </a:solidFill>
                <a:latin typeface="Arial" charset="0"/>
                <a:ea typeface="ＭＳ Ｐゴシック" charset="0"/>
                <a:sym typeface="Arial" charset="0"/>
              </a:rPr>
              <a:t>complementing the LHC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</a:p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High precision deep inelastic scattering (DIS)</a:t>
            </a:r>
          </a:p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Address important questions in strong and 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electroweak interactions</a:t>
            </a: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/>
            </a:r>
            <a:b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</a:br>
            <a:endParaRPr lang="en-US" sz="2400">
              <a:solidFill>
                <a:schemeClr val="tx1"/>
              </a:solidFill>
              <a:latin typeface="Arial" charset="0"/>
              <a:sym typeface="Arial" charset="0"/>
            </a:endParaRPr>
          </a:p>
          <a:p>
            <a:pPr marL="57150" algn="l">
              <a:buClr>
                <a:srgbClr val="FFFFFF"/>
              </a:buClr>
              <a:buSzPct val="125000"/>
              <a:buFont typeface="Arial Italic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r>
              <a:rPr lang="en-US" sz="2400">
                <a:solidFill>
                  <a:srgbClr val="03C70A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Includes electron-ion (eA) scattering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into a (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Q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; x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-1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) </a:t>
            </a:r>
            <a:r>
              <a:rPr lang="en-US" sz="2400">
                <a:solidFill>
                  <a:srgbClr val="03C70A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  <a:br>
              <a:rPr lang="en-US" sz="2400">
                <a:solidFill>
                  <a:srgbClr val="03C70A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</a:br>
            <a:r>
              <a:rPr lang="en-US" sz="2400">
                <a:solidFill>
                  <a:srgbClr val="03C70A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  4 orders of magnitude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extended compared to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  previous lepton-nucleus DIS experiments.</a:t>
            </a: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/>
            </a:r>
            <a:b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</a:br>
            <a:endParaRPr lang="en-US" sz="2400">
              <a:solidFill>
                <a:schemeClr val="tx1"/>
              </a:solidFill>
              <a:latin typeface="Arial" charset="0"/>
              <a:sym typeface="Arial" charset="0"/>
            </a:endParaRPr>
          </a:p>
        </p:txBody>
      </p:sp>
      <p:sp>
        <p:nvSpPr>
          <p:cNvPr id="37892" name="Rectangle 3"/>
          <p:cNvSpPr>
            <a:spLocks/>
          </p:cNvSpPr>
          <p:nvPr/>
        </p:nvSpPr>
        <p:spPr bwMode="auto">
          <a:xfrm>
            <a:off x="798513" y="1308100"/>
            <a:ext cx="11938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Electrons of 60-140 GeV collide with LHC protons of 7000 GeV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endParaRPr lang="en-US" sz="2400">
              <a:solidFill>
                <a:schemeClr val="tx1"/>
              </a:solidFill>
              <a:latin typeface="Arial" charset="0"/>
              <a:ea typeface="ＭＳ Ｐゴシック" charset="0"/>
              <a:sym typeface="Arial" charset="0"/>
            </a:endParaRPr>
          </a:p>
          <a:p>
            <a:pPr marL="57150" algn="l"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ep design     </a:t>
            </a:r>
            <a:r>
              <a:rPr lang="en-US" sz="24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L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≈</a:t>
            </a:r>
            <a:r>
              <a:rPr lang="en-US" sz="24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10</a:t>
            </a:r>
            <a:r>
              <a:rPr lang="en-US" sz="2400" baseline="320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33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cm</a:t>
            </a:r>
            <a:r>
              <a:rPr lang="en-US" sz="2400" baseline="3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-2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</a:t>
            </a:r>
            <a:r>
              <a:rPr lang="en-US" sz="2400" baseline="32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-1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with     </a:t>
            </a:r>
            <a:r>
              <a:rPr lang="en-US" sz="24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E</a:t>
            </a:r>
            <a:r>
              <a:rPr lang="en-US" sz="2400" baseline="-6000">
                <a:solidFill>
                  <a:srgbClr val="04FF02"/>
                </a:solidFill>
                <a:latin typeface="Arial Italic" charset="0"/>
                <a:ea typeface="ＭＳ Ｐゴシック" charset="0"/>
                <a:sym typeface="Arial Italic" charset="0"/>
              </a:rPr>
              <a:t>cms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in the range of </a:t>
            </a:r>
            <a:r>
              <a:rPr lang="en-US" sz="2400">
                <a:solidFill>
                  <a:srgbClr val="FF0D05"/>
                </a:solidFill>
                <a:latin typeface="Arial" charset="0"/>
                <a:ea typeface="ＭＳ Ｐゴシック" charset="0"/>
                <a:sym typeface="Arial" charset="0"/>
              </a:rPr>
              <a:t>1-2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TeV</a:t>
            </a: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/>
            </a:r>
            <a:b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     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 exceeding  the integrated luminosity at HERA by</a:t>
            </a:r>
            <a:b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2 orders of magnitude and the kinematic range by a factor of 20  in (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Q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2</a:t>
            </a:r>
            <a:r>
              <a: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; x</a:t>
            </a:r>
            <a:r>
              <a:rPr lang="en-US" sz="2400" baseline="320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rPr>
              <a:t>-1</a:t>
            </a:r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)</a:t>
            </a:r>
          </a:p>
        </p:txBody>
      </p:sp>
      <p:grpSp>
        <p:nvGrpSpPr>
          <p:cNvPr id="37893" name="Group 6"/>
          <p:cNvGrpSpPr>
            <a:grpSpLocks/>
          </p:cNvGrpSpPr>
          <p:nvPr/>
        </p:nvGrpSpPr>
        <p:grpSpPr bwMode="auto">
          <a:xfrm>
            <a:off x="8521700" y="3759200"/>
            <a:ext cx="4330700" cy="5511800"/>
            <a:chOff x="0" y="0"/>
            <a:chExt cx="2728" cy="3472"/>
          </a:xfrm>
        </p:grpSpPr>
        <p:sp>
          <p:nvSpPr>
            <p:cNvPr id="2" name="Rectangle 4"/>
            <p:cNvSpPr>
              <a:spLocks/>
            </p:cNvSpPr>
            <p:nvPr/>
          </p:nvSpPr>
          <p:spPr bwMode="auto">
            <a:xfrm>
              <a:off x="512" y="0"/>
              <a:ext cx="171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Selected Highlights</a:t>
              </a:r>
            </a:p>
          </p:txBody>
        </p:sp>
        <p:sp>
          <p:nvSpPr>
            <p:cNvPr id="37896" name="Rectangle 5"/>
            <p:cNvSpPr>
              <a:spLocks/>
            </p:cNvSpPr>
            <p:nvPr/>
          </p:nvSpPr>
          <p:spPr bwMode="auto">
            <a:xfrm>
              <a:off x="0" y="392"/>
              <a:ext cx="2728" cy="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</a:t>
              </a:r>
              <a:r>
                <a:rPr lang="en-US" sz="1800">
                  <a:solidFill>
                    <a:schemeClr val="tx1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α</a:t>
              </a:r>
              <a:r>
                <a:rPr lang="en-US" sz="1800" baseline="-6000">
                  <a:solidFill>
                    <a:schemeClr val="tx1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s</a:t>
              </a: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measured to per mille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 → Grand unification of the couplings</a:t>
              </a:r>
            </a:p>
            <a:p>
              <a:pPr algn="l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Complete unfolding of proton structure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→ Maximise the potential of LHC</a:t>
              </a:r>
            </a:p>
            <a:p>
              <a:pPr algn="l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Saturation at low </a:t>
              </a:r>
              <a:r>
                <a:rPr lang="en-US" sz="1800">
                  <a:solidFill>
                    <a:schemeClr val="tx1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x</a:t>
              </a:r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→ Study in pQCD regime</a:t>
              </a:r>
              <a:b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</a:br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eA - nuclear structure functions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→ Complementary to e.g. EIC</a:t>
              </a:r>
            </a:p>
            <a:p>
              <a:pPr algn="l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>
                <a:buClr>
                  <a:srgbClr val="FFFFFF"/>
                </a:buClr>
                <a:buSzPct val="125000"/>
                <a:buFont typeface="Arial" charset="0"/>
                <a:buNone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Heavy flavour factory, precision tests of   the treatment of mass in pQCD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→  Understand the fits</a:t>
              </a:r>
            </a:p>
            <a:p>
              <a:pPr algn="l"/>
              <a:endPara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algn="l"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Leptoquarks, excited electrons, Higgs</a:t>
              </a:r>
            </a:p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  →  Complementary to LHC searches</a:t>
              </a:r>
            </a:p>
          </p:txBody>
        </p:sp>
      </p:grpSp>
      <p:sp>
        <p:nvSpPr>
          <p:cNvPr id="37895" name="Rectangle 7"/>
          <p:cNvSpPr>
            <a:spLocks noGrp="1" noChangeArrowheads="1"/>
          </p:cNvSpPr>
          <p:nvPr>
            <p:ph type="title"/>
          </p:nvPr>
        </p:nvSpPr>
        <p:spPr>
          <a:xfrm>
            <a:off x="1670050" y="284163"/>
            <a:ext cx="9639300" cy="10287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Exciting Physics Program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4933A-EFC4-024D-B862-3E0D061C4E52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3700" y="1270000"/>
            <a:ext cx="67564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977900" y="139700"/>
            <a:ext cx="11049000" cy="863600"/>
          </a:xfrm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4800" smtClean="0"/>
              <a:t>LHeC e+A Kinematic Coverage</a:t>
            </a:r>
          </a:p>
        </p:txBody>
      </p:sp>
      <p:grpSp>
        <p:nvGrpSpPr>
          <p:cNvPr id="65541" name="Group 6"/>
          <p:cNvGrpSpPr>
            <a:grpSpLocks/>
          </p:cNvGrpSpPr>
          <p:nvPr/>
        </p:nvGrpSpPr>
        <p:grpSpPr bwMode="auto">
          <a:xfrm>
            <a:off x="9283700" y="6007100"/>
            <a:ext cx="1819275" cy="2247900"/>
            <a:chOff x="0" y="0"/>
            <a:chExt cx="1146" cy="1416"/>
          </a:xfrm>
        </p:grpSpPr>
        <p:sp>
          <p:nvSpPr>
            <p:cNvPr id="65545" name="Rectangle 4"/>
            <p:cNvSpPr>
              <a:spLocks/>
            </p:cNvSpPr>
            <p:nvPr/>
          </p:nvSpPr>
          <p:spPr bwMode="auto">
            <a:xfrm>
              <a:off x="0" y="0"/>
              <a:ext cx="1146" cy="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3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Access to</a:t>
              </a:r>
            </a:p>
            <a:p>
              <a:pPr algn="l"/>
              <a:r>
                <a:rPr lang="en-US" sz="3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saturation</a:t>
              </a:r>
            </a:p>
            <a:p>
              <a:pPr algn="l"/>
              <a:r>
                <a:rPr lang="en-US" sz="3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scales</a:t>
              </a:r>
            </a:p>
            <a:p>
              <a:pPr algn="l"/>
              <a:r>
                <a:rPr lang="en-US" sz="3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</a:t>
              </a:r>
            </a:p>
            <a:p>
              <a:pPr algn="l"/>
              <a:r>
                <a:rPr lang="en-US" sz="3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– at b = 0.</a:t>
              </a:r>
            </a:p>
          </p:txBody>
        </p:sp>
        <p:pic>
          <p:nvPicPr>
            <p:cNvPr id="6554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" y="864"/>
              <a:ext cx="1080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5542" name="Rectangle 7"/>
          <p:cNvSpPr>
            <a:spLocks/>
          </p:cNvSpPr>
          <p:nvPr/>
        </p:nvSpPr>
        <p:spPr bwMode="auto">
          <a:xfrm>
            <a:off x="9283700" y="1498600"/>
            <a:ext cx="29337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The LHeC will</a:t>
            </a:r>
          </a:p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dramatically</a:t>
            </a:r>
          </a:p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expand  </a:t>
            </a:r>
          </a:p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coverage of</a:t>
            </a:r>
          </a:p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nuclear DIS</a:t>
            </a:r>
          </a:p>
          <a:p>
            <a:pPr algn="l"/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measurements.</a:t>
            </a:r>
            <a:b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</a:br>
            <a:r>
              <a:rPr 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- Nuclear PDF</a:t>
            </a:r>
            <a:r>
              <a:rPr lang="ja-JP" altLang="en-US" sz="3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’</a:t>
            </a:r>
            <a:r>
              <a:rPr lang="en-US" altLang="ja-JP" sz="3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</a:t>
            </a:r>
            <a:endParaRPr lang="en-US" sz="30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554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2451100"/>
            <a:ext cx="889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4" name="Rectangle 9"/>
          <p:cNvSpPr>
            <a:spLocks/>
          </p:cNvSpPr>
          <p:nvPr/>
        </p:nvSpPr>
        <p:spPr bwMode="auto">
          <a:xfrm>
            <a:off x="8153400" y="9359900"/>
            <a:ext cx="3644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marL="44450" algn="l"/>
            <a:r>
              <a:rPr lang="en-US" sz="15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DIS 2011, Brian A. Cole, Columbia Univ.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45A0-DAB6-B84E-87CE-85AE37CD57B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963738"/>
            <a:ext cx="12255500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977900" y="139700"/>
            <a:ext cx="11049000" cy="863600"/>
          </a:xfrm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4800" smtClean="0"/>
              <a:t>Improvements in Nuclear PDFs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741613" y="188913"/>
            <a:ext cx="7505700" cy="1333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5000" smtClean="0">
                <a:latin typeface="Arial Bold" charset="0"/>
                <a:cs typeface="Arial Bold" charset="0"/>
                <a:sym typeface="Arial Bold" charset="0"/>
              </a:rPr>
              <a:t>Design Parameters</a:t>
            </a:r>
            <a:r>
              <a:rPr lang="en-US" sz="50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50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Draft CDR - 5</a:t>
            </a:r>
            <a:r>
              <a:rPr lang="en-US" sz="2400" baseline="32000" smtClean="0">
                <a:latin typeface="Arial Bold" charset="0"/>
                <a:cs typeface="Arial Bold" charset="0"/>
                <a:sym typeface="Arial Bold" charset="0"/>
              </a:rPr>
              <a:t>th</a:t>
            </a: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 August 2011 </a:t>
            </a:r>
            <a:endParaRPr lang="en-US" sz="2400" smtClean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67586" name="Group 4"/>
          <p:cNvGrpSpPr>
            <a:grpSpLocks/>
          </p:cNvGrpSpPr>
          <p:nvPr/>
        </p:nvGrpSpPr>
        <p:grpSpPr bwMode="auto">
          <a:xfrm>
            <a:off x="76200" y="2463800"/>
            <a:ext cx="12847638" cy="5138738"/>
            <a:chOff x="0" y="0"/>
            <a:chExt cx="8093" cy="3237"/>
          </a:xfrm>
        </p:grpSpPr>
        <p:pic>
          <p:nvPicPr>
            <p:cNvPr id="6758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" y="512"/>
              <a:ext cx="3333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8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2" cy="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105900"/>
            <a:ext cx="53578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/>
          </p:cNvSpPr>
          <p:nvPr/>
        </p:nvSpPr>
        <p:spPr bwMode="auto">
          <a:xfrm>
            <a:off x="1552575" y="190500"/>
            <a:ext cx="9906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sym typeface="Arial Bold" charset="0"/>
              </a:rPr>
              <a:t>Summary of Machine Parameters</a:t>
            </a:r>
          </a:p>
        </p:txBody>
      </p:sp>
      <p:grpSp>
        <p:nvGrpSpPr>
          <p:cNvPr id="68611" name="Group 5"/>
          <p:cNvGrpSpPr>
            <a:grpSpLocks/>
          </p:cNvGrpSpPr>
          <p:nvPr/>
        </p:nvGrpSpPr>
        <p:grpSpPr bwMode="auto">
          <a:xfrm>
            <a:off x="342900" y="1041400"/>
            <a:ext cx="12026900" cy="8001000"/>
            <a:chOff x="0" y="0"/>
            <a:chExt cx="7576" cy="5040"/>
          </a:xfrm>
        </p:grpSpPr>
        <p:pic>
          <p:nvPicPr>
            <p:cNvPr id="686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56" cy="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" y="0"/>
              <a:ext cx="3624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AD979B-089A-2E4C-8909-5B5693093BC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1651000" y="41275"/>
            <a:ext cx="9690100" cy="987425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smtClean="0">
                <a:latin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sz="3800" smtClean="0">
                <a:solidFill>
                  <a:srgbClr val="1B337E"/>
                </a:solidFill>
                <a:latin typeface="Calibri Bold" charset="0"/>
                <a:cs typeface="Calibri Bold" charset="0"/>
                <a:sym typeface="Calibri Bold" charset="0"/>
              </a:rPr>
              <a:t>Accelerator: Ring - Ring</a:t>
            </a:r>
            <a:endParaRPr lang="en-US" sz="3800" smtClean="0">
              <a:solidFill>
                <a:srgbClr val="1B337E"/>
              </a:solidFill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sp>
        <p:nvSpPr>
          <p:cNvPr id="69635" name="Rectangle 2"/>
          <p:cNvSpPr>
            <a:spLocks/>
          </p:cNvSpPr>
          <p:nvPr/>
        </p:nvSpPr>
        <p:spPr bwMode="auto">
          <a:xfrm>
            <a:off x="1620838" y="2887663"/>
            <a:ext cx="5883275" cy="4889500"/>
          </a:xfrm>
          <a:prstGeom prst="rect">
            <a:avLst/>
          </a:prstGeom>
          <a:noFill/>
          <a:ln w="952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Baseline Parameters and Installation Scenarios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Lattice Design [Optics, Magnets, Bypasses]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IR for high Luminosity and  large Acceptance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rf Design [Installation in bypasses, Crabs?]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Injector Complex [Sources, Injector]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Injection and Dump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Cryogenics </a:t>
            </a:r>
            <a:r>
              <a:rPr lang="en-US" sz="2200">
                <a:solidFill>
                  <a:srgbClr val="343434"/>
                </a:solidFill>
                <a:latin typeface="Calibri" charset="0"/>
                <a:ea typeface="ＭＳ Ｐゴシック" charset="0"/>
                <a:sym typeface="Calibri" charset="0"/>
              </a:rPr>
              <a:t>– work in progress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Beam-beam effects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Impedance and Collective Effects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Vacuum and Beam Pipe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Integration into LHC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e Beam Polarization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Deuteron and Ion Beams</a:t>
            </a: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5441950"/>
            <a:ext cx="5126038" cy="3167063"/>
          </a:xfrm>
          <a:prstGeom prst="rect">
            <a:avLst/>
          </a:prstGeom>
          <a:noFill/>
          <a:ln w="952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7" name="Rectangle 4"/>
          <p:cNvSpPr>
            <a:spLocks/>
          </p:cNvSpPr>
          <p:nvPr/>
        </p:nvSpPr>
        <p:spPr bwMode="auto">
          <a:xfrm>
            <a:off x="10714038" y="6897688"/>
            <a:ext cx="1276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5.3m long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(35 cm)</a:t>
            </a:r>
            <a:r>
              <a:rPr lang="en-US" sz="1600" baseline="300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2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slim + light(er)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3080 magnets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Prototypes: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BINP-CERN</a:t>
            </a:r>
          </a:p>
        </p:txBody>
      </p:sp>
      <p:sp>
        <p:nvSpPr>
          <p:cNvPr id="69638" name="Rectangle 5"/>
          <p:cNvSpPr>
            <a:spLocks/>
          </p:cNvSpPr>
          <p:nvPr/>
        </p:nvSpPr>
        <p:spPr bwMode="auto">
          <a:xfrm>
            <a:off x="7496175" y="5464175"/>
            <a:ext cx="24923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sym typeface="Calibri Bold" charset="0"/>
              </a:rPr>
              <a:t>LHeC Ring Dipole Magnet</a:t>
            </a:r>
          </a:p>
        </p:txBody>
      </p:sp>
      <p:sp>
        <p:nvSpPr>
          <p:cNvPr id="69639" name="Rectangle 6"/>
          <p:cNvSpPr>
            <a:spLocks/>
          </p:cNvSpPr>
          <p:nvPr/>
        </p:nvSpPr>
        <p:spPr bwMode="auto">
          <a:xfrm>
            <a:off x="7604125" y="5978525"/>
            <a:ext cx="7016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.12-.8T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1.3kA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6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0.8MW</a:t>
            </a:r>
          </a:p>
        </p:txBody>
      </p:sp>
      <p:sp>
        <p:nvSpPr>
          <p:cNvPr id="69640" name="Rectangle 7"/>
          <p:cNvSpPr>
            <a:spLocks/>
          </p:cNvSpPr>
          <p:nvPr/>
        </p:nvSpPr>
        <p:spPr bwMode="auto">
          <a:xfrm>
            <a:off x="1603375" y="1968500"/>
            <a:ext cx="69342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2400">
                <a:solidFill>
                  <a:srgbClr val="343434"/>
                </a:solidFill>
                <a:latin typeface="Calibri" charset="0"/>
                <a:ea typeface="ＭＳ Ｐゴシック" charset="0"/>
                <a:sym typeface="Calibri" charset="0"/>
              </a:rPr>
              <a:t>Workpackages </a:t>
            </a:r>
            <a:r>
              <a:rPr lang="en-US" sz="1800">
                <a:solidFill>
                  <a:srgbClr val="343434"/>
                </a:solidFill>
                <a:latin typeface="Calibri" charset="0"/>
                <a:ea typeface="ＭＳ Ｐゴシック" charset="0"/>
                <a:sym typeface="Calibri" charset="0"/>
              </a:rPr>
              <a:t>as formulated in 2008, now in the draft CDR  </a:t>
            </a:r>
            <a:endParaRPr lang="en-US" sz="2400">
              <a:solidFill>
                <a:srgbClr val="343434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400">
                <a:solidFill>
                  <a:srgbClr val="343434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</a:p>
        </p:txBody>
      </p:sp>
      <p:pic>
        <p:nvPicPr>
          <p:cNvPr id="6964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75" y="182563"/>
            <a:ext cx="1143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9642" name="Group 11"/>
          <p:cNvGrpSpPr>
            <a:grpSpLocks/>
          </p:cNvGrpSpPr>
          <p:nvPr/>
        </p:nvGrpSpPr>
        <p:grpSpPr bwMode="auto">
          <a:xfrm>
            <a:off x="596900" y="9226550"/>
            <a:ext cx="7937500" cy="317500"/>
            <a:chOff x="0" y="0"/>
            <a:chExt cx="5000" cy="200"/>
          </a:xfrm>
        </p:grpSpPr>
        <p:sp>
          <p:nvSpPr>
            <p:cNvPr id="69643" name="Rectangle 9"/>
            <p:cNvSpPr>
              <a:spLocks/>
            </p:cNvSpPr>
            <p:nvPr/>
          </p:nvSpPr>
          <p:spPr bwMode="auto">
            <a:xfrm>
              <a:off x="0" y="0"/>
              <a:ext cx="192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600">
                  <a:solidFill>
                    <a:srgbClr val="878787"/>
                  </a:solidFill>
                  <a:latin typeface="Calibri" charset="0"/>
                  <a:ea typeface="ＭＳ Ｐゴシック" charset="0"/>
                  <a:sym typeface="Calibri" charset="0"/>
                </a:rPr>
                <a:t>DIS, 2011</a:t>
              </a:r>
            </a:p>
          </p:txBody>
        </p:sp>
        <p:sp>
          <p:nvSpPr>
            <p:cNvPr id="69644" name="Rectangle 10"/>
            <p:cNvSpPr>
              <a:spLocks/>
            </p:cNvSpPr>
            <p:nvPr/>
          </p:nvSpPr>
          <p:spPr bwMode="auto">
            <a:xfrm>
              <a:off x="2392" y="0"/>
              <a:ext cx="260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600">
                  <a:solidFill>
                    <a:srgbClr val="878787"/>
                  </a:solidFill>
                  <a:latin typeface="Calibri" charset="0"/>
                  <a:ea typeface="ＭＳ Ｐゴシック" charset="0"/>
                  <a:sym typeface="Calibri" charset="0"/>
                </a:rPr>
                <a:t>M.Klein                  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ADD01-DB6A-5543-8750-2875DA9D4C43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685925"/>
            <a:ext cx="11790362" cy="744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817563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smtClean="0">
                <a:latin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sz="3800" smtClean="0">
                <a:solidFill>
                  <a:srgbClr val="1B337E"/>
                </a:solidFill>
                <a:latin typeface="Calibri Bold" charset="0"/>
                <a:cs typeface="Calibri Bold" charset="0"/>
                <a:sym typeface="Calibri Bold" charset="0"/>
              </a:rPr>
              <a:t>LINAC - Ring</a:t>
            </a:r>
            <a:endParaRPr lang="en-US" sz="3800" smtClean="0">
              <a:solidFill>
                <a:srgbClr val="1B337E"/>
              </a:solidFill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sp>
        <p:nvSpPr>
          <p:cNvPr id="70660" name="Rectangle 3"/>
          <p:cNvSpPr>
            <a:spLocks/>
          </p:cNvSpPr>
          <p:nvPr/>
        </p:nvSpPr>
        <p:spPr bwMode="auto">
          <a:xfrm>
            <a:off x="296863" y="1965325"/>
            <a:ext cx="7042150" cy="4152900"/>
          </a:xfrm>
          <a:prstGeom prst="rect">
            <a:avLst/>
          </a:prstGeom>
          <a:noFill/>
          <a:ln w="952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Baseline Parameters [Designs, Real photon option,  ERL]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Sources [Positrons, Polarisation]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Rf Design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Injection and Dump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Beam-beam effects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Lattice/Optics and Impedance 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Vacuum, Beam Pipe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Integration and Layout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Interaction Region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Magnets</a:t>
            </a:r>
          </a:p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Cryogenics</a:t>
            </a:r>
          </a:p>
        </p:txBody>
      </p:sp>
      <p:sp>
        <p:nvSpPr>
          <p:cNvPr id="70661" name="Rectangle 4"/>
          <p:cNvSpPr>
            <a:spLocks/>
          </p:cNvSpPr>
          <p:nvPr/>
        </p:nvSpPr>
        <p:spPr bwMode="auto">
          <a:xfrm>
            <a:off x="292100" y="1046163"/>
            <a:ext cx="70485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2400">
                <a:solidFill>
                  <a:srgbClr val="A5A5A5"/>
                </a:solidFill>
                <a:latin typeface="Calibri" charset="0"/>
                <a:ea typeface="ＭＳ Ｐゴシック" charset="0"/>
                <a:sym typeface="Calibri" charset="0"/>
              </a:rPr>
              <a:t>Workpackages </a:t>
            </a:r>
            <a:r>
              <a:rPr lang="en-US" sz="1800">
                <a:solidFill>
                  <a:srgbClr val="A5A5A5"/>
                </a:solidFill>
                <a:latin typeface="Calibri" charset="0"/>
                <a:ea typeface="ＭＳ Ｐゴシック" charset="0"/>
                <a:sym typeface="Calibri" charset="0"/>
              </a:rPr>
              <a:t>as formulated in 2008, now in the draft CDR  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400">
                <a:solidFill>
                  <a:srgbClr val="A5A5A5"/>
                </a:solidFill>
                <a:latin typeface="Calibri" charset="0"/>
                <a:ea typeface="ＭＳ Ｐゴシック" charset="0"/>
                <a:sym typeface="Calibri" charset="0"/>
              </a:rPr>
              <a:t> </a:t>
            </a:r>
          </a:p>
        </p:txBody>
      </p:sp>
      <p:sp>
        <p:nvSpPr>
          <p:cNvPr id="70662" name="Rectangle 5"/>
          <p:cNvSpPr>
            <a:spLocks/>
          </p:cNvSpPr>
          <p:nvPr/>
        </p:nvSpPr>
        <p:spPr bwMode="auto">
          <a:xfrm>
            <a:off x="7404100" y="5943600"/>
            <a:ext cx="5232400" cy="31877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A5A5A5"/>
            </a:solidFill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1056 cavities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66 cryo modules per linac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721 MHz, 19 MV/m CW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Similar to  SPL, ESS, XFEL, ILC, eRHIC, Jlab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21 MW RF power  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Cryo 29 MW for 37W/m heat load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Magnets in the 2 * 3 arcs: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 600 - 4m long  dipoles per arc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rgbClr val="008000"/>
                </a:solidFill>
                <a:latin typeface="Calibri" charset="0"/>
                <a:ea typeface="ＭＳ Ｐゴシック" charset="0"/>
                <a:sym typeface="Calibri" charset="0"/>
              </a:rPr>
              <a:t> 240 - 1.2m long quadrupoles per arc</a:t>
            </a:r>
          </a:p>
        </p:txBody>
      </p:sp>
      <p:sp>
        <p:nvSpPr>
          <p:cNvPr id="70663" name="Rectangle 6"/>
          <p:cNvSpPr>
            <a:spLocks/>
          </p:cNvSpPr>
          <p:nvPr/>
        </p:nvSpPr>
        <p:spPr bwMode="auto">
          <a:xfrm>
            <a:off x="8208963" y="2098675"/>
            <a:ext cx="1063625" cy="4730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664" name="Rectangle 7"/>
          <p:cNvSpPr>
            <a:spLocks/>
          </p:cNvSpPr>
          <p:nvPr/>
        </p:nvSpPr>
        <p:spPr bwMode="auto">
          <a:xfrm>
            <a:off x="8204200" y="4171950"/>
            <a:ext cx="3794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IP2</a:t>
            </a:r>
          </a:p>
        </p:txBody>
      </p:sp>
      <p:sp>
        <p:nvSpPr>
          <p:cNvPr id="70665" name="Rectangle 8"/>
          <p:cNvSpPr>
            <a:spLocks/>
          </p:cNvSpPr>
          <p:nvPr/>
        </p:nvSpPr>
        <p:spPr bwMode="auto">
          <a:xfrm>
            <a:off x="3700463" y="7656513"/>
            <a:ext cx="17319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Linac (racetrack)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inside the LHC for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access at CERN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Territory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U=U(LHC)/3=9km</a:t>
            </a:r>
          </a:p>
        </p:txBody>
      </p:sp>
      <p:pic>
        <p:nvPicPr>
          <p:cNvPr id="7066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75" y="182563"/>
            <a:ext cx="1143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67" name="Rectangle 10"/>
          <p:cNvSpPr>
            <a:spLocks/>
          </p:cNvSpPr>
          <p:nvPr/>
        </p:nvSpPr>
        <p:spPr bwMode="auto">
          <a:xfrm>
            <a:off x="647700" y="92265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DIS, 2011</a:t>
            </a:r>
          </a:p>
        </p:txBody>
      </p:sp>
      <p:sp>
        <p:nvSpPr>
          <p:cNvPr id="70668" name="Rectangle 11"/>
          <p:cNvSpPr>
            <a:spLocks/>
          </p:cNvSpPr>
          <p:nvPr/>
        </p:nvSpPr>
        <p:spPr bwMode="auto">
          <a:xfrm>
            <a:off x="4445000" y="92265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M.Klein                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CA09E-89FF-D846-ACD8-B72013F5412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564188"/>
            <a:ext cx="6184900" cy="3822700"/>
          </a:xfrm>
          <a:prstGeom prst="rect">
            <a:avLst/>
          </a:prstGeom>
          <a:noFill/>
          <a:ln w="952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004800" cy="942975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smtClean="0">
                <a:solidFill>
                  <a:srgbClr val="1F497D"/>
                </a:solidFill>
                <a:latin typeface="Calibri Bold" charset="0"/>
                <a:cs typeface="Calibri Bold" charset="0"/>
                <a:sym typeface="Calibri Bold" charset="0"/>
              </a:rPr>
              <a:t>Ring: Dipole + Quadrupole Magnets</a:t>
            </a:r>
            <a:endParaRPr lang="en-US" sz="3800" smtClean="0">
              <a:solidFill>
                <a:srgbClr val="1F497D"/>
              </a:solidFill>
              <a:latin typeface="Calibri Bold" charset="0"/>
              <a:ea typeface="ヒラギノ角ゴ ProN W6" charset="0"/>
              <a:cs typeface="ヒラギノ角ゴ ProN W6" charset="0"/>
              <a:sym typeface="Calibri Bold" charset="0"/>
            </a:endParaRP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1100138"/>
            <a:ext cx="7856537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/>
          </p:cNvSpPr>
          <p:nvPr/>
        </p:nvSpPr>
        <p:spPr bwMode="auto">
          <a:xfrm>
            <a:off x="10364788" y="7475538"/>
            <a:ext cx="1741487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5m long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(35 cm)</a:t>
            </a:r>
            <a:r>
              <a:rPr lang="en-US" sz="2200" baseline="310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2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slim + light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for installation</a:t>
            </a:r>
          </a:p>
        </p:txBody>
      </p:sp>
      <p:sp>
        <p:nvSpPr>
          <p:cNvPr id="71686" name="Rectangle 5"/>
          <p:cNvSpPr>
            <a:spLocks/>
          </p:cNvSpPr>
          <p:nvPr/>
        </p:nvSpPr>
        <p:spPr bwMode="auto">
          <a:xfrm>
            <a:off x="711200" y="4198938"/>
            <a:ext cx="1360488" cy="1130300"/>
          </a:xfrm>
          <a:prstGeom prst="rect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2200">
                <a:solidFill>
                  <a:srgbClr val="008000"/>
                </a:solidFill>
                <a:latin typeface="Calibri Bold" charset="0"/>
                <a:ea typeface="ＭＳ Ｐゴシック" charset="0"/>
                <a:sym typeface="Calibri Bold" charset="0"/>
              </a:rPr>
              <a:t>BINP</a:t>
            </a:r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 &amp;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CERN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22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prototypes</a:t>
            </a:r>
          </a:p>
        </p:txBody>
      </p:sp>
      <p:pic>
        <p:nvPicPr>
          <p:cNvPr id="716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2953" r="8412" b="10840"/>
          <a:stretch>
            <a:fillRect/>
          </a:stretch>
        </p:blipFill>
        <p:spPr bwMode="auto">
          <a:xfrm>
            <a:off x="438150" y="1411288"/>
            <a:ext cx="30797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5686425"/>
            <a:ext cx="4467225" cy="3711575"/>
          </a:xfrm>
          <a:prstGeom prst="rect">
            <a:avLst/>
          </a:prstGeom>
          <a:noFill/>
          <a:ln w="952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9" name="Rectangle 8"/>
          <p:cNvSpPr>
            <a:spLocks/>
          </p:cNvSpPr>
          <p:nvPr/>
        </p:nvSpPr>
        <p:spPr bwMode="auto">
          <a:xfrm>
            <a:off x="3578225" y="8448675"/>
            <a:ext cx="12874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736 magnets</a:t>
            </a:r>
            <a:endParaRPr lang="en-US" sz="2400">
              <a:solidFill>
                <a:schemeClr val="tx1"/>
              </a:solidFill>
              <a:latin typeface="Calibri" charset="0"/>
              <a:ea typeface="ＭＳ Ｐゴシック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1.2 m long</a:t>
            </a:r>
          </a:p>
        </p:txBody>
      </p:sp>
      <p:pic>
        <p:nvPicPr>
          <p:cNvPr id="7169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75" y="182563"/>
            <a:ext cx="1143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91" name="Rectangle 10"/>
          <p:cNvSpPr>
            <a:spLocks/>
          </p:cNvSpPr>
          <p:nvPr/>
        </p:nvSpPr>
        <p:spPr bwMode="auto">
          <a:xfrm>
            <a:off x="698500" y="93789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DIS, 2011</a:t>
            </a:r>
          </a:p>
        </p:txBody>
      </p:sp>
      <p:sp>
        <p:nvSpPr>
          <p:cNvPr id="71692" name="Rectangle 11"/>
          <p:cNvSpPr>
            <a:spLocks/>
          </p:cNvSpPr>
          <p:nvPr/>
        </p:nvSpPr>
        <p:spPr bwMode="auto">
          <a:xfrm>
            <a:off x="4495800" y="93789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M.Klein                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ACB957-A789-0349-BFB6-2435C9E6AE4B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72706" name="Rectangle 1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72707" name="Rectangle 2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5100"/>
            <a:ext cx="12801600" cy="10287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smtClean="0"/>
              <a:t>High Energy Frontier (Colliders)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4000" y="1189038"/>
            <a:ext cx="12014200" cy="8193087"/>
          </a:xfrm>
        </p:spPr>
        <p:txBody>
          <a:bodyPr/>
          <a:lstStyle/>
          <a:p>
            <a:pPr marL="304800" indent="-304800" eaLnBrk="1" hangingPunct="1">
              <a:spcBef>
                <a:spcPct val="0"/>
              </a:spcBef>
              <a:defRPr/>
            </a:pPr>
            <a:r>
              <a:rPr lang="en-US" smtClean="0"/>
              <a:t>Recent Progress</a:t>
            </a:r>
          </a:p>
          <a:p>
            <a:pPr lvl="2" eaLnBrk="1" hangingPunct="1">
              <a:buClr>
                <a:srgbClr val="00B050"/>
              </a:buClr>
              <a:defRPr/>
            </a:pPr>
            <a:r>
              <a:rPr lang="en-US" smtClean="0">
                <a:solidFill>
                  <a:srgbClr val="00B050"/>
                </a:solidFill>
              </a:rPr>
              <a:t>Tevatron</a:t>
            </a:r>
            <a:endParaRPr lang="en-US" smtClean="0"/>
          </a:p>
          <a:p>
            <a:pPr lvl="2" eaLnBrk="1" hangingPunct="1">
              <a:buClr>
                <a:srgbClr val="00B050"/>
              </a:buClr>
              <a:defRPr/>
            </a:pPr>
            <a:r>
              <a:rPr lang="en-US" smtClean="0">
                <a:solidFill>
                  <a:srgbClr val="00B050"/>
                </a:solidFill>
              </a:rPr>
              <a:t>RHIC</a:t>
            </a:r>
            <a:endParaRPr lang="en-US" smtClean="0"/>
          </a:p>
          <a:p>
            <a:pPr lvl="2" eaLnBrk="1" hangingPunct="1">
              <a:buClr>
                <a:srgbClr val="00B050"/>
              </a:buClr>
              <a:defRPr/>
            </a:pPr>
            <a:r>
              <a:rPr lang="en-US" smtClean="0">
                <a:solidFill>
                  <a:srgbClr val="00B050"/>
                </a:solidFill>
              </a:rPr>
              <a:t>LHC</a:t>
            </a:r>
            <a:endParaRPr lang="en-US" smtClean="0"/>
          </a:p>
          <a:p>
            <a:pPr marL="304800" indent="-304800" eaLnBrk="1" hangingPunct="1">
              <a:defRPr/>
            </a:pPr>
            <a:r>
              <a:rPr lang="en-US" smtClean="0"/>
              <a:t>Future Directions </a:t>
            </a:r>
          </a:p>
          <a:p>
            <a:pPr lvl="2" eaLnBrk="1" hangingPunct="1">
              <a:buClr>
                <a:srgbClr val="FAC090"/>
              </a:buClr>
              <a:defRPr/>
            </a:pPr>
            <a:r>
              <a:rPr lang="en-US" smtClean="0">
                <a:solidFill>
                  <a:srgbClr val="FAC090"/>
                </a:solidFill>
              </a:rPr>
              <a:t>Future Ion Colliders</a:t>
            </a:r>
            <a:endParaRPr lang="en-US" smtClean="0"/>
          </a:p>
          <a:p>
            <a:pPr lvl="2" eaLnBrk="1" hangingPunct="1">
              <a:buClr>
                <a:srgbClr val="FAC090"/>
              </a:buClr>
              <a:defRPr/>
            </a:pPr>
            <a:r>
              <a:rPr lang="en-US" smtClean="0">
                <a:solidFill>
                  <a:srgbClr val="FAC090"/>
                </a:solidFill>
              </a:rPr>
              <a:t>HL-LHC</a:t>
            </a:r>
            <a:endParaRPr lang="en-US" smtClean="0"/>
          </a:p>
          <a:p>
            <a:pPr lvl="2" eaLnBrk="1" hangingPunct="1">
              <a:buClr>
                <a:srgbClr val="FF0000"/>
              </a:buClr>
              <a:defRPr/>
            </a:pPr>
            <a:r>
              <a:rPr lang="en-US" smtClean="0">
                <a:solidFill>
                  <a:srgbClr val="FF0000"/>
                </a:solidFill>
              </a:rPr>
              <a:t>ILC/CLIC</a:t>
            </a:r>
            <a:endParaRPr lang="en-US" smtClean="0"/>
          </a:p>
          <a:p>
            <a:pPr lvl="2" eaLnBrk="1" hangingPunct="1">
              <a:buClr>
                <a:srgbClr val="FF0000"/>
              </a:buClr>
              <a:defRPr/>
            </a:pPr>
            <a:r>
              <a:rPr lang="en-US" smtClean="0">
                <a:solidFill>
                  <a:srgbClr val="FF0000"/>
                </a:solidFill>
              </a:rPr>
              <a:t>electron-hadron colliders</a:t>
            </a:r>
            <a:endParaRPr lang="en-US" smtClean="0"/>
          </a:p>
          <a:p>
            <a:pPr lvl="2" eaLnBrk="1" hangingPunct="1">
              <a:buClr>
                <a:srgbClr val="FF0000"/>
              </a:buClr>
              <a:defRPr/>
            </a:pPr>
            <a:r>
              <a:rPr lang="en-US" smtClean="0">
                <a:solidFill>
                  <a:srgbClr val="FF0000"/>
                </a:solidFill>
              </a:rPr>
              <a:t>HE-LHC</a:t>
            </a:r>
            <a:endParaRPr lang="en-US" smtClean="0"/>
          </a:p>
          <a:p>
            <a:pPr lvl="2" eaLnBrk="1" hangingPunct="1">
              <a:buClr>
                <a:srgbClr val="FF0000"/>
              </a:buClr>
              <a:defRPr/>
            </a:pPr>
            <a:r>
              <a:rPr lang="en-US" smtClean="0">
                <a:solidFill>
                  <a:srgbClr val="FF0000"/>
                </a:solidFill>
              </a:rPr>
              <a:t>Neutrinos (Intensity Frontier)</a:t>
            </a:r>
            <a:endParaRPr lang="en-US" smtClean="0"/>
          </a:p>
          <a:p>
            <a:pPr lvl="2" eaLnBrk="1" hangingPunct="1">
              <a:buClr>
                <a:srgbClr val="FF0000"/>
              </a:buClr>
              <a:defRPr/>
            </a:pPr>
            <a:r>
              <a:rPr lang="en-US" smtClean="0">
                <a:solidFill>
                  <a:srgbClr val="FF0000"/>
                </a:solidFill>
              </a:rPr>
              <a:t>Muon collider</a:t>
            </a:r>
          </a:p>
        </p:txBody>
      </p:sp>
      <p:grpSp>
        <p:nvGrpSpPr>
          <p:cNvPr id="72710" name="Group 7"/>
          <p:cNvGrpSpPr>
            <a:grpSpLocks/>
          </p:cNvGrpSpPr>
          <p:nvPr/>
        </p:nvGrpSpPr>
        <p:grpSpPr bwMode="auto">
          <a:xfrm>
            <a:off x="3941763" y="2182813"/>
            <a:ext cx="3043237" cy="1638300"/>
            <a:chOff x="0" y="0"/>
            <a:chExt cx="1916" cy="1032"/>
          </a:xfrm>
        </p:grpSpPr>
        <p:sp>
          <p:nvSpPr>
            <p:cNvPr id="72715" name="Rectangle 5"/>
            <p:cNvSpPr>
              <a:spLocks/>
            </p:cNvSpPr>
            <p:nvPr/>
          </p:nvSpPr>
          <p:spPr bwMode="auto">
            <a:xfrm>
              <a:off x="260" y="281"/>
              <a:ext cx="1656" cy="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3800">
                  <a:solidFill>
                    <a:schemeClr val="tx1"/>
                  </a:solidFill>
                  <a:latin typeface="Calibri" charset="0"/>
                  <a:ea typeface="ＭＳ Ｐゴシック" charset="0"/>
                  <a:sym typeface="Calibri" charset="0"/>
                </a:rPr>
                <a:t>Operating</a:t>
              </a:r>
            </a:p>
          </p:txBody>
        </p:sp>
        <p:sp>
          <p:nvSpPr>
            <p:cNvPr id="72716" name="AutoShape 6"/>
            <p:cNvSpPr>
              <a:spLocks/>
            </p:cNvSpPr>
            <p:nvPr/>
          </p:nvSpPr>
          <p:spPr bwMode="auto">
            <a:xfrm>
              <a:off x="0" y="0"/>
              <a:ext cx="258" cy="103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450 h 21600"/>
                <a:gd name="T4" fmla="*/ 21600 w 21600"/>
                <a:gd name="T5" fmla="*/ 21150 h 21600"/>
                <a:gd name="T6" fmla="*/ 0 w 21600"/>
                <a:gd name="T7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1929" y="0"/>
                    <a:pt x="21600" y="201"/>
                    <a:pt x="21600" y="450"/>
                  </a:cubicBezTo>
                  <a:lnTo>
                    <a:pt x="21600" y="21150"/>
                  </a:lnTo>
                  <a:cubicBezTo>
                    <a:pt x="21600" y="21399"/>
                    <a:pt x="11929" y="21600"/>
                    <a:pt x="0" y="21600"/>
                  </a:cubicBezTo>
                </a:path>
              </a:pathLst>
            </a:custGeom>
            <a:noFill/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2711" name="Rectangle 8"/>
          <p:cNvSpPr>
            <a:spLocks/>
          </p:cNvSpPr>
          <p:nvPr/>
        </p:nvSpPr>
        <p:spPr bwMode="auto">
          <a:xfrm>
            <a:off x="6296025" y="4997450"/>
            <a:ext cx="3543300" cy="520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2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Approved, funded?</a:t>
            </a:r>
          </a:p>
        </p:txBody>
      </p:sp>
      <p:sp>
        <p:nvSpPr>
          <p:cNvPr id="72712" name="AutoShape 9"/>
          <p:cNvSpPr>
            <a:spLocks/>
          </p:cNvSpPr>
          <p:nvPr/>
        </p:nvSpPr>
        <p:spPr bwMode="auto">
          <a:xfrm>
            <a:off x="5580063" y="4729163"/>
            <a:ext cx="409575" cy="119221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619 h 21600"/>
              <a:gd name="T4" fmla="*/ 21600 w 21600"/>
              <a:gd name="T5" fmla="*/ 20981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11929" y="0"/>
                  <a:pt x="21600" y="277"/>
                  <a:pt x="21600" y="619"/>
                </a:cubicBezTo>
                <a:lnTo>
                  <a:pt x="21600" y="20981"/>
                </a:lnTo>
                <a:cubicBezTo>
                  <a:pt x="21600" y="21323"/>
                  <a:pt x="11929" y="21600"/>
                  <a:pt x="0" y="21600"/>
                </a:cubicBezTo>
              </a:path>
            </a:pathLst>
          </a:cu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13" name="Rectangle 10"/>
          <p:cNvSpPr>
            <a:spLocks/>
          </p:cNvSpPr>
          <p:nvPr/>
        </p:nvSpPr>
        <p:spPr bwMode="auto">
          <a:xfrm>
            <a:off x="7321550" y="7129463"/>
            <a:ext cx="2870200" cy="4699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4F81BD"/>
            </a:solidFill>
            <a:round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sz="2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Not yet approved </a:t>
            </a:r>
          </a:p>
        </p:txBody>
      </p:sp>
      <p:sp>
        <p:nvSpPr>
          <p:cNvPr id="72714" name="AutoShape 11"/>
          <p:cNvSpPr>
            <a:spLocks/>
          </p:cNvSpPr>
          <p:nvPr/>
        </p:nvSpPr>
        <p:spPr bwMode="auto">
          <a:xfrm>
            <a:off x="6635750" y="6137275"/>
            <a:ext cx="685800" cy="30353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407 h 21600"/>
              <a:gd name="T4" fmla="*/ 21600 w 21600"/>
              <a:gd name="T5" fmla="*/ 21193 h 21600"/>
              <a:gd name="T6" fmla="*/ 0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11929" y="0"/>
                  <a:pt x="21600" y="182"/>
                  <a:pt x="21600" y="407"/>
                </a:cubicBezTo>
                <a:lnTo>
                  <a:pt x="21600" y="21193"/>
                </a:lnTo>
                <a:cubicBezTo>
                  <a:pt x="21600" y="21418"/>
                  <a:pt x="11929" y="21600"/>
                  <a:pt x="0" y="21600"/>
                </a:cubicBezTo>
              </a:path>
            </a:pathLst>
          </a:custGeom>
          <a:noFill/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05E8F-7872-6A41-A0CC-4AAF143CC178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73730" name="Rectangle 1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73731" name="Rectangle 2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390525"/>
            <a:ext cx="11709400" cy="800100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smtClean="0"/>
              <a:t>Ad personam </a:t>
            </a:r>
            <a:r>
              <a:rPr lang="en-US" sz="5600" smtClean="0"/>
              <a:t>Issues (1)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6763" y="1189038"/>
            <a:ext cx="11709400" cy="7783512"/>
          </a:xfrm>
        </p:spPr>
        <p:txBody>
          <a:bodyPr/>
          <a:lstStyle/>
          <a:p>
            <a:pPr marL="304800" indent="-30480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800" smtClean="0"/>
              <a:t>The physics output from the LHC will be decisive </a:t>
            </a:r>
            <a:endParaRPr lang="en-US" smtClean="0"/>
          </a:p>
          <a:p>
            <a:pPr marL="304800" indent="-304800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If  500GeV cm is sufficient: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ILC500; almost ready to go with construction (&gt;200MW of electrical power, capital cost)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CLIC500; staged version, several years technical development needed (&gt;200MW of electrical power, capital cost)</a:t>
            </a:r>
            <a:endParaRPr lang="en-US" smtClean="0"/>
          </a:p>
          <a:p>
            <a:pPr marL="304800" indent="-304800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If 1000GeV is needed and sufficient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ILC1000; </a:t>
            </a:r>
            <a:r>
              <a:rPr lang="en-US" sz="2200" smtClean="0">
                <a:solidFill>
                  <a:srgbClr val="FF0000"/>
                </a:solidFill>
              </a:rPr>
              <a:t>at the upper energy limit of this technology (~400MW Electrical power, serious issue, capital cost, 50km)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CLIC1000; staged version, several years technical development needed </a:t>
            </a:r>
            <a:r>
              <a:rPr lang="en-US" sz="2200" smtClean="0">
                <a:solidFill>
                  <a:srgbClr val="FF0000"/>
                </a:solidFill>
              </a:rPr>
              <a:t>(~400MW Electrical power is a serious issue)</a:t>
            </a:r>
            <a:endParaRPr lang="en-US" smtClean="0"/>
          </a:p>
          <a:p>
            <a:pPr marL="304800" indent="-304800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If 3000GeV is needed and sufficient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CLIC3000; maximum energy imaginable, still some major </a:t>
            </a:r>
            <a:r>
              <a:rPr lang="en-US" sz="2200" smtClean="0">
                <a:solidFill>
                  <a:srgbClr val="FF0000"/>
                </a:solidFill>
              </a:rPr>
              <a:t>feasibility</a:t>
            </a:r>
            <a:r>
              <a:rPr lang="en-US" sz="2200" smtClean="0"/>
              <a:t> issues (</a:t>
            </a:r>
            <a:r>
              <a:rPr lang="en-US" sz="2200" smtClean="0">
                <a:solidFill>
                  <a:srgbClr val="FF0000"/>
                </a:solidFill>
              </a:rPr>
              <a:t>560MW</a:t>
            </a:r>
            <a:r>
              <a:rPr lang="en-US" sz="2200" smtClean="0"/>
              <a:t> of electrical power would make this highly undesirable for the ecologists + operational costs)</a:t>
            </a:r>
            <a:endParaRPr lang="en-US" smtClean="0"/>
          </a:p>
          <a:p>
            <a:pPr marL="304800" indent="-304800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If even higher energies are needed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HE-LHC; aggressive R&amp;D for high field sc magnets needed, SPS upgrade, injection/extraction systems, synchrotron radiation…</a:t>
            </a:r>
            <a:endParaRPr lang="en-US" smtClean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US" sz="2200" smtClean="0"/>
              <a:t>Muon collider; </a:t>
            </a:r>
            <a:r>
              <a:rPr lang="en-US" sz="2200" smtClean="0">
                <a:solidFill>
                  <a:srgbClr val="FF0000"/>
                </a:solidFill>
              </a:rPr>
              <a:t>many as yet unsolved technical issues</a:t>
            </a:r>
            <a:r>
              <a:rPr lang="en-US" sz="2200" smtClean="0"/>
              <a:t> (list too long to record), but very interesting accelerator physics… very long term</a:t>
            </a:r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>
            <a:off x="7226300" y="3659188"/>
            <a:ext cx="57658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38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Aggressive R&amp;D needed to increase the efficiency wall-plug to beam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BBBB2E-287F-C04A-8BC1-F24E1FAEADC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4754" name="Rectangle 1"/>
          <p:cNvSpPr>
            <a:spLocks/>
          </p:cNvSpPr>
          <p:nvPr/>
        </p:nvSpPr>
        <p:spPr bwMode="auto">
          <a:xfrm>
            <a:off x="647700" y="9137650"/>
            <a:ext cx="3048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July 23, 2011</a:t>
            </a:r>
          </a:p>
        </p:txBody>
      </p:sp>
      <p:sp>
        <p:nvSpPr>
          <p:cNvPr id="74755" name="Rectangle 2"/>
          <p:cNvSpPr>
            <a:spLocks/>
          </p:cNvSpPr>
          <p:nvPr/>
        </p:nvSpPr>
        <p:spPr bwMode="auto">
          <a:xfrm>
            <a:off x="4445000" y="9137650"/>
            <a:ext cx="4140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r>
              <a:rPr lang="en-US" sz="1600">
                <a:solidFill>
                  <a:srgbClr val="878787"/>
                </a:solidFill>
                <a:latin typeface="Calibri" charset="0"/>
                <a:ea typeface="ＭＳ Ｐゴシック" charset="0"/>
                <a:sym typeface="Calibri" charset="0"/>
              </a:rPr>
              <a:t>S. Myers                   ECFA-EPS, Grenoble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390525"/>
            <a:ext cx="11709400" cy="1041400"/>
          </a:xfrm>
        </p:spPr>
        <p:txBody>
          <a:bodyPr/>
          <a:lstStyle/>
          <a:p>
            <a:pPr eaLnBrk="1" hangingPunct="1">
              <a:defRPr/>
            </a:pPr>
            <a:r>
              <a:rPr lang="en-US" sz="5600" smtClean="0"/>
              <a:t>Summary (2)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6763" y="1701800"/>
            <a:ext cx="11709400" cy="3276600"/>
          </a:xfrm>
        </p:spPr>
        <p:txBody>
          <a:bodyPr/>
          <a:lstStyle/>
          <a:p>
            <a:pPr marL="304800" indent="-30480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400" smtClean="0"/>
              <a:t>If e-p is interesting as a </a:t>
            </a:r>
            <a:r>
              <a:rPr lang="en-US" sz="3400" smtClean="0">
                <a:solidFill>
                  <a:srgbClr val="FF0000"/>
                </a:solidFill>
              </a:rPr>
              <a:t>complimentary</a:t>
            </a:r>
            <a:r>
              <a:rPr lang="en-US" sz="3400" smtClean="0"/>
              <a:t> project:</a:t>
            </a:r>
            <a:endParaRPr lang="en-US" smtClean="0"/>
          </a:p>
          <a:p>
            <a:pPr lvl="2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LHeC (RR): certainly technically do-able. Integration presents major challenges, impact on the LHC operation is a major concern. By-passes are not trivial</a:t>
            </a:r>
            <a:endParaRPr lang="en-US" smtClean="0"/>
          </a:p>
          <a:p>
            <a:pPr lvl="2" eaLnBrk="1" hangingPunct="1">
              <a:lnSpc>
                <a:spcPct val="90000"/>
              </a:lnSpc>
              <a:spcBef>
                <a:spcPts val="700"/>
              </a:spcBef>
              <a:defRPr/>
            </a:pPr>
            <a:r>
              <a:rPr lang="en-US" sz="2800" smtClean="0"/>
              <a:t>LHeC (LR): luminosity (10</a:t>
            </a:r>
            <a:r>
              <a:rPr lang="en-US" sz="2800" baseline="31000" smtClean="0"/>
              <a:t>33</a:t>
            </a:r>
            <a:r>
              <a:rPr lang="en-US" sz="2800" smtClean="0"/>
              <a:t>)may be difficult to achieve, ERL a major challenge but is very interesting due to synergy with many other projects.</a:t>
            </a:r>
          </a:p>
        </p:txBody>
      </p:sp>
      <p:sp>
        <p:nvSpPr>
          <p:cNvPr id="74758" name="Rectangle 5"/>
          <p:cNvSpPr>
            <a:spLocks/>
          </p:cNvSpPr>
          <p:nvPr/>
        </p:nvSpPr>
        <p:spPr bwMode="auto">
          <a:xfrm>
            <a:off x="715963" y="5346700"/>
            <a:ext cx="11798300" cy="3505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4400">
                <a:solidFill>
                  <a:schemeClr val="tx1"/>
                </a:solidFill>
                <a:latin typeface="Calibri" charset="0"/>
                <a:ea typeface="ＭＳ Ｐゴシック" charset="0"/>
                <a:sym typeface="Calibri" charset="0"/>
              </a:rPr>
              <a:t>All these projects need continuing accelerator R&amp;D so that the right decision can be made when the time comes to identify the next energy frontier accelerator (collider). We need to keep our choices open.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1A5AE8-8B8C-4B4A-9423-2947F71F1545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5" name="Group 4"/>
          <p:cNvGrpSpPr>
            <a:grpSpLocks/>
          </p:cNvGrpSpPr>
          <p:nvPr/>
        </p:nvGrpSpPr>
        <p:grpSpPr bwMode="auto">
          <a:xfrm>
            <a:off x="9883775" y="1317625"/>
            <a:ext cx="2959100" cy="7550150"/>
            <a:chOff x="0" y="0"/>
            <a:chExt cx="1864" cy="4755"/>
          </a:xfrm>
        </p:grpSpPr>
        <p:sp>
          <p:nvSpPr>
            <p:cNvPr id="38919" name="Rectangle 2"/>
            <p:cNvSpPr>
              <a:spLocks/>
            </p:cNvSpPr>
            <p:nvPr/>
          </p:nvSpPr>
          <p:spPr bwMode="auto">
            <a:xfrm>
              <a:off x="0" y="507"/>
              <a:ext cx="1864" cy="4248"/>
            </a:xfrm>
            <a:prstGeom prst="rect">
              <a:avLst/>
            </a:prstGeom>
            <a:noFill/>
            <a:ln w="9525">
              <a:solidFill>
                <a:srgbClr val="A5A5A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8100" tIns="38100" rIns="95899" bIns="38100"/>
            <a:lstStyle/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eQ states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GUT (</a:t>
              </a:r>
              <a:r>
                <a:rPr lang="en-US" sz="2200">
                  <a:solidFill>
                    <a:schemeClr val="tx1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δα</a:t>
              </a:r>
              <a:r>
                <a:rPr lang="en-US" sz="2200" baseline="-20000">
                  <a:solidFill>
                    <a:schemeClr val="tx1"/>
                  </a:solidFill>
                  <a:latin typeface="Arial Italic" charset="0"/>
                  <a:ea typeface="ＭＳ Ｐゴシック" charset="0"/>
                  <a:sym typeface="Arial Italic" charset="0"/>
                </a:rPr>
                <a:t>s</a:t>
              </a:r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=0.1%)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Excited fermions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Hot/cold spots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Single top</a:t>
              </a:r>
              <a:r>
                <a:rPr lang="en-US" sz="16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</a:t>
              </a:r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Higgs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PDFs 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Multi-Jets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DVCS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Unintegrated partons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Saturation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Vector Mesons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IP - graviton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Odderons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NC couplings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sin</a:t>
              </a:r>
              <a:r>
                <a:rPr lang="en-US" sz="2200" baseline="31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2</a:t>
              </a:r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Θ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Beauty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Charm 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Partons in nuclei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Shadowing</a:t>
              </a:r>
              <a:endParaRPr lang="en-US" sz="1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endParaRPr>
            </a:p>
            <a:p>
              <a:pPr marL="19050" algn="l"/>
              <a:r>
                <a:rPr lang="en-US" sz="22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….</a:t>
              </a:r>
            </a:p>
          </p:txBody>
        </p:sp>
        <p:sp>
          <p:nvSpPr>
            <p:cNvPr id="38920" name="Rectangle 3"/>
            <p:cNvSpPr>
              <a:spLocks/>
            </p:cNvSpPr>
            <p:nvPr/>
          </p:nvSpPr>
          <p:spPr bwMode="auto">
            <a:xfrm>
              <a:off x="152" y="0"/>
              <a:ext cx="1121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95899" bIns="38100">
              <a:spAutoFit/>
            </a:bodyPr>
            <a:lstStyle/>
            <a:p>
              <a:pPr marL="19050" algn="l"/>
              <a:r>
                <a:rPr lang="en-US" sz="3400">
                  <a:solidFill>
                    <a:srgbClr val="0044FE"/>
                  </a:solidFill>
                  <a:latin typeface="Arial Bold" charset="0"/>
                  <a:ea typeface="ＭＳ Ｐゴシック" charset="0"/>
                  <a:sym typeface="Arial Bold" charset="0"/>
                </a:rPr>
                <a:t>Physics</a:t>
              </a:r>
            </a:p>
          </p:txBody>
        </p:sp>
      </p:grpSp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1079500" y="127000"/>
            <a:ext cx="11049000" cy="863600"/>
          </a:xfrm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4800" smtClean="0">
                <a:cs typeface="Lucida Grande" charset="0"/>
              </a:rPr>
              <a:t>Deep Inelastic e/μ p Scattering</a:t>
            </a:r>
            <a:endParaRPr lang="en-US" sz="4800" smtClean="0"/>
          </a:p>
        </p:txBody>
      </p:sp>
      <p:sp>
        <p:nvSpPr>
          <p:cNvPr id="2" name="Rectangle 6"/>
          <p:cNvSpPr>
            <a:spLocks/>
          </p:cNvSpPr>
          <p:nvPr/>
        </p:nvSpPr>
        <p:spPr bwMode="auto">
          <a:xfrm>
            <a:off x="827088" y="9321800"/>
            <a:ext cx="89281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95899" bIns="38100"/>
          <a:lstStyle/>
          <a:p>
            <a:pPr marL="19050"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Q</a:t>
            </a:r>
            <a:r>
              <a:rPr lang="en-US" sz="1800" baseline="30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2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= 4momentum transfer</a:t>
            </a:r>
            <a:r>
              <a:rPr lang="en-US" sz="1800" baseline="300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2  </a:t>
            </a: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                x = Bjorken x: fraction of p</a:t>
            </a:r>
            <a:r>
              <a:rPr lang="ja-JP" alt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’</a:t>
            </a:r>
            <a:r>
              <a:rPr lang="en-US" altLang="ja-JP"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 momentum</a:t>
            </a:r>
            <a:endParaRPr lang="en-US" sz="180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389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131888"/>
            <a:ext cx="85725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1C1573-2E64-6443-8ED9-85788F7158DA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75778" name="Rectangle 1"/>
          <p:cNvSpPr>
            <a:spLocks/>
          </p:cNvSpPr>
          <p:nvPr/>
        </p:nvSpPr>
        <p:spPr bwMode="auto">
          <a:xfrm>
            <a:off x="596900" y="2032000"/>
            <a:ext cx="12115800" cy="7226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oup 3"/>
          <p:cNvGraphicFramePr>
            <a:graphicFrameLocks noGrp="1"/>
          </p:cNvGraphicFramePr>
          <p:nvPr/>
        </p:nvGraphicFramePr>
        <p:xfrm>
          <a:off x="609600" y="1468438"/>
          <a:ext cx="12104688" cy="7794625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766763"/>
                <a:gridCol w="501650"/>
                <a:gridCol w="600075"/>
                <a:gridCol w="600075"/>
                <a:gridCol w="431800"/>
                <a:gridCol w="769937"/>
                <a:gridCol w="600075"/>
                <a:gridCol w="600075"/>
                <a:gridCol w="600075"/>
                <a:gridCol w="465138"/>
                <a:gridCol w="766762"/>
                <a:gridCol w="600075"/>
                <a:gridCol w="600075"/>
                <a:gridCol w="600075"/>
                <a:gridCol w="468313"/>
                <a:gridCol w="733425"/>
                <a:gridCol w="600075"/>
              </a:tblGrid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2010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2015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2020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2025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FAIR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PANDA 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R&amp;D                    Construction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Commissioning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                                                                 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Exploitation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6" charset="0"/>
                        <a:cs typeface="ヒラギノ角ゴ ProN W6" charset="0"/>
                        <a:sym typeface="Arial Bold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CBM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R&amp;D                    Construction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Exploitation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SIS300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6" charset="0"/>
                        <a:cs typeface="ヒラギノ角ゴ ProN W6" charset="0"/>
                        <a:sym typeface="Arial Bold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NuSTAR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R&amp;D                    Construction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Exploit.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NESR   FLAIR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ea typeface="ヒラギノ角ゴ ProN W6" charset="0"/>
                        <a:cs typeface="ヒラギノ角ゴ ProN W6" charset="0"/>
                        <a:sym typeface="Arial Bold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PAX/ENC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Design Study       R&amp;D          Tests                                  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Construction/Commissioning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Collider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SPIRAL2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R&amp;D       Constr./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Commission.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Exploitation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150 MeV/u Post-accelerator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HIE-ISOLDE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 Constr./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Commission.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Exploitation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Injector Upgrade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58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SPES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 Constr./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Commission.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Exploitation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EURISOL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Design Study             R&amp;D              Preparatory Phase / Site Decision             Engineering Study     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Construction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9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LHeC</a:t>
                      </a: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38100" marR="38100" marT="38100" marB="381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93000"/>
                        <a:buFont typeface="Corbe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Design Study                    R&amp;D                              Engineering Study                                        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Construction/Commissioning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7F0FB"/>
                        </a:gs>
                        <a:gs pos="50000">
                          <a:srgbClr val="CDE0F7"/>
                        </a:gs>
                        <a:gs pos="100000">
                          <a:srgbClr val="31859B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6002" name="Rectangle 226"/>
          <p:cNvSpPr>
            <a:spLocks noGrp="1" noChangeArrowheads="1"/>
          </p:cNvSpPr>
          <p:nvPr>
            <p:ph type="title"/>
          </p:nvPr>
        </p:nvSpPr>
        <p:spPr>
          <a:xfrm>
            <a:off x="825500" y="911225"/>
            <a:ext cx="11709400" cy="10779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eaLnBrk="1" hangingPunct="1">
              <a:defRPr/>
            </a:pPr>
            <a:r>
              <a:rPr lang="en-US" sz="3400" smtClean="0"/>
              <a:t>NuPECC – Roadmap 5/2010: New Large-Scale Facilities</a:t>
            </a:r>
          </a:p>
        </p:txBody>
      </p:sp>
      <p:sp>
        <p:nvSpPr>
          <p:cNvPr id="75884" name="Rectangle 227"/>
          <p:cNvSpPr>
            <a:spLocks/>
          </p:cNvSpPr>
          <p:nvPr/>
        </p:nvSpPr>
        <p:spPr bwMode="auto">
          <a:xfrm>
            <a:off x="609600" y="9263063"/>
            <a:ext cx="623093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95899" bIns="38100">
            <a:spAutoFit/>
          </a:bodyPr>
          <a:lstStyle/>
          <a:p>
            <a:pPr marL="19050" algn="l"/>
            <a:r>
              <a:rPr lang="en-US" sz="1800" i="1">
                <a:solidFill>
                  <a:schemeClr val="tx1"/>
                </a:solidFill>
                <a:ea typeface="ＭＳ Ｐゴシック" charset="0"/>
              </a:rPr>
              <a:t>G. Rosner, NuPECC Chair, Madrid 5/10 – published in December 2010</a:t>
            </a:r>
          </a:p>
        </p:txBody>
      </p:sp>
      <p:sp>
        <p:nvSpPr>
          <p:cNvPr id="75885" name="Rectangle 228"/>
          <p:cNvSpPr>
            <a:spLocks/>
          </p:cNvSpPr>
          <p:nvPr/>
        </p:nvSpPr>
        <p:spPr bwMode="auto">
          <a:xfrm>
            <a:off x="4764088" y="6981825"/>
            <a:ext cx="6810375" cy="1054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95899" bIns="38100">
            <a:spAutoFit/>
          </a:bodyPr>
          <a:lstStyle/>
          <a:p>
            <a:pPr marL="19050" algn="l"/>
            <a:r>
              <a:rPr lang="en-US" sz="3400">
                <a:solidFill>
                  <a:srgbClr val="002060"/>
                </a:solidFill>
                <a:latin typeface="Arial Italic" charset="0"/>
                <a:ea typeface="ＭＳ Ｐゴシック" charset="0"/>
                <a:sym typeface="Arial Italic" charset="0"/>
              </a:rPr>
              <a:t>We are here: at the transition from </a:t>
            </a:r>
            <a:endParaRPr lang="en-US" sz="1600">
              <a:solidFill>
                <a:schemeClr val="tx1"/>
              </a:solidFill>
              <a:latin typeface="Arial Italic" charset="0"/>
              <a:ea typeface="ＭＳ Ｐゴシック" charset="0"/>
              <a:sym typeface="Arial Italic" charset="0"/>
            </a:endParaRPr>
          </a:p>
          <a:p>
            <a:pPr marL="19050" algn="l"/>
            <a:r>
              <a:rPr lang="en-US" sz="3400">
                <a:solidFill>
                  <a:srgbClr val="002060"/>
                </a:solidFill>
                <a:latin typeface="Arial Italic" charset="0"/>
                <a:ea typeface="ＭＳ Ｐゴシック" charset="0"/>
                <a:sym typeface="Arial Italic" charset="0"/>
              </a:rPr>
              <a:t>Design Study to R&amp;D</a:t>
            </a:r>
          </a:p>
        </p:txBody>
      </p:sp>
      <p:sp>
        <p:nvSpPr>
          <p:cNvPr id="76005" name="Line 229"/>
          <p:cNvSpPr>
            <a:spLocks noChangeShapeType="1"/>
          </p:cNvSpPr>
          <p:nvPr/>
        </p:nvSpPr>
        <p:spPr bwMode="auto">
          <a:xfrm flipH="1">
            <a:off x="3371850" y="7626350"/>
            <a:ext cx="1392238" cy="1243013"/>
          </a:xfrm>
          <a:prstGeom prst="line">
            <a:avLst/>
          </a:prstGeom>
          <a:noFill/>
          <a:ln w="47625" cap="flat">
            <a:solidFill>
              <a:srgbClr val="80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71031-8D2C-BF45-85A1-3C67E6374D26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076450"/>
            <a:ext cx="40513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381000" y="1116013"/>
            <a:ext cx="12471400" cy="5830887"/>
            <a:chOff x="0" y="0"/>
            <a:chExt cx="7856" cy="3672"/>
          </a:xfrm>
        </p:grpSpPr>
        <p:sp>
          <p:nvSpPr>
            <p:cNvPr id="39951" name="Rectangle 3"/>
            <p:cNvSpPr>
              <a:spLocks/>
            </p:cNvSpPr>
            <p:nvPr/>
          </p:nvSpPr>
          <p:spPr bwMode="auto">
            <a:xfrm>
              <a:off x="3559" y="0"/>
              <a:ext cx="64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/>
            <a:lstStyle/>
            <a:p>
              <a:r>
                <a:rPr lang="en-US" sz="5400">
                  <a:solidFill>
                    <a:srgbClr val="FEB80A"/>
                  </a:solidFill>
                  <a:latin typeface="Arial Rounded MT Bold" charset="0"/>
                  <a:ea typeface="ＭＳ Ｐゴシック" charset="0"/>
                  <a:sym typeface="Arial Rounded MT Bold" charset="0"/>
                </a:rPr>
                <a:t>   e </a:t>
              </a:r>
            </a:p>
          </p:txBody>
        </p:sp>
        <p:sp>
          <p:nvSpPr>
            <p:cNvPr id="39952" name="Rectangle 4"/>
            <p:cNvSpPr>
              <a:spLocks/>
            </p:cNvSpPr>
            <p:nvPr/>
          </p:nvSpPr>
          <p:spPr bwMode="auto">
            <a:xfrm>
              <a:off x="0" y="3376"/>
              <a:ext cx="785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Add </a:t>
              </a:r>
              <a:r>
                <a:rPr lang="en-US" sz="2400">
                  <a:solidFill>
                    <a:srgbClr val="0AFF02"/>
                  </a:solidFill>
                  <a:latin typeface="Arial" charset="0"/>
                  <a:ea typeface="ＭＳ Ｐゴシック" charset="0"/>
                  <a:sym typeface="Arial" charset="0"/>
                </a:rPr>
                <a:t>e</a:t>
              </a:r>
              <a:r>
                <a:rPr lang="en-US" sz="2400" baseline="32000">
                  <a:solidFill>
                    <a:srgbClr val="0AFF02"/>
                  </a:solidFill>
                  <a:latin typeface="Arial" charset="0"/>
                  <a:ea typeface="ＭＳ Ｐゴシック" charset="0"/>
                  <a:sym typeface="Arial" charset="0"/>
                </a:rPr>
                <a:t>∓ </a:t>
              </a:r>
              <a:r>
                <a:rPr lang="en-US" sz="2400">
                  <a:solidFill>
                    <a:srgbClr val="0AFF02"/>
                  </a:solidFill>
                  <a:latin typeface="Arial" charset="0"/>
                  <a:ea typeface="ＭＳ Ｐゴシック" charset="0"/>
                  <a:sym typeface="Arial" charset="0"/>
                </a:rPr>
                <a:t>(polarised)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on genuine p/A beams and running </a:t>
              </a:r>
              <a:r>
                <a:rPr lang="en-US" sz="2400" u="sng">
                  <a:solidFill>
                    <a:srgbClr val="03FF0E"/>
                  </a:solidFill>
                  <a:latin typeface="Arial Bold" charset="0"/>
                  <a:ea typeface="ＭＳ Ｐゴシック" charset="0"/>
                  <a:sym typeface="Arial Bold" charset="0"/>
                </a:rPr>
                <a:t>simultaneously</a:t>
              </a:r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with LHC program</a:t>
              </a:r>
            </a:p>
          </p:txBody>
        </p:sp>
      </p:grpSp>
      <p:sp>
        <p:nvSpPr>
          <p:cNvPr id="39942" name="Rectangle 6"/>
          <p:cNvSpPr>
            <a:spLocks/>
          </p:cNvSpPr>
          <p:nvPr/>
        </p:nvSpPr>
        <p:spPr bwMode="auto">
          <a:xfrm>
            <a:off x="774700" y="7010400"/>
            <a:ext cx="48387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Ring-Ring (RR)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First considered 1984: LEP x LHC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Difficulties:building e ring into LHC tunnel,synchrotron radiation andlimitations of energy</a:t>
            </a:r>
          </a:p>
        </p:txBody>
      </p:sp>
      <p:sp>
        <p:nvSpPr>
          <p:cNvPr id="39943" name="Rectangle 7"/>
          <p:cNvSpPr>
            <a:spLocks/>
          </p:cNvSpPr>
          <p:nvPr/>
        </p:nvSpPr>
        <p:spPr bwMode="auto">
          <a:xfrm>
            <a:off x="7721600" y="7010400"/>
            <a:ext cx="45847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Linac-Ring (LR)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THera (DESY)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low interference with LHC,higher electron energy,</a:t>
            </a:r>
          </a:p>
          <a:p>
            <a:pPr marL="57150"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lower lumi at reasonable power</a:t>
            </a:r>
          </a:p>
        </p:txBody>
      </p:sp>
      <p:sp>
        <p:nvSpPr>
          <p:cNvPr id="2" name="Rectangle 8"/>
          <p:cNvSpPr>
            <a:spLocks/>
          </p:cNvSpPr>
          <p:nvPr/>
        </p:nvSpPr>
        <p:spPr bwMode="auto">
          <a:xfrm>
            <a:off x="2552700" y="88900"/>
            <a:ext cx="789781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>
                <a:solidFill>
                  <a:srgbClr val="FEB80A"/>
                </a:solidFill>
                <a:latin typeface="Arial Rounded MT Bold" charset="0"/>
                <a:ea typeface="ＭＳ Ｐゴシック" charset="0"/>
                <a:sym typeface="Arial Rounded MT Bold" charset="0"/>
              </a:rPr>
              <a:t>Accelerator Concept(s)</a:t>
            </a:r>
          </a:p>
        </p:txBody>
      </p:sp>
      <p:grpSp>
        <p:nvGrpSpPr>
          <p:cNvPr id="39949" name="Group 13"/>
          <p:cNvGrpSpPr>
            <a:grpSpLocks/>
          </p:cNvGrpSpPr>
          <p:nvPr/>
        </p:nvGrpSpPr>
        <p:grpSpPr bwMode="auto">
          <a:xfrm>
            <a:off x="622300" y="4038600"/>
            <a:ext cx="4899025" cy="1739900"/>
            <a:chOff x="0" y="0"/>
            <a:chExt cx="3086" cy="1096"/>
          </a:xfrm>
        </p:grpSpPr>
        <p:sp>
          <p:nvSpPr>
            <p:cNvPr id="39947" name="Rectangle 9"/>
            <p:cNvSpPr>
              <a:spLocks/>
            </p:cNvSpPr>
            <p:nvPr/>
          </p:nvSpPr>
          <p:spPr bwMode="auto">
            <a:xfrm>
              <a:off x="0" y="0"/>
              <a:ext cx="1984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Assuming that ep collisions </a:t>
              </a:r>
            </a:p>
            <a:p>
              <a:pPr marL="571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take place at point IP2 </a:t>
              </a:r>
            </a:p>
            <a:p>
              <a:pPr marL="571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which currently houses the </a:t>
              </a:r>
            </a:p>
            <a:p>
              <a:pPr marL="571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ALICE experiment</a:t>
              </a:r>
            </a:p>
          </p:txBody>
        </p:sp>
        <p:grpSp>
          <p:nvGrpSpPr>
            <p:cNvPr id="39948" name="Group 12"/>
            <p:cNvGrpSpPr>
              <a:grpSpLocks/>
            </p:cNvGrpSpPr>
            <p:nvPr/>
          </p:nvGrpSpPr>
          <p:grpSpPr bwMode="auto">
            <a:xfrm>
              <a:off x="1588" y="671"/>
              <a:ext cx="1498" cy="425"/>
              <a:chOff x="0" y="0"/>
              <a:chExt cx="1497" cy="424"/>
            </a:xfrm>
          </p:grpSpPr>
          <p:sp>
            <p:nvSpPr>
              <p:cNvPr id="3" name="Line 10"/>
              <p:cNvSpPr>
                <a:spLocks noChangeShapeType="1"/>
              </p:cNvSpPr>
              <p:nvPr/>
            </p:nvSpPr>
            <p:spPr bwMode="auto">
              <a:xfrm flipH="1">
                <a:off x="237" y="0"/>
                <a:ext cx="1260" cy="173"/>
              </a:xfrm>
              <a:prstGeom prst="line">
                <a:avLst/>
              </a:prstGeom>
              <a:noFill/>
              <a:ln w="50800">
                <a:solidFill>
                  <a:srgbClr val="002D99"/>
                </a:solidFill>
                <a:prstDash val="sysDot"/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" name="Rectangle 11"/>
              <p:cNvSpPr>
                <a:spLocks/>
              </p:cNvSpPr>
              <p:nvPr/>
            </p:nvSpPr>
            <p:spPr bwMode="auto">
              <a:xfrm>
                <a:off x="0" y="144"/>
                <a:ext cx="39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 algn="l"/>
                <a:r>
                  <a:rPr lang="en-US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IP2</a:t>
                </a:r>
              </a:p>
            </p:txBody>
          </p:sp>
        </p:grpSp>
      </p:grpSp>
      <p:sp>
        <p:nvSpPr>
          <p:cNvPr id="39950" name="Rectangle 14"/>
          <p:cNvSpPr>
            <a:spLocks noGrp="1" noChangeArrowheads="1"/>
          </p:cNvSpPr>
          <p:nvPr>
            <p:ph type="title"/>
          </p:nvPr>
        </p:nvSpPr>
        <p:spPr>
          <a:xfrm>
            <a:off x="5468938" y="1108075"/>
            <a:ext cx="22479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LH   C</a:t>
            </a:r>
          </a:p>
        </p:txBody>
      </p:sp>
      <p:sp>
        <p:nvSpPr>
          <p:cNvPr id="39946" name="Rectangle 15"/>
          <p:cNvSpPr>
            <a:spLocks/>
          </p:cNvSpPr>
          <p:nvPr/>
        </p:nvSpPr>
        <p:spPr bwMode="auto">
          <a:xfrm>
            <a:off x="12763500" y="9448800"/>
            <a:ext cx="212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utoUpdateAnimBg="0"/>
      <p:bldP spid="3994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/>
          </p:cNvSpPr>
          <p:nvPr/>
        </p:nvSpPr>
        <p:spPr bwMode="auto">
          <a:xfrm>
            <a:off x="3390900" y="1047750"/>
            <a:ext cx="66024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Challenging: bypassing the main LHC Detectors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441450"/>
            <a:ext cx="10882313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4" name="Rectangle 3"/>
          <p:cNvSpPr>
            <a:spLocks/>
          </p:cNvSpPr>
          <p:nvPr/>
        </p:nvSpPr>
        <p:spPr bwMode="auto">
          <a:xfrm>
            <a:off x="5816600" y="8007350"/>
            <a:ext cx="3251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e-injector is a 10 GeV sc linac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in triple racetrack configuration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755650" y="6756400"/>
            <a:ext cx="1733550" cy="1562100"/>
            <a:chOff x="0" y="0"/>
            <a:chExt cx="1091" cy="984"/>
          </a:xfrm>
        </p:grpSpPr>
        <p:sp>
          <p:nvSpPr>
            <p:cNvPr id="2" name="Line 4"/>
            <p:cNvSpPr>
              <a:spLocks noChangeShapeType="1"/>
            </p:cNvSpPr>
            <p:nvPr/>
          </p:nvSpPr>
          <p:spPr bwMode="auto">
            <a:xfrm flipH="1">
              <a:off x="429" y="0"/>
              <a:ext cx="662" cy="524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5" name="Rectangle 5"/>
            <p:cNvSpPr>
              <a:spLocks/>
            </p:cNvSpPr>
            <p:nvPr/>
          </p:nvSpPr>
          <p:spPr bwMode="auto">
            <a:xfrm>
              <a:off x="0" y="544"/>
              <a:ext cx="57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IP2</a:t>
              </a:r>
            </a:p>
          </p:txBody>
        </p:sp>
      </p:grp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3390900" y="5448300"/>
            <a:ext cx="9513888" cy="3422650"/>
            <a:chOff x="0" y="0"/>
            <a:chExt cx="5993" cy="2155"/>
          </a:xfrm>
        </p:grpSpPr>
        <p:grpSp>
          <p:nvGrpSpPr>
            <p:cNvPr id="40980" name="Group 9"/>
            <p:cNvGrpSpPr>
              <a:grpSpLocks/>
            </p:cNvGrpSpPr>
            <p:nvPr/>
          </p:nvGrpSpPr>
          <p:grpSpPr bwMode="auto">
            <a:xfrm>
              <a:off x="0" y="0"/>
              <a:ext cx="4536" cy="2155"/>
              <a:chOff x="0" y="0"/>
              <a:chExt cx="4536" cy="2155"/>
            </a:xfrm>
          </p:grpSpPr>
          <p:pic>
            <p:nvPicPr>
              <p:cNvPr id="40982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36" cy="1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0983" name="Rectangle 8"/>
              <p:cNvSpPr>
                <a:spLocks/>
              </p:cNvSpPr>
              <p:nvPr/>
            </p:nvSpPr>
            <p:spPr bwMode="auto">
              <a:xfrm>
                <a:off x="0" y="1875"/>
                <a:ext cx="453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l"/>
                <a:r>
                  <a:rPr lang="en-US" sz="24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Bypassing ATLAS: 100m wo survey gallery </a:t>
                </a:r>
              </a:p>
            </p:txBody>
          </p:sp>
        </p:grpSp>
        <p:pic>
          <p:nvPicPr>
            <p:cNvPr id="4098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629"/>
              <a:ext cx="1445" cy="1318"/>
            </a:xfrm>
            <a:prstGeom prst="rect">
              <a:avLst/>
            </a:prstGeom>
            <a:noFill/>
            <a:ln w="9525">
              <a:solidFill>
                <a:srgbClr val="A5A5A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67" name="Rectangle 12"/>
          <p:cNvSpPr>
            <a:spLocks/>
          </p:cNvSpPr>
          <p:nvPr/>
        </p:nvSpPr>
        <p:spPr bwMode="auto">
          <a:xfrm>
            <a:off x="-6654800" y="-6489700"/>
            <a:ext cx="68675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Challenge: Bypassing the main LHC detectors</a:t>
            </a:r>
          </a:p>
        </p:txBody>
      </p:sp>
      <p:sp>
        <p:nvSpPr>
          <p:cNvPr id="40968" name="Rectangle 13"/>
          <p:cNvSpPr>
            <a:spLocks/>
          </p:cNvSpPr>
          <p:nvPr/>
        </p:nvSpPr>
        <p:spPr bwMode="auto">
          <a:xfrm>
            <a:off x="101600" y="1285875"/>
            <a:ext cx="3098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1200">
                <a:solidFill>
                  <a:srgbClr val="0318FF"/>
                </a:solidFill>
                <a:latin typeface="Arial" charset="0"/>
                <a:ea typeface="ＭＳ Ｐゴシック" charset="0"/>
                <a:sym typeface="Arial" charset="0"/>
              </a:rPr>
              <a:t>For the CDR the bypass concepts were decided to be confined to</a:t>
            </a:r>
            <a:r>
              <a:rPr lang="en-US" sz="1800">
                <a:solidFill>
                  <a:srgbClr val="0318FF"/>
                </a:solidFill>
                <a:latin typeface="Arial" charset="0"/>
                <a:ea typeface="ＭＳ Ｐゴシック" charset="0"/>
                <a:sym typeface="Arial" charset="0"/>
              </a:rPr>
              <a:t> </a:t>
            </a:r>
            <a:r>
              <a:rPr lang="en-US" sz="1200">
                <a:solidFill>
                  <a:srgbClr val="0318FF"/>
                </a:solidFill>
                <a:latin typeface="Arial" charset="0"/>
                <a:ea typeface="ＭＳ Ｐゴシック" charset="0"/>
                <a:sym typeface="Arial" charset="0"/>
              </a:rPr>
              <a:t>ATLAS and CMS.</a:t>
            </a:r>
          </a:p>
          <a:p>
            <a:pPr algn="l"/>
            <a:r>
              <a:rPr lang="en-US" sz="1200">
                <a:solidFill>
                  <a:srgbClr val="0318FF"/>
                </a:solidFill>
                <a:latin typeface="Arial" charset="0"/>
                <a:ea typeface="ＭＳ Ｐゴシック" charset="0"/>
                <a:sym typeface="Arial" charset="0"/>
              </a:rPr>
              <a:t>LHCb bypass may be similar</a:t>
            </a:r>
          </a:p>
        </p:txBody>
      </p:sp>
      <p:grpSp>
        <p:nvGrpSpPr>
          <p:cNvPr id="40978" name="Group 18"/>
          <p:cNvGrpSpPr>
            <a:grpSpLocks/>
          </p:cNvGrpSpPr>
          <p:nvPr/>
        </p:nvGrpSpPr>
        <p:grpSpPr bwMode="auto">
          <a:xfrm>
            <a:off x="3028950" y="944563"/>
            <a:ext cx="9877425" cy="4160837"/>
            <a:chOff x="0" y="0"/>
            <a:chExt cx="6222" cy="2620"/>
          </a:xfrm>
        </p:grpSpPr>
        <p:grpSp>
          <p:nvGrpSpPr>
            <p:cNvPr id="40976" name="Group 16"/>
            <p:cNvGrpSpPr>
              <a:grpSpLocks/>
            </p:cNvGrpSpPr>
            <p:nvPr/>
          </p:nvGrpSpPr>
          <p:grpSpPr bwMode="auto">
            <a:xfrm>
              <a:off x="0" y="0"/>
              <a:ext cx="5081" cy="2620"/>
              <a:chOff x="0" y="0"/>
              <a:chExt cx="5081" cy="2620"/>
            </a:xfrm>
          </p:grpSpPr>
          <p:pic>
            <p:nvPicPr>
              <p:cNvPr id="3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336" b="15549"/>
              <a:stretch>
                <a:fillRect/>
              </a:stretch>
            </p:blipFill>
            <p:spPr bwMode="auto">
              <a:xfrm>
                <a:off x="0" y="132"/>
                <a:ext cx="4936" cy="2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0979" name="Rectangle 15"/>
              <p:cNvSpPr>
                <a:spLocks/>
              </p:cNvSpPr>
              <p:nvPr/>
            </p:nvSpPr>
            <p:spPr bwMode="auto">
              <a:xfrm>
                <a:off x="169" y="0"/>
                <a:ext cx="4912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pPr algn="l"/>
                <a:r>
                  <a:rPr lang="en-US" sz="2400">
                    <a:solidFill>
                      <a:schemeClr val="tx1"/>
                    </a:solidFill>
                    <a:latin typeface="Arial Bold" charset="0"/>
                    <a:ea typeface="ＭＳ Ｐゴシック" charset="0"/>
                    <a:sym typeface="Arial Bold" charset="0"/>
                  </a:rPr>
                  <a:t>Bypassing CMS: 20m distance to Cavern</a:t>
                </a:r>
              </a:p>
            </p:txBody>
          </p:sp>
        </p:grpSp>
        <p:pic>
          <p:nvPicPr>
            <p:cNvPr id="40977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" y="233"/>
              <a:ext cx="1501" cy="1462"/>
            </a:xfrm>
            <a:prstGeom prst="rect">
              <a:avLst/>
            </a:prstGeom>
            <a:noFill/>
            <a:ln w="9525">
              <a:solidFill>
                <a:srgbClr val="9F9F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70" name="Group 21"/>
          <p:cNvGrpSpPr>
            <a:grpSpLocks/>
          </p:cNvGrpSpPr>
          <p:nvPr/>
        </p:nvGrpSpPr>
        <p:grpSpPr bwMode="auto">
          <a:xfrm>
            <a:off x="698500" y="7188200"/>
            <a:ext cx="11233150" cy="4468813"/>
            <a:chOff x="0" y="0"/>
            <a:chExt cx="7076" cy="2815"/>
          </a:xfrm>
        </p:grpSpPr>
        <p:pic>
          <p:nvPicPr>
            <p:cNvPr id="40974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1"/>
              <a:ext cx="7076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Line 20"/>
            <p:cNvSpPr>
              <a:spLocks noChangeShapeType="1"/>
            </p:cNvSpPr>
            <p:nvPr/>
          </p:nvSpPr>
          <p:spPr bwMode="auto">
            <a:xfrm>
              <a:off x="794" y="1407"/>
              <a:ext cx="2815" cy="0"/>
            </a:xfrm>
            <a:prstGeom prst="line">
              <a:avLst/>
            </a:prstGeom>
            <a:noFill/>
            <a:ln w="38100">
              <a:solidFill>
                <a:srgbClr val="0431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 Box 23"/>
          <p:cNvSpPr txBox="1">
            <a:spLocks noChangeArrowheads="1"/>
          </p:cNvSpPr>
          <p:nvPr/>
        </p:nvSpPr>
        <p:spPr bwMode="auto">
          <a:xfrm>
            <a:off x="12757150" y="941070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5098B5D-3C6B-2747-A0D2-5FF496758878}" type="slidenum">
              <a:rPr lang="en-US" sz="1800">
                <a:solidFill>
                  <a:schemeClr val="tx1"/>
                </a:solidFill>
                <a:ea typeface="ＭＳ Ｐゴシック" charset="0"/>
              </a:rPr>
              <a:pPr eaLnBrk="1" hangingPunct="1"/>
              <a:t>6</a:t>
            </a:fld>
            <a:endParaRPr lang="en-US" sz="180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4098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119063"/>
            <a:ext cx="9640888" cy="2117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5400" smtClean="0">
                <a:latin typeface="Arial Rounded MT Bold" charset="0"/>
                <a:cs typeface="Arial Rounded MT Bold" charset="0"/>
                <a:sym typeface="Arial Rounded MT Bold" charset="0"/>
              </a:rPr>
              <a:t>The LHeC Ring-Ring</a:t>
            </a:r>
            <a:endParaRPr lang="en-US" sz="5400" smtClean="0">
              <a:latin typeface="Arial Rounded MT Bold" charset="0"/>
              <a:sym typeface="Arial Rounded MT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E6D12-7F34-944A-B808-92CAF71C67FB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3035300" y="1143000"/>
            <a:ext cx="9798050" cy="7454900"/>
            <a:chOff x="0" y="0"/>
            <a:chExt cx="6172" cy="469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616"/>
              <a:ext cx="5584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98" name="Rectangle 3"/>
            <p:cNvSpPr>
              <a:spLocks/>
            </p:cNvSpPr>
            <p:nvPr/>
          </p:nvSpPr>
          <p:spPr bwMode="auto">
            <a:xfrm>
              <a:off x="0" y="0"/>
              <a:ext cx="458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26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Challenging: Installation with LHC circumference</a:t>
              </a:r>
            </a:p>
          </p:txBody>
        </p:sp>
      </p:grpSp>
      <p:sp>
        <p:nvSpPr>
          <p:cNvPr id="41988" name="Rectangle 5"/>
          <p:cNvSpPr>
            <a:spLocks/>
          </p:cNvSpPr>
          <p:nvPr/>
        </p:nvSpPr>
        <p:spPr bwMode="auto">
          <a:xfrm>
            <a:off x="469900" y="2178050"/>
            <a:ext cx="29559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requires: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support structure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with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efficient installation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and 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compact magnets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(Novosibirsk,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CERN </a:t>
            </a:r>
          </a:p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dipole-prototypes)</a:t>
            </a:r>
          </a:p>
        </p:txBody>
      </p:sp>
      <p:sp>
        <p:nvSpPr>
          <p:cNvPr id="41989" name="Rectangle 6"/>
          <p:cNvSpPr>
            <a:spLocks/>
          </p:cNvSpPr>
          <p:nvPr/>
        </p:nvSpPr>
        <p:spPr bwMode="auto">
          <a:xfrm>
            <a:off x="7496175" y="5464175"/>
            <a:ext cx="2174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LHeC Ring Dipole Magnet</a:t>
            </a:r>
          </a:p>
        </p:txBody>
      </p:sp>
      <p:sp>
        <p:nvSpPr>
          <p:cNvPr id="41990" name="Rectangle 7"/>
          <p:cNvSpPr>
            <a:spLocks/>
          </p:cNvSpPr>
          <p:nvPr/>
        </p:nvSpPr>
        <p:spPr bwMode="auto">
          <a:xfrm>
            <a:off x="7604125" y="5978525"/>
            <a:ext cx="777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.12-.8T</a:t>
            </a:r>
          </a:p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1.3kA</a:t>
            </a:r>
          </a:p>
          <a:p>
            <a:pPr marL="57150" algn="l"/>
            <a:r>
              <a:rPr lang="en-US" sz="1600" i="1">
                <a:solidFill>
                  <a:schemeClr val="tx1"/>
                </a:solidFill>
                <a:ea typeface="ＭＳ Ｐゴシック" charset="0"/>
              </a:rPr>
              <a:t>0.8MW</a:t>
            </a:r>
          </a:p>
        </p:txBody>
      </p:sp>
      <p:grpSp>
        <p:nvGrpSpPr>
          <p:cNvPr id="41991" name="Group 12"/>
          <p:cNvGrpSpPr>
            <a:grpSpLocks/>
          </p:cNvGrpSpPr>
          <p:nvPr/>
        </p:nvGrpSpPr>
        <p:grpSpPr bwMode="auto">
          <a:xfrm>
            <a:off x="100013" y="6311900"/>
            <a:ext cx="3802062" cy="3043238"/>
            <a:chOff x="0" y="0"/>
            <a:chExt cx="2395" cy="1917"/>
          </a:xfrm>
        </p:grpSpPr>
        <p:pic>
          <p:nvPicPr>
            <p:cNvPr id="41993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109"/>
              <a:ext cx="2408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94" name="Rectangle 9"/>
            <p:cNvSpPr>
              <a:spLocks/>
            </p:cNvSpPr>
            <p:nvPr/>
          </p:nvSpPr>
          <p:spPr bwMode="auto">
            <a:xfrm>
              <a:off x="970" y="1245"/>
              <a:ext cx="851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5m long</a:t>
              </a:r>
            </a:p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(35cm)</a:t>
              </a:r>
              <a:r>
                <a:rPr lang="en-US" sz="1600" baseline="32000">
                  <a:solidFill>
                    <a:schemeClr val="tx1"/>
                  </a:solidFill>
                  <a:ea typeface="ＭＳ Ｐゴシック" charset="0"/>
                </a:rPr>
                <a:t>2</a:t>
              </a:r>
              <a:endParaRPr lang="en-US" sz="1600">
                <a:solidFill>
                  <a:schemeClr val="tx1"/>
                </a:solidFill>
                <a:ea typeface="ＭＳ Ｐゴシック" charset="0"/>
              </a:endParaRPr>
            </a:p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slim + light</a:t>
              </a:r>
            </a:p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for installation</a:t>
              </a:r>
            </a:p>
          </p:txBody>
        </p:sp>
        <p:sp>
          <p:nvSpPr>
            <p:cNvPr id="41995" name="Rectangle 10"/>
            <p:cNvSpPr>
              <a:spLocks/>
            </p:cNvSpPr>
            <p:nvPr/>
          </p:nvSpPr>
          <p:spPr bwMode="auto">
            <a:xfrm>
              <a:off x="32" y="0"/>
              <a:ext cx="147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LHeC Ring Dipole Magnet</a:t>
              </a:r>
            </a:p>
          </p:txBody>
        </p:sp>
        <p:sp>
          <p:nvSpPr>
            <p:cNvPr id="41996" name="Rectangle 11"/>
            <p:cNvSpPr>
              <a:spLocks/>
            </p:cNvSpPr>
            <p:nvPr/>
          </p:nvSpPr>
          <p:spPr bwMode="auto">
            <a:xfrm>
              <a:off x="112" y="216"/>
              <a:ext cx="49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.12-.8T</a:t>
              </a:r>
            </a:p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1.3kA</a:t>
              </a:r>
            </a:p>
            <a:p>
              <a:pPr marL="57150" algn="l"/>
              <a:r>
                <a:rPr lang="en-US" sz="1600">
                  <a:solidFill>
                    <a:schemeClr val="tx1"/>
                  </a:solidFill>
                  <a:ea typeface="ＭＳ Ｐゴシック" charset="0"/>
                </a:rPr>
                <a:t>0.8MW</a:t>
              </a:r>
            </a:p>
          </p:txBody>
        </p:sp>
      </p:grpSp>
      <p:sp>
        <p:nvSpPr>
          <p:cNvPr id="41997" name="Rectangle 13"/>
          <p:cNvSpPr>
            <a:spLocks noGrp="1" noChangeArrowheads="1"/>
          </p:cNvSpPr>
          <p:nvPr>
            <p:ph type="title"/>
          </p:nvPr>
        </p:nvSpPr>
        <p:spPr>
          <a:xfrm>
            <a:off x="1670050" y="284163"/>
            <a:ext cx="9639300" cy="8255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LHeC Ring-Ring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DA5742-8875-864A-8C6F-CD81A0C4AE07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638300"/>
            <a:ext cx="61849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3"/>
          <p:cNvSpPr>
            <a:spLocks/>
          </p:cNvSpPr>
          <p:nvPr/>
        </p:nvSpPr>
        <p:spPr bwMode="auto">
          <a:xfrm>
            <a:off x="4343400" y="1041400"/>
            <a:ext cx="4375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l"/>
            <a:r>
              <a:rPr lang="en-US" sz="26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rPr>
              <a:t>Integration in the LHC tunnel</a:t>
            </a:r>
          </a:p>
        </p:txBody>
      </p: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9526588" y="3787775"/>
            <a:ext cx="3422650" cy="5715000"/>
            <a:chOff x="0" y="0"/>
            <a:chExt cx="2469" cy="3600"/>
          </a:xfrm>
        </p:grpSpPr>
        <p:grpSp>
          <p:nvGrpSpPr>
            <p:cNvPr id="43027" name="Group 6"/>
            <p:cNvGrpSpPr>
              <a:grpSpLocks/>
            </p:cNvGrpSpPr>
            <p:nvPr/>
          </p:nvGrpSpPr>
          <p:grpSpPr bwMode="auto">
            <a:xfrm>
              <a:off x="0" y="0"/>
              <a:ext cx="2469" cy="3600"/>
              <a:chOff x="0" y="0"/>
              <a:chExt cx="2469" cy="3600"/>
            </a:xfrm>
          </p:grpSpPr>
          <p:pic>
            <p:nvPicPr>
              <p:cNvPr id="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69" cy="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43030" name="Rectangle 5"/>
              <p:cNvSpPr>
                <a:spLocks/>
              </p:cNvSpPr>
              <p:nvPr/>
            </p:nvSpPr>
            <p:spPr bwMode="auto">
              <a:xfrm>
                <a:off x="270" y="116"/>
                <a:ext cx="1699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8100" tIns="38100" rIns="95899" bIns="38100">
                <a:spAutoFit/>
              </a:bodyPr>
              <a:lstStyle/>
              <a:p>
                <a:pPr marL="19050" algn="l"/>
                <a:r>
                  <a:rPr lang="en-US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Arc Cell Design – Double FODO</a:t>
                </a:r>
              </a:p>
            </p:txBody>
          </p:sp>
        </p:grpSp>
        <p:sp>
          <p:nvSpPr>
            <p:cNvPr id="43028" name="Line 7"/>
            <p:cNvSpPr>
              <a:spLocks noChangeShapeType="1"/>
            </p:cNvSpPr>
            <p:nvPr/>
          </p:nvSpPr>
          <p:spPr bwMode="auto">
            <a:xfrm rot="10800000" flipH="1">
              <a:off x="445" y="1917"/>
              <a:ext cx="1681" cy="0"/>
            </a:xfrm>
            <a:prstGeom prst="line">
              <a:avLst/>
            </a:prstGeom>
            <a:noFill/>
            <a:ln w="38100">
              <a:solidFill>
                <a:srgbClr val="FF0A0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660400" y="8547100"/>
            <a:ext cx="8877300" cy="965200"/>
            <a:chOff x="0" y="0"/>
            <a:chExt cx="5592" cy="608"/>
          </a:xfrm>
        </p:grpSpPr>
        <p:sp>
          <p:nvSpPr>
            <p:cNvPr id="43025" name="Rectangle 9"/>
            <p:cNvSpPr>
              <a:spLocks/>
            </p:cNvSpPr>
            <p:nvPr/>
          </p:nvSpPr>
          <p:spPr bwMode="auto">
            <a:xfrm>
              <a:off x="0" y="0"/>
              <a:ext cx="5592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Maximum energy with the Ring-Ring arrangement could reach about 120 GeV</a:t>
              </a:r>
            </a:p>
            <a:p>
              <a:pPr algn="l">
                <a:buClr>
                  <a:srgbClr val="FFFFFF"/>
                </a:buClr>
                <a:buSzPct val="100000"/>
                <a:buFont typeface="Arial" charset="0"/>
                <a:buChar char="-"/>
              </a:pPr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however, many parameters to be extreme</a:t>
              </a:r>
            </a:p>
            <a:p>
              <a:pPr algn="l">
                <a:buClr>
                  <a:srgbClr val="FFFFFF"/>
                </a:buClr>
                <a:buSzPct val="100000"/>
                <a:buFont typeface="Arial" charset="0"/>
                <a:buChar char="-"/>
              </a:pPr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 rf power and synchrotron radiation effects increase </a:t>
              </a:r>
            </a:p>
          </p:txBody>
        </p:sp>
        <p:pic>
          <p:nvPicPr>
            <p:cNvPr id="4302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" y="392"/>
              <a:ext cx="3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43020" name="Rectangle 12"/>
          <p:cNvSpPr>
            <a:spLocks noGrp="1" noChangeArrowheads="1"/>
          </p:cNvSpPr>
          <p:nvPr>
            <p:ph type="title"/>
          </p:nvPr>
        </p:nvSpPr>
        <p:spPr>
          <a:xfrm>
            <a:off x="1670050" y="284163"/>
            <a:ext cx="9639300" cy="8001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LHeC Ring-Ring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08350" y="2794000"/>
            <a:ext cx="5233988" cy="4813300"/>
            <a:chOff x="0" y="0"/>
            <a:chExt cx="3297" cy="3032"/>
          </a:xfrm>
        </p:grpSpPr>
        <p:sp>
          <p:nvSpPr>
            <p:cNvPr id="43022" name="Oval 13"/>
            <p:cNvSpPr>
              <a:spLocks/>
            </p:cNvSpPr>
            <p:nvPr/>
          </p:nvSpPr>
          <p:spPr bwMode="auto">
            <a:xfrm>
              <a:off x="769" y="0"/>
              <a:ext cx="2528" cy="2592"/>
            </a:xfrm>
            <a:prstGeom prst="ellipse">
              <a:avLst/>
            </a:prstGeom>
            <a:noFill/>
            <a:ln w="50800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023" name="Line 14"/>
            <p:cNvSpPr>
              <a:spLocks noChangeShapeType="1"/>
            </p:cNvSpPr>
            <p:nvPr/>
          </p:nvSpPr>
          <p:spPr bwMode="auto">
            <a:xfrm flipH="1">
              <a:off x="341" y="2280"/>
              <a:ext cx="662" cy="524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024" name="Rectangle 15"/>
            <p:cNvSpPr>
              <a:spLocks/>
            </p:cNvSpPr>
            <p:nvPr/>
          </p:nvSpPr>
          <p:spPr bwMode="auto">
            <a:xfrm>
              <a:off x="0" y="2752"/>
              <a:ext cx="396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l"/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IP2</a:t>
              </a:r>
            </a:p>
          </p:txBody>
        </p:sp>
      </p:grpSp>
      <p:grpSp>
        <p:nvGrpSpPr>
          <p:cNvPr id="43029" name="Group 21"/>
          <p:cNvGrpSpPr>
            <a:grpSpLocks/>
          </p:cNvGrpSpPr>
          <p:nvPr/>
        </p:nvGrpSpPr>
        <p:grpSpPr bwMode="auto">
          <a:xfrm>
            <a:off x="-3175" y="1190625"/>
            <a:ext cx="4114800" cy="6121400"/>
            <a:chOff x="0" y="0"/>
            <a:chExt cx="2593" cy="3855"/>
          </a:xfrm>
        </p:grpSpPr>
        <p:pic>
          <p:nvPicPr>
            <p:cNvPr id="43018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071"/>
              <a:ext cx="2592" cy="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8"/>
              <a:ext cx="2432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" name="Rectangle 19"/>
            <p:cNvSpPr>
              <a:spLocks/>
            </p:cNvSpPr>
            <p:nvPr/>
          </p:nvSpPr>
          <p:spPr bwMode="auto">
            <a:xfrm>
              <a:off x="387" y="0"/>
              <a:ext cx="1429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95899" bIns="38100">
              <a:spAutoFit/>
            </a:bodyPr>
            <a:lstStyle/>
            <a:p>
              <a:pPr marL="190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RF Installation in IR4</a:t>
              </a:r>
            </a:p>
          </p:txBody>
        </p:sp>
        <p:sp>
          <p:nvSpPr>
            <p:cNvPr id="43021" name="Rectangle 20"/>
            <p:cNvSpPr>
              <a:spLocks/>
            </p:cNvSpPr>
            <p:nvPr/>
          </p:nvSpPr>
          <p:spPr bwMode="auto">
            <a:xfrm>
              <a:off x="384" y="3647"/>
              <a:ext cx="1464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95899" bIns="38100"/>
            <a:lstStyle/>
            <a:p>
              <a:pPr marL="19050" algn="l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Arial" charset="0"/>
                </a:rPr>
                <a:t>Cryo link in IR3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AC18DD-7F56-344B-A676-B1FBA886742B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6700"/>
            <a:ext cx="9413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638300"/>
            <a:ext cx="61849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825500" y="4376738"/>
            <a:ext cx="3505200" cy="5029200"/>
            <a:chOff x="0" y="0"/>
            <a:chExt cx="2208" cy="3167"/>
          </a:xfrm>
        </p:grpSpPr>
        <p:sp>
          <p:nvSpPr>
            <p:cNvPr id="44051" name="Rectangle 3"/>
            <p:cNvSpPr>
              <a:spLocks/>
            </p:cNvSpPr>
            <p:nvPr/>
          </p:nvSpPr>
          <p:spPr bwMode="auto">
            <a:xfrm>
              <a:off x="0" y="0"/>
              <a:ext cx="152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5899" bIns="38100"/>
            <a:lstStyle/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LR LHeC: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recirculating</a:t>
              </a:r>
              <a:r>
                <a:rPr lang="en-US" sz="2400" baseline="320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*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linac with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e</a:t>
              </a:r>
              <a:r>
                <a:rPr lang="en-US" sz="2400" baseline="320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∓</a:t>
              </a:r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 energy 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recovery,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or straight</a:t>
              </a:r>
              <a:endParaRPr lang="en-US" sz="2400">
                <a:solidFill>
                  <a:schemeClr val="tx1"/>
                </a:solidFill>
                <a:latin typeface="Arial Italic" charset="0"/>
                <a:ea typeface="ＭＳ Ｐゴシック" charset="0"/>
                <a:sym typeface="Arial Italic" charset="0"/>
              </a:endParaRPr>
            </a:p>
            <a:p>
              <a:pPr marL="19050" algn="l"/>
              <a:r>
                <a:rPr lang="en-US" sz="24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linac</a:t>
              </a:r>
            </a:p>
          </p:txBody>
        </p:sp>
        <p:sp>
          <p:nvSpPr>
            <p:cNvPr id="44052" name="Rectangle 4"/>
            <p:cNvSpPr>
              <a:spLocks/>
            </p:cNvSpPr>
            <p:nvPr/>
          </p:nvSpPr>
          <p:spPr bwMode="auto">
            <a:xfrm>
              <a:off x="0" y="2775"/>
              <a:ext cx="2208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7150" algn="l"/>
              <a:r>
                <a:rPr lang="en-US" sz="1800" baseline="320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*) </a:t>
              </a:r>
              <a:r>
                <a:rPr lang="en-US" sz="1800">
                  <a:solidFill>
                    <a:schemeClr val="tx1"/>
                  </a:solidFill>
                  <a:latin typeface="Arial Bold Italic" charset="0"/>
                  <a:ea typeface="ＭＳ Ｐゴシック" charset="0"/>
                  <a:sym typeface="Arial Bold Italic" charset="0"/>
                </a:rPr>
                <a:t>bypassing own IP</a:t>
              </a:r>
            </a:p>
          </p:txBody>
        </p:sp>
      </p:grpSp>
      <p:sp>
        <p:nvSpPr>
          <p:cNvPr id="4403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0050" y="284163"/>
            <a:ext cx="9639300" cy="9017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The LHeC Linac-Ring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321050" y="4352925"/>
            <a:ext cx="3006725" cy="3540125"/>
            <a:chOff x="0" y="0"/>
            <a:chExt cx="1894" cy="2230"/>
          </a:xfrm>
        </p:grpSpPr>
        <p:grpSp>
          <p:nvGrpSpPr>
            <p:cNvPr id="44039" name="Group 15"/>
            <p:cNvGrpSpPr>
              <a:grpSpLocks/>
            </p:cNvGrpSpPr>
            <p:nvPr/>
          </p:nvGrpSpPr>
          <p:grpSpPr bwMode="auto">
            <a:xfrm>
              <a:off x="806" y="0"/>
              <a:ext cx="1088" cy="2230"/>
              <a:chOff x="0" y="0"/>
              <a:chExt cx="1087" cy="2230"/>
            </a:xfrm>
          </p:grpSpPr>
          <p:grpSp>
            <p:nvGrpSpPr>
              <p:cNvPr id="4404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087" cy="1431"/>
                <a:chOff x="0" y="0"/>
                <a:chExt cx="1087" cy="1431"/>
              </a:xfrm>
            </p:grpSpPr>
            <p:sp>
              <p:nvSpPr>
                <p:cNvPr id="44045" name="Line 7"/>
                <p:cNvSpPr>
                  <a:spLocks noChangeShapeType="1"/>
                </p:cNvSpPr>
                <p:nvPr/>
              </p:nvSpPr>
              <p:spPr bwMode="auto">
                <a:xfrm>
                  <a:off x="84" y="532"/>
                  <a:ext cx="233" cy="695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046" name="Line 8"/>
                <p:cNvSpPr>
                  <a:spLocks noChangeShapeType="1"/>
                </p:cNvSpPr>
                <p:nvPr/>
              </p:nvSpPr>
              <p:spPr bwMode="auto">
                <a:xfrm>
                  <a:off x="798" y="224"/>
                  <a:ext cx="243" cy="760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047" name="AutoShape 9"/>
                <p:cNvSpPr>
                  <a:spLocks/>
                </p:cNvSpPr>
                <p:nvPr/>
              </p:nvSpPr>
              <p:spPr bwMode="auto">
                <a:xfrm rot="-900000">
                  <a:off x="311" y="60"/>
                  <a:ext cx="465" cy="251"/>
                </a:xfrm>
                <a:custGeom>
                  <a:avLst/>
                  <a:gdLst>
                    <a:gd name="T0" fmla="*/ -1 w 21708"/>
                    <a:gd name="T1" fmla="*/ 98 h 20480"/>
                    <a:gd name="T2" fmla="*/ 21599 w 21708"/>
                    <a:gd name="T3" fmla="*/ 20118 h 20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708" h="20480">
                      <a:moveTo>
                        <a:pt x="-1" y="98"/>
                      </a:moveTo>
                      <a:cubicBezTo>
                        <a:pt x="11678" y="-1482"/>
                        <a:pt x="21348" y="12089"/>
                        <a:pt x="21599" y="20118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048" name="AutoShape 10"/>
                <p:cNvSpPr>
                  <a:spLocks/>
                </p:cNvSpPr>
                <p:nvPr/>
              </p:nvSpPr>
              <p:spPr bwMode="auto">
                <a:xfrm rot="-900000">
                  <a:off x="30" y="170"/>
                  <a:ext cx="274" cy="274"/>
                </a:xfrm>
                <a:custGeom>
                  <a:avLst/>
                  <a:gdLst>
                    <a:gd name="T0" fmla="*/ 19649 w 19649"/>
                    <a:gd name="T1" fmla="*/ -204 h 21399"/>
                    <a:gd name="T2" fmla="*/ 144 w 19649"/>
                    <a:gd name="T3" fmla="*/ 21396 h 21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9649" h="21399">
                      <a:moveTo>
                        <a:pt x="19649" y="-204"/>
                      </a:moveTo>
                      <a:cubicBezTo>
                        <a:pt x="6782" y="6242"/>
                        <a:pt x="-1951" y="15912"/>
                        <a:pt x="144" y="21396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049" name="AutoShape 11"/>
                <p:cNvSpPr>
                  <a:spLocks/>
                </p:cNvSpPr>
                <p:nvPr/>
              </p:nvSpPr>
              <p:spPr bwMode="auto">
                <a:xfrm rot="-900000">
                  <a:off x="358" y="1136"/>
                  <a:ext cx="349" cy="253"/>
                </a:xfrm>
                <a:custGeom>
                  <a:avLst/>
                  <a:gdLst>
                    <a:gd name="T0" fmla="*/ 20606 w 20745"/>
                    <a:gd name="T1" fmla="*/ 21599 h 21886"/>
                    <a:gd name="T2" fmla="*/ 90 w 20745"/>
                    <a:gd name="T3" fmla="*/ -1 h 218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0745" h="21886">
                      <a:moveTo>
                        <a:pt x="20606" y="21599"/>
                      </a:moveTo>
                      <a:cubicBezTo>
                        <a:pt x="6921" y="17729"/>
                        <a:pt x="-994" y="7864"/>
                        <a:pt x="90" y="-1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050" name="AutoShape 12"/>
                <p:cNvSpPr>
                  <a:spLocks/>
                </p:cNvSpPr>
                <p:nvPr/>
              </p:nvSpPr>
              <p:spPr bwMode="auto">
                <a:xfrm rot="-900000">
                  <a:off x="732" y="1072"/>
                  <a:ext cx="335" cy="222"/>
                </a:xfrm>
                <a:custGeom>
                  <a:avLst/>
                  <a:gdLst>
                    <a:gd name="T0" fmla="*/ -126 w 20612"/>
                    <a:gd name="T1" fmla="*/ 21293 h 21293"/>
                    <a:gd name="T2" fmla="*/ 20540 w 20612"/>
                    <a:gd name="T3" fmla="*/ -307 h 2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0612" h="21293">
                      <a:moveTo>
                        <a:pt x="-126" y="21293"/>
                      </a:moveTo>
                      <a:cubicBezTo>
                        <a:pt x="12221" y="16961"/>
                        <a:pt x="21474" y="7291"/>
                        <a:pt x="20540" y="-307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44044" name="Line 14"/>
              <p:cNvSpPr>
                <a:spLocks noChangeShapeType="1"/>
              </p:cNvSpPr>
              <p:nvPr/>
            </p:nvSpPr>
            <p:spPr bwMode="auto">
              <a:xfrm>
                <a:off x="332" y="1252"/>
                <a:ext cx="322" cy="956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4040" name="Group 18"/>
            <p:cNvGrpSpPr>
              <a:grpSpLocks/>
            </p:cNvGrpSpPr>
            <p:nvPr/>
          </p:nvGrpSpPr>
          <p:grpSpPr bwMode="auto">
            <a:xfrm>
              <a:off x="0" y="1297"/>
              <a:ext cx="995" cy="776"/>
              <a:chOff x="0" y="0"/>
              <a:chExt cx="995" cy="776"/>
            </a:xfrm>
          </p:grpSpPr>
          <p:sp>
            <p:nvSpPr>
              <p:cNvPr id="44041" name="Line 16"/>
              <p:cNvSpPr>
                <a:spLocks noChangeShapeType="1"/>
              </p:cNvSpPr>
              <p:nvPr/>
            </p:nvSpPr>
            <p:spPr bwMode="auto">
              <a:xfrm flipH="1">
                <a:off x="333" y="0"/>
                <a:ext cx="662" cy="524"/>
              </a:xfrm>
              <a:prstGeom prst="line">
                <a:avLst/>
              </a:prstGeom>
              <a:noFill/>
              <a:ln w="38100">
                <a:solidFill>
                  <a:srgbClr val="002D99"/>
                </a:solidFill>
                <a:miter lim="800000"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42" name="Rectangle 17"/>
              <p:cNvSpPr>
                <a:spLocks/>
              </p:cNvSpPr>
              <p:nvPr/>
            </p:nvSpPr>
            <p:spPr bwMode="auto">
              <a:xfrm>
                <a:off x="0" y="496"/>
                <a:ext cx="39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 algn="l"/>
                <a:r>
                  <a:rPr lang="en-US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sym typeface="Arial" charset="0"/>
                  </a:rPr>
                  <a:t>IP2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Default - Title and Content copy">
  <a:themeElements>
    <a:clrScheme name="Default - Title and Content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- Title and Content copy 4">
  <a:themeElements>
    <a:clrScheme name="Default - Title and Content copy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4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- Title Slide copy">
  <a:themeElements>
    <a:clrScheme name="Default - Title Slide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- Title and Content copy 5">
  <a:themeElements>
    <a:clrScheme name="Default - Title and Content copy 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5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Arial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- Title Slide copy 1">
  <a:themeElements>
    <a:clrScheme name="Default - Title Slide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1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 - Title Slide copy 2">
  <a:themeElements>
    <a:clrScheme name="Default - Title Slide copy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2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Default - Title Slide copy 3">
  <a:themeElements>
    <a:clrScheme name="Default - Title Slide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3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91CE"/>
      </a:accent1>
      <a:accent2>
        <a:srgbClr val="333399"/>
      </a:accent2>
      <a:accent3>
        <a:srgbClr val="AAAAAA"/>
      </a:accent3>
      <a:accent4>
        <a:srgbClr val="DADADA"/>
      </a:accent4>
      <a:accent5>
        <a:srgbClr val="AAC7E3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Arial Rounded MT Bold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Default - Title and Content copy 7">
  <a:themeElements>
    <a:clrScheme name="Default - Title and Content copy 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7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Default - Title and Content copy 10">
  <a:themeElements>
    <a:clrScheme name="Default - Title and Content copy 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10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Default - Title Only">
  <a:themeElements>
    <a:clrScheme name="Default - Title Onl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Only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Default - Title and Content copy">
  <a:themeElements>
    <a:clrScheme name="Default - Title and Content cop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Default - Title and Content copy 1">
  <a:themeElements>
    <a:clrScheme name="Default - Title and Content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1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Default - Blank">
  <a:themeElements>
    <a:clrScheme name="Default - 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Blank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Title and Content copy 8">
  <a:themeElements>
    <a:clrScheme name="Default - Title and Content copy 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8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_Default - Title and Content copy 2">
  <a:themeElements>
    <a:clrScheme name="Default - Title and Content copy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2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Default - Title and Content copy 3">
  <a:themeElements>
    <a:clrScheme name="Default - Title and Content copy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3">
      <a:majorFont>
        <a:latin typeface="Garamond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Default - Title and Content">
  <a:themeElements>
    <a:clrScheme name="Default - 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Times New Roman Bold"/>
        <a:ea typeface="ヒラギノ明朝 ProN W6"/>
        <a:cs typeface="ヒラギノ明朝 ProN W6"/>
      </a:majorFont>
      <a:minorFont>
        <a:latin typeface="Book Antiqu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- Title and Content copy 6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6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- Title Slide copy 4">
  <a:themeElements>
    <a:clrScheme name="Default - Title Slide copy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 copy 4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- Title and Content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DC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2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- Title and Content copy 9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DC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9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- Title and Content copy 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DC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3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- Title and Content copy 1">
  <a:themeElements>
    <a:clrScheme name="Default - Title and Content copy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 copy 1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and Content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2993</Words>
  <Characters>0</Characters>
  <Application>Microsoft Macintosh PowerPoint</Application>
  <PresentationFormat>Custom</PresentationFormat>
  <Lines>0</Lines>
  <Paragraphs>614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34</vt:i4>
      </vt:variant>
      <vt:variant>
        <vt:lpstr>Slide Titles</vt:lpstr>
      </vt:variant>
      <vt:variant>
        <vt:i4>40</vt:i4>
      </vt:variant>
    </vt:vector>
  </HeadingPairs>
  <TitlesOfParts>
    <vt:vector size="96" baseType="lpstr">
      <vt:lpstr>Gill Sans</vt:lpstr>
      <vt:lpstr>ヒラギノ角ゴ ProN W3</vt:lpstr>
      <vt:lpstr>Arial</vt:lpstr>
      <vt:lpstr>Calibri</vt:lpstr>
      <vt:lpstr>ＭＳ Ｐゴシック</vt:lpstr>
      <vt:lpstr>Arial Rounded MT Bold</vt:lpstr>
      <vt:lpstr>Corbel</vt:lpstr>
      <vt:lpstr>Garamond</vt:lpstr>
      <vt:lpstr>ヒラギノ明朝 ProN W3</vt:lpstr>
      <vt:lpstr>Wingdings</vt:lpstr>
      <vt:lpstr>Times New Roman Bold</vt:lpstr>
      <vt:lpstr>ヒラギノ明朝 ProN W6</vt:lpstr>
      <vt:lpstr>Book Antiqua</vt:lpstr>
      <vt:lpstr>Times New Roman</vt:lpstr>
      <vt:lpstr>Helvetica</vt:lpstr>
      <vt:lpstr>Arial Bold</vt:lpstr>
      <vt:lpstr>Times</vt:lpstr>
      <vt:lpstr>ヒラギノ角ゴ ProN W6</vt:lpstr>
      <vt:lpstr>Arial Italic</vt:lpstr>
      <vt:lpstr>Arial Bold Italic</vt:lpstr>
      <vt:lpstr>Comic Sans MS</vt:lpstr>
      <vt:lpstr>Calibri Bold</vt:lpstr>
      <vt:lpstr>Bullets</vt:lpstr>
      <vt:lpstr>Default - Title and Content</vt:lpstr>
      <vt:lpstr>Default - Title and Content copy 8</vt:lpstr>
      <vt:lpstr>Default - Title and Content copy 6</vt:lpstr>
      <vt:lpstr>Default - Title Slide copy 4</vt:lpstr>
      <vt:lpstr>Default - Title and Content copy 2</vt:lpstr>
      <vt:lpstr>Default - Title and Content copy 9</vt:lpstr>
      <vt:lpstr>Default - Title and Content copy 3</vt:lpstr>
      <vt:lpstr>Default - Title and Content copy 1</vt:lpstr>
      <vt:lpstr>Title &amp; Bullets - 2 Column</vt:lpstr>
      <vt:lpstr>Default - Title and Content copy</vt:lpstr>
      <vt:lpstr>Default - Title Slide</vt:lpstr>
      <vt:lpstr>Default - Title and Content copy 4</vt:lpstr>
      <vt:lpstr>Default - Title Slide copy</vt:lpstr>
      <vt:lpstr>Default - Title and Content copy 5</vt:lpstr>
      <vt:lpstr>Title - Top</vt:lpstr>
      <vt:lpstr>Default - Title Slide copy 1</vt:lpstr>
      <vt:lpstr>Default - Title Slide copy 2</vt:lpstr>
      <vt:lpstr>Default - Title Slide copy 3</vt:lpstr>
      <vt:lpstr>Default - Title and Content copy 7</vt:lpstr>
      <vt:lpstr>Title &amp; Subtitle</vt:lpstr>
      <vt:lpstr>Blank</vt:lpstr>
      <vt:lpstr>1_Default - Title and Content</vt:lpstr>
      <vt:lpstr>Default - Title and Content copy 10</vt:lpstr>
      <vt:lpstr>Default - Title Only</vt:lpstr>
      <vt:lpstr>2_Default - Title and Content</vt:lpstr>
      <vt:lpstr>1_Default - Title and Content copy</vt:lpstr>
      <vt:lpstr>1_Default - Title and Content copy 1</vt:lpstr>
      <vt:lpstr>Default - Blank</vt:lpstr>
      <vt:lpstr>1_Default - Title and Content copy 2</vt:lpstr>
      <vt:lpstr>1_Default - Title and Content copy 3</vt:lpstr>
      <vt:lpstr>1_Default - Title Slide</vt:lpstr>
      <vt:lpstr>3_Default - Title and Content</vt:lpstr>
      <vt:lpstr>Title &amp; Bullets</vt:lpstr>
      <vt:lpstr>On the          Project</vt:lpstr>
      <vt:lpstr>New Terascale  Facility</vt:lpstr>
      <vt:lpstr>Exciting Physics Program</vt:lpstr>
      <vt:lpstr>Deep Inelastic e/μ p Scattering</vt:lpstr>
      <vt:lpstr>LH   C</vt:lpstr>
      <vt:lpstr>The LHeC Ring-Ring</vt:lpstr>
      <vt:lpstr>The LHeC Ring-Ring</vt:lpstr>
      <vt:lpstr>The LHeC Ring-Ring</vt:lpstr>
      <vt:lpstr>The LHeC Linac-Ring</vt:lpstr>
      <vt:lpstr>Baseline Linac-Ring Option</vt:lpstr>
      <vt:lpstr>PowerPoint Presentation</vt:lpstr>
      <vt:lpstr>LR Interaction Region</vt:lpstr>
      <vt:lpstr>RR Beam Optics and Detector Acceptance</vt:lpstr>
      <vt:lpstr>The LHeC Detector Concept(s)</vt:lpstr>
      <vt:lpstr>Detector Options - 1</vt:lpstr>
      <vt:lpstr>PowerPoint Presentation</vt:lpstr>
      <vt:lpstr>PowerPoint Presentation</vt:lpstr>
      <vt:lpstr>LHeC Tentative Time Schedule</vt:lpstr>
      <vt:lpstr>PowerPoint Presentation</vt:lpstr>
      <vt:lpstr>Conclusions</vt:lpstr>
      <vt:lpstr>Fruitfully Collider Triumvirate at Terascale</vt:lpstr>
      <vt:lpstr>Backup Slides</vt:lpstr>
      <vt:lpstr>PowerPoint Presentation</vt:lpstr>
      <vt:lpstr>PowerPoint Presentation</vt:lpstr>
      <vt:lpstr>PowerPoint Presentation</vt:lpstr>
      <vt:lpstr>PowerPoint Presentation</vt:lpstr>
      <vt:lpstr>High Precision Gluon Measurements</vt:lpstr>
      <vt:lpstr>Heavy Flavour @ LHeC</vt:lpstr>
      <vt:lpstr>PowerPoint Presentation</vt:lpstr>
      <vt:lpstr>LHeC e+A Kinematic Coverage</vt:lpstr>
      <vt:lpstr>Improvements in Nuclear PDFs</vt:lpstr>
      <vt:lpstr>Design Parameters Draft CDR - 5th August 2011 </vt:lpstr>
      <vt:lpstr>PowerPoint Presentation</vt:lpstr>
      <vt:lpstr> Accelerator: Ring - Ring</vt:lpstr>
      <vt:lpstr> LINAC - Ring</vt:lpstr>
      <vt:lpstr>Ring: Dipole + Quadrupole Magnets</vt:lpstr>
      <vt:lpstr>High Energy Frontier (Colliders)</vt:lpstr>
      <vt:lpstr>Ad personam Issues (1)</vt:lpstr>
      <vt:lpstr>Summary (2)</vt:lpstr>
      <vt:lpstr>NuPECC – Roadmap 5/2010: New Large-Scale Facilities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         Project</dc:title>
  <dc:subject/>
  <dc:creator/>
  <cp:keywords/>
  <dc:description/>
  <cp:lastModifiedBy>Peter Kostka</cp:lastModifiedBy>
  <cp:revision>1</cp:revision>
  <dcterms:modified xsi:type="dcterms:W3CDTF">2011-09-27T05:35:39Z</dcterms:modified>
</cp:coreProperties>
</file>