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embeddings/Microsoft_Equation5.bin" ContentType="application/vnd.openxmlformats-officedocument.oleObject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embeddings/Microsoft_Equation4.bin" ContentType="application/vnd.openxmlformats-officedocument.oleObject"/>
  <Override PartName="/ppt/slides/slide44.xml" ContentType="application/vnd.openxmlformats-officedocument.presentationml.slide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embeddings/Microsoft_Equation3.bin" ContentType="application/vnd.openxmlformats-officedocument.oleObject"/>
  <Override PartName="/ppt/slides/slide43.xml" ContentType="application/vnd.openxmlformats-officedocument.presentationml.slide+xml"/>
  <Override PartName="/ppt/presProps.xml" ContentType="application/vnd.openxmlformats-officedocument.presentationml.presProps+xml"/>
  <Default Extension="pict" ContentType="image/pict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embeddings/Microsoft_Equation9.bin" ContentType="application/vnd.openxmlformats-officedocument.oleObject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embeddings/Microsoft_Equation2.bin" ContentType="application/vnd.openxmlformats-officedocument.oleObject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ppt/embeddings/Microsoft_Equation8.bin" ContentType="application/vnd.openxmlformats-officedocument.oleObject"/>
  <Override PartName="/ppt/slides/slide48.xml" ContentType="application/vnd.openxmlformats-officedocument.presentationml.slide+xml"/>
  <Default Extension="wmf" ContentType="image/x-wmf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embeddings/Microsoft_Equation1.bin" ContentType="application/vnd.openxmlformats-officedocument.oleObject"/>
  <Override PartName="/ppt/slides/slide41.xml" ContentType="application/vnd.openxmlformats-officedocument.presentationml.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embeddings/Microsoft_Equation7.bin" ContentType="application/vnd.openxmlformats-officedocument.oleObject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embeddings/Microsoft_Equation11.bin" ContentType="application/vnd.openxmlformats-officedocument.oleObject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Microsoft_Equation6.bin" ContentType="application/vnd.openxmlformats-officedocument.oleObject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embeddings/Microsoft_Equation10.bin" ContentType="application/vnd.openxmlformats-officedocument.oleObject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3"/>
  </p:notesMasterIdLst>
  <p:sldIdLst>
    <p:sldId id="257" r:id="rId2"/>
    <p:sldId id="264" r:id="rId3"/>
    <p:sldId id="267" r:id="rId4"/>
    <p:sldId id="263" r:id="rId5"/>
    <p:sldId id="265" r:id="rId6"/>
    <p:sldId id="287" r:id="rId7"/>
    <p:sldId id="258" r:id="rId8"/>
    <p:sldId id="259" r:id="rId9"/>
    <p:sldId id="260" r:id="rId10"/>
    <p:sldId id="256" r:id="rId11"/>
    <p:sldId id="261" r:id="rId12"/>
    <p:sldId id="262" r:id="rId13"/>
    <p:sldId id="277" r:id="rId14"/>
    <p:sldId id="278" r:id="rId15"/>
    <p:sldId id="279" r:id="rId16"/>
    <p:sldId id="280" r:id="rId17"/>
    <p:sldId id="281" r:id="rId18"/>
    <p:sldId id="282" r:id="rId19"/>
    <p:sldId id="303" r:id="rId20"/>
    <p:sldId id="283" r:id="rId21"/>
    <p:sldId id="308" r:id="rId22"/>
    <p:sldId id="284" r:id="rId23"/>
    <p:sldId id="304" r:id="rId24"/>
    <p:sldId id="285" r:id="rId25"/>
    <p:sldId id="288" r:id="rId26"/>
    <p:sldId id="286" r:id="rId27"/>
    <p:sldId id="268" r:id="rId28"/>
    <p:sldId id="269" r:id="rId29"/>
    <p:sldId id="270" r:id="rId30"/>
    <p:sldId id="271" r:id="rId31"/>
    <p:sldId id="273" r:id="rId32"/>
    <p:sldId id="274" r:id="rId33"/>
    <p:sldId id="275" r:id="rId34"/>
    <p:sldId id="276" r:id="rId35"/>
    <p:sldId id="289" r:id="rId36"/>
    <p:sldId id="307" r:id="rId37"/>
    <p:sldId id="290" r:id="rId38"/>
    <p:sldId id="291" r:id="rId39"/>
    <p:sldId id="292" r:id="rId40"/>
    <p:sldId id="293" r:id="rId41"/>
    <p:sldId id="266" r:id="rId42"/>
    <p:sldId id="294" r:id="rId43"/>
    <p:sldId id="295" r:id="rId44"/>
    <p:sldId id="297" r:id="rId45"/>
    <p:sldId id="298" r:id="rId46"/>
    <p:sldId id="301" r:id="rId47"/>
    <p:sldId id="302" r:id="rId48"/>
    <p:sldId id="296" r:id="rId49"/>
    <p:sldId id="299" r:id="rId50"/>
    <p:sldId id="305" r:id="rId51"/>
    <p:sldId id="306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7B38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6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ict"/><Relationship Id="rId2" Type="http://schemas.openxmlformats.org/officeDocument/2006/relationships/image" Target="../media/image11.pict"/><Relationship Id="rId3" Type="http://schemas.openxmlformats.org/officeDocument/2006/relationships/image" Target="../media/image12.pict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ict"/><Relationship Id="rId4" Type="http://schemas.openxmlformats.org/officeDocument/2006/relationships/image" Target="../media/image39.pict"/><Relationship Id="rId5" Type="http://schemas.openxmlformats.org/officeDocument/2006/relationships/image" Target="../media/image40.pict"/><Relationship Id="rId6" Type="http://schemas.openxmlformats.org/officeDocument/2006/relationships/image" Target="../media/image41.pict"/><Relationship Id="rId1" Type="http://schemas.openxmlformats.org/officeDocument/2006/relationships/image" Target="../media/image36.pict"/><Relationship Id="rId2" Type="http://schemas.openxmlformats.org/officeDocument/2006/relationships/image" Target="../media/image37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ict"/><Relationship Id="rId2" Type="http://schemas.openxmlformats.org/officeDocument/2006/relationships/image" Target="../media/image53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ict"/><Relationship Id="rId2" Type="http://schemas.openxmlformats.org/officeDocument/2006/relationships/image" Target="../media/image75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E168C-45C7-4E43-B242-2ECB5E999A71}" type="datetimeFigureOut">
              <a:rPr lang="en-US" smtClean="0"/>
              <a:t>1/12/12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754CC-2AF6-0A4D-AAD2-F9BCB705CA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D9F248-CA02-F04D-A3E5-8FD5C725743D}" type="slidenum">
              <a:rPr lang="en-US"/>
              <a:pPr/>
              <a:t>7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BD317A-59C5-9F4E-A642-60E4DB711D9D}" type="slidenum">
              <a:rPr lang="en-US"/>
              <a:pPr/>
              <a:t>25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81FCDA-FB0F-604C-B400-EEE74C13110C}" type="slidenum">
              <a:rPr lang="en-US"/>
              <a:pPr/>
              <a:t>47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D8F0D0-1814-CB44-B25C-03C81918990E}" type="slidenum">
              <a:rPr lang="en-US"/>
              <a:pPr/>
              <a:t>51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68D94F-9924-C64A-AEAE-791C515E80DA}" type="slidenum">
              <a:rPr lang="en-US"/>
              <a:pPr/>
              <a:t>8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92F60-BD80-DB4A-9473-6D916610B58A}" type="slidenum">
              <a:rPr lang="en-US"/>
              <a:pPr/>
              <a:t>9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CD3774-E9ED-F343-90AA-200D53C66B17}" type="slidenum">
              <a:rPr lang="en-US"/>
              <a:pPr/>
              <a:t>14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135ED6-860C-F14C-9195-EBA6F9AD5FC7}" type="slidenum">
              <a:rPr lang="en-US"/>
              <a:pPr/>
              <a:t>15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135ED6-860C-F14C-9195-EBA6F9AD5FC7}" type="slidenum">
              <a:rPr lang="en-US"/>
              <a:pPr/>
              <a:t>16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E12B9F-6BBE-BA4F-8113-C09D0E3A8301}" type="slidenum">
              <a:rPr lang="en-US"/>
              <a:pPr/>
              <a:t>19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3FE666-BB7C-4640-8BD3-C9A1140AA7CE}" type="slidenum">
              <a:rPr lang="en-US"/>
              <a:pPr/>
              <a:t>20</a:t>
            </a:fld>
            <a:endParaRPr lang="en-US"/>
          </a:p>
        </p:txBody>
      </p:sp>
      <p:sp>
        <p:nvSpPr>
          <p:cNvPr id="1525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D7E1E31-D773-A744-B8DD-C042CBAE2D2B}" type="slidenum">
              <a:rPr lang="en-US" sz="1200"/>
              <a:pPr algn="r"/>
              <a:t>24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DA64-C453-274E-946E-CBE87195EBA4}" type="datetimeFigureOut">
              <a:rPr lang="en-US" smtClean="0"/>
              <a:t>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183BB-69D4-E14D-99ED-C0884FF9B5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DA64-C453-274E-946E-CBE87195EBA4}" type="datetimeFigureOut">
              <a:rPr lang="en-US" smtClean="0"/>
              <a:t>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183BB-69D4-E14D-99ED-C0884FF9B5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DA64-C453-274E-946E-CBE87195EBA4}" type="datetimeFigureOut">
              <a:rPr lang="en-US" smtClean="0"/>
              <a:t>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183BB-69D4-E14D-99ED-C0884FF9B5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DA64-C453-274E-946E-CBE87195EBA4}" type="datetimeFigureOut">
              <a:rPr lang="en-US" smtClean="0"/>
              <a:t>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183BB-69D4-E14D-99ED-C0884FF9B5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DA64-C453-274E-946E-CBE87195EBA4}" type="datetimeFigureOut">
              <a:rPr lang="en-US" smtClean="0"/>
              <a:t>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183BB-69D4-E14D-99ED-C0884FF9B5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DA64-C453-274E-946E-CBE87195EBA4}" type="datetimeFigureOut">
              <a:rPr lang="en-US" smtClean="0"/>
              <a:t>1/12/12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183BB-69D4-E14D-99ED-C0884FF9B5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DA64-C453-274E-946E-CBE87195EBA4}" type="datetimeFigureOut">
              <a:rPr lang="en-US" smtClean="0"/>
              <a:t>1/12/12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183BB-69D4-E14D-99ED-C0884FF9B5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DA64-C453-274E-946E-CBE87195EBA4}" type="datetimeFigureOut">
              <a:rPr lang="en-US" smtClean="0"/>
              <a:t>1/12/12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183BB-69D4-E14D-99ED-C0884FF9B5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DA64-C453-274E-946E-CBE87195EBA4}" type="datetimeFigureOut">
              <a:rPr lang="en-US" smtClean="0"/>
              <a:t>1/12/12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183BB-69D4-E14D-99ED-C0884FF9B5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DA64-C453-274E-946E-CBE87195EBA4}" type="datetimeFigureOut">
              <a:rPr lang="en-US" smtClean="0"/>
              <a:t>1/12/12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183BB-69D4-E14D-99ED-C0884FF9B5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DA64-C453-274E-946E-CBE87195EBA4}" type="datetimeFigureOut">
              <a:rPr lang="en-US" smtClean="0"/>
              <a:t>1/12/12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183BB-69D4-E14D-99ED-C0884FF9B5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8DA64-C453-274E-946E-CBE87195EBA4}" type="datetimeFigureOut">
              <a:rPr lang="en-US" smtClean="0"/>
              <a:t>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183BB-69D4-E14D-99ED-C0884FF9B5C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42.png"/><Relationship Id="rId5" Type="http://schemas.openxmlformats.org/officeDocument/2006/relationships/oleObject" Target="../embeddings/Microsoft_Equation4.bin"/><Relationship Id="rId6" Type="http://schemas.openxmlformats.org/officeDocument/2006/relationships/oleObject" Target="../embeddings/Microsoft_Equation5.bin"/><Relationship Id="rId7" Type="http://schemas.openxmlformats.org/officeDocument/2006/relationships/oleObject" Target="../embeddings/Microsoft_Equation6.bin"/><Relationship Id="rId8" Type="http://schemas.openxmlformats.org/officeDocument/2006/relationships/oleObject" Target="../embeddings/Microsoft_Equation7.bin"/><Relationship Id="rId9" Type="http://schemas.openxmlformats.org/officeDocument/2006/relationships/oleObject" Target="../embeddings/Microsoft_Equation8.bin"/><Relationship Id="rId10" Type="http://schemas.openxmlformats.org/officeDocument/2006/relationships/oleObject" Target="../embeddings/Microsoft_Equation9.bin"/><Relationship Id="rId11" Type="http://schemas.openxmlformats.org/officeDocument/2006/relationships/image" Target="../media/image4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20" Type="http://schemas.openxmlformats.org/officeDocument/2006/relationships/image" Target="../media/image71.jpeg"/><Relationship Id="rId21" Type="http://schemas.openxmlformats.org/officeDocument/2006/relationships/image" Target="../media/image72.png"/><Relationship Id="rId22" Type="http://schemas.openxmlformats.org/officeDocument/2006/relationships/image" Target="../media/image73.png"/><Relationship Id="rId23" Type="http://schemas.openxmlformats.org/officeDocument/2006/relationships/oleObject" Target="???" TargetMode="External"/><Relationship Id="rId10" Type="http://schemas.openxmlformats.org/officeDocument/2006/relationships/image" Target="../media/image61.wmf"/><Relationship Id="rId11" Type="http://schemas.openxmlformats.org/officeDocument/2006/relationships/image" Target="../media/image62.png"/><Relationship Id="rId12" Type="http://schemas.openxmlformats.org/officeDocument/2006/relationships/image" Target="../media/image63.jpeg"/><Relationship Id="rId13" Type="http://schemas.openxmlformats.org/officeDocument/2006/relationships/image" Target="../media/image64.jpeg"/><Relationship Id="rId14" Type="http://schemas.openxmlformats.org/officeDocument/2006/relationships/image" Target="../media/image65.jpeg"/><Relationship Id="rId15" Type="http://schemas.openxmlformats.org/officeDocument/2006/relationships/image" Target="../media/image66.png"/><Relationship Id="rId16" Type="http://schemas.openxmlformats.org/officeDocument/2006/relationships/image" Target="../media/image67.jpeg"/><Relationship Id="rId17" Type="http://schemas.openxmlformats.org/officeDocument/2006/relationships/image" Target="../media/image68.png"/><Relationship Id="rId18" Type="http://schemas.openxmlformats.org/officeDocument/2006/relationships/image" Target="../media/image69.jpeg"/><Relationship Id="rId19" Type="http://schemas.openxmlformats.org/officeDocument/2006/relationships/image" Target="../media/image7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jpeg"/><Relationship Id="rId8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0.bin"/><Relationship Id="rId4" Type="http://schemas.openxmlformats.org/officeDocument/2006/relationships/oleObject" Target="../embeddings/Microsoft_Equation11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jpe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3.png"/><Relationship Id="rId5" Type="http://schemas.openxmlformats.org/officeDocument/2006/relationships/oleObject" Target="../embeddings/Microsoft_Equation1.bin"/><Relationship Id="rId6" Type="http://schemas.openxmlformats.org/officeDocument/2006/relationships/oleObject" Target="../embeddings/Microsoft_Equation2.bin"/><Relationship Id="rId7" Type="http://schemas.openxmlformats.org/officeDocument/2006/relationships/oleObject" Target="../embeddings/Microsoft_Equation3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37710"/>
          </a:xfrm>
        </p:spPr>
        <p:txBody>
          <a:bodyPr>
            <a:normAutofit fontScale="90000"/>
          </a:bodyPr>
          <a:lstStyle/>
          <a:p>
            <a:r>
              <a:rPr lang="en-US" sz="3556" dirty="0" smtClean="0">
                <a:solidFill>
                  <a:srgbClr val="334B7D"/>
                </a:solidFill>
              </a:rPr>
              <a:t>The Large </a:t>
            </a:r>
            <a:r>
              <a:rPr lang="en-US" sz="3556" dirty="0" err="1" smtClean="0">
                <a:solidFill>
                  <a:srgbClr val="334B7D"/>
                </a:solidFill>
              </a:rPr>
              <a:t>Hadron</a:t>
            </a:r>
            <a:r>
              <a:rPr lang="en-US" sz="3556" dirty="0" smtClean="0">
                <a:solidFill>
                  <a:srgbClr val="334B7D"/>
                </a:solidFill>
              </a:rPr>
              <a:t> Electron </a:t>
            </a:r>
            <a:r>
              <a:rPr lang="en-US" sz="3556" dirty="0" smtClean="0">
                <a:solidFill>
                  <a:srgbClr val="334B7D"/>
                </a:solidFill>
              </a:rPr>
              <a:t>Collider at CERN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2667" dirty="0">
                <a:solidFill>
                  <a:srgbClr val="D0C445"/>
                </a:solidFill>
              </a:rPr>
              <a:t>A</a:t>
            </a:r>
            <a:r>
              <a:rPr lang="en-US" sz="2667" dirty="0" smtClean="0">
                <a:solidFill>
                  <a:srgbClr val="D0C445"/>
                </a:solidFill>
              </a:rPr>
              <a:t>n </a:t>
            </a:r>
            <a:r>
              <a:rPr lang="en-US" sz="2667" dirty="0">
                <a:solidFill>
                  <a:srgbClr val="D0C445"/>
                </a:solidFill>
              </a:rPr>
              <a:t>I</a:t>
            </a:r>
            <a:r>
              <a:rPr lang="en-US" sz="2667" dirty="0" smtClean="0">
                <a:solidFill>
                  <a:srgbClr val="D0C445"/>
                </a:solidFill>
              </a:rPr>
              <a:t>ntroduction </a:t>
            </a:r>
            <a:r>
              <a:rPr lang="en-US" sz="2667" dirty="0" smtClean="0">
                <a:solidFill>
                  <a:srgbClr val="D0C445"/>
                </a:solidFill>
              </a:rPr>
              <a:t>to the</a:t>
            </a:r>
            <a:r>
              <a:rPr lang="en-US" sz="2667" dirty="0" smtClean="0">
                <a:solidFill>
                  <a:srgbClr val="D0C445"/>
                </a:solidFill>
              </a:rPr>
              <a:t> </a:t>
            </a:r>
            <a:r>
              <a:rPr lang="en-US" sz="2667" dirty="0" err="1" smtClean="0">
                <a:solidFill>
                  <a:srgbClr val="D0C445"/>
                </a:solidFill>
              </a:rPr>
              <a:t>LHeC</a:t>
            </a:r>
            <a:r>
              <a:rPr lang="en-US" sz="2667" dirty="0" smtClean="0">
                <a:solidFill>
                  <a:srgbClr val="D0C445"/>
                </a:solidFill>
              </a:rPr>
              <a:t> Project</a:t>
            </a:r>
            <a:endParaRPr lang="en-US" sz="2667" dirty="0">
              <a:solidFill>
                <a:srgbClr val="D0C44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609" y="4253013"/>
            <a:ext cx="1007281" cy="621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7866" y="1901639"/>
            <a:ext cx="2287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Max Klein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University of Liverpool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588" y="3202609"/>
            <a:ext cx="2493328" cy="2585323"/>
          </a:xfrm>
          <a:prstGeom prst="rect">
            <a:avLst/>
          </a:prstGeom>
          <a:noFill/>
          <a:ln>
            <a:solidFill>
              <a:srgbClr val="334B7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Project</a:t>
            </a:r>
          </a:p>
          <a:p>
            <a:endParaRPr lang="en-US" dirty="0" smtClean="0"/>
          </a:p>
          <a:p>
            <a:r>
              <a:rPr lang="en-US" dirty="0" smtClean="0"/>
              <a:t>Deep </a:t>
            </a:r>
            <a:r>
              <a:rPr lang="en-US" dirty="0" smtClean="0"/>
              <a:t>Inelastic </a:t>
            </a:r>
            <a:r>
              <a:rPr lang="en-US" dirty="0" smtClean="0"/>
              <a:t>Scattering </a:t>
            </a:r>
          </a:p>
          <a:p>
            <a:r>
              <a:rPr lang="en-US" dirty="0" smtClean="0"/>
              <a:t>Physics </a:t>
            </a:r>
            <a:r>
              <a:rPr lang="en-US" dirty="0" err="1" smtClean="0"/>
              <a:t>Programme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Two Accelerator Options</a:t>
            </a:r>
            <a:endParaRPr lang="en-US" dirty="0" smtClean="0"/>
          </a:p>
          <a:p>
            <a:r>
              <a:rPr lang="en-US" dirty="0" smtClean="0"/>
              <a:t>Detector Design</a:t>
            </a:r>
          </a:p>
          <a:p>
            <a:endParaRPr lang="en-US" dirty="0" smtClean="0"/>
          </a:p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84175" y="6228522"/>
            <a:ext cx="4295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Seminar at University of Prague, 12.01.2012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38347" y="5157304"/>
            <a:ext cx="197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cern.ch/lhec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444" y="0"/>
            <a:ext cx="7772400" cy="69573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 from HERA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04" y="905566"/>
            <a:ext cx="3924484" cy="36275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9187" y="6411195"/>
            <a:ext cx="7135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M.Klein</a:t>
            </a:r>
            <a:r>
              <a:rPr lang="en-US" sz="1200" dirty="0" smtClean="0"/>
              <a:t>, </a:t>
            </a:r>
            <a:r>
              <a:rPr lang="en-US" sz="1200" dirty="0" err="1" smtClean="0"/>
              <a:t>R.Yoshida</a:t>
            </a:r>
            <a:r>
              <a:rPr lang="en-US" sz="1200" dirty="0" smtClean="0"/>
              <a:t>:  Collider Physics at HERA </a:t>
            </a:r>
            <a:r>
              <a:rPr lang="en-US" sz="1200" dirty="0" err="1" smtClean="0"/>
              <a:t>Prog.Part.Nucl.Phys</a:t>
            </a:r>
            <a:r>
              <a:rPr lang="en-US" sz="1200" dirty="0"/>
              <a:t>. 61 (2008) 343-</a:t>
            </a:r>
            <a:r>
              <a:rPr lang="en-US" sz="1200" dirty="0" smtClean="0"/>
              <a:t>393 and recent H1,ZEUS results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083365" y="4536495"/>
            <a:ext cx="2650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rises towards low </a:t>
            </a:r>
            <a:r>
              <a:rPr lang="en-US" sz="1400" dirty="0" err="1" smtClean="0"/>
              <a:t>x</a:t>
            </a:r>
            <a:r>
              <a:rPr lang="en-US" sz="1400" dirty="0" smtClean="0"/>
              <a:t>, and </a:t>
            </a:r>
            <a:r>
              <a:rPr lang="en-US" sz="1400" dirty="0" err="1" smtClean="0"/>
              <a:t>xg</a:t>
            </a:r>
            <a:r>
              <a:rPr lang="en-US" sz="1400" dirty="0" smtClean="0"/>
              <a:t> too. </a:t>
            </a:r>
          </a:p>
          <a:p>
            <a:r>
              <a:rPr lang="en-US" sz="1400" dirty="0" smtClean="0"/>
              <a:t>Parton evolution - QCD to NNLO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521" y="905566"/>
            <a:ext cx="3941135" cy="36309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57296" y="4536495"/>
            <a:ext cx="3286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weak and electromagnetic interactions reach similar strength when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≥ M</a:t>
            </a:r>
            <a:r>
              <a:rPr lang="en-US" sz="1400" baseline="30000" dirty="0" smtClean="0"/>
              <a:t>2</a:t>
            </a:r>
            <a:r>
              <a:rPr lang="en-US" sz="1400" baseline="-25000" dirty="0" smtClean="0"/>
              <a:t>W,Z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939187" y="5205655"/>
            <a:ext cx="7404779" cy="1169551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Measurements on </a:t>
            </a:r>
            <a:r>
              <a:rPr lang="en-US" sz="1400" dirty="0" err="1" smtClean="0"/>
              <a:t>α</a:t>
            </a:r>
            <a:r>
              <a:rPr lang="en-US" sz="1400" baseline="-25000" dirty="0" err="1" smtClean="0"/>
              <a:t>s</a:t>
            </a:r>
            <a:r>
              <a:rPr lang="en-US" sz="1400" dirty="0" smtClean="0"/>
              <a:t>, Basic tests of QCD: longitudinal structure function, jet production, </a:t>
            </a:r>
            <a:r>
              <a:rPr lang="en-US" sz="1400" dirty="0" err="1" smtClean="0"/>
              <a:t>γ</a:t>
            </a:r>
            <a:r>
              <a:rPr lang="en-US" sz="1400" dirty="0" smtClean="0"/>
              <a:t> structure </a:t>
            </a:r>
          </a:p>
          <a:p>
            <a:r>
              <a:rPr lang="en-US" sz="1400" dirty="0" smtClean="0"/>
              <a:t>Some 10% of the cross section is diffractive (</a:t>
            </a:r>
            <a:r>
              <a:rPr lang="en-US" sz="1400" dirty="0" err="1" smtClean="0"/>
              <a:t>ep</a:t>
            </a:r>
            <a:r>
              <a:rPr lang="en-US" sz="1400" dirty="0" smtClean="0"/>
              <a:t> </a:t>
            </a:r>
            <a:r>
              <a:rPr lang="en-US" sz="1400" dirty="0" err="1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dirty="0" err="1" smtClean="0">
                <a:sym typeface="Wingdings"/>
              </a:rPr>
              <a:t>eXp</a:t>
            </a:r>
            <a:r>
              <a:rPr lang="en-US" sz="1400" dirty="0" smtClean="0">
                <a:sym typeface="Wingdings"/>
              </a:rPr>
              <a:t>) : diffractive </a:t>
            </a:r>
            <a:r>
              <a:rPr lang="en-US" sz="1400" dirty="0" err="1" smtClean="0">
                <a:sym typeface="Wingdings"/>
              </a:rPr>
              <a:t>partons</a:t>
            </a:r>
            <a:r>
              <a:rPr lang="en-US" sz="1400" dirty="0" smtClean="0">
                <a:sym typeface="Wingdings"/>
              </a:rPr>
              <a:t>; </a:t>
            </a:r>
            <a:r>
              <a:rPr lang="en-US" sz="1400" dirty="0" err="1" smtClean="0">
                <a:sym typeface="Wingdings"/>
              </a:rPr>
              <a:t>c,b</a:t>
            </a:r>
            <a:r>
              <a:rPr lang="en-US" sz="1400" dirty="0" smtClean="0">
                <a:sym typeface="Wingdings"/>
              </a:rPr>
              <a:t> quark distributions</a:t>
            </a:r>
          </a:p>
          <a:p>
            <a:r>
              <a:rPr lang="en-US" sz="1400" dirty="0" smtClean="0">
                <a:sym typeface="Wingdings"/>
              </a:rPr>
              <a:t>New concepts: </a:t>
            </a:r>
            <a:r>
              <a:rPr lang="en-US" sz="1400" dirty="0" err="1" smtClean="0">
                <a:sym typeface="Wingdings"/>
              </a:rPr>
              <a:t>unintegrated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dirty="0" err="1" smtClean="0">
                <a:sym typeface="Wingdings"/>
              </a:rPr>
              <a:t>parton</a:t>
            </a:r>
            <a:r>
              <a:rPr lang="en-US" sz="1400" dirty="0" smtClean="0">
                <a:sym typeface="Wingdings"/>
              </a:rPr>
              <a:t> distributions (</a:t>
            </a:r>
            <a:r>
              <a:rPr lang="en-US" sz="1400" dirty="0" err="1" smtClean="0">
                <a:sym typeface="Wingdings"/>
              </a:rPr>
              <a:t>k</a:t>
            </a:r>
            <a:r>
              <a:rPr lang="en-US" sz="1400" baseline="-25000" dirty="0" err="1" smtClean="0">
                <a:sym typeface="Wingdings"/>
              </a:rPr>
              <a:t>T</a:t>
            </a:r>
            <a:r>
              <a:rPr lang="en-US" sz="1400" dirty="0" smtClean="0">
                <a:sym typeface="Wingdings"/>
              </a:rPr>
              <a:t>) , </a:t>
            </a:r>
            <a:r>
              <a:rPr lang="en-US" sz="1400" dirty="0" err="1" smtClean="0">
                <a:sym typeface="Wingdings"/>
              </a:rPr>
              <a:t>generalised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dirty="0" err="1" smtClean="0">
                <a:sym typeface="Wingdings"/>
              </a:rPr>
              <a:t>parton</a:t>
            </a:r>
            <a:r>
              <a:rPr lang="en-US" sz="1400" dirty="0" smtClean="0">
                <a:sym typeface="Wingdings"/>
              </a:rPr>
              <a:t> distributions (DVCS)</a:t>
            </a:r>
          </a:p>
          <a:p>
            <a:r>
              <a:rPr lang="en-US" sz="1400" dirty="0" smtClean="0">
                <a:sym typeface="Wingdings"/>
              </a:rPr>
              <a:t>New limits for </a:t>
            </a:r>
            <a:r>
              <a:rPr lang="en-US" sz="1400" dirty="0" err="1" smtClean="0">
                <a:sym typeface="Wingdings"/>
              </a:rPr>
              <a:t>leptoquarks</a:t>
            </a:r>
            <a:r>
              <a:rPr lang="en-US" sz="1400" dirty="0" smtClean="0">
                <a:sym typeface="Wingdings"/>
              </a:rPr>
              <a:t>, excited electrons and neutrinos, quark substructure, RPV SUSY</a:t>
            </a:r>
          </a:p>
          <a:p>
            <a:r>
              <a:rPr lang="en-US" sz="1400" dirty="0" smtClean="0">
                <a:sym typeface="Wingdings"/>
              </a:rPr>
              <a:t>Interpretation of the </a:t>
            </a:r>
            <a:r>
              <a:rPr lang="en-US" sz="1400" dirty="0" err="1" smtClean="0">
                <a:sym typeface="Wingdings"/>
              </a:rPr>
              <a:t>Tevatron</a:t>
            </a:r>
            <a:r>
              <a:rPr lang="en-US" sz="1400" dirty="0" smtClean="0">
                <a:sym typeface="Wingdings"/>
              </a:rPr>
              <a:t> measurements (high Et jet excess, M</a:t>
            </a:r>
            <a:r>
              <a:rPr lang="en-US" sz="1400" baseline="-25000" dirty="0" smtClean="0">
                <a:sym typeface="Wingdings"/>
              </a:rPr>
              <a:t>W</a:t>
            </a:r>
            <a:r>
              <a:rPr lang="en-US" sz="1400" dirty="0" smtClean="0">
                <a:sym typeface="Wingdings"/>
              </a:rPr>
              <a:t>, searches..)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67489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HERA could not do or has not done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30088" y="883478"/>
            <a:ext cx="2486791" cy="5355313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HERA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 one box</a:t>
            </a:r>
          </a:p>
          <a:p>
            <a:r>
              <a:rPr lang="en-US" dirty="0" smtClean="0"/>
              <a:t>the first </a:t>
            </a:r>
            <a:r>
              <a:rPr lang="en-US" dirty="0" err="1" smtClean="0"/>
              <a:t>ep</a:t>
            </a:r>
            <a:r>
              <a:rPr lang="en-US" dirty="0" smtClean="0"/>
              <a:t> collider</a:t>
            </a:r>
          </a:p>
          <a:p>
            <a:endParaRPr lang="en-US" dirty="0" smtClean="0"/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p</a:t>
            </a:r>
            <a:r>
              <a:rPr lang="en-US" sz="1400" dirty="0" smtClean="0"/>
              <a:t>*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=</a:t>
            </a:r>
          </a:p>
          <a:p>
            <a:r>
              <a:rPr lang="en-US" dirty="0" smtClean="0"/>
              <a:t>920</a:t>
            </a:r>
            <a:r>
              <a:rPr lang="en-US" sz="1400" dirty="0" smtClean="0"/>
              <a:t>*</a:t>
            </a:r>
            <a:r>
              <a:rPr lang="en-US" dirty="0" smtClean="0"/>
              <a:t>27.6GeV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√</a:t>
            </a:r>
            <a:r>
              <a:rPr lang="en-US" dirty="0" err="1" smtClean="0"/>
              <a:t>s</a:t>
            </a:r>
            <a:r>
              <a:rPr lang="en-US" dirty="0" smtClean="0"/>
              <a:t>=2√E</a:t>
            </a:r>
            <a:r>
              <a:rPr lang="en-US" baseline="-25000" dirty="0" smtClean="0"/>
              <a:t>e</a:t>
            </a:r>
            <a:r>
              <a:rPr lang="en-US" dirty="0" smtClean="0"/>
              <a:t>E</a:t>
            </a:r>
            <a:r>
              <a:rPr lang="en-US" baseline="-25000" dirty="0" smtClean="0"/>
              <a:t>p</a:t>
            </a:r>
            <a:r>
              <a:rPr lang="en-US" dirty="0" smtClean="0"/>
              <a:t>=320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L=1..4 10</a:t>
            </a:r>
            <a:r>
              <a:rPr lang="en-US" baseline="30000" dirty="0" smtClean="0"/>
              <a:t>31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endParaRPr lang="en-US" dirty="0" smtClean="0"/>
          </a:p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ΣL=0.5fb</a:t>
            </a:r>
            <a:r>
              <a:rPr lang="en-US" baseline="30000" dirty="0" smtClean="0"/>
              <a:t>-1</a:t>
            </a:r>
            <a:endParaRPr lang="en-US" dirty="0" smtClean="0"/>
          </a:p>
          <a:p>
            <a:r>
              <a:rPr lang="en-US" dirty="0" smtClean="0"/>
              <a:t>1992-2000 &amp; 2003-2007</a:t>
            </a:r>
          </a:p>
          <a:p>
            <a:endParaRPr lang="en-US" dirty="0" smtClean="0"/>
          </a:p>
          <a:p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= [0.1 -- 3</a:t>
            </a:r>
            <a:r>
              <a:rPr lang="en-US" sz="1400" dirty="0" smtClean="0"/>
              <a:t> * </a:t>
            </a:r>
            <a:r>
              <a:rPr lang="en-US" dirty="0" smtClean="0"/>
              <a:t>10</a:t>
            </a:r>
            <a:r>
              <a:rPr lang="en-US" baseline="30000" dirty="0" smtClean="0"/>
              <a:t>4</a:t>
            </a:r>
            <a:r>
              <a:rPr lang="en-US" dirty="0" smtClean="0"/>
              <a:t> ] GeV</a:t>
            </a:r>
            <a:r>
              <a:rPr lang="en-US" baseline="30000" dirty="0" smtClean="0"/>
              <a:t>2</a:t>
            </a:r>
          </a:p>
          <a:p>
            <a:r>
              <a:rPr lang="en-US" sz="1600" dirty="0" smtClean="0"/>
              <a:t>-4-momentum transfer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endParaRPr lang="en-US" dirty="0" smtClean="0"/>
          </a:p>
          <a:p>
            <a:r>
              <a:rPr lang="en-US" dirty="0" err="1" smtClean="0"/>
              <a:t>x</a:t>
            </a:r>
            <a:r>
              <a:rPr lang="en-US" dirty="0" smtClean="0"/>
              <a:t>=Q</a:t>
            </a:r>
            <a:r>
              <a:rPr lang="en-US" baseline="30000" dirty="0" smtClean="0"/>
              <a:t>2</a:t>
            </a:r>
            <a:r>
              <a:rPr lang="en-US" dirty="0" smtClean="0"/>
              <a:t>/(sy) 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 smtClean="0"/>
              <a:t>10</a:t>
            </a:r>
            <a:r>
              <a:rPr lang="en-US" baseline="30000" dirty="0" smtClean="0"/>
              <a:t>-4</a:t>
            </a:r>
            <a:r>
              <a:rPr lang="en-US" dirty="0" smtClean="0"/>
              <a:t> .. 0.7</a:t>
            </a:r>
          </a:p>
          <a:p>
            <a:r>
              <a:rPr lang="en-US" sz="1600" dirty="0" err="1" smtClean="0"/>
              <a:t>Bjorken</a:t>
            </a:r>
            <a:r>
              <a:rPr lang="en-US" sz="1600" dirty="0" smtClean="0"/>
              <a:t> </a:t>
            </a:r>
            <a:r>
              <a:rPr lang="en-US" sz="1600" dirty="0" err="1" smtClean="0"/>
              <a:t>x</a:t>
            </a:r>
            <a:endParaRPr lang="en-US" sz="1600" dirty="0" smtClean="0"/>
          </a:p>
          <a:p>
            <a:endParaRPr lang="en-US" dirty="0" smtClean="0"/>
          </a:p>
          <a:p>
            <a:r>
              <a:rPr lang="en-US" dirty="0" smtClean="0"/>
              <a:t>y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 smtClean="0"/>
              <a:t>0.005 .. 0.9</a:t>
            </a:r>
          </a:p>
          <a:p>
            <a:r>
              <a:rPr lang="en-US" sz="1600" dirty="0" smtClean="0"/>
              <a:t>inelasticity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7826" y="671690"/>
            <a:ext cx="5413962" cy="5940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Test of the </a:t>
            </a:r>
            <a:r>
              <a:rPr lang="en-US" sz="1600" dirty="0" err="1" smtClean="0"/>
              <a:t>isospin</a:t>
            </a:r>
            <a:r>
              <a:rPr lang="en-US" sz="1600" dirty="0" smtClean="0"/>
              <a:t> symmetry (</a:t>
            </a:r>
            <a:r>
              <a:rPr lang="en-US" sz="1600" dirty="0" err="1" smtClean="0"/>
              <a:t>u-d</a:t>
            </a:r>
            <a:r>
              <a:rPr lang="en-US" sz="1600" dirty="0" smtClean="0"/>
              <a:t>) with </a:t>
            </a:r>
            <a:r>
              <a:rPr lang="en-US" sz="1600" dirty="0" err="1" smtClean="0"/>
              <a:t>eD</a:t>
            </a:r>
            <a:r>
              <a:rPr lang="en-US" sz="1600" dirty="0" smtClean="0"/>
              <a:t>  - no deuterons</a:t>
            </a:r>
          </a:p>
          <a:p>
            <a:r>
              <a:rPr lang="en-US" sz="1600" dirty="0" smtClean="0"/>
              <a:t>Investigation of the </a:t>
            </a:r>
            <a:r>
              <a:rPr lang="en-US" sz="1600" dirty="0" err="1" smtClean="0"/>
              <a:t>q-g</a:t>
            </a:r>
            <a:r>
              <a:rPr lang="en-US" sz="1600" dirty="0" smtClean="0"/>
              <a:t> dynamics in nuclei  - no time for </a:t>
            </a:r>
            <a:r>
              <a:rPr lang="en-US" sz="1600" dirty="0" err="1" smtClean="0"/>
              <a:t>eA</a:t>
            </a:r>
            <a:endParaRPr lang="en-US" sz="1600" dirty="0" smtClean="0"/>
          </a:p>
          <a:p>
            <a:r>
              <a:rPr lang="en-US" sz="1600" dirty="0" smtClean="0"/>
              <a:t>Verification of saturation prediction at low </a:t>
            </a:r>
            <a:r>
              <a:rPr lang="en-US" sz="1600" dirty="0" err="1" smtClean="0"/>
              <a:t>x</a:t>
            </a:r>
            <a:r>
              <a:rPr lang="en-US" sz="1600" dirty="0" smtClean="0"/>
              <a:t> – too low </a:t>
            </a:r>
            <a:r>
              <a:rPr lang="en-US" sz="1600" dirty="0" err="1" smtClean="0"/>
              <a:t>s</a:t>
            </a:r>
            <a:endParaRPr lang="en-US" sz="1600" dirty="0" smtClean="0"/>
          </a:p>
          <a:p>
            <a:r>
              <a:rPr lang="en-US" sz="1600" dirty="0" smtClean="0"/>
              <a:t>Measurement of the strange quark distribution – too low L</a:t>
            </a:r>
          </a:p>
          <a:p>
            <a:r>
              <a:rPr lang="en-US" sz="1600" dirty="0" smtClean="0"/>
              <a:t>Discovery of Higgs in WW fusion in CC – too low cross section</a:t>
            </a:r>
          </a:p>
          <a:p>
            <a:r>
              <a:rPr lang="en-US" sz="1600" dirty="0" smtClean="0"/>
              <a:t>Study of top quark distribution in the proton – too low </a:t>
            </a:r>
            <a:r>
              <a:rPr lang="en-US" sz="1600" dirty="0" err="1" smtClean="0"/>
              <a:t>s</a:t>
            </a:r>
            <a:endParaRPr lang="en-US" sz="1600" dirty="0" smtClean="0"/>
          </a:p>
          <a:p>
            <a:r>
              <a:rPr lang="en-US" sz="1600" dirty="0" smtClean="0"/>
              <a:t>Precise measurement of F</a:t>
            </a:r>
            <a:r>
              <a:rPr lang="en-US" sz="1600" baseline="-25000" dirty="0" smtClean="0"/>
              <a:t>L </a:t>
            </a:r>
            <a:r>
              <a:rPr lang="en-US" sz="1600" dirty="0" smtClean="0"/>
              <a:t>– too short running time left</a:t>
            </a:r>
          </a:p>
          <a:p>
            <a:r>
              <a:rPr lang="en-US" sz="1600" dirty="0" smtClean="0"/>
              <a:t>Resolving </a:t>
            </a:r>
            <a:r>
              <a:rPr lang="en-US" sz="1600" dirty="0" err="1" smtClean="0"/>
              <a:t>d/u</a:t>
            </a:r>
            <a:r>
              <a:rPr lang="en-US" sz="1600" dirty="0" smtClean="0"/>
              <a:t> question at large </a:t>
            </a:r>
            <a:r>
              <a:rPr lang="en-US" sz="1600" dirty="0" err="1" smtClean="0"/>
              <a:t>Bjorken</a:t>
            </a:r>
            <a:r>
              <a:rPr lang="en-US" sz="1600" dirty="0" smtClean="0"/>
              <a:t> </a:t>
            </a:r>
            <a:r>
              <a:rPr lang="en-US" sz="1600" dirty="0" err="1" smtClean="0"/>
              <a:t>x</a:t>
            </a:r>
            <a:r>
              <a:rPr lang="en-US" sz="1600" dirty="0" smtClean="0"/>
              <a:t> – too low L</a:t>
            </a:r>
          </a:p>
          <a:p>
            <a:r>
              <a:rPr lang="en-US" sz="1600" dirty="0" smtClean="0"/>
              <a:t>Determination of gluon distribution at hi/lo </a:t>
            </a:r>
            <a:r>
              <a:rPr lang="en-US" sz="1600" dirty="0" err="1" smtClean="0"/>
              <a:t>x</a:t>
            </a:r>
            <a:r>
              <a:rPr lang="en-US" sz="1600" dirty="0" smtClean="0"/>
              <a:t> – too small range</a:t>
            </a:r>
          </a:p>
          <a:p>
            <a:r>
              <a:rPr lang="en-US" sz="1600" dirty="0" smtClean="0"/>
              <a:t>High precision measurement of </a:t>
            </a:r>
            <a:r>
              <a:rPr lang="en-US" sz="1600" dirty="0" err="1" smtClean="0"/>
              <a:t>α</a:t>
            </a:r>
            <a:r>
              <a:rPr lang="en-US" sz="1600" baseline="-25000" dirty="0" err="1" smtClean="0"/>
              <a:t>s</a:t>
            </a:r>
            <a:r>
              <a:rPr lang="en-US" sz="1600" dirty="0" smtClean="0"/>
              <a:t> – overall not precise enough</a:t>
            </a:r>
          </a:p>
          <a:p>
            <a:r>
              <a:rPr lang="en-US" sz="1600" dirty="0" smtClean="0"/>
              <a:t>Discovering </a:t>
            </a:r>
            <a:r>
              <a:rPr lang="en-US" sz="1600" dirty="0" err="1" smtClean="0"/>
              <a:t>instantons</a:t>
            </a:r>
            <a:r>
              <a:rPr lang="en-US" sz="1600" dirty="0" smtClean="0"/>
              <a:t>, </a:t>
            </a:r>
            <a:r>
              <a:rPr lang="en-US" sz="1600" dirty="0" err="1" smtClean="0"/>
              <a:t>odderons</a:t>
            </a:r>
            <a:r>
              <a:rPr lang="en-US" sz="1600" dirty="0" smtClean="0"/>
              <a:t> – don’t know why not</a:t>
            </a:r>
          </a:p>
          <a:p>
            <a:r>
              <a:rPr lang="en-US" sz="1600" dirty="0" smtClean="0"/>
              <a:t>Finding RPV SUSY and/or  </a:t>
            </a:r>
            <a:r>
              <a:rPr lang="en-US" sz="1600" dirty="0" err="1" smtClean="0"/>
              <a:t>leptoquarks</a:t>
            </a:r>
            <a:r>
              <a:rPr lang="en-US" sz="1600" dirty="0" smtClean="0"/>
              <a:t> – may reside higher up</a:t>
            </a:r>
          </a:p>
          <a:p>
            <a:r>
              <a:rPr lang="en-US" sz="1600" dirty="0" smtClean="0"/>
              <a:t>…</a:t>
            </a:r>
          </a:p>
          <a:p>
            <a:r>
              <a:rPr lang="en-US" sz="1600" dirty="0" smtClean="0">
                <a:sym typeface="Wingdings"/>
              </a:rPr>
              <a:t>    The H1 and ZEUS apparatus were basically well suited </a:t>
            </a:r>
          </a:p>
          <a:p>
            <a:r>
              <a:rPr lang="en-US" sz="1600" dirty="0" smtClean="0">
                <a:sym typeface="Wingdings"/>
              </a:rPr>
              <a:t>    The machine had too low luminosity and running time    </a:t>
            </a:r>
          </a:p>
          <a:p>
            <a:endParaRPr lang="en-US" sz="1600" b="1" dirty="0" smtClean="0">
              <a:sym typeface="Wingdings"/>
            </a:endParaRPr>
          </a:p>
          <a:p>
            <a:r>
              <a:rPr lang="en-US" sz="1600" b="1" dirty="0" smtClean="0">
                <a:sym typeface="Wingdings"/>
              </a:rPr>
              <a:t>   HEP needs a </a:t>
            </a:r>
            <a:r>
              <a:rPr lang="en-US" sz="1600" b="1" dirty="0" err="1" smtClean="0">
                <a:sym typeface="Wingdings"/>
              </a:rPr>
              <a:t>TeV</a:t>
            </a:r>
            <a:r>
              <a:rPr lang="en-US" sz="1600" b="1" dirty="0" smtClean="0">
                <a:sym typeface="Wingdings"/>
              </a:rPr>
              <a:t> energy scale machine with 100 times</a:t>
            </a:r>
          </a:p>
          <a:p>
            <a:r>
              <a:rPr lang="en-US" sz="1600" b="1" dirty="0" smtClean="0">
                <a:sym typeface="Wingdings"/>
              </a:rPr>
              <a:t>   higher luminosity than HERA to develop DIS physics </a:t>
            </a:r>
          </a:p>
          <a:p>
            <a:r>
              <a:rPr lang="en-US" sz="1600" b="1" dirty="0" smtClean="0">
                <a:sym typeface="Wingdings"/>
              </a:rPr>
              <a:t>   further and to complement the physics at the LHC. The</a:t>
            </a:r>
          </a:p>
          <a:p>
            <a:r>
              <a:rPr lang="en-US" sz="1600" b="1" dirty="0" smtClean="0">
                <a:sym typeface="Wingdings"/>
              </a:rPr>
              <a:t>   Large </a:t>
            </a:r>
            <a:r>
              <a:rPr lang="en-US" sz="1600" b="1" dirty="0" err="1" smtClean="0">
                <a:sym typeface="Wingdings"/>
              </a:rPr>
              <a:t>Hadron</a:t>
            </a:r>
            <a:r>
              <a:rPr lang="en-US" sz="1600" b="1" dirty="0" smtClean="0">
                <a:sym typeface="Wingdings"/>
              </a:rPr>
              <a:t> Collider </a:t>
            </a:r>
            <a:r>
              <a:rPr lang="en-US" sz="1600" b="1" dirty="0" err="1" smtClean="0">
                <a:sym typeface="Wingdings"/>
              </a:rPr>
              <a:t>p</a:t>
            </a:r>
            <a:r>
              <a:rPr lang="en-US" sz="1600" b="1" dirty="0" smtClean="0">
                <a:sym typeface="Wingdings"/>
              </a:rPr>
              <a:t> and A beams offer a unique </a:t>
            </a:r>
          </a:p>
          <a:p>
            <a:r>
              <a:rPr lang="en-US" sz="1600" b="1" dirty="0" smtClean="0">
                <a:sym typeface="Wingdings"/>
              </a:rPr>
              <a:t>   opportunity to build a second </a:t>
            </a:r>
            <a:r>
              <a:rPr lang="en-US" sz="1600" b="1" dirty="0" err="1" smtClean="0">
                <a:sym typeface="Wingdings"/>
              </a:rPr>
              <a:t>ep</a:t>
            </a:r>
            <a:r>
              <a:rPr lang="en-US" sz="1600" b="1" dirty="0" smtClean="0">
                <a:sym typeface="Wingdings"/>
              </a:rPr>
              <a:t> and first </a:t>
            </a:r>
            <a:r>
              <a:rPr lang="en-US" sz="1600" b="1" dirty="0" err="1" smtClean="0">
                <a:sym typeface="Wingdings"/>
              </a:rPr>
              <a:t>eA</a:t>
            </a:r>
            <a:r>
              <a:rPr lang="en-US" sz="1600" b="1" dirty="0" smtClean="0">
                <a:sym typeface="Wingdings"/>
              </a:rPr>
              <a:t> collider</a:t>
            </a:r>
          </a:p>
          <a:p>
            <a:r>
              <a:rPr lang="en-US" sz="1600" b="1" dirty="0" smtClean="0">
                <a:sym typeface="Wingdings"/>
              </a:rPr>
              <a:t>   at the energy frontier.</a:t>
            </a:r>
          </a:p>
          <a:p>
            <a:endParaRPr lang="en-US" sz="1600" b="1" dirty="0" smtClean="0">
              <a:sym typeface="Wingdings"/>
            </a:endParaRPr>
          </a:p>
          <a:p>
            <a:r>
              <a:rPr lang="en-US" sz="1200" dirty="0" smtClean="0">
                <a:sym typeface="Wingdings"/>
              </a:rPr>
              <a:t>  LEP-LHC studies,   </a:t>
            </a:r>
            <a:r>
              <a:rPr lang="en-US" sz="1200" dirty="0" err="1" smtClean="0">
                <a:sym typeface="Wingdings"/>
              </a:rPr>
              <a:t>J.Dainton</a:t>
            </a:r>
            <a:r>
              <a:rPr lang="en-US" sz="1200" dirty="0" smtClean="0">
                <a:sym typeface="Wingdings"/>
              </a:rPr>
              <a:t> et al. “DIS at the LHC”, </a:t>
            </a:r>
            <a:r>
              <a:rPr lang="en-US" sz="1200" dirty="0" smtClean="0"/>
              <a:t>JINST </a:t>
            </a:r>
            <a:r>
              <a:rPr lang="en-US" sz="1200" dirty="0"/>
              <a:t>1 (2006) P10001 </a:t>
            </a:r>
          </a:p>
        </p:txBody>
      </p:sp>
      <p:sp>
        <p:nvSpPr>
          <p:cNvPr id="6" name="Rectangle 5"/>
          <p:cNvSpPr/>
          <p:nvPr/>
        </p:nvSpPr>
        <p:spPr>
          <a:xfrm>
            <a:off x="3257826" y="4572000"/>
            <a:ext cx="5002696" cy="1666791"/>
          </a:xfrm>
          <a:prstGeom prst="rect">
            <a:avLst/>
          </a:prstGeom>
          <a:solidFill>
            <a:srgbClr val="008000">
              <a:alpha val="11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3565"/>
            <a:ext cx="7772400" cy="70678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Complementing the LHC with </a:t>
            </a:r>
            <a:r>
              <a:rPr lang="en-US" sz="3200" dirty="0" err="1" smtClean="0"/>
              <a:t>ep</a:t>
            </a:r>
            <a:r>
              <a:rPr lang="en-US" sz="3200" dirty="0" smtClean="0"/>
              <a:t>/A</a:t>
            </a:r>
            <a:endParaRPr lang="en-US" sz="32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3391" y="1273838"/>
            <a:ext cx="5086265" cy="492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3103217" y="3445565"/>
            <a:ext cx="2142435" cy="11044"/>
          </a:xfrm>
          <a:prstGeom prst="line">
            <a:avLst/>
          </a:prstGeom>
          <a:ln w="3810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65305" y="850348"/>
            <a:ext cx="3335130" cy="5755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LHC </a:t>
            </a:r>
            <a:r>
              <a:rPr lang="en-US" sz="1600" dirty="0" err="1" smtClean="0"/>
              <a:t>partons</a:t>
            </a:r>
            <a:r>
              <a:rPr lang="en-US" sz="1600" dirty="0" smtClean="0"/>
              <a:t>: W,Z +</a:t>
            </a:r>
            <a:r>
              <a:rPr lang="en-US" sz="1600" dirty="0" err="1" smtClean="0"/>
              <a:t>c,b</a:t>
            </a:r>
            <a:r>
              <a:rPr lang="en-US" sz="1600" dirty="0" smtClean="0"/>
              <a:t> new constraints but severely limited in x,Q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range</a:t>
            </a:r>
          </a:p>
          <a:p>
            <a:endParaRPr lang="en-US" sz="1600" dirty="0" smtClean="0"/>
          </a:p>
          <a:p>
            <a:r>
              <a:rPr lang="en-US" sz="1600" dirty="0" smtClean="0"/>
              <a:t>Discoveries at the LHC will be at high</a:t>
            </a:r>
          </a:p>
          <a:p>
            <a:r>
              <a:rPr lang="en-US" sz="1600" dirty="0"/>
              <a:t>m</a:t>
            </a:r>
            <a:r>
              <a:rPr lang="en-US" sz="1600" dirty="0" smtClean="0"/>
              <a:t>asses: large </a:t>
            </a:r>
            <a:r>
              <a:rPr lang="en-US" sz="1600" dirty="0" err="1" smtClean="0"/>
              <a:t>x</a:t>
            </a:r>
            <a:r>
              <a:rPr lang="en-US" sz="1600" dirty="0" smtClean="0"/>
              <a:t> and very high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which require high </a:t>
            </a:r>
            <a:r>
              <a:rPr lang="en-US" sz="1600" dirty="0" err="1" smtClean="0"/>
              <a:t>s</a:t>
            </a:r>
            <a:r>
              <a:rPr lang="en-US" sz="1600" dirty="0" smtClean="0"/>
              <a:t>, </a:t>
            </a:r>
            <a:r>
              <a:rPr lang="en-US" sz="1600" dirty="0" err="1" smtClean="0"/>
              <a:t>lumi</a:t>
            </a:r>
            <a:r>
              <a:rPr lang="en-US" sz="1600" dirty="0" smtClean="0"/>
              <a:t> of </a:t>
            </a:r>
            <a:r>
              <a:rPr lang="en-US" sz="1600" dirty="0" err="1" smtClean="0"/>
              <a:t>LHeC</a:t>
            </a:r>
            <a:endParaRPr lang="en-US" sz="1600" dirty="0" smtClean="0"/>
          </a:p>
          <a:p>
            <a:r>
              <a:rPr lang="en-US" sz="1600" dirty="0" smtClean="0"/>
              <a:t>for precision </a:t>
            </a:r>
            <a:r>
              <a:rPr lang="en-US" sz="1600" dirty="0" err="1" smtClean="0"/>
              <a:t>PDFs</a:t>
            </a:r>
            <a:r>
              <a:rPr lang="en-US" sz="1600" dirty="0" smtClean="0"/>
              <a:t> (</a:t>
            </a:r>
            <a:r>
              <a:rPr lang="en-US" sz="1600" dirty="0" err="1" smtClean="0"/>
              <a:t>u,d,xg</a:t>
            </a:r>
            <a:r>
              <a:rPr lang="en-US" sz="1600" dirty="0" smtClean="0"/>
              <a:t> mainly)</a:t>
            </a:r>
          </a:p>
          <a:p>
            <a:endParaRPr lang="en-US" sz="1600" dirty="0" smtClean="0"/>
          </a:p>
          <a:p>
            <a:r>
              <a:rPr lang="en-US" sz="1600" dirty="0" smtClean="0"/>
              <a:t>If the Higgs exists, its study will become a major field of research:</a:t>
            </a:r>
          </a:p>
          <a:p>
            <a:r>
              <a:rPr lang="en-US" sz="1600" dirty="0" err="1"/>
              <a:t>e</a:t>
            </a:r>
            <a:r>
              <a:rPr lang="en-US" sz="1600" dirty="0" err="1" smtClean="0"/>
              <a:t>p</a:t>
            </a:r>
            <a:r>
              <a:rPr lang="en-US" sz="1600" dirty="0" smtClean="0"/>
              <a:t>:  WW</a:t>
            </a:r>
            <a:r>
              <a:rPr lang="en-US" sz="1600" dirty="0" smtClean="0">
                <a:sym typeface="Wingdings"/>
              </a:rPr>
              <a:t> H 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dirty="0" err="1" smtClean="0">
                <a:sym typeface="Wingdings"/>
              </a:rPr>
              <a:t>bbar</a:t>
            </a:r>
            <a:r>
              <a:rPr lang="en-US" sz="1600" dirty="0" smtClean="0">
                <a:sym typeface="Wingdings"/>
              </a:rPr>
              <a:t> (CP odd/even?)</a:t>
            </a:r>
          </a:p>
          <a:p>
            <a:endParaRPr lang="en-US" sz="1600" dirty="0" smtClean="0">
              <a:sym typeface="Wingdings"/>
            </a:endParaRPr>
          </a:p>
          <a:p>
            <a:r>
              <a:rPr lang="en-US" sz="1600" dirty="0">
                <a:sym typeface="Wingdings"/>
              </a:rPr>
              <a:t>t</a:t>
            </a:r>
            <a:r>
              <a:rPr lang="en-US" sz="1600" dirty="0" smtClean="0">
                <a:sym typeface="Wingdings"/>
              </a:rPr>
              <a:t>op distribution in the proton TDF</a:t>
            </a:r>
          </a:p>
          <a:p>
            <a:endParaRPr lang="en-US" sz="1600" dirty="0" smtClean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IF RP is violated and LQ or RPV SUSY</a:t>
            </a:r>
          </a:p>
          <a:p>
            <a:r>
              <a:rPr lang="en-US" sz="1600" dirty="0">
                <a:sym typeface="Wingdings"/>
              </a:rPr>
              <a:t>d</a:t>
            </a:r>
            <a:r>
              <a:rPr lang="en-US" sz="1600" dirty="0" smtClean="0">
                <a:sym typeface="Wingdings"/>
              </a:rPr>
              <a:t>iscovered: </a:t>
            </a:r>
            <a:r>
              <a:rPr lang="en-US" sz="1600" dirty="0" err="1" smtClean="0">
                <a:sym typeface="Wingdings"/>
              </a:rPr>
              <a:t>LHeC</a:t>
            </a:r>
            <a:r>
              <a:rPr lang="en-US" sz="1600" dirty="0" smtClean="0">
                <a:sym typeface="Wingdings"/>
              </a:rPr>
              <a:t> is uniquely suited</a:t>
            </a:r>
          </a:p>
          <a:p>
            <a:endParaRPr lang="en-US" sz="1600" dirty="0" smtClean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AA: QGP: study initial state in </a:t>
            </a:r>
            <a:r>
              <a:rPr lang="en-US" sz="1600" dirty="0" err="1" smtClean="0">
                <a:sym typeface="Wingdings"/>
              </a:rPr>
              <a:t>eA</a:t>
            </a:r>
            <a:endParaRPr lang="en-US" sz="1600" dirty="0" smtClean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Resolve </a:t>
            </a:r>
            <a:r>
              <a:rPr lang="en-US" sz="1600" dirty="0" err="1" smtClean="0">
                <a:sym typeface="Wingdings"/>
              </a:rPr>
              <a:t>parton</a:t>
            </a:r>
            <a:r>
              <a:rPr lang="en-US" sz="1600" dirty="0" smtClean="0">
                <a:sym typeface="Wingdings"/>
              </a:rPr>
              <a:t> distributions in nuclei</a:t>
            </a:r>
          </a:p>
          <a:p>
            <a:endParaRPr lang="en-US" sz="1600" dirty="0" smtClean="0">
              <a:sym typeface="Wingdings"/>
            </a:endParaRPr>
          </a:p>
          <a:p>
            <a:r>
              <a:rPr lang="en-US" sz="1600" dirty="0" err="1" smtClean="0">
                <a:sym typeface="Wingdings"/>
              </a:rPr>
              <a:t>LHeC</a:t>
            </a:r>
            <a:r>
              <a:rPr lang="en-US" sz="1600" dirty="0" smtClean="0">
                <a:sym typeface="Wingdings"/>
              </a:rPr>
              <a:t> is unique in various areas, e.g.: </a:t>
            </a:r>
          </a:p>
          <a:p>
            <a:r>
              <a:rPr lang="en-US" sz="1600" dirty="0" smtClean="0">
                <a:sym typeface="Wingdings"/>
              </a:rPr>
              <a:t>Low </a:t>
            </a:r>
            <a:r>
              <a:rPr lang="en-US" sz="1600" dirty="0" err="1" smtClean="0">
                <a:sym typeface="Wingdings"/>
              </a:rPr>
              <a:t>x</a:t>
            </a:r>
            <a:r>
              <a:rPr lang="en-US" sz="1600" dirty="0" smtClean="0">
                <a:sym typeface="Wingdings"/>
              </a:rPr>
              <a:t> and saturation physics</a:t>
            </a:r>
          </a:p>
          <a:p>
            <a:r>
              <a:rPr lang="en-US" sz="1600" dirty="0" smtClean="0">
                <a:sym typeface="Wingdings"/>
              </a:rPr>
              <a:t>Strong coupling constant to 0.1% 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6466" y="6390327"/>
            <a:ext cx="4519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 </a:t>
            </a:r>
            <a:r>
              <a:rPr lang="en-US" sz="1400" dirty="0" err="1" smtClean="0"/>
              <a:t>Drell</a:t>
            </a:r>
            <a:r>
              <a:rPr lang="en-US" sz="1400" dirty="0" smtClean="0"/>
              <a:t>-Yan kinematics: mass and rapidity relate to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and </a:t>
            </a:r>
            <a:r>
              <a:rPr lang="en-US" sz="1400" dirty="0" err="1" smtClean="0"/>
              <a:t>x</a:t>
            </a:r>
            <a:endParaRPr lang="en-US" sz="14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87739" y="4947478"/>
            <a:ext cx="5477566" cy="1104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-31202" y="4378219"/>
            <a:ext cx="76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 </a:t>
            </a:r>
            <a:r>
              <a:rPr lang="en-US" dirty="0" err="1" smtClean="0">
                <a:sym typeface="Wingdings"/>
              </a:rPr>
              <a:t>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72" y="67659"/>
            <a:ext cx="2500638" cy="2075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72" y="2142969"/>
            <a:ext cx="2769568" cy="4569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086" y="220870"/>
            <a:ext cx="5754812" cy="2164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086" y="2385133"/>
            <a:ext cx="5661922" cy="26656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24945" y="5235429"/>
            <a:ext cx="5361063" cy="1323439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Precision measurement of gluon density to extreme </a:t>
            </a:r>
            <a:r>
              <a:rPr lang="en-US" sz="1600" dirty="0" err="1" smtClean="0"/>
              <a:t>x</a:t>
            </a:r>
            <a:r>
              <a:rPr lang="en-US" sz="1600" dirty="0" smtClean="0"/>
              <a:t> 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/>
              <a:t> </a:t>
            </a:r>
            <a:r>
              <a:rPr lang="en-US" sz="1600" dirty="0" err="1" smtClean="0"/>
              <a:t>α</a:t>
            </a:r>
            <a:r>
              <a:rPr lang="en-US" sz="1600" baseline="-25000" dirty="0" err="1" smtClean="0"/>
              <a:t>s</a:t>
            </a:r>
            <a:endParaRPr lang="en-US" sz="1600" dirty="0" smtClean="0"/>
          </a:p>
          <a:p>
            <a:r>
              <a:rPr lang="en-US" sz="1600" dirty="0" smtClean="0"/>
              <a:t>Low </a:t>
            </a:r>
            <a:r>
              <a:rPr lang="en-US" sz="1600" dirty="0" err="1" smtClean="0"/>
              <a:t>x</a:t>
            </a:r>
            <a:r>
              <a:rPr lang="en-US" sz="1600" dirty="0" smtClean="0"/>
              <a:t>: saturation in </a:t>
            </a:r>
            <a:r>
              <a:rPr lang="en-US" sz="1600" dirty="0" err="1" smtClean="0"/>
              <a:t>ep</a:t>
            </a:r>
            <a:r>
              <a:rPr lang="en-US" sz="1600" dirty="0" smtClean="0"/>
              <a:t>? Crucial for QCD, LHC, UHE neutrinos!</a:t>
            </a:r>
          </a:p>
          <a:p>
            <a:r>
              <a:rPr lang="en-US" sz="1600" dirty="0" smtClean="0"/>
              <a:t>High </a:t>
            </a:r>
            <a:r>
              <a:rPr lang="en-US" sz="1600" dirty="0" err="1" smtClean="0"/>
              <a:t>x</a:t>
            </a:r>
            <a:r>
              <a:rPr lang="en-US" sz="1600" dirty="0" smtClean="0"/>
              <a:t>: </a:t>
            </a:r>
            <a:r>
              <a:rPr lang="en-US" sz="1600" dirty="0" err="1" smtClean="0"/>
              <a:t>xg</a:t>
            </a:r>
            <a:r>
              <a:rPr lang="en-US" sz="1600" dirty="0" smtClean="0"/>
              <a:t> and valence quarks: resolving new high mass states!</a:t>
            </a:r>
          </a:p>
          <a:p>
            <a:r>
              <a:rPr lang="en-US" sz="1600" dirty="0" smtClean="0"/>
              <a:t>Gluon in </a:t>
            </a:r>
            <a:r>
              <a:rPr lang="en-US" sz="1600" dirty="0" err="1" smtClean="0"/>
              <a:t>Pomeron</a:t>
            </a:r>
            <a:r>
              <a:rPr lang="en-US" sz="1600" dirty="0" smtClean="0"/>
              <a:t>, </a:t>
            </a:r>
            <a:r>
              <a:rPr lang="en-US" sz="1600" dirty="0" err="1" smtClean="0"/>
              <a:t>odderon</a:t>
            </a:r>
            <a:r>
              <a:rPr lang="en-US" sz="1600" dirty="0" smtClean="0"/>
              <a:t>, photon, nuclei.. Local spots in </a:t>
            </a:r>
            <a:r>
              <a:rPr lang="en-US" sz="1600" dirty="0" err="1" smtClean="0"/>
              <a:t>p</a:t>
            </a:r>
            <a:r>
              <a:rPr lang="en-US" sz="1600" dirty="0" smtClean="0"/>
              <a:t>?</a:t>
            </a:r>
          </a:p>
          <a:p>
            <a:r>
              <a:rPr lang="en-US" sz="1600" dirty="0" smtClean="0"/>
              <a:t>Heavy quarks intrinsic or only </a:t>
            </a:r>
            <a:r>
              <a:rPr lang="en-US" sz="1600" dirty="0" err="1" smtClean="0"/>
              <a:t>gluonic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834910" y="1192696"/>
            <a:ext cx="55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now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871194" y="2683565"/>
            <a:ext cx="57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then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5220" y="36204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CDR</a:t>
            </a:r>
            <a:endParaRPr lang="en-US" dirty="0"/>
          </a:p>
        </p:txBody>
      </p:sp>
      <p:cxnSp>
        <p:nvCxnSpPr>
          <p:cNvPr id="16" name="Straight Arrow Connector 15"/>
          <p:cNvCxnSpPr>
            <a:endCxn id="10" idx="1"/>
          </p:cNvCxnSpPr>
          <p:nvPr/>
        </p:nvCxnSpPr>
        <p:spPr>
          <a:xfrm>
            <a:off x="334272" y="1355726"/>
            <a:ext cx="2500638" cy="6247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09043" y="436991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153 pages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66522" y="67659"/>
            <a:ext cx="190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Gluon Distribution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5044551" cy="618435"/>
          </a:xfrm>
          <a:noFill/>
        </p:spPr>
        <p:txBody>
          <a:bodyPr>
            <a:noAutofit/>
          </a:bodyPr>
          <a:lstStyle/>
          <a:p>
            <a:r>
              <a:rPr lang="en-US" sz="2800" dirty="0"/>
              <a:t>Strong Coupling Constant</a:t>
            </a:r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425" y="1266825"/>
            <a:ext cx="35782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4566853" y="310971"/>
            <a:ext cx="4449956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sym typeface="Symbol" charset="2"/>
              </a:rPr>
              <a:t></a:t>
            </a:r>
            <a:r>
              <a:rPr lang="en-US" sz="1600" b="1" baseline="-25000" dirty="0" err="1">
                <a:solidFill>
                  <a:srgbClr val="FF0000"/>
                </a:solidFill>
                <a:sym typeface="Symbol" charset="2"/>
              </a:rPr>
              <a:t>s</a:t>
            </a:r>
            <a:r>
              <a:rPr lang="en-US" sz="1600" b="1" dirty="0">
                <a:solidFill>
                  <a:srgbClr val="FF0000"/>
                </a:solidFill>
                <a:sym typeface="Symbol" charset="2"/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least known of coupling constants</a:t>
            </a:r>
            <a:r>
              <a:rPr lang="en-US" sz="1400" b="1" dirty="0"/>
              <a:t> </a:t>
            </a:r>
          </a:p>
          <a:p>
            <a:r>
              <a:rPr lang="en-US" sz="1400" dirty="0"/>
              <a:t>Grand Unification predictions suffer from </a:t>
            </a:r>
            <a:r>
              <a:rPr lang="en-US" sz="1400" dirty="0" err="1">
                <a:sym typeface="Symbol" charset="2"/>
              </a:rPr>
              <a:t></a:t>
            </a:r>
            <a:r>
              <a:rPr lang="en-US" sz="1400" baseline="-25000" dirty="0" err="1">
                <a:sym typeface="Symbol" charset="2"/>
              </a:rPr>
              <a:t>s</a:t>
            </a:r>
            <a:r>
              <a:rPr lang="en-US" sz="1400" dirty="0"/>
              <a:t> </a:t>
            </a:r>
          </a:p>
          <a:p>
            <a:endParaRPr lang="en-US" sz="1600" b="1" dirty="0"/>
          </a:p>
          <a:p>
            <a:r>
              <a:rPr lang="en-US" sz="1600" b="1" dirty="0">
                <a:solidFill>
                  <a:srgbClr val="FF0000"/>
                </a:solidFill>
              </a:rPr>
              <a:t>DIS tends to be lower than world </a:t>
            </a:r>
            <a:r>
              <a:rPr lang="en-US" sz="1600" b="1" dirty="0" smtClean="0">
                <a:solidFill>
                  <a:srgbClr val="FF0000"/>
                </a:solidFill>
              </a:rPr>
              <a:t>average</a:t>
            </a:r>
          </a:p>
          <a:p>
            <a:r>
              <a:rPr lang="en-US" sz="1400" dirty="0" smtClean="0"/>
              <a:t>Recently challenged by MSTW and NNPDF – jets??</a:t>
            </a:r>
            <a:endParaRPr lang="en-US" sz="1400" dirty="0" smtClean="0"/>
          </a:p>
          <a:p>
            <a:endParaRPr lang="en-US" sz="1400" b="1" dirty="0"/>
          </a:p>
          <a:p>
            <a:r>
              <a:rPr lang="en-US" sz="1600" b="1" dirty="0" err="1">
                <a:solidFill>
                  <a:srgbClr val="FF0000"/>
                </a:solidFill>
              </a:rPr>
              <a:t>LHeC</a:t>
            </a:r>
            <a:r>
              <a:rPr lang="en-US" sz="1600" b="1" dirty="0">
                <a:solidFill>
                  <a:srgbClr val="FF0000"/>
                </a:solidFill>
              </a:rPr>
              <a:t>: per mille </a:t>
            </a:r>
            <a:r>
              <a:rPr lang="en-US" sz="1600" b="1" dirty="0" smtClean="0">
                <a:solidFill>
                  <a:srgbClr val="FF0000"/>
                </a:solidFill>
              </a:rPr>
              <a:t>accuracy - indep</a:t>
            </a:r>
            <a:r>
              <a:rPr lang="en-US" sz="1600" b="1" dirty="0" smtClean="0">
                <a:solidFill>
                  <a:srgbClr val="FF0000"/>
                </a:solidFill>
              </a:rPr>
              <a:t>endent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of BCDMS.</a:t>
            </a:r>
          </a:p>
          <a:p>
            <a:r>
              <a:rPr lang="en-US" sz="1400" dirty="0"/>
              <a:t>Challenge to experiment and to </a:t>
            </a:r>
            <a:r>
              <a:rPr lang="en-US" sz="1400" dirty="0" err="1"/>
              <a:t>h.o</a:t>
            </a:r>
            <a:r>
              <a:rPr lang="en-US" sz="1400" dirty="0"/>
              <a:t>. </a:t>
            </a:r>
            <a:r>
              <a:rPr lang="en-US" sz="1400" dirty="0" smtClean="0"/>
              <a:t>QCD </a:t>
            </a:r>
            <a:r>
              <a:rPr lang="en-US" sz="1400" dirty="0" err="1" smtClean="0">
                <a:sym typeface="Wingdings"/>
              </a:rPr>
              <a:t></a:t>
            </a:r>
            <a:endParaRPr lang="en-US" sz="1400" dirty="0" smtClean="0">
              <a:sym typeface="Wingdings"/>
            </a:endParaRPr>
          </a:p>
          <a:p>
            <a:r>
              <a:rPr lang="en-US" sz="1400" dirty="0" smtClean="0">
                <a:sym typeface="Wingdings"/>
              </a:rPr>
              <a:t>A genuine DIS research </a:t>
            </a:r>
            <a:r>
              <a:rPr lang="en-US" sz="1400" dirty="0" err="1" smtClean="0">
                <a:sym typeface="Wingdings"/>
              </a:rPr>
              <a:t>programme</a:t>
            </a:r>
            <a:r>
              <a:rPr lang="en-US" sz="1400" dirty="0" smtClean="0">
                <a:sym typeface="Wingdings"/>
              </a:rPr>
              <a:t> rather than </a:t>
            </a:r>
          </a:p>
          <a:p>
            <a:r>
              <a:rPr lang="en-US" sz="1400" dirty="0">
                <a:sym typeface="Wingdings"/>
              </a:rPr>
              <a:t>o</a:t>
            </a:r>
            <a:r>
              <a:rPr lang="en-US" sz="1400" dirty="0" smtClean="0">
                <a:sym typeface="Wingdings"/>
              </a:rPr>
              <a:t>ne outstanding measurement only.</a:t>
            </a:r>
            <a:endParaRPr lang="en-US" dirty="0"/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822325" y="809625"/>
            <a:ext cx="2914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Simulation of </a:t>
            </a:r>
            <a:r>
              <a:rPr lang="en-US" sz="1200" dirty="0" err="1">
                <a:sym typeface="Symbol" charset="2"/>
              </a:rPr>
              <a:t></a:t>
            </a:r>
            <a:r>
              <a:rPr lang="en-US" sz="1200" baseline="-25000" dirty="0" err="1">
                <a:sym typeface="Symbol" charset="2"/>
              </a:rPr>
              <a:t>s</a:t>
            </a:r>
            <a:r>
              <a:rPr lang="en-US" sz="1200" dirty="0">
                <a:sym typeface="Symbol" charset="2"/>
              </a:rPr>
              <a:t> measurement at </a:t>
            </a:r>
            <a:r>
              <a:rPr lang="en-US" sz="1200" dirty="0" err="1">
                <a:sym typeface="Symbol" charset="2"/>
              </a:rPr>
              <a:t>LHeC</a:t>
            </a:r>
            <a:r>
              <a:rPr lang="en-US" dirty="0"/>
              <a:t> </a:t>
            </a: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288925" y="1470025"/>
            <a:ext cx="444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1/</a:t>
            </a:r>
            <a:r>
              <a:rPr lang="en-US" sz="1400">
                <a:sym typeface="Symbol" charset="2"/>
              </a:rPr>
              <a:t></a:t>
            </a:r>
            <a:endParaRPr lang="en-US"/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1092200" y="4084637"/>
            <a:ext cx="24780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MSSM - </a:t>
            </a:r>
            <a:r>
              <a:rPr lang="en-US" sz="1000" dirty="0" err="1"/>
              <a:t>B.Allnach</a:t>
            </a:r>
            <a:r>
              <a:rPr lang="en-US" sz="1000" dirty="0"/>
              <a:t> et al, hep-ex/0403133</a:t>
            </a:r>
            <a:endParaRPr lang="en-US" dirty="0"/>
          </a:p>
        </p:txBody>
      </p: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2574925" y="1511300"/>
            <a:ext cx="995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FF"/>
                </a:solidFill>
              </a:rPr>
              <a:t>fine structure</a:t>
            </a:r>
            <a:endParaRPr lang="en-US"/>
          </a:p>
        </p:txBody>
      </p:sp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974725" y="2044700"/>
            <a:ext cx="495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FF00"/>
                </a:solidFill>
              </a:rPr>
              <a:t>weak</a:t>
            </a:r>
            <a:endParaRPr lang="en-US"/>
          </a:p>
        </p:txBody>
      </p: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974725" y="3162300"/>
            <a:ext cx="658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strong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3098800"/>
            <a:ext cx="3505200" cy="334962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rot="5400000" flipH="1" flipV="1">
            <a:off x="8153400" y="3162300"/>
            <a:ext cx="15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6763544" y="4401344"/>
            <a:ext cx="2474912" cy="15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44551" y="6448425"/>
            <a:ext cx="3221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J.Bluemlein</a:t>
            </a:r>
            <a:r>
              <a:rPr lang="en-US" sz="1100" dirty="0" smtClean="0"/>
              <a:t> and H. Boettcher, </a:t>
            </a:r>
            <a:r>
              <a:rPr lang="en-US" sz="1100" dirty="0" err="1" smtClean="0"/>
              <a:t>arXiv</a:t>
            </a:r>
            <a:r>
              <a:rPr lang="en-US" sz="1100" dirty="0" smtClean="0"/>
              <a:t> 1005.3013 (2010)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8047849" y="4067502"/>
            <a:ext cx="435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+</a:t>
            </a:r>
            <a:r>
              <a:rPr lang="en-US" sz="1100" dirty="0" err="1" smtClean="0">
                <a:solidFill>
                  <a:srgbClr val="FF0000"/>
                </a:solidFill>
              </a:rPr>
              <a:t>pol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4067502"/>
            <a:ext cx="327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3425" y="6448425"/>
            <a:ext cx="2939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Two independent analyses performed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62" y="996713"/>
            <a:ext cx="2443564" cy="2861336"/>
          </a:xfrm>
          <a:prstGeom prst="rect">
            <a:avLst/>
          </a:prstGeom>
        </p:spPr>
      </p:pic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Treatment of charm influences </a:t>
            </a:r>
            <a:r>
              <a:rPr lang="en-US" sz="3200" dirty="0" err="1" smtClean="0">
                <a:solidFill>
                  <a:srgbClr val="FF0000"/>
                </a:solidFill>
              </a:rPr>
              <a:t>α</a:t>
            </a:r>
            <a:r>
              <a:rPr lang="en-US" sz="3200" baseline="-25000" dirty="0" err="1" smtClean="0">
                <a:solidFill>
                  <a:srgbClr val="FF0000"/>
                </a:solidFill>
              </a:rPr>
              <a:t>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67866" y="5625312"/>
            <a:ext cx="42319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LHeC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vs</a:t>
            </a:r>
            <a:r>
              <a:rPr lang="en-US" sz="1600" b="1" dirty="0" smtClean="0">
                <a:solidFill>
                  <a:srgbClr val="FF0000"/>
                </a:solidFill>
              </a:rPr>
              <a:t> HERA: higher fraction of </a:t>
            </a:r>
            <a:r>
              <a:rPr lang="en-US" sz="1600" b="1" dirty="0" err="1" smtClean="0">
                <a:solidFill>
                  <a:srgbClr val="FF0000"/>
                </a:solidFill>
              </a:rPr>
              <a:t>c</a:t>
            </a:r>
            <a:r>
              <a:rPr lang="en-US" sz="1600" b="1" dirty="0" smtClean="0">
                <a:solidFill>
                  <a:srgbClr val="FF0000"/>
                </a:solidFill>
              </a:rPr>
              <a:t>, larger range,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smaller beam spot, better Silicon </a:t>
            </a:r>
            <a:r>
              <a:rPr lang="en-US" sz="1600" b="1" dirty="0" smtClean="0">
                <a:solidFill>
                  <a:srgbClr val="FF0000"/>
                </a:solidFill>
              </a:rPr>
              <a:t>detectors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note:  100 </a:t>
            </a:r>
            <a:r>
              <a:rPr lang="en-US" sz="1600" dirty="0" err="1" smtClean="0">
                <a:solidFill>
                  <a:srgbClr val="000000"/>
                </a:solidFill>
              </a:rPr>
              <a:t>MeV</a:t>
            </a:r>
            <a:r>
              <a:rPr lang="en-US" sz="1600" dirty="0" smtClean="0">
                <a:solidFill>
                  <a:srgbClr val="000000"/>
                </a:solidFill>
              </a:rPr>
              <a:t> of m</a:t>
            </a:r>
            <a:r>
              <a:rPr lang="en-US" sz="1600" baseline="-25000" dirty="0" smtClean="0">
                <a:solidFill>
                  <a:srgbClr val="000000"/>
                </a:solidFill>
              </a:rPr>
              <a:t>c</a:t>
            </a:r>
            <a:r>
              <a:rPr lang="en-US" sz="1600" dirty="0" smtClean="0">
                <a:solidFill>
                  <a:srgbClr val="000000"/>
                </a:solidFill>
              </a:rPr>
              <a:t> is about 1% on </a:t>
            </a:r>
            <a:r>
              <a:rPr lang="en-US" sz="1600" dirty="0" err="1" smtClean="0">
                <a:solidFill>
                  <a:srgbClr val="000000"/>
                </a:solidFill>
              </a:rPr>
              <a:t>α</a:t>
            </a:r>
            <a:r>
              <a:rPr lang="en-US" sz="1600" baseline="-25000" dirty="0" err="1" smtClean="0">
                <a:solidFill>
                  <a:srgbClr val="000000"/>
                </a:solidFill>
              </a:rPr>
              <a:t>s</a:t>
            </a:r>
            <a:endParaRPr lang="en-US" sz="1600" dirty="0" smtClean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62" y="3920435"/>
            <a:ext cx="2639510" cy="26811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59714" y="2211937"/>
            <a:ext cx="5052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rgbClr val="FF0000"/>
                </a:solidFill>
              </a:rPr>
              <a:t>LHeC</a:t>
            </a:r>
            <a:endParaRPr lang="en-US" sz="1100" dirty="0" smtClean="0">
              <a:solidFill>
                <a:srgbClr val="FF0000"/>
              </a:solidFill>
            </a:endParaRPr>
          </a:p>
          <a:p>
            <a:r>
              <a:rPr lang="en-US" sz="1100" dirty="0" smtClean="0"/>
              <a:t>HERA</a:t>
            </a:r>
            <a:endParaRPr lang="en-US" sz="1100" dirty="0"/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1159565" y="996713"/>
            <a:ext cx="1612348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3262" y="1402522"/>
            <a:ext cx="498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cc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652" y="745449"/>
            <a:ext cx="4865907" cy="48798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99814" y="6365067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2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64014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  <a:noFill/>
        </p:spPr>
        <p:txBody>
          <a:bodyPr>
            <a:normAutofit/>
          </a:bodyPr>
          <a:lstStyle/>
          <a:p>
            <a:r>
              <a:rPr lang="en-US" sz="3200" dirty="0"/>
              <a:t>Beauty - MSSM Higgs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138760" y="4936435"/>
            <a:ext cx="3968379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In MSSM Higgs production is </a:t>
            </a:r>
            <a:r>
              <a:rPr lang="en-US" sz="1600" b="1" dirty="0" err="1"/>
              <a:t>b</a:t>
            </a:r>
            <a:r>
              <a:rPr lang="en-US" sz="1600" b="1" dirty="0"/>
              <a:t> dominated</a:t>
            </a:r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HERA: First </a:t>
            </a:r>
            <a:r>
              <a:rPr lang="en-US" b="1" dirty="0">
                <a:solidFill>
                  <a:srgbClr val="FF0000"/>
                </a:solidFill>
              </a:rPr>
              <a:t>measurements of </a:t>
            </a:r>
            <a:r>
              <a:rPr lang="en-US" b="1" dirty="0" err="1" smtClean="0">
                <a:solidFill>
                  <a:srgbClr val="FF0000"/>
                </a:solidFill>
              </a:rPr>
              <a:t>b</a:t>
            </a:r>
            <a:r>
              <a:rPr lang="en-US" b="1" dirty="0" smtClean="0">
                <a:solidFill>
                  <a:srgbClr val="FF0000"/>
                </a:solidFill>
              </a:rPr>
              <a:t> to ~20%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LHeC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r>
              <a:rPr lang="en-US" b="1" dirty="0">
                <a:solidFill>
                  <a:srgbClr val="FF0000"/>
                </a:solidFill>
              </a:rPr>
              <a:t>precision measurement of </a:t>
            </a:r>
            <a:r>
              <a:rPr lang="en-US" b="1" dirty="0" err="1">
                <a:solidFill>
                  <a:srgbClr val="FF0000"/>
                </a:solidFill>
              </a:rPr>
              <a:t>b-</a:t>
            </a:r>
            <a:r>
              <a:rPr lang="en-US" b="1" dirty="0" err="1" smtClean="0">
                <a:solidFill>
                  <a:srgbClr val="FF0000"/>
                </a:solidFill>
              </a:rPr>
              <a:t>df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sz="1400" dirty="0"/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304800" y="4505739"/>
            <a:ext cx="2676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CTEQ </a:t>
            </a:r>
            <a:r>
              <a:rPr lang="en-US" sz="1000" dirty="0" err="1"/>
              <a:t>Belyayev</a:t>
            </a:r>
            <a:r>
              <a:rPr lang="en-US" sz="1000" dirty="0"/>
              <a:t> et al. JHEP 0601:069,2006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065982"/>
            <a:ext cx="5060764" cy="48989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99779" y="5964957"/>
            <a:ext cx="35157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LHeC</a:t>
            </a:r>
            <a:r>
              <a:rPr lang="en-US" sz="1600" b="1" dirty="0" smtClean="0"/>
              <a:t>: higher fraction of </a:t>
            </a:r>
            <a:r>
              <a:rPr lang="en-US" sz="1600" b="1" dirty="0" err="1" smtClean="0"/>
              <a:t>b</a:t>
            </a:r>
            <a:r>
              <a:rPr lang="en-US" sz="1600" b="1" dirty="0" smtClean="0"/>
              <a:t>, larger range,</a:t>
            </a:r>
          </a:p>
          <a:p>
            <a:r>
              <a:rPr lang="en-US" sz="1600" b="1" dirty="0" smtClean="0"/>
              <a:t>smaller beam spot, better Si detectors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0159"/>
            <a:ext cx="4062893" cy="66070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Higgs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" y="810861"/>
            <a:ext cx="3081131" cy="2781300"/>
          </a:xfrm>
          <a:prstGeom prst="rect">
            <a:avLst/>
          </a:prstGeom>
        </p:spPr>
      </p:pic>
      <p:pic>
        <p:nvPicPr>
          <p:cNvPr id="4" name="Bild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143564" y="3433694"/>
            <a:ext cx="4605131" cy="3288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-1516135" y="3674299"/>
            <a:ext cx="5748965" cy="2208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694" y="150159"/>
            <a:ext cx="4087193" cy="310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6088" y="3878246"/>
            <a:ext cx="2870955" cy="28439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46870" y="3259221"/>
            <a:ext cx="37075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Higgs is light (or absent), CC: </a:t>
            </a:r>
            <a:r>
              <a:rPr lang="en-US" sz="1600" dirty="0" err="1" smtClean="0"/>
              <a:t>WW</a:t>
            </a:r>
            <a:r>
              <a:rPr lang="en-US" sz="1600" dirty="0" err="1" smtClean="0">
                <a:sym typeface="Wingdings"/>
              </a:rPr>
              <a:t>Hbb</a:t>
            </a:r>
            <a:endParaRPr lang="en-US" sz="1600" dirty="0" smtClean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CP even: SM, CP odd: </a:t>
            </a:r>
            <a:r>
              <a:rPr lang="en-US" sz="1600" dirty="0" err="1" smtClean="0">
                <a:sym typeface="Wingdings"/>
              </a:rPr>
              <a:t>nonSM</a:t>
            </a:r>
            <a:r>
              <a:rPr lang="en-US" sz="1600" dirty="0" smtClean="0">
                <a:sym typeface="Wingdings"/>
              </a:rPr>
              <a:t>, mixture? 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589130" y="2065130"/>
            <a:ext cx="1441420" cy="1107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Process determines</a:t>
            </a:r>
          </a:p>
          <a:p>
            <a:r>
              <a:rPr lang="en-US" sz="1100" b="1" dirty="0" smtClean="0"/>
              <a:t>much of detector</a:t>
            </a:r>
          </a:p>
          <a:p>
            <a:r>
              <a:rPr lang="en-US" sz="1100" b="1" dirty="0" smtClean="0"/>
              <a:t>acceptance and </a:t>
            </a:r>
          </a:p>
          <a:p>
            <a:r>
              <a:rPr lang="en-US" sz="1100" b="1" dirty="0" smtClean="0"/>
              <a:t>calibration and </a:t>
            </a:r>
            <a:r>
              <a:rPr lang="en-US" sz="1100" b="1" dirty="0" err="1" smtClean="0"/>
              <a:t>b</a:t>
            </a:r>
            <a:r>
              <a:rPr lang="en-US" sz="1100" b="1" dirty="0" smtClean="0"/>
              <a:t> tag</a:t>
            </a:r>
          </a:p>
          <a:p>
            <a:r>
              <a:rPr lang="en-US" sz="1100" b="1" dirty="0" smtClean="0"/>
              <a:t>(also single top)</a:t>
            </a:r>
          </a:p>
          <a:p>
            <a:r>
              <a:rPr lang="en-US" sz="1100" b="1" dirty="0" smtClean="0"/>
              <a:t>and L/</a:t>
            </a:r>
            <a:r>
              <a:rPr lang="en-US" sz="1100" b="1" dirty="0" err="1" smtClean="0"/>
              <a:t>E</a:t>
            </a:r>
            <a:r>
              <a:rPr lang="en-US" sz="1100" b="1" baseline="-25000" dirty="0" err="1" smtClean="0"/>
              <a:t>e</a:t>
            </a:r>
            <a:r>
              <a:rPr lang="en-US" sz="1100" b="1" dirty="0" smtClean="0"/>
              <a:t> requirement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3316" y="0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 Strange </a:t>
            </a:r>
            <a:r>
              <a:rPr lang="en-US" sz="3200" dirty="0" smtClean="0"/>
              <a:t>and</a:t>
            </a:r>
            <a:r>
              <a:rPr lang="en-US" sz="3200" dirty="0" smtClean="0"/>
              <a:t> Valence Quarks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10" y="810861"/>
            <a:ext cx="4181256" cy="3240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284" y="4247931"/>
            <a:ext cx="38362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Strange quark density unknown</a:t>
            </a:r>
          </a:p>
          <a:p>
            <a:r>
              <a:rPr lang="en-US" dirty="0"/>
              <a:t>a</a:t>
            </a:r>
            <a:r>
              <a:rPr lang="en-US" dirty="0" smtClean="0"/>
              <a:t>t low </a:t>
            </a:r>
            <a:r>
              <a:rPr lang="en-US" dirty="0" err="1" smtClean="0"/>
              <a:t>x</a:t>
            </a:r>
            <a:r>
              <a:rPr lang="en-US" dirty="0" smtClean="0"/>
              <a:t> and controversial at high x~0.1</a:t>
            </a:r>
          </a:p>
          <a:p>
            <a:endParaRPr lang="en-US" dirty="0" smtClean="0"/>
          </a:p>
          <a:p>
            <a:r>
              <a:rPr lang="en-US" dirty="0" smtClean="0"/>
              <a:t>Low </a:t>
            </a:r>
            <a:r>
              <a:rPr lang="en-US" dirty="0" err="1" smtClean="0"/>
              <a:t>x</a:t>
            </a:r>
            <a:r>
              <a:rPr lang="en-US" dirty="0" smtClean="0"/>
              <a:t> sea to be unfolded with </a:t>
            </a:r>
            <a:r>
              <a:rPr lang="en-US" dirty="0" err="1" smtClean="0"/>
              <a:t>LHeC</a:t>
            </a:r>
            <a:endParaRPr lang="en-US" dirty="0" smtClean="0"/>
          </a:p>
          <a:p>
            <a:r>
              <a:rPr lang="en-US" dirty="0" smtClean="0"/>
              <a:t>CC and </a:t>
            </a:r>
            <a:r>
              <a:rPr lang="en-US" dirty="0" err="1" smtClean="0"/>
              <a:t>ep</a:t>
            </a:r>
            <a:r>
              <a:rPr lang="en-US" dirty="0" smtClean="0"/>
              <a:t> and </a:t>
            </a:r>
            <a:r>
              <a:rPr lang="en-US" dirty="0" err="1" smtClean="0"/>
              <a:t>eD</a:t>
            </a:r>
            <a:r>
              <a:rPr lang="en-US" dirty="0" smtClean="0"/>
              <a:t> measurements</a:t>
            </a:r>
          </a:p>
          <a:p>
            <a:r>
              <a:rPr lang="en-US" dirty="0"/>
              <a:t>d</a:t>
            </a:r>
            <a:r>
              <a:rPr lang="en-US" dirty="0" smtClean="0"/>
              <a:t>own to </a:t>
            </a:r>
            <a:r>
              <a:rPr lang="en-US" dirty="0" err="1" smtClean="0"/>
              <a:t>x</a:t>
            </a:r>
            <a:r>
              <a:rPr lang="en-US" dirty="0" smtClean="0"/>
              <a:t>=10</a:t>
            </a:r>
            <a:r>
              <a:rPr lang="en-US" baseline="30000" dirty="0" smtClean="0"/>
              <a:t>-4..6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Sea Quarks=</a:t>
            </a:r>
            <a:r>
              <a:rPr lang="en-US" dirty="0" err="1" smtClean="0"/>
              <a:t>Antiquarks</a:t>
            </a:r>
            <a:r>
              <a:rPr lang="en-US" dirty="0" smtClean="0"/>
              <a:t>? Need </a:t>
            </a:r>
            <a:r>
              <a:rPr lang="en-US" dirty="0" err="1" smtClean="0"/>
              <a:t>u</a:t>
            </a:r>
            <a:r>
              <a:rPr lang="en-US" baseline="-25000" dirty="0" err="1" smtClean="0"/>
              <a:t>v</a:t>
            </a:r>
            <a:r>
              <a:rPr lang="en-US" dirty="0" err="1" smtClean="0"/>
              <a:t>,d</a:t>
            </a:r>
            <a:r>
              <a:rPr lang="en-US" baseline="-25000" dirty="0" err="1" smtClean="0"/>
              <a:t>v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130" y="4051335"/>
            <a:ext cx="3668586" cy="2504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293" y="5860512"/>
            <a:ext cx="1774546" cy="3847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12272" y="6488668"/>
            <a:ext cx="3656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LHeC</a:t>
            </a:r>
            <a:r>
              <a:rPr lang="en-US" sz="1400" dirty="0" smtClean="0"/>
              <a:t>: much extended range and 100 * L (HERA) 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272" y="810861"/>
            <a:ext cx="3473444" cy="310781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rot="5400000">
            <a:off x="6997721" y="1291371"/>
            <a:ext cx="677863" cy="158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94019" y="656972"/>
            <a:ext cx="886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W,Z (LHC)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75256" y="2737754"/>
            <a:ext cx="723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A6A6A6"/>
                </a:solidFill>
              </a:rPr>
              <a:t>νN</a:t>
            </a:r>
            <a:r>
              <a:rPr lang="en-US" sz="1400" dirty="0" err="1" smtClean="0">
                <a:solidFill>
                  <a:srgbClr val="A6A6A6"/>
                </a:solidFill>
                <a:sym typeface="Wingdings"/>
              </a:rPr>
              <a:t>c</a:t>
            </a:r>
            <a:r>
              <a:rPr lang="en-US" sz="1400" dirty="0" smtClean="0">
                <a:solidFill>
                  <a:srgbClr val="A6A6A6"/>
                </a:solidFill>
                <a:sym typeface="Wingdings"/>
              </a:rPr>
              <a:t>..</a:t>
            </a:r>
            <a:endParaRPr lang="en-US" sz="1400" dirty="0">
              <a:solidFill>
                <a:srgbClr val="A6A6A6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6200000" flipH="1">
            <a:off x="3583031" y="3247173"/>
            <a:ext cx="403286" cy="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Top and </a:t>
            </a:r>
            <a:r>
              <a:rPr lang="en-US" sz="3200" dirty="0">
                <a:solidFill>
                  <a:srgbClr val="FF0000"/>
                </a:solidFill>
              </a:rPr>
              <a:t>Top</a:t>
            </a:r>
            <a:r>
              <a:rPr lang="en-US" sz="3200" dirty="0">
                <a:solidFill>
                  <a:srgbClr val="0000FF"/>
                </a:solidFill>
              </a:rPr>
              <a:t> Production</a:t>
            </a:r>
            <a:r>
              <a:rPr lang="en-US" sz="3200" dirty="0" smtClean="0">
                <a:solidFill>
                  <a:srgbClr val="0000FF"/>
                </a:solidFill>
              </a:rPr>
              <a:t> in Charged Currents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9939" name="Picture 10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219200"/>
            <a:ext cx="591820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9940" name="Object 1028"/>
          <p:cNvGraphicFramePr>
            <a:graphicFrameLocks noChangeAspect="1"/>
          </p:cNvGraphicFramePr>
          <p:nvPr/>
        </p:nvGraphicFramePr>
        <p:xfrm>
          <a:off x="2057400" y="1790700"/>
          <a:ext cx="914400" cy="293688"/>
        </p:xfrm>
        <a:graphic>
          <a:graphicData uri="http://schemas.openxmlformats.org/presentationml/2006/ole">
            <p:oleObj spid="_x0000_s72706" name="Equation" r:id="rId5" imgW="635000" imgH="203200" progId="Equation.3">
              <p:embed/>
            </p:oleObj>
          </a:graphicData>
        </a:graphic>
      </p:graphicFrame>
      <p:graphicFrame>
        <p:nvGraphicFramePr>
          <p:cNvPr id="39941" name="Object 1029"/>
          <p:cNvGraphicFramePr>
            <a:graphicFrameLocks noChangeAspect="1"/>
          </p:cNvGraphicFramePr>
          <p:nvPr/>
        </p:nvGraphicFramePr>
        <p:xfrm>
          <a:off x="4876800" y="1809750"/>
          <a:ext cx="854075" cy="263525"/>
        </p:xfrm>
        <a:graphic>
          <a:graphicData uri="http://schemas.openxmlformats.org/presentationml/2006/ole">
            <p:oleObj spid="_x0000_s72707" name="Equation" r:id="rId6" imgW="660400" imgH="203200" progId="Equation.3">
              <p:embed/>
            </p:oleObj>
          </a:graphicData>
        </a:graphic>
      </p:graphicFrame>
      <p:graphicFrame>
        <p:nvGraphicFramePr>
          <p:cNvPr id="39942" name="Object 1030"/>
          <p:cNvGraphicFramePr>
            <a:graphicFrameLocks noChangeAspect="1"/>
          </p:cNvGraphicFramePr>
          <p:nvPr/>
        </p:nvGraphicFramePr>
        <p:xfrm>
          <a:off x="4114800" y="2286000"/>
          <a:ext cx="812800" cy="230188"/>
        </p:xfrm>
        <a:graphic>
          <a:graphicData uri="http://schemas.openxmlformats.org/presentationml/2006/ole">
            <p:oleObj spid="_x0000_s72708" name="Equation" r:id="rId7" imgW="584200" imgH="165100" progId="Equation.3">
              <p:embed/>
            </p:oleObj>
          </a:graphicData>
        </a:graphic>
      </p:graphicFrame>
      <p:graphicFrame>
        <p:nvGraphicFramePr>
          <p:cNvPr id="39943" name="Object 1031"/>
          <p:cNvGraphicFramePr>
            <a:graphicFrameLocks noChangeAspect="1"/>
          </p:cNvGraphicFramePr>
          <p:nvPr/>
        </p:nvGraphicFramePr>
        <p:xfrm>
          <a:off x="1295400" y="2362200"/>
          <a:ext cx="754063" cy="209550"/>
        </p:xfrm>
        <a:graphic>
          <a:graphicData uri="http://schemas.openxmlformats.org/presentationml/2006/ole">
            <p:oleObj spid="_x0000_s72709" name="Equation" r:id="rId8" imgW="596900" imgH="165100" progId="Equation.3">
              <p:embed/>
            </p:oleObj>
          </a:graphicData>
        </a:graphic>
      </p:graphicFrame>
      <p:graphicFrame>
        <p:nvGraphicFramePr>
          <p:cNvPr id="39944" name="Object 1032"/>
          <p:cNvGraphicFramePr>
            <a:graphicFrameLocks noChangeAspect="1"/>
          </p:cNvGraphicFramePr>
          <p:nvPr/>
        </p:nvGraphicFramePr>
        <p:xfrm>
          <a:off x="2057400" y="4343400"/>
          <a:ext cx="812800" cy="230188"/>
        </p:xfrm>
        <a:graphic>
          <a:graphicData uri="http://schemas.openxmlformats.org/presentationml/2006/ole">
            <p:oleObj spid="_x0000_s72710" name="Equation" r:id="rId9" imgW="584200" imgH="165100" progId="Equation.3">
              <p:embed/>
            </p:oleObj>
          </a:graphicData>
        </a:graphic>
      </p:graphicFrame>
      <p:graphicFrame>
        <p:nvGraphicFramePr>
          <p:cNvPr id="39945" name="Object 1033"/>
          <p:cNvGraphicFramePr>
            <a:graphicFrameLocks noChangeAspect="1"/>
          </p:cNvGraphicFramePr>
          <p:nvPr/>
        </p:nvGraphicFramePr>
        <p:xfrm>
          <a:off x="4724400" y="4267200"/>
          <a:ext cx="812800" cy="228600"/>
        </p:xfrm>
        <a:graphic>
          <a:graphicData uri="http://schemas.openxmlformats.org/presentationml/2006/ole">
            <p:oleObj spid="_x0000_s72711" name="Equation" r:id="rId10" imgW="584200" imgH="165100" progId="Equation.3">
              <p:embed/>
            </p:oleObj>
          </a:graphicData>
        </a:graphic>
      </p:graphicFrame>
      <p:sp>
        <p:nvSpPr>
          <p:cNvPr id="39946" name="Text Box 1034"/>
          <p:cNvSpPr txBox="1">
            <a:spLocks noChangeArrowheads="1"/>
          </p:cNvSpPr>
          <p:nvPr/>
        </p:nvSpPr>
        <p:spPr bwMode="auto">
          <a:xfrm>
            <a:off x="6629400" y="2860261"/>
            <a:ext cx="2112077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LHeC</a:t>
            </a:r>
            <a:r>
              <a:rPr lang="en-US" sz="1600" b="1" dirty="0" smtClean="0">
                <a:solidFill>
                  <a:srgbClr val="FF0000"/>
                </a:solidFill>
              </a:rPr>
              <a:t> copious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single </a:t>
            </a:r>
            <a:r>
              <a:rPr lang="en-US" sz="1600" b="1" dirty="0">
                <a:solidFill>
                  <a:srgbClr val="FF0000"/>
                </a:solidFill>
              </a:rPr>
              <a:t>top </a:t>
            </a:r>
            <a:r>
              <a:rPr lang="en-US" sz="1600" b="1" dirty="0" smtClean="0">
                <a:solidFill>
                  <a:srgbClr val="FF0000"/>
                </a:solidFill>
              </a:rPr>
              <a:t>and anti</a:t>
            </a:r>
            <a:r>
              <a:rPr lang="en-US" sz="1600" b="1" dirty="0">
                <a:solidFill>
                  <a:srgbClr val="FF0000"/>
                </a:solidFill>
              </a:rPr>
              <a:t>-top 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q</a:t>
            </a:r>
            <a:r>
              <a:rPr lang="en-US" sz="1600" b="1" dirty="0" smtClean="0">
                <a:solidFill>
                  <a:srgbClr val="FF0000"/>
                </a:solidFill>
              </a:rPr>
              <a:t>uark production </a:t>
            </a:r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sz="1600" dirty="0"/>
              <a:t>with a CC cross section</a:t>
            </a:r>
          </a:p>
          <a:p>
            <a:r>
              <a:rPr lang="en-US" sz="1600" dirty="0"/>
              <a:t>of O(10</a:t>
            </a:r>
            <a:r>
              <a:rPr lang="en-US" sz="1600" dirty="0" smtClean="0"/>
              <a:t>) </a:t>
            </a:r>
            <a:r>
              <a:rPr lang="en-US" sz="1600" dirty="0" err="1" smtClean="0"/>
              <a:t>pb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Study Q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 evolution of</a:t>
            </a:r>
          </a:p>
          <a:p>
            <a:r>
              <a:rPr lang="en-US" sz="1600" dirty="0" smtClean="0"/>
              <a:t>top quark onset –</a:t>
            </a:r>
          </a:p>
          <a:p>
            <a:r>
              <a:rPr lang="en-US" sz="1600" dirty="0" smtClean="0"/>
              <a:t>6 quark </a:t>
            </a:r>
            <a:r>
              <a:rPr lang="en-US" sz="1600" dirty="0" smtClean="0"/>
              <a:t>CFNS </a:t>
            </a:r>
          </a:p>
          <a:p>
            <a:r>
              <a:rPr lang="en-US" sz="1200" dirty="0" smtClean="0"/>
              <a:t>(</a:t>
            </a:r>
            <a:r>
              <a:rPr lang="en-US" sz="1200" dirty="0" err="1" smtClean="0"/>
              <a:t>Pascaud</a:t>
            </a:r>
            <a:r>
              <a:rPr lang="en-US" sz="1200" dirty="0"/>
              <a:t> </a:t>
            </a:r>
            <a:r>
              <a:rPr lang="en-US" sz="1200" dirty="0" smtClean="0"/>
              <a:t>at DIS11)</a:t>
            </a:r>
            <a:endParaRPr lang="en-US" sz="1200" dirty="0" smtClean="0"/>
          </a:p>
          <a:p>
            <a:endParaRPr lang="en-US" sz="1600" dirty="0" smtClean="0"/>
          </a:p>
          <a:p>
            <a:r>
              <a:rPr lang="en-US" sz="1600" dirty="0" err="1" smtClean="0"/>
              <a:t>m</a:t>
            </a:r>
            <a:r>
              <a:rPr lang="en-US" sz="1600" baseline="-25000" dirty="0" err="1" smtClean="0"/>
              <a:t>top</a:t>
            </a:r>
            <a:endParaRPr lang="en-US" sz="1600" dirty="0" smtClean="0"/>
          </a:p>
          <a:p>
            <a:r>
              <a:rPr lang="en-US" sz="1600" dirty="0" smtClean="0"/>
              <a:t>Not yet simulated..</a:t>
            </a:r>
          </a:p>
        </p:txBody>
      </p:sp>
      <p:sp>
        <p:nvSpPr>
          <p:cNvPr id="39947" name="Line 1035"/>
          <p:cNvSpPr>
            <a:spLocks noChangeShapeType="1"/>
          </p:cNvSpPr>
          <p:nvPr/>
        </p:nvSpPr>
        <p:spPr bwMode="auto">
          <a:xfrm>
            <a:off x="1096963" y="198783"/>
            <a:ext cx="381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948" name="Picture 103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29400" y="992981"/>
            <a:ext cx="1768475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4226" cy="6880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2876" y="5356087"/>
            <a:ext cx="2557461" cy="120032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Draft </a:t>
            </a:r>
            <a:r>
              <a:rPr lang="en-US" dirty="0" err="1" smtClean="0"/>
              <a:t>LHeC</a:t>
            </a:r>
            <a:r>
              <a:rPr lang="en-US" dirty="0" smtClean="0"/>
              <a:t> Design Report</a:t>
            </a:r>
          </a:p>
          <a:p>
            <a:r>
              <a:rPr lang="en-US" dirty="0" smtClean="0"/>
              <a:t>530 pages being </a:t>
            </a:r>
            <a:r>
              <a:rPr lang="en-US" dirty="0" smtClean="0"/>
              <a:t>refereed</a:t>
            </a:r>
          </a:p>
          <a:p>
            <a:endParaRPr lang="en-US" dirty="0" smtClean="0"/>
          </a:p>
          <a:p>
            <a:r>
              <a:rPr lang="en-US" dirty="0" smtClean="0"/>
              <a:t>Most of plots </a:t>
            </a:r>
            <a:r>
              <a:rPr lang="en-US" dirty="0" smtClean="0"/>
              <a:t>from CDR.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14174" y="6140174"/>
            <a:ext cx="1804475" cy="27699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LHeC-Note-2011-003 GEN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0958" y="1270000"/>
            <a:ext cx="4700844" cy="4437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823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High Parton Densities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189304" y="453887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20958" y="6131144"/>
            <a:ext cx="48685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CDR 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eN</a:t>
            </a:r>
            <a:r>
              <a:rPr lang="en-US" dirty="0" smtClean="0"/>
              <a:t> 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 smtClean="0"/>
              <a:t> 3 </a:t>
            </a:r>
            <a:r>
              <a:rPr lang="en-US" sz="1400" dirty="0" smtClean="0"/>
              <a:t>*</a:t>
            </a:r>
            <a:r>
              <a:rPr lang="en-US" dirty="0" smtClean="0"/>
              <a:t> 10</a:t>
            </a:r>
            <a:r>
              <a:rPr lang="en-US" baseline="30000" dirty="0" smtClean="0"/>
              <a:t>31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 for D,A  - not </a:t>
            </a:r>
            <a:r>
              <a:rPr lang="en-US" dirty="0" err="1" smtClean="0"/>
              <a:t>optimised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70716" y="2308087"/>
            <a:ext cx="211608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Should lead to</a:t>
            </a:r>
          </a:p>
          <a:p>
            <a:r>
              <a:rPr lang="en-US" dirty="0"/>
              <a:t>n</a:t>
            </a:r>
            <a:r>
              <a:rPr lang="en-US" dirty="0" smtClean="0"/>
              <a:t>on-linear evolution</a:t>
            </a:r>
          </a:p>
          <a:p>
            <a:r>
              <a:rPr lang="en-US" dirty="0"/>
              <a:t>a</a:t>
            </a:r>
            <a:r>
              <a:rPr lang="en-US" dirty="0" smtClean="0"/>
              <a:t>nd eventually</a:t>
            </a:r>
          </a:p>
          <a:p>
            <a:r>
              <a:rPr lang="en-US" dirty="0" smtClean="0"/>
              <a:t>saturation of</a:t>
            </a:r>
          </a:p>
          <a:p>
            <a:r>
              <a:rPr lang="en-US" dirty="0" smtClean="0"/>
              <a:t>rise of cross section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unitarity</a:t>
            </a:r>
            <a:r>
              <a:rPr lang="en-US" dirty="0" smtClean="0"/>
              <a:t> limit)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6" y="1813782"/>
            <a:ext cx="8643941" cy="32843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868" y="6032999"/>
            <a:ext cx="2442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Lev </a:t>
            </a:r>
            <a:r>
              <a:rPr lang="en-US" dirty="0" err="1" smtClean="0">
                <a:solidFill>
                  <a:srgbClr val="FF0000"/>
                </a:solidFill>
              </a:rPr>
              <a:t>Lipatov</a:t>
            </a:r>
            <a:r>
              <a:rPr lang="en-US" dirty="0" smtClean="0">
                <a:solidFill>
                  <a:srgbClr val="FF0000"/>
                </a:solidFill>
              </a:rPr>
              <a:t> in the CDR…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00976" y="4796914"/>
            <a:ext cx="8791356" cy="22681"/>
          </a:xfrm>
          <a:prstGeom prst="line">
            <a:avLst/>
          </a:prstGeom>
          <a:ln w="31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74" y="136036"/>
            <a:ext cx="4587553" cy="663042"/>
          </a:xfrm>
          <a:noFill/>
        </p:spPr>
        <p:txBody>
          <a:bodyPr>
            <a:normAutofit/>
          </a:bodyPr>
          <a:lstStyle/>
          <a:p>
            <a:r>
              <a:rPr lang="en-US" sz="3200" dirty="0" smtClean="0"/>
              <a:t>Electron-Ion Scattering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2BAA-81C4-184E-8BFA-3AFA3D83D168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8758"/>
            <a:ext cx="4759739" cy="49982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56109" y="467557"/>
            <a:ext cx="3887139" cy="5888793"/>
          </a:xfrm>
          <a:prstGeom prst="rect">
            <a:avLst/>
          </a:prstGeom>
          <a:solidFill>
            <a:schemeClr val="bg1">
              <a:lumMod val="85000"/>
              <a:alpha val="36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Dipole models predict </a:t>
            </a:r>
            <a:r>
              <a:rPr lang="en-US" sz="1600" b="1" dirty="0" smtClean="0"/>
              <a:t>saturation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which </a:t>
            </a:r>
          </a:p>
          <a:p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r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esummation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pQCD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moves to lower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x</a:t>
            </a:r>
            <a:r>
              <a:rPr lang="en-US" sz="1600" dirty="0" smtClean="0"/>
              <a:t>..</a:t>
            </a:r>
            <a:endParaRPr lang="en-US" sz="1600" dirty="0" smtClean="0"/>
          </a:p>
          <a:p>
            <a:r>
              <a:rPr lang="en-US" sz="1600" b="1" dirty="0" smtClean="0"/>
              <a:t>It requires </a:t>
            </a:r>
            <a:r>
              <a:rPr lang="en-US" sz="1600" b="1" dirty="0" smtClean="0"/>
              <a:t>highest energy, low </a:t>
            </a:r>
            <a:r>
              <a:rPr lang="en-US" sz="1600" b="1" dirty="0" err="1" smtClean="0"/>
              <a:t>x</a:t>
            </a:r>
            <a:r>
              <a:rPr lang="en-US" sz="1600" b="1" dirty="0" smtClean="0"/>
              <a:t>, Q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&gt;</a:t>
            </a:r>
            <a:r>
              <a:rPr lang="en-US" sz="1600" b="1" dirty="0" smtClean="0"/>
              <a:t>M</a:t>
            </a:r>
            <a:r>
              <a:rPr lang="en-US" sz="1600" b="1" baseline="-25000" dirty="0" smtClean="0"/>
              <a:t>p</a:t>
            </a:r>
            <a:r>
              <a:rPr lang="en-US" sz="1600" b="1" baseline="30000" dirty="0" smtClean="0"/>
              <a:t>2</a:t>
            </a:r>
          </a:p>
          <a:p>
            <a:endParaRPr lang="en-US" sz="1600" b="1" baseline="30000" dirty="0" smtClean="0"/>
          </a:p>
          <a:p>
            <a:r>
              <a:rPr lang="en-US" sz="1600" dirty="0" smtClean="0"/>
              <a:t>Saturation at the </a:t>
            </a:r>
            <a:r>
              <a:rPr lang="en-US" sz="1600" dirty="0" err="1" smtClean="0"/>
              <a:t>LHeC</a:t>
            </a:r>
            <a:r>
              <a:rPr lang="en-US" sz="1600" dirty="0" smtClean="0"/>
              <a:t> is predicted to be</a:t>
            </a:r>
          </a:p>
          <a:p>
            <a:r>
              <a:rPr lang="en-US" sz="1600" dirty="0" smtClean="0"/>
              <a:t>observed both in </a:t>
            </a:r>
            <a:r>
              <a:rPr lang="en-US" sz="1600" dirty="0" err="1" smtClean="0"/>
              <a:t>ep</a:t>
            </a:r>
            <a:r>
              <a:rPr lang="en-US" sz="1600" dirty="0" smtClean="0"/>
              <a:t> AND in </a:t>
            </a:r>
            <a:r>
              <a:rPr lang="en-US" sz="1600" dirty="0" err="1" smtClean="0"/>
              <a:t>eA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This combination is crucial to disentangle nuclear from </a:t>
            </a:r>
            <a:r>
              <a:rPr lang="en-US" sz="1600" dirty="0" err="1" smtClean="0"/>
              <a:t>unitarity</a:t>
            </a:r>
            <a:r>
              <a:rPr lang="en-US" sz="1600" dirty="0"/>
              <a:t> </a:t>
            </a:r>
            <a:r>
              <a:rPr lang="en-US" sz="1600" dirty="0" smtClean="0"/>
              <a:t>effects. 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Expect </a:t>
            </a:r>
            <a:r>
              <a:rPr lang="en-US" sz="1600" b="1" dirty="0"/>
              <a:t>q</a:t>
            </a:r>
            <a:r>
              <a:rPr lang="en-US" sz="1600" b="1" dirty="0" smtClean="0"/>
              <a:t>ualitative changes of  </a:t>
            </a:r>
            <a:r>
              <a:rPr lang="en-US" sz="1600" b="1" dirty="0" err="1" smtClean="0"/>
              <a:t>behaviour</a:t>
            </a:r>
            <a:endParaRPr lang="en-US" sz="1600" b="1" dirty="0" smtClean="0"/>
          </a:p>
          <a:p>
            <a:endParaRPr lang="en-US" sz="1400" dirty="0" smtClean="0"/>
          </a:p>
          <a:p>
            <a:r>
              <a:rPr lang="en-US" sz="1600" dirty="0" smtClean="0"/>
              <a:t>- Black body limit of F</a:t>
            </a:r>
            <a:r>
              <a:rPr lang="en-US" sz="1600" baseline="-25000" dirty="0" smtClean="0"/>
              <a:t>2</a:t>
            </a:r>
            <a:endParaRPr lang="en-US" sz="1600" dirty="0" smtClean="0"/>
          </a:p>
          <a:p>
            <a:pPr>
              <a:buFontTx/>
              <a:buChar char="-"/>
            </a:pPr>
            <a:r>
              <a:rPr lang="en-US" sz="1600" dirty="0" smtClean="0"/>
              <a:t> Saturation</a:t>
            </a:r>
            <a:r>
              <a:rPr lang="en-US" sz="1600" dirty="0" smtClean="0"/>
              <a:t> amplified </a:t>
            </a:r>
            <a:r>
              <a:rPr lang="en-US" sz="1600" dirty="0" smtClean="0"/>
              <a:t>with A</a:t>
            </a:r>
            <a:r>
              <a:rPr lang="en-US" sz="1600" baseline="30000" dirty="0" smtClean="0"/>
              <a:t>1/3</a:t>
            </a:r>
            <a:r>
              <a:rPr lang="en-US" sz="1600" dirty="0" smtClean="0"/>
              <a:t> </a:t>
            </a:r>
            <a:endParaRPr lang="en-US" sz="1600" baseline="30000" dirty="0" smtClean="0"/>
          </a:p>
          <a:p>
            <a:pPr>
              <a:buFontTx/>
              <a:buChar char="-"/>
            </a:pPr>
            <a:r>
              <a:rPr lang="en-US" sz="1600" dirty="0" smtClean="0"/>
              <a:t> Rise of diffraction to 50%? ….</a:t>
            </a:r>
            <a:endParaRPr lang="en-US" sz="1600" dirty="0" smtClean="0"/>
          </a:p>
          <a:p>
            <a:endParaRPr lang="en-US" sz="1600" b="1" dirty="0" smtClean="0"/>
          </a:p>
          <a:p>
            <a:r>
              <a:rPr lang="en-US" sz="1600" dirty="0"/>
              <a:t>B</a:t>
            </a:r>
            <a:r>
              <a:rPr lang="en-US" sz="1600" dirty="0" smtClean="0"/>
              <a:t>elow </a:t>
            </a:r>
            <a:r>
              <a:rPr lang="en-US" sz="1600" dirty="0" err="1" smtClean="0"/>
              <a:t>x</a:t>
            </a:r>
            <a:r>
              <a:rPr lang="en-US" sz="1600" dirty="0" smtClean="0"/>
              <a:t> ~ 10</a:t>
            </a:r>
            <a:r>
              <a:rPr lang="en-US" sz="1600" baseline="30000" dirty="0" smtClean="0"/>
              <a:t>-2</a:t>
            </a:r>
            <a:r>
              <a:rPr lang="en-US" sz="1600" dirty="0" smtClean="0"/>
              <a:t>: DIS data end. NO </a:t>
            </a:r>
            <a:r>
              <a:rPr lang="en-US" sz="1600" dirty="0" err="1" smtClean="0"/>
              <a:t>flavour</a:t>
            </a:r>
            <a:endParaRPr lang="en-US" sz="1600" dirty="0" smtClean="0"/>
          </a:p>
          <a:p>
            <a:r>
              <a:rPr lang="en-US" sz="1600" dirty="0"/>
              <a:t>s</a:t>
            </a:r>
            <a:r>
              <a:rPr lang="en-US" sz="1600" dirty="0" smtClean="0"/>
              <a:t>eparation yet. </a:t>
            </a:r>
            <a:r>
              <a:rPr lang="en-US" sz="1600" dirty="0" smtClean="0"/>
              <a:t>However</a:t>
            </a:r>
            <a:r>
              <a:rPr lang="en-US" sz="1600" dirty="0" smtClean="0"/>
              <a:t> </a:t>
            </a:r>
            <a:r>
              <a:rPr lang="en-US" sz="1600" dirty="0" smtClean="0"/>
              <a:t>indications are</a:t>
            </a:r>
            <a:r>
              <a:rPr lang="en-US" sz="1600" dirty="0" smtClean="0"/>
              <a:t> </a:t>
            </a:r>
          </a:p>
          <a:p>
            <a:r>
              <a:rPr lang="en-US" sz="1600" dirty="0"/>
              <a:t>t</a:t>
            </a:r>
            <a:r>
              <a:rPr lang="en-US" sz="1600" dirty="0" smtClean="0"/>
              <a:t>hat</a:t>
            </a:r>
            <a:r>
              <a:rPr lang="en-US" sz="1600" dirty="0" smtClean="0"/>
              <a:t> e.g. </a:t>
            </a:r>
            <a:r>
              <a:rPr lang="en-US" sz="1600" dirty="0" smtClean="0"/>
              <a:t>shadowing </a:t>
            </a:r>
            <a:r>
              <a:rPr lang="en-US" sz="1600" dirty="0" smtClean="0"/>
              <a:t>is </a:t>
            </a:r>
            <a:r>
              <a:rPr lang="en-US" sz="1600" dirty="0" err="1" smtClean="0"/>
              <a:t>flavour</a:t>
            </a:r>
            <a:r>
              <a:rPr lang="en-US" sz="1600" dirty="0" smtClean="0"/>
              <a:t> </a:t>
            </a:r>
            <a:r>
              <a:rPr lang="en-US" sz="1600" dirty="0" smtClean="0"/>
              <a:t>dependent</a:t>
            </a:r>
            <a:r>
              <a:rPr lang="en-US" sz="1600" dirty="0"/>
              <a:t>.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/>
              <a:t>Deuterons</a:t>
            </a:r>
            <a:r>
              <a:rPr lang="en-US" sz="1600" dirty="0" smtClean="0"/>
              <a:t>: tag spectator,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      relate </a:t>
            </a:r>
            <a:r>
              <a:rPr lang="en-US" sz="1600" dirty="0" smtClean="0"/>
              <a:t>shadowing</a:t>
            </a:r>
            <a:r>
              <a:rPr lang="en-US" sz="1600" dirty="0" smtClean="0"/>
              <a:t>-</a:t>
            </a:r>
            <a:r>
              <a:rPr lang="en-US" sz="1600" dirty="0" smtClean="0"/>
              <a:t>diffraction (</a:t>
            </a:r>
            <a:r>
              <a:rPr lang="en-US" sz="1600" dirty="0" err="1" smtClean="0"/>
              <a:t>Gribov</a:t>
            </a:r>
            <a:r>
              <a:rPr lang="en-US" sz="1600" dirty="0" smtClean="0"/>
              <a:t>)!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stabilise</a:t>
            </a:r>
            <a:r>
              <a:rPr lang="en-US" sz="1600" dirty="0" smtClean="0"/>
              <a:t> QCD evolution (singlet!)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/>
              <a:t>Neutron </a:t>
            </a:r>
            <a:r>
              <a:rPr lang="en-US" sz="1600" b="1" dirty="0" smtClean="0"/>
              <a:t>(light sea, UHE neutrinos, QPM)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899" y="6063962"/>
            <a:ext cx="4120840" cy="584776"/>
          </a:xfrm>
          <a:prstGeom prst="rect">
            <a:avLst/>
          </a:prstGeom>
          <a:solidFill>
            <a:srgbClr val="7B3880">
              <a:alpha val="38000"/>
            </a:srgbClr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EIC </a:t>
            </a:r>
            <a:r>
              <a:rPr lang="en-US" sz="1600" dirty="0" err="1" smtClean="0"/>
              <a:t>programme</a:t>
            </a:r>
            <a:r>
              <a:rPr lang="en-US" sz="1600" dirty="0" smtClean="0"/>
              <a:t>: </a:t>
            </a:r>
          </a:p>
          <a:p>
            <a:r>
              <a:rPr lang="en-US" sz="1600" dirty="0" smtClean="0"/>
              <a:t>see recent workshop </a:t>
            </a:r>
            <a:r>
              <a:rPr lang="en-US" sz="1600" dirty="0"/>
              <a:t>arXiv:1108.1713 [</a:t>
            </a:r>
            <a:r>
              <a:rPr lang="en-US" sz="1600" dirty="0" err="1"/>
              <a:t>nucl-th</a:t>
            </a:r>
            <a:r>
              <a:rPr lang="en-US" sz="1600" dirty="0"/>
              <a:t>]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877744" y="-745222"/>
            <a:ext cx="2506868" cy="4262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836" y="2441320"/>
            <a:ext cx="5438912" cy="3708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3809" y="561662"/>
            <a:ext cx="5749083" cy="561662"/>
          </a:xfrm>
          <a:noFill/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         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3556" dirty="0" smtClean="0">
                <a:solidFill>
                  <a:srgbClr val="17392E"/>
                </a:solidFill>
              </a:rPr>
              <a:t>Nuclear </a:t>
            </a:r>
            <a:r>
              <a:rPr lang="en-US" sz="3556" dirty="0" smtClean="0">
                <a:solidFill>
                  <a:srgbClr val="17392E"/>
                </a:solidFill>
              </a:rPr>
              <a:t>Parton Distributions</a:t>
            </a:r>
            <a:endParaRPr lang="en-US" sz="3556" dirty="0">
              <a:solidFill>
                <a:srgbClr val="17392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139" y="3180522"/>
            <a:ext cx="8558753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Wingdings" charset="2"/>
              <a:buChar char="à"/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A complete determination of </a:t>
            </a:r>
            <a:r>
              <a:rPr lang="en-US" dirty="0" err="1" smtClean="0">
                <a:solidFill>
                  <a:srgbClr val="000000"/>
                </a:solidFill>
                <a:sym typeface="Wingdings"/>
              </a:rPr>
              <a:t>nPDFs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 in grossly extended range, into nonlinear regime</a:t>
            </a:r>
          </a:p>
          <a:p>
            <a:r>
              <a:rPr lang="en-US" dirty="0" smtClean="0">
                <a:solidFill>
                  <a:srgbClr val="000000"/>
                </a:solidFill>
                <a:sym typeface="Wingdings"/>
              </a:rPr>
              <a:t>    certainly more diverse than in V,S,G terms and cleaner than </a:t>
            </a:r>
            <a:r>
              <a:rPr lang="en-US" dirty="0" err="1" smtClean="0">
                <a:solidFill>
                  <a:srgbClr val="000000"/>
                </a:solidFill>
                <a:sym typeface="Wingdings"/>
              </a:rPr>
              <a:t>pA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 at the LHC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62175" y="1847600"/>
            <a:ext cx="2270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Study using </a:t>
            </a:r>
            <a:r>
              <a:rPr lang="en-US" sz="1200" b="1" dirty="0" err="1" smtClean="0">
                <a:solidFill>
                  <a:srgbClr val="FF0000"/>
                </a:solidFill>
              </a:rPr>
              <a:t>eA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LHeC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pseudodata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574198" y="3963403"/>
            <a:ext cx="25412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K.Eskola</a:t>
            </a:r>
            <a:r>
              <a:rPr lang="en-US" sz="1000" dirty="0" smtClean="0"/>
              <a:t>, </a:t>
            </a:r>
            <a:r>
              <a:rPr lang="en-US" sz="1000" dirty="0" err="1" smtClean="0"/>
              <a:t>H.Paukkunen</a:t>
            </a:r>
            <a:r>
              <a:rPr lang="en-US" sz="1000" dirty="0" smtClean="0"/>
              <a:t>, </a:t>
            </a:r>
            <a:r>
              <a:rPr lang="en-US" sz="1000" dirty="0" err="1" smtClean="0"/>
              <a:t>C.Salgado</a:t>
            </a:r>
            <a:r>
              <a:rPr lang="en-US" sz="1000" dirty="0" smtClean="0"/>
              <a:t>, Divonne09</a:t>
            </a:r>
            <a:endParaRPr lang="en-US" sz="1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93" y="3180522"/>
            <a:ext cx="3079135" cy="26283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9061" y="2032266"/>
            <a:ext cx="997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R=</a:t>
            </a:r>
            <a:r>
              <a:rPr lang="en-US" dirty="0" err="1" smtClean="0">
                <a:solidFill>
                  <a:schemeClr val="tx2"/>
                </a:solidFill>
              </a:rPr>
              <a:t>q</a:t>
            </a:r>
            <a:r>
              <a:rPr lang="en-US" baseline="30000" dirty="0" err="1" smtClean="0">
                <a:solidFill>
                  <a:schemeClr val="tx2"/>
                </a:solidFill>
              </a:rPr>
              <a:t>Pb</a:t>
            </a:r>
            <a:r>
              <a:rPr lang="en-US" dirty="0" err="1" smtClean="0">
                <a:solidFill>
                  <a:schemeClr val="tx2"/>
                </a:solidFill>
              </a:rPr>
              <a:t>/q</a:t>
            </a:r>
            <a:r>
              <a:rPr lang="en-US" baseline="30000" dirty="0" err="1" smtClean="0">
                <a:solidFill>
                  <a:schemeClr val="tx2"/>
                </a:solidFill>
              </a:rPr>
              <a:t>p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06028" cy="6858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In-medium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Hadronisation</a:t>
            </a:r>
            <a:endParaRPr lang="en-US" sz="32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5621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4148" y="3580719"/>
            <a:ext cx="5791880" cy="136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22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4148" y="1695277"/>
            <a:ext cx="5791880" cy="1474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912191" y="839304"/>
            <a:ext cx="73483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_tradnl" sz="1600" dirty="0" err="1" smtClean="0"/>
              <a:t>The</a:t>
            </a:r>
            <a:r>
              <a:rPr lang="es-ES_tradnl" sz="1600" dirty="0" smtClean="0"/>
              <a:t> </a:t>
            </a:r>
            <a:r>
              <a:rPr lang="es-ES_tradnl" sz="1600" dirty="0" err="1"/>
              <a:t>study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particle</a:t>
            </a:r>
            <a:r>
              <a:rPr lang="es-ES_tradnl" sz="1600" dirty="0"/>
              <a:t> </a:t>
            </a:r>
            <a:r>
              <a:rPr lang="es-ES_tradnl" sz="1600" dirty="0" err="1"/>
              <a:t>production</a:t>
            </a:r>
            <a:r>
              <a:rPr lang="es-ES_tradnl" sz="1600" dirty="0"/>
              <a:t> in </a:t>
            </a:r>
            <a:r>
              <a:rPr lang="es-ES_tradnl" sz="1600" dirty="0" err="1"/>
              <a:t>eA</a:t>
            </a:r>
            <a:r>
              <a:rPr lang="es-ES_tradnl" sz="1600" dirty="0"/>
              <a:t> (</a:t>
            </a:r>
            <a:r>
              <a:rPr lang="es-ES_tradnl" sz="1600" dirty="0" err="1"/>
              <a:t>fragmentation</a:t>
            </a:r>
            <a:r>
              <a:rPr lang="es-ES_tradnl" sz="1600" dirty="0"/>
              <a:t> </a:t>
            </a:r>
            <a:r>
              <a:rPr lang="es-ES_tradnl" sz="1600" dirty="0" err="1"/>
              <a:t>functions</a:t>
            </a:r>
            <a:r>
              <a:rPr lang="es-ES_tradnl" sz="1600" dirty="0"/>
              <a:t> </a:t>
            </a:r>
            <a:r>
              <a:rPr lang="es-ES_tradnl" sz="1600" dirty="0" err="1"/>
              <a:t>and</a:t>
            </a:r>
            <a:r>
              <a:rPr lang="es-ES_tradnl" sz="1600" dirty="0"/>
              <a:t> </a:t>
            </a:r>
            <a:r>
              <a:rPr lang="es-ES_tradnl" sz="1600" dirty="0" err="1"/>
              <a:t>hadrochemistry</a:t>
            </a:r>
            <a:r>
              <a:rPr lang="es-ES_tradnl" sz="1600" dirty="0"/>
              <a:t>)</a:t>
            </a:r>
            <a:r>
              <a:rPr lang="es-ES_tradnl" sz="1600" dirty="0" smtClean="0"/>
              <a:t> </a:t>
            </a:r>
          </a:p>
          <a:p>
            <a:r>
              <a:rPr lang="es-ES_tradnl" sz="1600" dirty="0" err="1" smtClean="0"/>
              <a:t>allows</a:t>
            </a:r>
            <a:r>
              <a:rPr lang="es-ES_tradnl" sz="1600" dirty="0" smtClean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study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space</a:t>
            </a:r>
            <a:r>
              <a:rPr lang="es-ES_tradnl" sz="1600" dirty="0"/>
              <a:t>-time </a:t>
            </a:r>
            <a:r>
              <a:rPr lang="es-ES_tradnl" sz="1600" dirty="0" err="1"/>
              <a:t>picture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 smtClean="0"/>
              <a:t>hadronisation</a:t>
            </a:r>
            <a:r>
              <a:rPr lang="es-ES_tradnl" sz="1600" dirty="0" smtClean="0"/>
              <a:t> (</a:t>
            </a:r>
            <a:r>
              <a:rPr lang="es-ES_tradnl" sz="1600" dirty="0" err="1" smtClean="0"/>
              <a:t>the</a:t>
            </a:r>
            <a:r>
              <a:rPr lang="es-ES_tradnl" sz="1600" dirty="0" smtClean="0"/>
              <a:t> final </a:t>
            </a:r>
            <a:r>
              <a:rPr lang="es-ES_tradnl" sz="1600" dirty="0" err="1" smtClean="0"/>
              <a:t>phase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of</a:t>
            </a:r>
            <a:r>
              <a:rPr lang="es-ES_tradnl" sz="1600" dirty="0" smtClean="0"/>
              <a:t> QGP).  </a:t>
            </a:r>
            <a:endParaRPr lang="es-ES_tradnl" sz="1600" dirty="0"/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519043" y="1976783"/>
            <a:ext cx="235007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Low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energy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  <a:latin typeface="Symbol" pitchFamily="-111" charset="2"/>
                <a:sym typeface="Symbol" pitchFamily="-111" charset="2"/>
              </a:rPr>
              <a:t>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):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need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of</a:t>
            </a:r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hadronization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inside</a:t>
            </a:r>
            <a:r>
              <a:rPr lang="es-ES_tradnl" sz="16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Parton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propagation</a:t>
            </a:r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: pt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broadening</a:t>
            </a:r>
            <a:endParaRPr lang="es-ES_tradnl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Hadron</a:t>
            </a:r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formation</a:t>
            </a:r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attenuation</a:t>
            </a:r>
            <a:endParaRPr lang="es-ES_tradnl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 err="1" smtClean="0">
                <a:solidFill>
                  <a:schemeClr val="accent2">
                    <a:lumMod val="50000"/>
                  </a:schemeClr>
                </a:solidFill>
              </a:rPr>
              <a:t>High</a:t>
            </a:r>
            <a:r>
              <a:rPr lang="es-ES_tradnl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energy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  <a:latin typeface="Symbol" pitchFamily="-111" charset="2"/>
                <a:sym typeface="Symbol" pitchFamily="-111" charset="2"/>
              </a:rPr>
              <a:t>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):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partonic</a:t>
            </a:r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evolution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altered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in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the</a:t>
            </a:r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nuclear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medium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5625" name="Text Box 25"/>
          <p:cNvSpPr txBox="1">
            <a:spLocks noChangeArrowheads="1"/>
          </p:cNvSpPr>
          <p:nvPr/>
        </p:nvSpPr>
        <p:spPr bwMode="auto">
          <a:xfrm>
            <a:off x="304800" y="5459104"/>
            <a:ext cx="8610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1600" b="1" dirty="0" smtClean="0"/>
              <a:t> </a:t>
            </a:r>
            <a:r>
              <a:rPr lang="es-ES_tradnl" sz="1600" b="1" dirty="0" err="1" smtClean="0"/>
              <a:t>LHeC</a:t>
            </a:r>
            <a:r>
              <a:rPr lang="es-ES_tradnl" sz="1600" b="1" dirty="0" smtClean="0"/>
              <a:t> : </a:t>
            </a:r>
          </a:p>
          <a:p>
            <a:r>
              <a:rPr lang="es-ES_tradnl" sz="1600" b="1" dirty="0" smtClean="0"/>
              <a:t> + </a:t>
            </a:r>
            <a:r>
              <a:rPr lang="es-ES_tradnl" sz="1600" b="1" dirty="0" err="1" smtClean="0"/>
              <a:t>study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the</a:t>
            </a:r>
            <a:r>
              <a:rPr lang="es-ES_tradnl" sz="1600" b="1" dirty="0"/>
              <a:t> </a:t>
            </a:r>
            <a:r>
              <a:rPr lang="es-ES_tradnl" sz="1600" b="1" dirty="0" err="1"/>
              <a:t>transition</a:t>
            </a:r>
            <a:r>
              <a:rPr lang="es-ES_tradnl" sz="1600" b="1" dirty="0"/>
              <a:t> </a:t>
            </a:r>
            <a:r>
              <a:rPr lang="es-ES_tradnl" sz="1600" b="1" dirty="0" err="1"/>
              <a:t>from</a:t>
            </a:r>
            <a:r>
              <a:rPr lang="es-ES_tradnl" sz="1600" b="1" dirty="0"/>
              <a:t> </a:t>
            </a:r>
            <a:r>
              <a:rPr lang="es-ES_tradnl" sz="1600" b="1" dirty="0" err="1" smtClean="0"/>
              <a:t>small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to</a:t>
            </a:r>
            <a:r>
              <a:rPr lang="es-ES_tradnl" sz="1600" b="1" dirty="0"/>
              <a:t> </a:t>
            </a:r>
            <a:r>
              <a:rPr lang="es-ES_tradnl" sz="1600" b="1" dirty="0" err="1"/>
              <a:t>high</a:t>
            </a:r>
            <a:r>
              <a:rPr lang="es-ES_tradnl" sz="1600" b="1" dirty="0"/>
              <a:t> </a:t>
            </a:r>
            <a:r>
              <a:rPr lang="es-ES_tradnl" sz="1600" b="1" dirty="0" err="1" smtClean="0"/>
              <a:t>energies</a:t>
            </a:r>
            <a:r>
              <a:rPr lang="es-ES_tradnl" sz="1600" b="1" dirty="0" smtClean="0"/>
              <a:t> in </a:t>
            </a:r>
            <a:r>
              <a:rPr lang="es-ES_tradnl" sz="1600" b="1" dirty="0" err="1" smtClean="0"/>
              <a:t>much</a:t>
            </a:r>
            <a:r>
              <a:rPr lang="es-ES_tradnl" sz="1600" b="1" dirty="0" smtClean="0"/>
              <a:t> extended </a:t>
            </a:r>
            <a:r>
              <a:rPr lang="es-ES_tradnl" sz="1600" b="1" dirty="0" err="1" smtClean="0"/>
              <a:t>range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wrt</a:t>
            </a:r>
            <a:r>
              <a:rPr lang="es-ES_tradnl" sz="1600" b="1" dirty="0" smtClean="0"/>
              <a:t>. </a:t>
            </a:r>
            <a:r>
              <a:rPr lang="es-ES_tradnl" sz="1600" b="1" dirty="0" err="1" smtClean="0"/>
              <a:t>fixed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target</a:t>
            </a:r>
            <a:r>
              <a:rPr lang="es-ES_tradnl" sz="1600" b="1" dirty="0" smtClean="0"/>
              <a:t> data</a:t>
            </a:r>
          </a:p>
          <a:p>
            <a:r>
              <a:rPr lang="es-ES_tradnl" sz="1600" b="1" dirty="0" smtClean="0"/>
              <a:t> + </a:t>
            </a:r>
            <a:r>
              <a:rPr lang="es-ES_tradnl" sz="1600" b="1" dirty="0" err="1" smtClean="0"/>
              <a:t>testing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the</a:t>
            </a:r>
            <a:r>
              <a:rPr lang="es-ES_tradnl" sz="1600" b="1" dirty="0"/>
              <a:t> </a:t>
            </a:r>
            <a:r>
              <a:rPr lang="es-ES_tradnl" sz="1600" b="1" dirty="0" err="1"/>
              <a:t>energy</a:t>
            </a:r>
            <a:r>
              <a:rPr lang="es-ES_tradnl" sz="1600" b="1" dirty="0"/>
              <a:t> </a:t>
            </a:r>
            <a:r>
              <a:rPr lang="es-ES_tradnl" sz="1600" b="1" dirty="0" err="1"/>
              <a:t>loss</a:t>
            </a:r>
            <a:r>
              <a:rPr lang="es-ES_tradnl" sz="1600" b="1" dirty="0"/>
              <a:t> </a:t>
            </a:r>
            <a:r>
              <a:rPr lang="es-ES_tradnl" sz="1600" b="1" dirty="0" err="1" smtClean="0"/>
              <a:t>mechanism</a:t>
            </a:r>
            <a:r>
              <a:rPr lang="es-ES_tradnl" sz="1600" b="1" dirty="0" smtClean="0"/>
              <a:t> crucial </a:t>
            </a:r>
            <a:r>
              <a:rPr lang="es-ES_tradnl" sz="1600" b="1" dirty="0" err="1" smtClean="0"/>
              <a:t>for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understanding</a:t>
            </a:r>
            <a:r>
              <a:rPr lang="es-ES_tradnl" sz="1600" b="1" dirty="0"/>
              <a:t> </a:t>
            </a:r>
            <a:r>
              <a:rPr lang="es-ES_tradnl" sz="1600" b="1" dirty="0" err="1"/>
              <a:t>of</a:t>
            </a:r>
            <a:r>
              <a:rPr lang="es-ES_tradnl" sz="1600" b="1" dirty="0"/>
              <a:t> </a:t>
            </a:r>
            <a:r>
              <a:rPr lang="es-ES_tradnl" sz="1600" b="1" dirty="0" err="1"/>
              <a:t>the</a:t>
            </a:r>
            <a:r>
              <a:rPr lang="es-ES_tradnl" sz="1600" b="1" dirty="0"/>
              <a:t> </a:t>
            </a:r>
            <a:r>
              <a:rPr lang="es-ES_tradnl" sz="1600" b="1" dirty="0" err="1"/>
              <a:t>medium</a:t>
            </a:r>
            <a:r>
              <a:rPr lang="es-ES_tradnl" sz="1600" b="1" dirty="0"/>
              <a:t> </a:t>
            </a:r>
            <a:r>
              <a:rPr lang="es-ES_tradnl" sz="1600" b="1" dirty="0" err="1"/>
              <a:t>produced</a:t>
            </a:r>
            <a:r>
              <a:rPr lang="es-ES_tradnl" sz="1600" b="1" dirty="0"/>
              <a:t> in </a:t>
            </a:r>
            <a:r>
              <a:rPr lang="es-ES_tradnl" sz="1600" b="1" dirty="0" smtClean="0"/>
              <a:t>HIC</a:t>
            </a:r>
          </a:p>
          <a:p>
            <a:r>
              <a:rPr lang="es-ES_tradnl" sz="1600" b="1" dirty="0" smtClean="0"/>
              <a:t> + </a:t>
            </a:r>
            <a:r>
              <a:rPr lang="es-ES_tradnl" sz="1600" b="1" dirty="0" err="1" smtClean="0"/>
              <a:t>detailed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study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of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heavy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quark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hadronisation</a:t>
            </a:r>
            <a:r>
              <a:rPr lang="es-ES_tradnl" sz="1600" b="1" dirty="0" smtClean="0"/>
              <a:t>  …</a:t>
            </a:r>
            <a:endParaRPr lang="es-ES_tradnl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20028" y="5023150"/>
            <a:ext cx="1295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W.Brooks</a:t>
            </a:r>
            <a:r>
              <a:rPr lang="en-US" sz="1000" dirty="0" smtClean="0"/>
              <a:t>, Divonne09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The </a:t>
            </a:r>
            <a:r>
              <a:rPr lang="en-US" sz="3200" dirty="0" err="1"/>
              <a:t>TeV</a:t>
            </a:r>
            <a:r>
              <a:rPr lang="en-US" sz="3200" dirty="0"/>
              <a:t> Scale [2010-2035..]</a:t>
            </a:r>
          </a:p>
        </p:txBody>
      </p:sp>
      <p:sp>
        <p:nvSpPr>
          <p:cNvPr id="24579" name="Oval 3"/>
          <p:cNvSpPr>
            <a:spLocks noChangeArrowheads="1"/>
          </p:cNvSpPr>
          <p:nvPr/>
        </p:nvSpPr>
        <p:spPr bwMode="auto">
          <a:xfrm>
            <a:off x="3200400" y="12192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0" name="Oval 4"/>
          <p:cNvSpPr>
            <a:spLocks noChangeArrowheads="1"/>
          </p:cNvSpPr>
          <p:nvPr/>
        </p:nvSpPr>
        <p:spPr bwMode="auto">
          <a:xfrm>
            <a:off x="609600" y="37338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1" name="Oval 5"/>
          <p:cNvSpPr>
            <a:spLocks noChangeArrowheads="1"/>
          </p:cNvSpPr>
          <p:nvPr/>
        </p:nvSpPr>
        <p:spPr bwMode="auto">
          <a:xfrm>
            <a:off x="5867400" y="36576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581400" y="1905000"/>
            <a:ext cx="203835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W,Z,top</a:t>
            </a:r>
          </a:p>
          <a:p>
            <a:pPr algn="ctr"/>
            <a:r>
              <a:rPr lang="en-US" sz="1800"/>
              <a:t>Higgs??</a:t>
            </a:r>
          </a:p>
          <a:p>
            <a:pPr algn="ctr"/>
            <a:r>
              <a:rPr lang="en-US" sz="1800"/>
              <a:t>New Particles??</a:t>
            </a:r>
          </a:p>
          <a:p>
            <a:pPr algn="ctr"/>
            <a:r>
              <a:rPr lang="en-US" sz="1800"/>
              <a:t>New Symmetries?</a:t>
            </a:r>
          </a:p>
          <a:p>
            <a:pPr algn="ctr"/>
            <a:endParaRPr lang="en-US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915988" y="4495800"/>
            <a:ext cx="2228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High Precision QCD</a:t>
            </a:r>
          </a:p>
          <a:p>
            <a:pPr algn="ctr"/>
            <a:r>
              <a:rPr lang="en-US" sz="1800"/>
              <a:t>High Density Matter</a:t>
            </a:r>
          </a:p>
          <a:p>
            <a:pPr algn="ctr"/>
            <a:r>
              <a:rPr lang="en-US" sz="1800"/>
              <a:t>Substructure??</a:t>
            </a:r>
          </a:p>
          <a:p>
            <a:pPr algn="ctr"/>
            <a:r>
              <a:rPr lang="en-US" sz="1800"/>
              <a:t>eq-Spectroscopy??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6345238" y="4413250"/>
            <a:ext cx="18240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/>
              <a:t>ttbar</a:t>
            </a:r>
            <a:endParaRPr lang="en-US" sz="1800" dirty="0"/>
          </a:p>
          <a:p>
            <a:pPr algn="ctr"/>
            <a:r>
              <a:rPr lang="en-US" sz="1800" dirty="0"/>
              <a:t>Higgs??</a:t>
            </a:r>
          </a:p>
          <a:p>
            <a:pPr algn="ctr"/>
            <a:r>
              <a:rPr lang="en-US" sz="1800" dirty="0"/>
              <a:t>Spectroscopy??</a:t>
            </a:r>
            <a:endParaRPr lang="en-US" dirty="0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1736725" y="3851275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ep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6934200" y="395605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+</a:t>
            </a:r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-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4267200" y="1365250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pp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3886200" y="4343400"/>
            <a:ext cx="158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New Physics</a:t>
            </a:r>
            <a:endParaRPr lang="en-US" sz="1800"/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4191000" y="31242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LHC</a:t>
            </a:r>
            <a:endParaRPr lang="en-US"/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6731000" y="5562600"/>
            <a:ext cx="1438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ILC/CLIC</a:t>
            </a:r>
            <a:endParaRPr lang="en-US" dirty="0"/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1736725" y="5715000"/>
            <a:ext cx="96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LHeC</a:t>
            </a:r>
            <a:endParaRPr lang="en-US" dirty="0"/>
          </a:p>
        </p:txBody>
      </p:sp>
      <p:sp>
        <p:nvSpPr>
          <p:cNvPr id="24592" name="Line 17"/>
          <p:cNvSpPr>
            <a:spLocks noChangeShapeType="1"/>
          </p:cNvSpPr>
          <p:nvPr/>
        </p:nvSpPr>
        <p:spPr bwMode="auto">
          <a:xfrm>
            <a:off x="5638800" y="35052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3" name="Line 18"/>
          <p:cNvSpPr>
            <a:spLocks noChangeShapeType="1"/>
          </p:cNvSpPr>
          <p:nvPr/>
        </p:nvSpPr>
        <p:spPr bwMode="auto">
          <a:xfrm flipV="1">
            <a:off x="2971800" y="3581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4" name="Line 19"/>
          <p:cNvSpPr>
            <a:spLocks noChangeShapeType="1"/>
          </p:cNvSpPr>
          <p:nvPr/>
        </p:nvSpPr>
        <p:spPr bwMode="auto">
          <a:xfrm>
            <a:off x="3429000" y="51054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8261" y="2562087"/>
            <a:ext cx="47666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II. Accelerator and Detector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logo-example-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14400"/>
            <a:ext cx="31242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9" descr="Logo_Big-BN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012" y="5676900"/>
            <a:ext cx="3100388" cy="113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0" descr="Liverpool_UNI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8923" y="4953000"/>
            <a:ext cx="2844100" cy="76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1" descr="CI_logo_larg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0" y="1676400"/>
            <a:ext cx="19812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2" descr="cernlogo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066800"/>
            <a:ext cx="132601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4" descr="logo-AU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819400"/>
            <a:ext cx="47625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5" descr="uludag_universitesi1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1800" y="2667000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91200" y="2743200"/>
            <a:ext cx="10287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73" descr="ankara-logo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24400" y="2743200"/>
            <a:ext cx="1028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24" descr="EPFL-logo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0" y="4953000"/>
            <a:ext cx="14509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28" descr="sera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95600" y="4038600"/>
            <a:ext cx="41830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29" descr="tobbetu-logo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66088" y="2743200"/>
            <a:ext cx="1019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0" name="TextBox 30"/>
          <p:cNvSpPr txBox="1">
            <a:spLocks noChangeArrowheads="1"/>
          </p:cNvSpPr>
          <p:nvPr/>
        </p:nvSpPr>
        <p:spPr bwMode="auto">
          <a:xfrm>
            <a:off x="7939088" y="3362325"/>
            <a:ext cx="12049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TOBB ETU</a:t>
            </a:r>
          </a:p>
        </p:txBody>
      </p:sp>
      <p:pic>
        <p:nvPicPr>
          <p:cNvPr id="29711" name="Picture 67" descr="desylogo100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28800" y="3886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Picture 69" descr="ecfasmall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00" y="4038600"/>
            <a:ext cx="11430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13" descr="800px-Ntnu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657600" y="914400"/>
            <a:ext cx="2438400" cy="874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9714" name="Picture 3" descr="clic-logo-myfavorite.jp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162800" y="838200"/>
            <a:ext cx="14620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Picture 5" descr="logo-c.gif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934200" y="5334000"/>
            <a:ext cx="1865313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Picture 30" descr="JLab_logo_text_white1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521075" y="1752600"/>
            <a:ext cx="37941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8" name="Picture 31" descr="weblogo5-legnaro.gif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28600" y="4114800"/>
            <a:ext cx="14478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9" name="Picture 32" descr="logo08-legnaro.gif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0" y="5105400"/>
            <a:ext cx="1828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0" name="TextBox 33"/>
          <p:cNvSpPr txBox="1">
            <a:spLocks noChangeArrowheads="1"/>
          </p:cNvSpPr>
          <p:nvPr/>
        </p:nvSpPr>
        <p:spPr bwMode="auto">
          <a:xfrm>
            <a:off x="8497888" y="6172200"/>
            <a:ext cx="671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3333FF"/>
                </a:solidFill>
              </a:rPr>
              <a:t>KEK</a:t>
            </a:r>
          </a:p>
        </p:txBody>
      </p:sp>
      <p:sp>
        <p:nvSpPr>
          <p:cNvPr id="29721" name="TextBox 4"/>
          <p:cNvSpPr txBox="1">
            <a:spLocks noChangeArrowheads="1"/>
          </p:cNvSpPr>
          <p:nvPr/>
        </p:nvSpPr>
        <p:spPr bwMode="auto">
          <a:xfrm flipH="1"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ea typeface="Arial" charset="0"/>
                <a:cs typeface="Arial" charset="0"/>
              </a:rPr>
              <a:t> </a:t>
            </a:r>
            <a:r>
              <a:rPr lang="en-US" sz="3200" dirty="0" err="1" smtClean="0">
                <a:solidFill>
                  <a:srgbClr val="1F497D"/>
                </a:solidFill>
                <a:latin typeface="+mj-lt"/>
                <a:ea typeface="Arial" charset="0"/>
                <a:cs typeface="Arial" charset="0"/>
              </a:rPr>
              <a:t>LHeC</a:t>
            </a:r>
            <a:r>
              <a:rPr lang="en-US" sz="3200" dirty="0" smtClean="0">
                <a:solidFill>
                  <a:srgbClr val="1F497D"/>
                </a:solidFill>
                <a:latin typeface="+mj-lt"/>
                <a:ea typeface="Arial" charset="0"/>
                <a:cs typeface="Arial" charset="0"/>
              </a:rPr>
              <a:t> Accelerator Design: Participating </a:t>
            </a:r>
            <a:r>
              <a:rPr lang="en-US" sz="3200" dirty="0">
                <a:solidFill>
                  <a:srgbClr val="1F497D"/>
                </a:solidFill>
                <a:latin typeface="+mj-lt"/>
                <a:ea typeface="Arial" charset="0"/>
                <a:cs typeface="Arial" charset="0"/>
              </a:rPr>
              <a:t>I</a:t>
            </a:r>
            <a:r>
              <a:rPr lang="en-US" sz="3200" dirty="0" smtClean="0">
                <a:solidFill>
                  <a:srgbClr val="1F497D"/>
                </a:solidFill>
                <a:latin typeface="+mj-lt"/>
                <a:ea typeface="Arial" charset="0"/>
                <a:cs typeface="Arial" charset="0"/>
              </a:rPr>
              <a:t>nstitutes</a:t>
            </a:r>
            <a:endParaRPr lang="en-US" sz="3200" dirty="0">
              <a:solidFill>
                <a:srgbClr val="1F497D"/>
              </a:solidFill>
              <a:latin typeface="+mj-lt"/>
              <a:ea typeface="Arial" charset="0"/>
              <a:cs typeface="Arial" charset="0"/>
            </a:endParaRPr>
          </a:p>
        </p:txBody>
      </p:sp>
      <p:graphicFrame>
        <p:nvGraphicFramePr>
          <p:cNvPr id="125956" name="Object 4"/>
          <p:cNvGraphicFramePr>
            <a:graphicFrameLocks noChangeAspect="1"/>
          </p:cNvGraphicFramePr>
          <p:nvPr/>
        </p:nvGraphicFramePr>
        <p:xfrm>
          <a:off x="3888923" y="6000750"/>
          <a:ext cx="3045277" cy="812800"/>
        </p:xfrm>
        <a:graphic>
          <a:graphicData uri="http://schemas.openxmlformats.org/presentationml/2006/ole">
            <p:oleObj spid="_x0000_s29699" name="Document" r:id="rId23" imgW="5486400" imgH="812800" progId="Word.Document.12">
              <p:link updateAutomatic="1"/>
            </p:oleObj>
          </a:graphicData>
        </a:graphic>
      </p:graphicFrame>
      <p:graphicFrame>
        <p:nvGraphicFramePr>
          <p:cNvPr id="125954" name="Object 2"/>
          <p:cNvGraphicFramePr>
            <a:graphicFrameLocks noChangeAspect="1"/>
          </p:cNvGraphicFramePr>
          <p:nvPr/>
        </p:nvGraphicFramePr>
        <p:xfrm>
          <a:off x="3956750" y="5849938"/>
          <a:ext cx="620899" cy="692150"/>
        </p:xfrm>
        <a:graphic>
          <a:graphicData uri="http://schemas.openxmlformats.org/presentationml/2006/ole">
            <p:oleObj spid="_x0000_s29698" name="Document" r:id="rId23" imgW="774700" imgH="8636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99660"/>
          </a:xfrm>
          <a:noFill/>
        </p:spPr>
        <p:txBody>
          <a:bodyPr>
            <a:normAutofit/>
          </a:bodyPr>
          <a:lstStyle/>
          <a:p>
            <a:r>
              <a:rPr lang="en-US" sz="3200" dirty="0" smtClean="0"/>
              <a:t>Electron Beam -Two Options </a:t>
            </a:r>
            <a:endParaRPr lang="en-US" sz="3200" dirty="0"/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4687818" y="3530179"/>
          <a:ext cx="3887788" cy="1985962"/>
        </p:xfrm>
        <a:graphic>
          <a:graphicData uri="http://schemas.openxmlformats.org/presentationml/2006/ole">
            <p:oleObj spid="_x0000_s30722" name="Equation" r:id="rId3" imgW="3162300" imgH="1612900" progId="Equation.3">
              <p:embed/>
            </p:oleObj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788918" y="872435"/>
          <a:ext cx="3898900" cy="2078037"/>
        </p:xfrm>
        <a:graphic>
          <a:graphicData uri="http://schemas.openxmlformats.org/presentationml/2006/ole">
            <p:oleObj spid="_x0000_s30723" name="Equation" r:id="rId4" imgW="3175000" imgH="1689100" progId="Equation.3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36399" y="888369"/>
            <a:ext cx="3313728" cy="206210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1F497D"/>
                </a:solidFill>
              </a:rPr>
              <a:t>Ring-Ring</a:t>
            </a:r>
          </a:p>
          <a:p>
            <a:r>
              <a:rPr lang="en-US" dirty="0" smtClean="0"/>
              <a:t>Power Limit of 100 MW wall plug</a:t>
            </a:r>
          </a:p>
          <a:p>
            <a:r>
              <a:rPr lang="en-US" dirty="0" smtClean="0"/>
              <a:t>“ultimate” LHC proton beam</a:t>
            </a:r>
          </a:p>
          <a:p>
            <a:r>
              <a:rPr lang="en-US" b="1" dirty="0" smtClean="0"/>
              <a:t>60 </a:t>
            </a:r>
            <a:r>
              <a:rPr lang="en-US" b="1" dirty="0" err="1" smtClean="0"/>
              <a:t>GeV</a:t>
            </a:r>
            <a:r>
              <a:rPr lang="en-US" b="1" dirty="0" smtClean="0"/>
              <a:t> </a:t>
            </a:r>
            <a:r>
              <a:rPr lang="en-US" dirty="0" err="1" smtClean="0"/>
              <a:t>e</a:t>
            </a:r>
            <a:r>
              <a:rPr lang="en-US" baseline="30000" dirty="0" smtClean="0"/>
              <a:t>± </a:t>
            </a:r>
            <a:r>
              <a:rPr lang="en-US" dirty="0" smtClean="0"/>
              <a:t>beam</a:t>
            </a:r>
            <a:endParaRPr lang="en-US" baseline="30000" dirty="0" smtClean="0"/>
          </a:p>
          <a:p>
            <a:endParaRPr lang="en-US" dirty="0" smtClean="0"/>
          </a:p>
          <a:p>
            <a:pPr>
              <a:buFont typeface="Wingdings" charset="2"/>
              <a:buChar char="à"/>
            </a:pPr>
            <a:r>
              <a:rPr lang="en-US" dirty="0" smtClean="0">
                <a:sym typeface="Wingdings"/>
              </a:rPr>
              <a:t>L = 2 10</a:t>
            </a:r>
            <a:r>
              <a:rPr lang="en-US" baseline="30000" dirty="0" smtClean="0">
                <a:sym typeface="Wingdings"/>
              </a:rPr>
              <a:t>33</a:t>
            </a:r>
            <a:r>
              <a:rPr lang="en-US" dirty="0" smtClean="0">
                <a:sym typeface="Wingdings"/>
              </a:rPr>
              <a:t> cm</a:t>
            </a:r>
            <a:r>
              <a:rPr lang="en-US" baseline="30000" dirty="0" smtClean="0">
                <a:sym typeface="Wingdings"/>
              </a:rPr>
              <a:t>-2</a:t>
            </a:r>
            <a:r>
              <a:rPr lang="en-US" dirty="0" smtClean="0">
                <a:sym typeface="Wingdings"/>
              </a:rPr>
              <a:t>s</a:t>
            </a:r>
            <a:r>
              <a:rPr lang="en-US" baseline="30000" dirty="0" smtClean="0">
                <a:sym typeface="Wingdings"/>
              </a:rPr>
              <a:t>-1 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O(100) fb</a:t>
            </a:r>
            <a:r>
              <a:rPr lang="en-US" baseline="30000" dirty="0" smtClean="0">
                <a:sym typeface="Wingdings"/>
              </a:rPr>
              <a:t>-1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918" y="3530179"/>
            <a:ext cx="2980303" cy="2431435"/>
          </a:xfrm>
          <a:prstGeom prst="rect">
            <a:avLst/>
          </a:prstGeom>
          <a:noFill/>
          <a:ln>
            <a:solidFill>
              <a:srgbClr val="C9A12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D1B039"/>
                </a:solidFill>
              </a:rPr>
              <a:t>LINAC Ring </a:t>
            </a:r>
          </a:p>
          <a:p>
            <a:r>
              <a:rPr lang="en-US" dirty="0" smtClean="0"/>
              <a:t>Pulsed</a:t>
            </a:r>
            <a:r>
              <a:rPr lang="en-US" b="1" dirty="0" smtClean="0"/>
              <a:t>, 60 </a:t>
            </a:r>
            <a:r>
              <a:rPr lang="en-US" b="1" dirty="0" err="1" smtClean="0"/>
              <a:t>GeV</a:t>
            </a:r>
            <a:r>
              <a:rPr lang="en-US" dirty="0" smtClean="0"/>
              <a:t>: ~10</a:t>
            </a:r>
            <a:r>
              <a:rPr lang="en-US" baseline="30000" dirty="0" smtClean="0"/>
              <a:t>32</a:t>
            </a:r>
            <a:endParaRPr lang="en-US" dirty="0" smtClean="0"/>
          </a:p>
          <a:p>
            <a:r>
              <a:rPr lang="en-US" dirty="0" smtClean="0"/>
              <a:t>High luminosity:</a:t>
            </a:r>
          </a:p>
          <a:p>
            <a:r>
              <a:rPr lang="en-US" b="1" dirty="0" smtClean="0"/>
              <a:t>Energy recovery</a:t>
            </a:r>
            <a:r>
              <a:rPr lang="en-US" dirty="0" smtClean="0"/>
              <a:t>: P=P</a:t>
            </a:r>
            <a:r>
              <a:rPr lang="en-US" baseline="-25000" dirty="0" smtClean="0"/>
              <a:t>0</a:t>
            </a:r>
            <a:r>
              <a:rPr lang="en-US" dirty="0" smtClean="0"/>
              <a:t>/(1-η)</a:t>
            </a:r>
          </a:p>
          <a:p>
            <a:r>
              <a:rPr lang="en-US" dirty="0" err="1" smtClean="0"/>
              <a:t>β</a:t>
            </a:r>
            <a:r>
              <a:rPr lang="en-US" dirty="0" smtClean="0"/>
              <a:t>*=0.1m</a:t>
            </a:r>
          </a:p>
          <a:p>
            <a:r>
              <a:rPr lang="en-US" sz="1400" dirty="0" smtClean="0"/>
              <a:t>[5 times smaller than LHC by</a:t>
            </a:r>
          </a:p>
          <a:p>
            <a:r>
              <a:rPr lang="en-US" sz="1400" dirty="0" smtClean="0"/>
              <a:t> reduced </a:t>
            </a:r>
            <a:r>
              <a:rPr lang="en-US" sz="1400" dirty="0" err="1" smtClean="0"/>
              <a:t>l</a:t>
            </a:r>
            <a:r>
              <a:rPr lang="en-US" sz="1400" dirty="0" smtClean="0"/>
              <a:t>*, only one </a:t>
            </a:r>
            <a:r>
              <a:rPr lang="en-US" sz="1400" dirty="0" err="1" smtClean="0"/>
              <a:t>p</a:t>
            </a:r>
            <a:r>
              <a:rPr lang="en-US" sz="1400" dirty="0" smtClean="0"/>
              <a:t> squeezed</a:t>
            </a:r>
          </a:p>
          <a:p>
            <a:r>
              <a:rPr lang="en-US" sz="1400" dirty="0" smtClean="0"/>
              <a:t> and IR quads as for HL-LHC]</a:t>
            </a:r>
          </a:p>
          <a:p>
            <a:r>
              <a:rPr lang="en-US" dirty="0" smtClean="0">
                <a:sym typeface="Wingdings"/>
              </a:rPr>
              <a:t>L =  10</a:t>
            </a:r>
            <a:r>
              <a:rPr lang="en-US" baseline="30000" dirty="0" smtClean="0">
                <a:sym typeface="Wingdings"/>
              </a:rPr>
              <a:t>33</a:t>
            </a:r>
            <a:r>
              <a:rPr lang="en-US" dirty="0" smtClean="0">
                <a:sym typeface="Wingdings"/>
              </a:rPr>
              <a:t> cm</a:t>
            </a:r>
            <a:r>
              <a:rPr lang="en-US" baseline="30000" dirty="0" smtClean="0">
                <a:sym typeface="Wingdings"/>
              </a:rPr>
              <a:t>-2</a:t>
            </a:r>
            <a:r>
              <a:rPr lang="en-US" dirty="0" smtClean="0">
                <a:sym typeface="Wingdings"/>
              </a:rPr>
              <a:t>s</a:t>
            </a:r>
            <a:r>
              <a:rPr lang="en-US" baseline="30000" dirty="0" smtClean="0">
                <a:sym typeface="Wingdings"/>
              </a:rPr>
              <a:t>-1 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O(100) fb</a:t>
            </a:r>
            <a:r>
              <a:rPr lang="en-US" baseline="30000" dirty="0" smtClean="0">
                <a:sym typeface="Wingdings"/>
              </a:rPr>
              <a:t>-1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9383" y="5700004"/>
            <a:ext cx="4830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1F497D"/>
                </a:solidFill>
              </a:rPr>
              <a:t>Synchronous </a:t>
            </a:r>
            <a:r>
              <a:rPr lang="en-US" sz="1600" b="1" dirty="0" err="1" smtClean="0">
                <a:solidFill>
                  <a:srgbClr val="1F497D"/>
                </a:solidFill>
              </a:rPr>
              <a:t>ep</a:t>
            </a:r>
            <a:r>
              <a:rPr lang="en-US" sz="1600" b="1" dirty="0" smtClean="0">
                <a:solidFill>
                  <a:srgbClr val="1F497D"/>
                </a:solidFill>
              </a:rPr>
              <a:t> and pp operation (small </a:t>
            </a:r>
            <a:r>
              <a:rPr lang="en-US" sz="1600" b="1" dirty="0" err="1" smtClean="0">
                <a:solidFill>
                  <a:srgbClr val="1F497D"/>
                </a:solidFill>
              </a:rPr>
              <a:t>ep</a:t>
            </a:r>
            <a:r>
              <a:rPr lang="en-US" sz="1600" b="1" dirty="0" smtClean="0">
                <a:solidFill>
                  <a:srgbClr val="1F497D"/>
                </a:solidFill>
              </a:rPr>
              <a:t> </a:t>
            </a:r>
            <a:r>
              <a:rPr lang="en-US" sz="1600" b="1" dirty="0" err="1" smtClean="0">
                <a:solidFill>
                  <a:srgbClr val="1F497D"/>
                </a:solidFill>
              </a:rPr>
              <a:t>tuneshifts</a:t>
            </a:r>
            <a:r>
              <a:rPr lang="en-US" sz="1600" b="1" dirty="0" smtClean="0">
                <a:solidFill>
                  <a:srgbClr val="1F497D"/>
                </a:solidFill>
              </a:rPr>
              <a:t>)</a:t>
            </a:r>
          </a:p>
          <a:p>
            <a:endParaRPr lang="en-US" sz="1600" b="1" dirty="0" smtClean="0">
              <a:solidFill>
                <a:srgbClr val="1F497D"/>
              </a:solidFill>
            </a:endParaRPr>
          </a:p>
          <a:p>
            <a:r>
              <a:rPr lang="en-US" sz="1600" b="1" dirty="0" smtClean="0">
                <a:solidFill>
                  <a:srgbClr val="1F497D"/>
                </a:solidFill>
              </a:rPr>
              <a:t>The LHC </a:t>
            </a:r>
            <a:r>
              <a:rPr lang="en-US" sz="1600" b="1" dirty="0" err="1" smtClean="0">
                <a:solidFill>
                  <a:srgbClr val="1F497D"/>
                </a:solidFill>
              </a:rPr>
              <a:t>p</a:t>
            </a:r>
            <a:r>
              <a:rPr lang="en-US" sz="1600" b="1" dirty="0" smtClean="0">
                <a:solidFill>
                  <a:srgbClr val="1F497D"/>
                </a:solidFill>
              </a:rPr>
              <a:t> beams provide 100 times </a:t>
            </a:r>
            <a:r>
              <a:rPr lang="en-US" sz="1600" b="1" dirty="0" err="1" smtClean="0">
                <a:solidFill>
                  <a:srgbClr val="1F497D"/>
                </a:solidFill>
              </a:rPr>
              <a:t>HERA’s</a:t>
            </a:r>
            <a:r>
              <a:rPr lang="en-US" sz="1600" b="1" dirty="0" smtClean="0">
                <a:solidFill>
                  <a:srgbClr val="1F497D"/>
                </a:solidFill>
              </a:rPr>
              <a:t> luminosity</a:t>
            </a:r>
            <a:endParaRPr lang="en-US" sz="1600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782" y="286647"/>
            <a:ext cx="4670287" cy="729836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e</a:t>
            </a:r>
            <a:r>
              <a:rPr lang="en-US" sz="3200" dirty="0" smtClean="0"/>
              <a:t> Ring- </a:t>
            </a:r>
            <a:r>
              <a:rPr lang="en-US" sz="3200" dirty="0" err="1" smtClean="0"/>
              <a:t>p</a:t>
            </a:r>
            <a:r>
              <a:rPr lang="en-US" sz="3200" dirty="0" smtClean="0"/>
              <a:t>/A Ring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82" y="1016483"/>
            <a:ext cx="4289277" cy="4325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738" y="3633305"/>
            <a:ext cx="3506259" cy="3224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94" y="5418481"/>
            <a:ext cx="4798789" cy="888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2174" y="5418481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</a:t>
            </a:r>
            <a:r>
              <a:rPr lang="en-US" dirty="0" err="1" smtClean="0"/>
              <a:t>GeV</a:t>
            </a:r>
            <a:r>
              <a:rPr lang="en-US" dirty="0" smtClean="0"/>
              <a:t> injector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6334" y="420135"/>
            <a:ext cx="2851891" cy="277672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3235739" y="1601304"/>
            <a:ext cx="2510595" cy="13252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935304" y="5588000"/>
            <a:ext cx="45719" cy="45719"/>
          </a:xfrm>
          <a:prstGeom prst="ellipse">
            <a:avLst/>
          </a:prstGeom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82" y="1105314"/>
            <a:ext cx="8500730" cy="4738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960" y="376719"/>
            <a:ext cx="911246" cy="5619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3826" y="6162261"/>
            <a:ext cx="45517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About 150 Experimentalists and Theorists from 50 Institutes</a:t>
            </a:r>
          </a:p>
          <a:p>
            <a:r>
              <a:rPr lang="en-US" sz="1200" dirty="0" smtClean="0"/>
              <a:t>Tentative</a:t>
            </a:r>
            <a:r>
              <a:rPr lang="en-US" sz="1200" b="1" dirty="0" smtClean="0"/>
              <a:t> list of those who contributed to the CDR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93118" y="5985565"/>
            <a:ext cx="1691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</a:rPr>
              <a:t>Supported by</a:t>
            </a:r>
            <a:r>
              <a:rPr lang="en-US" sz="1400" dirty="0" smtClean="0">
                <a:solidFill>
                  <a:srgbClr val="1F497D"/>
                </a:solidFill>
              </a:rPr>
              <a:t> </a:t>
            </a:r>
            <a:endParaRPr lang="en-US" sz="1400" dirty="0" smtClean="0">
              <a:solidFill>
                <a:srgbClr val="1F497D"/>
              </a:solidFill>
            </a:endParaRPr>
          </a:p>
          <a:p>
            <a:r>
              <a:rPr lang="en-US" sz="1400" dirty="0" smtClean="0">
                <a:solidFill>
                  <a:srgbClr val="1F497D"/>
                </a:solidFill>
              </a:rPr>
              <a:t>CERN, ECFA, </a:t>
            </a:r>
            <a:r>
              <a:rPr lang="en-US" sz="1400" dirty="0" err="1" smtClean="0">
                <a:solidFill>
                  <a:srgbClr val="1F497D"/>
                </a:solidFill>
              </a:rPr>
              <a:t>NuPECC</a:t>
            </a:r>
            <a:r>
              <a:rPr lang="en-US" sz="1400" dirty="0" smtClean="0">
                <a:solidFill>
                  <a:srgbClr val="1F497D"/>
                </a:solidFill>
              </a:rPr>
              <a:t> </a:t>
            </a:r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182" y="356464"/>
            <a:ext cx="197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http://</a:t>
            </a:r>
            <a:r>
              <a:rPr lang="en-US" dirty="0" err="1" smtClean="0">
                <a:solidFill>
                  <a:srgbClr val="1F497D"/>
                </a:solidFill>
              </a:rPr>
              <a:t>cern.ch/lhec</a:t>
            </a:r>
            <a:endParaRPr lang="en-US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9782"/>
            <a:ext cx="9143999" cy="503387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3366FF"/>
                </a:solidFill>
                <a:latin typeface="+mj-lt"/>
                <a:ea typeface="+mj-ea"/>
                <a:cs typeface="+mj-cs"/>
              </a:rPr>
              <a:t>Bypassing ATLAS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10" y="3308291"/>
            <a:ext cx="3734098" cy="340765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702584" y="5833707"/>
            <a:ext cx="2224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</a:rPr>
              <a:t>For the CDR the bypass concepts</a:t>
            </a:r>
          </a:p>
          <a:p>
            <a:r>
              <a:rPr lang="en-US" sz="1200" dirty="0" smtClean="0">
                <a:solidFill>
                  <a:srgbClr val="3366FF"/>
                </a:solidFill>
              </a:rPr>
              <a:t>were decided to be confined to</a:t>
            </a:r>
          </a:p>
          <a:p>
            <a:r>
              <a:rPr lang="en-US" sz="1200" dirty="0" smtClean="0">
                <a:solidFill>
                  <a:srgbClr val="3366FF"/>
                </a:solidFill>
              </a:rPr>
              <a:t>ATLAS and CMS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1" y="545111"/>
            <a:ext cx="2330174" cy="1603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78" y="2149065"/>
            <a:ext cx="2769487" cy="4239523"/>
          </a:xfrm>
          <a:prstGeom prst="rect">
            <a:avLst/>
          </a:prstGeom>
        </p:spPr>
      </p:pic>
      <p:pic>
        <p:nvPicPr>
          <p:cNvPr id="7" name="Picture 5" descr="DSC00136"/>
          <p:cNvPicPr>
            <a:picLocks noChangeAspect="1" noChangeArrowheads="1"/>
          </p:cNvPicPr>
          <p:nvPr/>
        </p:nvPicPr>
        <p:blipFill>
          <a:blip r:embed="rId4" cstate="print">
            <a:lum bright="22000" contrast="20000"/>
          </a:blip>
          <a:srcRect l="15677" t="2953" r="8269" b="10925"/>
          <a:stretch>
            <a:fillRect/>
          </a:stretch>
        </p:blipFill>
        <p:spPr bwMode="auto">
          <a:xfrm>
            <a:off x="3749906" y="2281587"/>
            <a:ext cx="2165681" cy="182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530" y="2281587"/>
            <a:ext cx="2416624" cy="1828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6059" y="4355885"/>
            <a:ext cx="4082067" cy="2032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3934" y="164834"/>
            <a:ext cx="4418220" cy="19842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49906" y="6388588"/>
            <a:ext cx="504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Prototypes from BINP and CERN: function to spec’s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54001" y="1391478"/>
            <a:ext cx="3749933" cy="11044"/>
          </a:xfrm>
          <a:prstGeom prst="line">
            <a:avLst/>
          </a:prstGeom>
          <a:ln w="127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95136" y="1391478"/>
            <a:ext cx="1095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5.35 </a:t>
            </a:r>
            <a:r>
              <a:rPr lang="en-US" sz="1400" dirty="0" err="1" smtClean="0">
                <a:solidFill>
                  <a:srgbClr val="008000"/>
                </a:solidFill>
              </a:rPr>
              <a:t>m</a:t>
            </a:r>
            <a:endParaRPr lang="en-US" sz="1400" dirty="0" smtClean="0">
              <a:solidFill>
                <a:srgbClr val="008000"/>
              </a:solidFill>
            </a:endParaRPr>
          </a:p>
          <a:p>
            <a:r>
              <a:rPr lang="en-US" sz="1400" dirty="0" smtClean="0">
                <a:solidFill>
                  <a:srgbClr val="008000"/>
                </a:solidFill>
              </a:rPr>
              <a:t>0.013-0.08 T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~200kg/m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33962" y="0"/>
            <a:ext cx="16407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j-lt"/>
              </a:rPr>
              <a:t>Magnet</a:t>
            </a:r>
            <a:r>
              <a:rPr lang="en-US" sz="3200" dirty="0" smtClean="0"/>
              <a:t>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147416" y="3582916"/>
          <a:ext cx="5159710" cy="2780017"/>
        </p:xfrm>
        <a:graphic>
          <a:graphicData uri="http://schemas.openxmlformats.org/presentationml/2006/ole">
            <p:oleObj spid="_x0000_s35842" name="Document" r:id="rId3" imgW="5892800" imgH="3175000" progId="Word.Document.12">
              <p:link updateAutomatic="1"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60 </a:t>
            </a:r>
            <a:r>
              <a:rPr lang="en-US" sz="3200" dirty="0" err="1" smtClean="0">
                <a:solidFill>
                  <a:srgbClr val="000000"/>
                </a:solidFill>
              </a:rPr>
              <a:t>GeV</a:t>
            </a:r>
            <a:r>
              <a:rPr lang="en-US" sz="3200" dirty="0" smtClean="0">
                <a:solidFill>
                  <a:srgbClr val="000000"/>
                </a:solidFill>
              </a:rPr>
              <a:t> Energy Recovery </a:t>
            </a:r>
            <a:r>
              <a:rPr lang="en-US" sz="3200" dirty="0" err="1" smtClean="0">
                <a:solidFill>
                  <a:srgbClr val="000000"/>
                </a:solidFill>
              </a:rPr>
              <a:t>Linac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16" y="663851"/>
            <a:ext cx="4401697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9113" y="663851"/>
            <a:ext cx="4310565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113" y="3582916"/>
            <a:ext cx="4310565" cy="27224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47416" y="3582916"/>
            <a:ext cx="4401697" cy="272246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78087" y="3081130"/>
            <a:ext cx="86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95702" y="3081130"/>
            <a:ext cx="86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49630" y="5936046"/>
            <a:ext cx="54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60522" y="593342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BNL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10882" y="6519446"/>
            <a:ext cx="5670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Two 10 </a:t>
            </a:r>
            <a:r>
              <a:rPr lang="en-US" sz="1600" dirty="0" err="1" smtClean="0">
                <a:solidFill>
                  <a:srgbClr val="000000"/>
                </a:solidFill>
              </a:rPr>
              <a:t>GeV</a:t>
            </a:r>
            <a:r>
              <a:rPr lang="en-US" sz="1600" dirty="0" smtClean="0">
                <a:solidFill>
                  <a:srgbClr val="000000"/>
                </a:solidFill>
              </a:rPr>
              <a:t> energy recovery </a:t>
            </a:r>
            <a:r>
              <a:rPr lang="en-US" sz="1600" dirty="0" err="1" smtClean="0">
                <a:solidFill>
                  <a:srgbClr val="000000"/>
                </a:solidFill>
              </a:rPr>
              <a:t>Linacs</a:t>
            </a:r>
            <a:r>
              <a:rPr lang="en-US" sz="1600" dirty="0" smtClean="0">
                <a:solidFill>
                  <a:srgbClr val="000000"/>
                </a:solidFill>
              </a:rPr>
              <a:t>, 3 returns, 720 MHz cavities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531" y="1428366"/>
            <a:ext cx="6742774" cy="5094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29" y="375478"/>
            <a:ext cx="3357944" cy="227813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42429" y="2324746"/>
            <a:ext cx="3357944" cy="1588"/>
          </a:xfrm>
          <a:prstGeom prst="line">
            <a:avLst/>
          </a:prstGeom>
          <a:ln w="127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2429" y="4086087"/>
            <a:ext cx="20569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944 cavities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59 </a:t>
            </a:r>
            <a:r>
              <a:rPr lang="en-US" sz="1400" dirty="0" err="1" smtClean="0">
                <a:solidFill>
                  <a:srgbClr val="000000"/>
                </a:solidFill>
              </a:rPr>
              <a:t>cryo</a:t>
            </a:r>
            <a:r>
              <a:rPr lang="en-US" sz="1400" dirty="0" smtClean="0">
                <a:solidFill>
                  <a:srgbClr val="000000"/>
                </a:solidFill>
              </a:rPr>
              <a:t> modules per </a:t>
            </a:r>
            <a:r>
              <a:rPr lang="en-US" sz="1400" dirty="0" err="1" smtClean="0">
                <a:solidFill>
                  <a:srgbClr val="000000"/>
                </a:solidFill>
              </a:rPr>
              <a:t>linac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721 MHz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20 MV/</a:t>
            </a:r>
            <a:r>
              <a:rPr lang="en-US" sz="1400" dirty="0" err="1" smtClean="0">
                <a:solidFill>
                  <a:srgbClr val="000000"/>
                </a:solidFill>
              </a:rPr>
              <a:t>m</a:t>
            </a:r>
            <a:r>
              <a:rPr lang="en-US" sz="1400" smtClean="0">
                <a:solidFill>
                  <a:srgbClr val="000000"/>
                </a:solidFill>
              </a:rPr>
              <a:t> CW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0257" y="4301530"/>
            <a:ext cx="24939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Multibunch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wakefields</a:t>
            </a:r>
            <a:r>
              <a:rPr lang="en-US" sz="1400" dirty="0" smtClean="0">
                <a:solidFill>
                  <a:srgbClr val="000000"/>
                </a:solidFill>
              </a:rPr>
              <a:t> - ok</a:t>
            </a:r>
          </a:p>
          <a:p>
            <a:r>
              <a:rPr lang="en-US" sz="1400" dirty="0" err="1" smtClean="0">
                <a:solidFill>
                  <a:srgbClr val="000000"/>
                </a:solidFill>
              </a:rPr>
              <a:t>Emittance</a:t>
            </a:r>
            <a:r>
              <a:rPr lang="en-US" sz="1400" dirty="0" smtClean="0">
                <a:solidFill>
                  <a:srgbClr val="000000"/>
                </a:solidFill>
              </a:rPr>
              <a:t> growth - ok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[ILC 10nm, </a:t>
            </a:r>
            <a:r>
              <a:rPr lang="en-US" sz="1400" dirty="0" err="1" smtClean="0">
                <a:solidFill>
                  <a:srgbClr val="000000"/>
                </a:solidFill>
              </a:rPr>
              <a:t>LHeC</a:t>
            </a:r>
            <a:r>
              <a:rPr lang="en-US" sz="1400" dirty="0" smtClean="0">
                <a:solidFill>
                  <a:srgbClr val="000000"/>
                </a:solidFill>
              </a:rPr>
              <a:t> 10μm]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36σ separation at 3.5m - ok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Fast ion instability - probably ok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   with clearing gap (1/3)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64695" y="902492"/>
            <a:ext cx="229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</a:t>
            </a:r>
            <a:r>
              <a:rPr lang="en-US" baseline="-25000" dirty="0" err="1" smtClean="0"/>
              <a:t>LHeC</a:t>
            </a:r>
            <a:r>
              <a:rPr lang="en-US" dirty="0" smtClean="0"/>
              <a:t>=U</a:t>
            </a:r>
            <a:r>
              <a:rPr lang="en-US" baseline="-25000" dirty="0" smtClean="0"/>
              <a:t>LHC</a:t>
            </a:r>
            <a:r>
              <a:rPr lang="en-US" dirty="0" smtClean="0"/>
              <a:t>/3 </a:t>
            </a:r>
            <a:r>
              <a:rPr lang="en-US" sz="1400" dirty="0" smtClean="0"/>
              <a:t>: 1.5 </a:t>
            </a:r>
            <a:r>
              <a:rPr lang="en-US" sz="1400" dirty="0" err="1" smtClean="0"/>
              <a:t>x</a:t>
            </a:r>
            <a:r>
              <a:rPr lang="en-US" sz="1400" dirty="0" smtClean="0"/>
              <a:t> HERA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928" y="95730"/>
            <a:ext cx="911246" cy="5619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16924" y="95730"/>
            <a:ext cx="34233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Linac</a:t>
            </a:r>
            <a:r>
              <a:rPr lang="en-US" sz="3200" dirty="0" smtClean="0"/>
              <a:t> Infrastructure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1" y="545111"/>
            <a:ext cx="2330174" cy="1603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78" y="2149065"/>
            <a:ext cx="2769487" cy="4239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348" y="941631"/>
            <a:ext cx="3771604" cy="31804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999" y="4122101"/>
            <a:ext cx="5063711" cy="121493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254001" y="4751554"/>
            <a:ext cx="3454060" cy="22680"/>
          </a:xfrm>
          <a:prstGeom prst="line">
            <a:avLst/>
          </a:prstGeom>
          <a:ln w="12700">
            <a:solidFill>
              <a:srgbClr val="32B7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56662" y="6425672"/>
            <a:ext cx="9774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from CDR </a:t>
            </a:r>
            <a:r>
              <a:rPr lang="en-US" sz="1000" dirty="0" err="1" smtClean="0"/>
              <a:t>LHeC</a:t>
            </a:r>
            <a:endParaRPr lang="en-US" sz="1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7689" y="5802798"/>
            <a:ext cx="5086374" cy="585790"/>
          </a:xfrm>
          <a:prstGeom prst="rect">
            <a:avLst/>
          </a:prstGeom>
          <a:ln>
            <a:solidFill>
              <a:srgbClr val="32B7D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022149" y="179769"/>
            <a:ext cx="19836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Cryogenics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83656" y="1958120"/>
            <a:ext cx="5663837" cy="3705820"/>
          </a:xfrm>
        </p:spPr>
        <p:txBody>
          <a:bodyPr>
            <a:noAutofit/>
          </a:bodyPr>
          <a:lstStyle/>
          <a:p>
            <a:pPr marL="238861" lvl="1">
              <a:buClr>
                <a:srgbClr val="FFC903"/>
              </a:buClr>
              <a:defRPr/>
            </a:pPr>
            <a:r>
              <a:rPr lang="en-US" sz="1400" b="1" dirty="0"/>
              <a:t>High Precision 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> resolution</a:t>
            </a:r>
            <a:r>
              <a:rPr lang="en-US" sz="1400" b="1" dirty="0"/>
              <a:t>, calibration, low noise at low </a:t>
            </a:r>
            <a:r>
              <a:rPr lang="en-US" sz="1400" b="1" dirty="0" err="1"/>
              <a:t>y</a:t>
            </a:r>
            <a:r>
              <a:rPr lang="en-US" sz="1400" b="1" dirty="0"/>
              <a:t>, tagging of </a:t>
            </a:r>
            <a:r>
              <a:rPr lang="en-US" sz="1400" b="1" dirty="0" err="1"/>
              <a:t>b,c</a:t>
            </a:r>
            <a:r>
              <a:rPr lang="en-US" sz="1400" b="1" dirty="0" smtClean="0"/>
              <a:t>;</a:t>
            </a:r>
          </a:p>
          <a:p>
            <a:pPr marL="238861" lvl="1">
              <a:buClr>
                <a:srgbClr val="FFC903"/>
              </a:buClr>
              <a:buNone/>
              <a:defRPr/>
            </a:pPr>
            <a:endParaRPr lang="en-US" sz="1400" b="1" dirty="0" smtClean="0"/>
          </a:p>
          <a:p>
            <a:pPr marL="238861" lvl="1">
              <a:buClr>
                <a:srgbClr val="FFC903"/>
              </a:buClr>
              <a:defRPr/>
            </a:pPr>
            <a:r>
              <a:rPr lang="en-US" sz="1400" b="1" dirty="0"/>
              <a:t>B</a:t>
            </a:r>
            <a:r>
              <a:rPr lang="en-US" sz="1400" b="1" dirty="0" smtClean="0"/>
              <a:t>ased </a:t>
            </a:r>
            <a:r>
              <a:rPr lang="en-US" sz="1400" b="1" dirty="0"/>
              <a:t>on the recent detector developments,</a:t>
            </a:r>
            <a:r>
              <a:rPr lang="en-US" sz="1400" b="1" dirty="0" smtClean="0"/>
              <a:t>  “settled” </a:t>
            </a:r>
            <a:r>
              <a:rPr lang="en-US" sz="1400" b="1" dirty="0"/>
              <a:t>technology,</a:t>
            </a:r>
            <a:r>
              <a:rPr lang="en-US" sz="1400" b="1" dirty="0" smtClean="0"/>
              <a:t>   </a:t>
            </a:r>
          </a:p>
          <a:p>
            <a:pPr marL="238861" lvl="1">
              <a:buClr>
                <a:srgbClr val="FFC903"/>
              </a:buClr>
              <a:buNone/>
              <a:defRPr/>
            </a:pPr>
            <a:r>
              <a:rPr lang="en-US" sz="1400" b="1" dirty="0" smtClean="0"/>
              <a:t>      avoiding time consuming dedicated R</a:t>
            </a:r>
            <a:r>
              <a:rPr lang="en-US" sz="1400" b="1" dirty="0"/>
              <a:t>&amp;D programs.</a:t>
            </a:r>
            <a:br>
              <a:rPr lang="en-US" sz="1400" b="1" dirty="0"/>
            </a:br>
            <a:endParaRPr lang="en-US" sz="1400" b="1" dirty="0"/>
          </a:p>
          <a:p>
            <a:pPr marL="238861" lvl="1">
              <a:buClr>
                <a:srgbClr val="FFC903"/>
              </a:buClr>
              <a:defRPr/>
            </a:pPr>
            <a:r>
              <a:rPr lang="en-US" sz="1400" b="1" dirty="0"/>
              <a:t>Modular</a:t>
            </a:r>
            <a:r>
              <a:rPr lang="en-US" sz="1400" b="1" dirty="0" smtClean="0"/>
              <a:t> for installation and flexible for access </a:t>
            </a:r>
            <a:br>
              <a:rPr lang="en-US" sz="1400" b="1" dirty="0" smtClean="0"/>
            </a:br>
            <a:r>
              <a:rPr lang="en-US" sz="1400" b="1" dirty="0" smtClean="0"/>
              <a:t> Detector </a:t>
            </a:r>
            <a:r>
              <a:rPr lang="en-US" sz="1400" b="1" dirty="0"/>
              <a:t>construction above </a:t>
            </a:r>
            <a:r>
              <a:rPr lang="en-US" sz="1400" b="1" dirty="0" smtClean="0"/>
              <a:t>ground (LHC schedule!)</a:t>
            </a:r>
            <a:br>
              <a:rPr lang="en-US" sz="1400" b="1" dirty="0" smtClean="0"/>
            </a:br>
            <a:endParaRPr lang="en-US" sz="1400" b="1" dirty="0"/>
          </a:p>
          <a:p>
            <a:pPr marL="238861" lvl="1">
              <a:buClr>
                <a:srgbClr val="FFC903"/>
              </a:buClr>
              <a:defRPr/>
            </a:pPr>
            <a:r>
              <a:rPr lang="en-US" sz="1400" b="1" dirty="0"/>
              <a:t>Small radius and </a:t>
            </a:r>
            <a:r>
              <a:rPr lang="en-US" sz="1400" b="1" dirty="0" smtClean="0"/>
              <a:t>thickness of  </a:t>
            </a:r>
            <a:r>
              <a:rPr lang="en-US" sz="1400" b="1" dirty="0"/>
              <a:t>beam pipe optimized in view</a:t>
            </a:r>
            <a:r>
              <a:rPr lang="en-US" sz="1400" b="1" dirty="0" smtClean="0"/>
              <a:t> of</a:t>
            </a:r>
            <a:br>
              <a:rPr lang="en-US" sz="1400" b="1" dirty="0" smtClean="0"/>
            </a:br>
            <a:r>
              <a:rPr lang="en-US" sz="1400" b="1" dirty="0" smtClean="0"/>
              <a:t> 1</a:t>
            </a:r>
            <a:r>
              <a:rPr lang="en-US" sz="1400" b="1" dirty="0"/>
              <a:t>-179</a:t>
            </a:r>
            <a:r>
              <a:rPr lang="en-US" sz="1400" b="1" baseline="32000" dirty="0"/>
              <a:t>o </a:t>
            </a:r>
            <a:r>
              <a:rPr lang="en-US" sz="1400" b="1" dirty="0"/>
              <a:t>acceptance</a:t>
            </a:r>
            <a:r>
              <a:rPr lang="en-US" sz="1400" b="1" dirty="0" smtClean="0"/>
              <a:t> [for </a:t>
            </a:r>
            <a:r>
              <a:rPr lang="en-US" sz="1400" b="1" dirty="0"/>
              <a:t>low</a:t>
            </a:r>
            <a:r>
              <a:rPr lang="en-US" sz="1400" b="1" dirty="0" smtClean="0"/>
              <a:t> x,</a:t>
            </a:r>
            <a:r>
              <a:rPr lang="en-US" sz="1400" b="1" dirty="0" smtClean="0">
                <a:latin typeface="Arial Italic" charset="0"/>
                <a:cs typeface="Arial Italic" charset="0"/>
                <a:sym typeface="Arial Italic" charset="0"/>
              </a:rPr>
              <a:t>Q</a:t>
            </a:r>
            <a:r>
              <a:rPr lang="en-US" sz="1400" b="1" baseline="32000" dirty="0" smtClean="0">
                <a:latin typeface="Arial Italic" charset="0"/>
                <a:cs typeface="Arial Italic" charset="0"/>
                <a:sym typeface="Arial Italic" charset="0"/>
              </a:rPr>
              <a:t>2</a:t>
            </a:r>
            <a:r>
              <a:rPr lang="en-US" sz="1400" b="1" dirty="0" smtClean="0">
                <a:sym typeface="Arial Italic" charset="0"/>
              </a:rPr>
              <a:t> (</a:t>
            </a:r>
            <a:r>
              <a:rPr lang="en-US" sz="1400" b="1" dirty="0" err="1" smtClean="0">
                <a:sym typeface="Arial Italic" charset="0"/>
              </a:rPr>
              <a:t>e</a:t>
            </a:r>
            <a:r>
              <a:rPr lang="en-US" sz="1400" b="1" dirty="0" smtClean="0">
                <a:sym typeface="Arial Italic" charset="0"/>
              </a:rPr>
              <a:t>) as for</a:t>
            </a:r>
            <a:r>
              <a:rPr lang="en-US" sz="1400" b="1" dirty="0" smtClean="0"/>
              <a:t> </a:t>
            </a:r>
            <a:r>
              <a:rPr lang="en-US" sz="1400" b="1" dirty="0"/>
              <a:t>high </a:t>
            </a:r>
            <a:r>
              <a:rPr lang="en-US" sz="1400" b="1" dirty="0" err="1" smtClean="0">
                <a:latin typeface="Arial Italic" charset="0"/>
                <a:cs typeface="Arial Italic" charset="0"/>
                <a:sym typeface="Arial Italic" charset="0"/>
              </a:rPr>
              <a:t>x</a:t>
            </a:r>
            <a:r>
              <a:rPr lang="en-US" sz="1400" b="1" dirty="0" smtClean="0">
                <a:latin typeface="Arial Italic" charset="0"/>
                <a:cs typeface="Arial Italic" charset="0"/>
                <a:sym typeface="Arial Italic" charset="0"/>
              </a:rPr>
              <a:t> (final state)</a:t>
            </a:r>
            <a:r>
              <a:rPr lang="en-US" sz="1400" b="1" dirty="0" smtClean="0"/>
              <a:t>, </a:t>
            </a:r>
            <a:br>
              <a:rPr lang="en-US" sz="1400" b="1" dirty="0" smtClean="0"/>
            </a:br>
            <a:r>
              <a:rPr lang="en-US" sz="1400" b="1" dirty="0" smtClean="0"/>
              <a:t> synchrotron </a:t>
            </a:r>
            <a:r>
              <a:rPr lang="en-US" sz="1400" b="1" dirty="0"/>
              <a:t>radiation and background production.</a:t>
            </a:r>
            <a:br>
              <a:rPr lang="en-US" sz="1400" b="1" dirty="0"/>
            </a:br>
            <a:endParaRPr lang="en-US" sz="1400" b="1" dirty="0"/>
          </a:p>
          <a:p>
            <a:pPr marL="238861" lvl="1">
              <a:buClr>
                <a:srgbClr val="FFC903"/>
              </a:buClr>
              <a:defRPr/>
            </a:pPr>
            <a:r>
              <a:rPr lang="en-US" sz="1400" b="1" dirty="0"/>
              <a:t>Affordable - comparatively reasonable cost</a:t>
            </a:r>
            <a:r>
              <a:rPr lang="en-US" sz="1400" b="1" dirty="0" smtClean="0"/>
              <a:t>.</a:t>
            </a:r>
          </a:p>
          <a:p>
            <a:pPr marL="238861" lvl="1">
              <a:buClr>
                <a:srgbClr val="FFC903"/>
              </a:buClr>
              <a:buNone/>
              <a:defRPr/>
            </a:pPr>
            <a:r>
              <a:rPr lang="en-US" sz="1400" b="1" dirty="0" smtClean="0"/>
              <a:t> </a:t>
            </a:r>
          </a:p>
          <a:p>
            <a:pPr marL="238861" lvl="1">
              <a:buClr>
                <a:srgbClr val="FFC903"/>
              </a:buClr>
              <a:defRPr/>
            </a:pPr>
            <a:r>
              <a:rPr lang="en-US" sz="1400" b="1" dirty="0" smtClean="0">
                <a:sym typeface="Wingdings"/>
              </a:rPr>
              <a:t>One IR, one detector (no push-pull, two teams/reconstructions..?) 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3313043" y="74787"/>
            <a:ext cx="4969889" cy="119657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/>
              <a:t> </a:t>
            </a:r>
            <a:r>
              <a:rPr lang="en-US" sz="3200" dirty="0" smtClean="0"/>
              <a:t>Detector</a:t>
            </a:r>
            <a:r>
              <a:rPr lang="en-US" sz="3200" dirty="0" smtClean="0"/>
              <a:t> Requirements</a:t>
            </a:r>
            <a:endParaRPr lang="en-US" sz="32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3022118" y="1667566"/>
            <a:ext cx="6121882" cy="4395304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48" y="74788"/>
            <a:ext cx="2712970" cy="4904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08" y="4979328"/>
            <a:ext cx="2945848" cy="16896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noFill/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LHeC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Detector Overview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119336"/>
            <a:ext cx="9143999" cy="738664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Forward/backward asymmetry in energy deposited and thus in geometry and technology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Present dimensions: 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LxD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=14x9m</a:t>
            </a:r>
            <a:r>
              <a:rPr lang="en-US" sz="1400" b="1" baseline="29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[CMS 21 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15m</a:t>
            </a:r>
            <a:r>
              <a:rPr lang="en-US" sz="1400" b="1" baseline="29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ATLAS 45 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25 m</a:t>
            </a:r>
            <a:r>
              <a:rPr lang="en-US" sz="1400" b="1" baseline="29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]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Taggers at -62m (e),100m (γ,LR), -22.4m (γ,RR), +100m (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n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), +420m (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)</a:t>
            </a:r>
            <a:endParaRPr lang="en-US" sz="14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9709" y="4052957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Tile Calorimeter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9709" y="3489739"/>
            <a:ext cx="2533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LAr</a:t>
            </a:r>
            <a:r>
              <a:rPr lang="en-US" sz="1400" dirty="0" smtClean="0">
                <a:solidFill>
                  <a:srgbClr val="000000"/>
                </a:solidFill>
              </a:rPr>
              <a:t> electromagnetic calorimeter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41831" y="663851"/>
            <a:ext cx="8202099" cy="524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32294" y="5842337"/>
            <a:ext cx="3546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Detector option 1 for LR and full acceptance coverage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976" y="150159"/>
            <a:ext cx="4026338" cy="6607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376092"/>
                </a:solidFill>
              </a:rPr>
              <a:t>Detector Magnets</a:t>
            </a:r>
            <a:endParaRPr lang="en-US" sz="3200" dirty="0">
              <a:solidFill>
                <a:srgbClr val="37609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76" y="1232721"/>
            <a:ext cx="3817265" cy="2435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312" y="353349"/>
            <a:ext cx="4820531" cy="61455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483" y="4002690"/>
            <a:ext cx="3343170" cy="230832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Dipole (for head on LR) and</a:t>
            </a:r>
          </a:p>
          <a:p>
            <a:r>
              <a:rPr lang="en-US" dirty="0"/>
              <a:t>s</a:t>
            </a:r>
            <a:r>
              <a:rPr lang="en-US" dirty="0" smtClean="0"/>
              <a:t>olenoid in common cryostat,</a:t>
            </a:r>
          </a:p>
          <a:p>
            <a:r>
              <a:rPr lang="en-US" dirty="0"/>
              <a:t>p</a:t>
            </a:r>
            <a:r>
              <a:rPr lang="en-US" dirty="0" smtClean="0"/>
              <a:t>erhaps with electromagnetic </a:t>
            </a:r>
            <a:r>
              <a:rPr lang="en-US" dirty="0" err="1" smtClean="0"/>
              <a:t>LAr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3.5T field at </a:t>
            </a:r>
            <a:r>
              <a:rPr lang="en-US" sz="1400" dirty="0" smtClean="0"/>
              <a:t>~</a:t>
            </a:r>
            <a:r>
              <a:rPr lang="en-US" dirty="0" smtClean="0"/>
              <a:t>1m radius to house</a:t>
            </a:r>
          </a:p>
          <a:p>
            <a:r>
              <a:rPr lang="en-US" dirty="0" smtClean="0"/>
              <a:t>a Silicon tracker</a:t>
            </a:r>
          </a:p>
          <a:p>
            <a:endParaRPr lang="en-US" dirty="0" smtClean="0"/>
          </a:p>
          <a:p>
            <a:r>
              <a:rPr lang="en-US" dirty="0" smtClean="0"/>
              <a:t>Based on ATLAS+CMS experience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56" y="977275"/>
            <a:ext cx="8606811" cy="5526826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Silicon Tracker and </a:t>
            </a:r>
            <a:r>
              <a:rPr lang="en-US" sz="3200" dirty="0" smtClean="0">
                <a:solidFill>
                  <a:srgbClr val="008000"/>
                </a:solidFill>
              </a:rPr>
              <a:t>EM Calorimeter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843" y="810861"/>
            <a:ext cx="1870299" cy="1169551"/>
          </a:xfrm>
          <a:prstGeom prst="rect">
            <a:avLst/>
          </a:prstGeom>
          <a:solidFill>
            <a:schemeClr val="accent3">
              <a:lumMod val="20000"/>
              <a:lumOff val="80000"/>
              <a:alpha val="4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Transverse momentum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Δp</a:t>
            </a:r>
            <a:r>
              <a:rPr lang="en-US" sz="1400" baseline="-25000" dirty="0" smtClean="0">
                <a:solidFill>
                  <a:srgbClr val="000000"/>
                </a:solidFill>
              </a:rPr>
              <a:t>t</a:t>
            </a:r>
            <a:r>
              <a:rPr lang="en-US" sz="1400" dirty="0" smtClean="0">
                <a:solidFill>
                  <a:srgbClr val="000000"/>
                </a:solidFill>
              </a:rPr>
              <a:t>/p</a:t>
            </a:r>
            <a:r>
              <a:rPr lang="en-US" sz="1400" baseline="30000" dirty="0" smtClean="0">
                <a:solidFill>
                  <a:srgbClr val="000000"/>
                </a:solidFill>
              </a:rPr>
              <a:t>2</a:t>
            </a:r>
            <a:r>
              <a:rPr lang="en-US" sz="1400" baseline="-25000" dirty="0" smtClean="0">
                <a:solidFill>
                  <a:srgbClr val="000000"/>
                </a:solidFill>
              </a:rPr>
              <a:t>t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 6 10</a:t>
            </a:r>
            <a:r>
              <a:rPr lang="en-US" sz="1400" baseline="30000" dirty="0" smtClean="0">
                <a:solidFill>
                  <a:srgbClr val="000000"/>
                </a:solidFill>
                <a:sym typeface="Wingdings"/>
              </a:rPr>
              <a:t>-4</a:t>
            </a:r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 GeV</a:t>
            </a:r>
            <a:r>
              <a:rPr lang="en-US" sz="1400" baseline="30000" dirty="0" smtClean="0">
                <a:solidFill>
                  <a:srgbClr val="000000"/>
                </a:solidFill>
                <a:sym typeface="Wingdings"/>
              </a:rPr>
              <a:t>-1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transverse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impact parameter</a:t>
            </a:r>
          </a:p>
          <a:p>
            <a:r>
              <a:rPr lang="en-US" sz="1400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 10μm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pic>
        <p:nvPicPr>
          <p:cNvPr id="5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7878" y="4959555"/>
            <a:ext cx="103584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Liquid Argon Electromagnetic Calorimeter </a:t>
            </a:r>
            <a:endParaRPr lang="en-US" sz="3200" dirty="0">
              <a:solidFill>
                <a:srgbClr val="008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894" y="3764456"/>
            <a:ext cx="3999992" cy="25575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076353"/>
            <a:ext cx="4061372" cy="2096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094828"/>
            <a:ext cx="6000307" cy="2669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3101" y="945931"/>
            <a:ext cx="1941785" cy="256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Inside Coil</a:t>
            </a:r>
          </a:p>
          <a:p>
            <a:r>
              <a:rPr lang="en-US" dirty="0" smtClean="0"/>
              <a:t>H1, ATLAS</a:t>
            </a:r>
          </a:p>
          <a:p>
            <a:r>
              <a:rPr lang="en-US" dirty="0"/>
              <a:t>e</a:t>
            </a:r>
            <a:r>
              <a:rPr lang="en-US" dirty="0" smtClean="0"/>
              <a:t>xperience.</a:t>
            </a:r>
          </a:p>
          <a:p>
            <a:endParaRPr lang="en-US" dirty="0" smtClean="0"/>
          </a:p>
          <a:p>
            <a:r>
              <a:rPr lang="en-US" sz="1400" dirty="0" smtClean="0"/>
              <a:t>Barrel: </a:t>
            </a:r>
            <a:r>
              <a:rPr lang="en-US" sz="1400" dirty="0" err="1" smtClean="0"/>
              <a:t>Pb</a:t>
            </a:r>
            <a:r>
              <a:rPr lang="en-US" sz="1400" dirty="0" smtClean="0"/>
              <a:t>, 20 X</a:t>
            </a:r>
            <a:r>
              <a:rPr lang="en-US" sz="1400" baseline="-25000" dirty="0" smtClean="0"/>
              <a:t>0</a:t>
            </a:r>
            <a:r>
              <a:rPr lang="en-US" sz="1400" dirty="0" smtClean="0"/>
              <a:t> , 11m</a:t>
            </a:r>
            <a:r>
              <a:rPr lang="en-US" sz="1400" baseline="30000" dirty="0" smtClean="0"/>
              <a:t>3</a:t>
            </a:r>
          </a:p>
          <a:p>
            <a:endParaRPr lang="en-US" sz="1400" dirty="0" smtClean="0"/>
          </a:p>
          <a:p>
            <a:r>
              <a:rPr lang="en-US" sz="1400" dirty="0" smtClean="0"/>
              <a:t>      fwd/</a:t>
            </a:r>
            <a:r>
              <a:rPr lang="en-US" sz="1400" dirty="0" err="1" smtClean="0"/>
              <a:t>bwd</a:t>
            </a:r>
            <a:r>
              <a:rPr lang="en-US" sz="1400" dirty="0" smtClean="0"/>
              <a:t> inserts:</a:t>
            </a:r>
          </a:p>
          <a:p>
            <a:endParaRPr lang="en-US" sz="1400" baseline="30000" dirty="0" smtClean="0"/>
          </a:p>
          <a:p>
            <a:r>
              <a:rPr lang="en-US" sz="1400" dirty="0" smtClean="0"/>
              <a:t>FEC: Si -W,  30 X</a:t>
            </a:r>
            <a:r>
              <a:rPr lang="en-US" sz="1400" baseline="-25000" dirty="0" smtClean="0"/>
              <a:t>0 </a:t>
            </a:r>
            <a:r>
              <a:rPr lang="en-US" sz="1400" dirty="0" smtClean="0"/>
              <a:t>,0.3m</a:t>
            </a:r>
            <a:r>
              <a:rPr lang="en-US" sz="1400" baseline="30000" dirty="0" smtClean="0"/>
              <a:t>3</a:t>
            </a:r>
          </a:p>
          <a:p>
            <a:endParaRPr lang="en-US" sz="1400" baseline="30000" dirty="0" smtClean="0"/>
          </a:p>
          <a:p>
            <a:r>
              <a:rPr lang="en-US" sz="1400" dirty="0" smtClean="0"/>
              <a:t>BEC: Si -</a:t>
            </a:r>
            <a:r>
              <a:rPr lang="en-US" sz="1400" dirty="0" err="1" smtClean="0"/>
              <a:t>Pb</a:t>
            </a:r>
            <a:r>
              <a:rPr lang="en-US" sz="1400" dirty="0" smtClean="0"/>
              <a:t>, 25 X</a:t>
            </a:r>
            <a:r>
              <a:rPr lang="en-US" sz="1400" baseline="-25000" dirty="0" smtClean="0"/>
              <a:t>0</a:t>
            </a:r>
            <a:r>
              <a:rPr lang="en-US" sz="1400" dirty="0" smtClean="0"/>
              <a:t>,0.3m</a:t>
            </a:r>
            <a:r>
              <a:rPr lang="en-US" sz="1400" baseline="30000" dirty="0" smtClean="0"/>
              <a:t>3</a:t>
            </a:r>
            <a:endParaRPr lang="en-US" sz="140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2944776" y="6173077"/>
            <a:ext cx="18023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GEANT4 Simulation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Project Milestones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935316" y="982870"/>
            <a:ext cx="7460809" cy="5355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2007: Invitation by SPC to ECFA and by (</a:t>
            </a:r>
            <a:r>
              <a:rPr lang="en-US" dirty="0" err="1" smtClean="0"/>
              <a:t>r)ECFA</a:t>
            </a:r>
            <a:r>
              <a:rPr lang="en-US" dirty="0" smtClean="0"/>
              <a:t> to work out a design concept</a:t>
            </a:r>
          </a:p>
          <a:p>
            <a:endParaRPr lang="en-US" dirty="0" smtClean="0"/>
          </a:p>
          <a:p>
            <a:r>
              <a:rPr lang="en-US" dirty="0" smtClean="0"/>
              <a:t>2008: First CERN-ECFA Workshop in </a:t>
            </a:r>
            <a:r>
              <a:rPr lang="en-US" dirty="0" err="1" smtClean="0"/>
              <a:t>Divonne</a:t>
            </a:r>
            <a:r>
              <a:rPr lang="en-US" dirty="0" smtClean="0"/>
              <a:t> (1.-3.9.08)</a:t>
            </a:r>
          </a:p>
          <a:p>
            <a:endParaRPr lang="en-US" dirty="0" smtClean="0"/>
          </a:p>
          <a:p>
            <a:r>
              <a:rPr lang="en-US" dirty="0" smtClean="0"/>
              <a:t>2009: 2</a:t>
            </a:r>
            <a:r>
              <a:rPr lang="en-US" baseline="30000" dirty="0" smtClean="0"/>
              <a:t>nd</a:t>
            </a:r>
            <a:r>
              <a:rPr lang="en-US" dirty="0" smtClean="0"/>
              <a:t> CERN-ECFA-</a:t>
            </a:r>
            <a:r>
              <a:rPr lang="en-US" dirty="0" err="1" smtClean="0"/>
              <a:t>NuPECC</a:t>
            </a:r>
            <a:r>
              <a:rPr lang="en-US" dirty="0" smtClean="0"/>
              <a:t> Workshop at </a:t>
            </a:r>
            <a:r>
              <a:rPr lang="en-US" dirty="0" err="1" smtClean="0"/>
              <a:t>Divonne</a:t>
            </a:r>
            <a:r>
              <a:rPr lang="en-US" dirty="0" smtClean="0"/>
              <a:t> (1.-3.9.09) </a:t>
            </a:r>
          </a:p>
          <a:p>
            <a:endParaRPr lang="en-US" dirty="0" smtClean="0"/>
          </a:p>
          <a:p>
            <a:r>
              <a:rPr lang="en-US" dirty="0" smtClean="0"/>
              <a:t>2010:  Report to CERN SPC (June) </a:t>
            </a:r>
          </a:p>
          <a:p>
            <a:r>
              <a:rPr lang="en-US" dirty="0" smtClean="0"/>
              <a:t>            3</a:t>
            </a:r>
            <a:r>
              <a:rPr lang="en-US" baseline="30000" dirty="0" smtClean="0"/>
              <a:t>rd</a:t>
            </a:r>
            <a:r>
              <a:rPr lang="en-US" dirty="0" smtClean="0"/>
              <a:t> CERN-ECFA-</a:t>
            </a:r>
            <a:r>
              <a:rPr lang="en-US" dirty="0" err="1" smtClean="0"/>
              <a:t>NuPECC</a:t>
            </a:r>
            <a:r>
              <a:rPr lang="en-US" dirty="0" smtClean="0"/>
              <a:t> Workshop at Chavannes-de-</a:t>
            </a:r>
            <a:r>
              <a:rPr lang="en-US" dirty="0" err="1" smtClean="0"/>
              <a:t>Bogis</a:t>
            </a:r>
            <a:r>
              <a:rPr lang="en-US" dirty="0" smtClean="0"/>
              <a:t> (12.-13.11.10)</a:t>
            </a:r>
          </a:p>
          <a:p>
            <a:r>
              <a:rPr lang="en-US" dirty="0" smtClean="0"/>
              <a:t>            </a:t>
            </a:r>
            <a:r>
              <a:rPr lang="en-US" dirty="0" err="1" smtClean="0"/>
              <a:t>NuPECC</a:t>
            </a:r>
            <a:r>
              <a:rPr lang="en-US" dirty="0" smtClean="0"/>
              <a:t> puts </a:t>
            </a:r>
            <a:r>
              <a:rPr lang="en-US" dirty="0" err="1" smtClean="0"/>
              <a:t>LHeC</a:t>
            </a:r>
            <a:r>
              <a:rPr lang="en-US" dirty="0" smtClean="0"/>
              <a:t> to its </a:t>
            </a:r>
            <a:r>
              <a:rPr lang="en-US" dirty="0" err="1" smtClean="0"/>
              <a:t>Longe</a:t>
            </a:r>
            <a:r>
              <a:rPr lang="en-US" dirty="0" smtClean="0"/>
              <a:t> Range Plan for Nuclear Physics (12/10)</a:t>
            </a:r>
          </a:p>
          <a:p>
            <a:r>
              <a:rPr lang="en-US" dirty="0" smtClean="0"/>
              <a:t>             </a:t>
            </a:r>
          </a:p>
          <a:p>
            <a:endParaRPr lang="en-US" dirty="0" smtClean="0"/>
          </a:p>
          <a:p>
            <a:r>
              <a:rPr lang="en-US" dirty="0" smtClean="0"/>
              <a:t>2011: Draft CDR (530 pages on Physics, Detector and Accelerator) (5.8.11)</a:t>
            </a:r>
          </a:p>
          <a:p>
            <a:r>
              <a:rPr lang="en-US" dirty="0" smtClean="0"/>
              <a:t>            being refereed and updated</a:t>
            </a:r>
          </a:p>
          <a:p>
            <a:r>
              <a:rPr lang="en-US" dirty="0" smtClean="0"/>
              <a:t>          </a:t>
            </a:r>
          </a:p>
          <a:p>
            <a:r>
              <a:rPr lang="en-US" dirty="0" smtClean="0"/>
              <a:t>2012: Publication of CDR – European Strategy </a:t>
            </a:r>
          </a:p>
          <a:p>
            <a:r>
              <a:rPr lang="en-US" dirty="0" smtClean="0"/>
              <a:t>            New workshop (tentatively in May 10-11, 2012)</a:t>
            </a:r>
          </a:p>
          <a:p>
            <a:endParaRPr lang="en-US" dirty="0" smtClean="0"/>
          </a:p>
          <a:p>
            <a:r>
              <a:rPr lang="en-US" dirty="0" smtClean="0"/>
              <a:t>Goal: TDR by 2014</a:t>
            </a:r>
          </a:p>
          <a:p>
            <a:r>
              <a:rPr lang="en-US" dirty="0" smtClean="0"/>
              <a:t>Perspective: Operation by 2023 (synchronous with pp)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758" y="5019618"/>
            <a:ext cx="803274" cy="495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189" y="3862552"/>
            <a:ext cx="4246705" cy="2501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>
                <a:solidFill>
                  <a:schemeClr val="bg2">
                    <a:lumMod val="50000"/>
                  </a:schemeClr>
                </a:solidFill>
              </a:rPr>
              <a:t>Hadronic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 Tile Calorimeter </a:t>
            </a: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8505" y="810861"/>
            <a:ext cx="2912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Outside Coil:  flux return </a:t>
            </a:r>
          </a:p>
          <a:p>
            <a:r>
              <a:rPr lang="en-US" dirty="0" smtClean="0"/>
              <a:t>Modular. </a:t>
            </a:r>
            <a:r>
              <a:rPr lang="en-US" dirty="0"/>
              <a:t> </a:t>
            </a:r>
            <a:r>
              <a:rPr lang="en-US" dirty="0" smtClean="0"/>
              <a:t>ATLAS experience.</a:t>
            </a:r>
          </a:p>
          <a:p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114484" y="6363576"/>
            <a:ext cx="3735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Combined GEANT4 Calorimeter Simulation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13" y="1003524"/>
            <a:ext cx="5077090" cy="4216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091" y="1734191"/>
            <a:ext cx="1983071" cy="19543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0595" y="2162297"/>
            <a:ext cx="4573889" cy="1964945"/>
          </a:xfrm>
          <a:prstGeom prst="rect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13" y="5406160"/>
            <a:ext cx="4818349" cy="12959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1055" y="5690111"/>
            <a:ext cx="57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+5.9m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724189" y="5690111"/>
            <a:ext cx="549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-3.6m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372941" y="5267660"/>
            <a:ext cx="662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R=2.6m</a:t>
            </a:r>
            <a:endParaRPr lang="en-US" sz="1200" dirty="0"/>
          </a:p>
        </p:txBody>
      </p:sp>
      <p:cxnSp>
        <p:nvCxnSpPr>
          <p:cNvPr id="19" name="Straight Connector 18"/>
          <p:cNvCxnSpPr/>
          <p:nvPr/>
        </p:nvCxnSpPr>
        <p:spPr>
          <a:xfrm rot="5400000" flipH="1" flipV="1">
            <a:off x="2594000" y="6054145"/>
            <a:ext cx="1295970" cy="1588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32000"/>
            <a:ext cx="7772400" cy="87367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Outlook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684" y="725967"/>
            <a:ext cx="7117522" cy="41477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69" y="5579241"/>
            <a:ext cx="8150087" cy="45594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846956" y="5239920"/>
            <a:ext cx="1778000" cy="1588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001565" y="487376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LS3 --- HL LHC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99104" y="5813441"/>
            <a:ext cx="480462" cy="2217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206" y="129024"/>
            <a:ext cx="803274" cy="4953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7310" y="165679"/>
            <a:ext cx="43729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1B337E"/>
                </a:solidFill>
              </a:rPr>
              <a:t>Tentative </a:t>
            </a:r>
            <a:r>
              <a:rPr lang="en-US" sz="3200" dirty="0" smtClean="0">
                <a:solidFill>
                  <a:srgbClr val="1B337E"/>
                </a:solidFill>
              </a:rPr>
              <a:t>Time Schedule</a:t>
            </a:r>
            <a:endParaRPr lang="en-US" sz="3200" dirty="0">
              <a:solidFill>
                <a:srgbClr val="1B337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2570" y="6275769"/>
            <a:ext cx="1582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rom draft CDR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15662" y="-1089691"/>
            <a:ext cx="5781244" cy="8758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10" y="6180423"/>
            <a:ext cx="6616700" cy="342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4695" y="0"/>
            <a:ext cx="5440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Draft LHC Schedule for the coming decade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37565" y="6523323"/>
            <a:ext cx="3326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</a:t>
            </a:r>
            <a:r>
              <a:rPr lang="en-US" sz="1400" dirty="0" smtClean="0"/>
              <a:t>s shown by S. Myers at EPS 2011 Grenoble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7" y="971826"/>
            <a:ext cx="4185477" cy="481937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029702" y="247315"/>
            <a:ext cx="3904472" cy="6463309"/>
          </a:xfrm>
          <a:prstGeom prst="rect">
            <a:avLst/>
          </a:prstGeom>
          <a:noFill/>
          <a:ln w="22225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CERN-ECFA-</a:t>
            </a:r>
            <a:r>
              <a:rPr lang="en-US" b="1" dirty="0" err="1" smtClean="0">
                <a:solidFill>
                  <a:srgbClr val="008000"/>
                </a:solidFill>
              </a:rPr>
              <a:t>NuPECC</a:t>
            </a:r>
            <a:r>
              <a:rPr lang="en-US" dirty="0" smtClean="0"/>
              <a:t>:</a:t>
            </a:r>
          </a:p>
          <a:p>
            <a:r>
              <a:rPr lang="en-US" dirty="0" smtClean="0"/>
              <a:t>CDR Draft (530pages) being refereed</a:t>
            </a:r>
          </a:p>
          <a:p>
            <a:r>
              <a:rPr lang="en-US" dirty="0" smtClean="0"/>
              <a:t>Publish spring 2012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8000"/>
                </a:solidFill>
              </a:rPr>
              <a:t>Steps towards TDR (tentative)</a:t>
            </a:r>
          </a:p>
          <a:p>
            <a:pPr>
              <a:buFontTx/>
              <a:buChar char="-"/>
            </a:pPr>
            <a:r>
              <a:rPr lang="en-US" dirty="0" smtClean="0"/>
              <a:t>Prototype IR magnet (3 beams)</a:t>
            </a:r>
          </a:p>
          <a:p>
            <a:pPr>
              <a:buFontTx/>
              <a:buChar char="-"/>
            </a:pPr>
            <a:r>
              <a:rPr lang="en-US" dirty="0" smtClean="0"/>
              <a:t>Prototype Dipole (1:1)</a:t>
            </a:r>
          </a:p>
          <a:p>
            <a:pPr>
              <a:buFontTx/>
              <a:buChar char="-"/>
            </a:pPr>
            <a:r>
              <a:rPr lang="en-US" dirty="0" smtClean="0"/>
              <a:t>Develop Cavity/</a:t>
            </a:r>
            <a:r>
              <a:rPr lang="en-US" dirty="0" err="1" smtClean="0"/>
              <a:t>Cryomodule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Civil Engineering, …</a:t>
            </a:r>
          </a:p>
          <a:p>
            <a:pPr>
              <a:buFontTx/>
              <a:buChar char="-"/>
            </a:pPr>
            <a:endParaRPr lang="en-US" dirty="0" smtClean="0"/>
          </a:p>
          <a:p>
            <a:r>
              <a:rPr lang="en-US" b="1" dirty="0" smtClean="0">
                <a:solidFill>
                  <a:srgbClr val="008000"/>
                </a:solidFill>
              </a:rPr>
              <a:t>Build international collaborations</a:t>
            </a:r>
          </a:p>
          <a:p>
            <a:r>
              <a:rPr lang="en-US" dirty="0" smtClean="0"/>
              <a:t>for the accelerator and detector</a:t>
            </a:r>
          </a:p>
          <a:p>
            <a:r>
              <a:rPr lang="en-US" dirty="0" smtClean="0"/>
              <a:t>development. Strong links to ongoing</a:t>
            </a:r>
          </a:p>
          <a:p>
            <a:r>
              <a:rPr lang="en-US" dirty="0" smtClean="0"/>
              <a:t>accelerator and detector projects. </a:t>
            </a:r>
          </a:p>
          <a:p>
            <a:endParaRPr lang="en-US" dirty="0" smtClean="0"/>
          </a:p>
          <a:p>
            <a:r>
              <a:rPr lang="en-US" dirty="0" smtClean="0"/>
              <a:t>The LHC offers the unique perspective</a:t>
            </a:r>
          </a:p>
          <a:p>
            <a:r>
              <a:rPr lang="en-US" dirty="0" smtClean="0"/>
              <a:t>for a further </a:t>
            </a:r>
            <a:r>
              <a:rPr lang="en-US" dirty="0" err="1" smtClean="0"/>
              <a:t>TeV</a:t>
            </a:r>
            <a:r>
              <a:rPr lang="en-US" dirty="0" smtClean="0"/>
              <a:t> scale collider. The </a:t>
            </a:r>
          </a:p>
          <a:p>
            <a:r>
              <a:rPr lang="en-US" dirty="0" err="1" smtClean="0"/>
              <a:t>LINAC’s</a:t>
            </a:r>
            <a:r>
              <a:rPr lang="en-US" dirty="0" smtClean="0"/>
              <a:t> are of about 2mile length, yet</a:t>
            </a:r>
          </a:p>
          <a:p>
            <a:r>
              <a:rPr lang="en-US" dirty="0" smtClean="0"/>
              <a:t>the Q</a:t>
            </a:r>
            <a:r>
              <a:rPr lang="en-US" baseline="30000" dirty="0" smtClean="0"/>
              <a:t>2</a:t>
            </a:r>
            <a:r>
              <a:rPr lang="en-US" dirty="0" smtClean="0"/>
              <a:t> is 10</a:t>
            </a:r>
            <a:r>
              <a:rPr lang="en-US" baseline="30000" dirty="0" smtClean="0"/>
              <a:t>5</a:t>
            </a:r>
            <a:r>
              <a:rPr lang="en-US" dirty="0" smtClean="0"/>
              <a:t> times larger than  was</a:t>
            </a:r>
          </a:p>
          <a:p>
            <a:r>
              <a:rPr lang="en-US" dirty="0" smtClean="0"/>
              <a:t>achieved when SLAC discovered quarks.</a:t>
            </a:r>
          </a:p>
          <a:p>
            <a:r>
              <a:rPr lang="en-US" dirty="0" smtClean="0"/>
              <a:t>Particle physics needs pp, </a:t>
            </a:r>
            <a:r>
              <a:rPr lang="en-US" dirty="0" err="1" smtClean="0"/>
              <a:t>ll</a:t>
            </a:r>
            <a:r>
              <a:rPr lang="en-US" dirty="0" smtClean="0"/>
              <a:t> and </a:t>
            </a:r>
            <a:r>
              <a:rPr lang="en-US" dirty="0" err="1" smtClean="0"/>
              <a:t>ep</a:t>
            </a:r>
            <a:r>
              <a:rPr lang="en-US" dirty="0" smtClean="0"/>
              <a:t>.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Here is a realistic prospect to progress</a:t>
            </a:r>
          </a:p>
          <a:p>
            <a:r>
              <a:rPr lang="en-US" dirty="0" smtClean="0"/>
              <a:t>You are cordially invited to join  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0087" y="5879627"/>
            <a:ext cx="4319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Both the ring and the </a:t>
            </a:r>
            <a:r>
              <a:rPr lang="en-US" sz="1600" b="1" dirty="0" err="1" smtClean="0">
                <a:solidFill>
                  <a:srgbClr val="008000"/>
                </a:solidFill>
              </a:rPr>
              <a:t>linac</a:t>
            </a:r>
            <a:r>
              <a:rPr lang="en-US" sz="1600" b="1" dirty="0" smtClean="0">
                <a:solidFill>
                  <a:srgbClr val="008000"/>
                </a:solidFill>
              </a:rPr>
              <a:t> are feasible and both</a:t>
            </a:r>
          </a:p>
          <a:p>
            <a:r>
              <a:rPr lang="en-US" sz="1600" b="1" dirty="0" smtClean="0">
                <a:solidFill>
                  <a:srgbClr val="008000"/>
                </a:solidFill>
              </a:rPr>
              <a:t>come very close to the desired performance.</a:t>
            </a:r>
          </a:p>
          <a:p>
            <a:r>
              <a:rPr lang="en-US" sz="1600" b="1" dirty="0" smtClean="0">
                <a:solidFill>
                  <a:srgbClr val="008000"/>
                </a:solidFill>
              </a:rPr>
              <a:t>The pleasant challenge is to soon decide for one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99271" y="5181383"/>
            <a:ext cx="1289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M.Klein</a:t>
            </a:r>
            <a:r>
              <a:rPr lang="en-US" sz="1200" dirty="0" smtClean="0"/>
              <a:t> at IPAC11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30087" y="247315"/>
            <a:ext cx="17718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0522"/>
          </a:xfrm>
          <a:noFill/>
        </p:spPr>
        <p:txBody>
          <a:bodyPr>
            <a:normAutofit/>
          </a:bodyPr>
          <a:lstStyle/>
          <a:p>
            <a:r>
              <a:rPr lang="en-US" sz="2800" dirty="0" smtClean="0"/>
              <a:t>Deep Inelastic Scattering - </a:t>
            </a:r>
            <a:r>
              <a:rPr lang="en-US" sz="2800" b="1" dirty="0" smtClean="0">
                <a:solidFill>
                  <a:srgbClr val="0000FF"/>
                </a:solidFill>
              </a:rPr>
              <a:t>History</a:t>
            </a:r>
            <a:r>
              <a:rPr lang="en-US" sz="2800" b="1" dirty="0" smtClean="0">
                <a:solidFill>
                  <a:srgbClr val="FF0000"/>
                </a:solidFill>
              </a:rPr>
              <a:t> and Prospects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203"/>
            <a:ext cx="5174730" cy="4694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417" y="1115391"/>
            <a:ext cx="3570736" cy="50497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93565" y="1115391"/>
            <a:ext cx="2517913" cy="191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63478" y="1030204"/>
            <a:ext cx="2416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History of Deep Inelastic Scattering</a:t>
            </a:r>
            <a:endParaRPr lang="en-US" sz="1200" b="1" dirty="0"/>
          </a:p>
        </p:txBody>
      </p:sp>
      <p:sp>
        <p:nvSpPr>
          <p:cNvPr id="10" name="Rectangle 9"/>
          <p:cNvSpPr/>
          <p:nvPr/>
        </p:nvSpPr>
        <p:spPr>
          <a:xfrm>
            <a:off x="6118087" y="2065130"/>
            <a:ext cx="375478" cy="1546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Stanford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18087" y="2065130"/>
            <a:ext cx="6717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Stanford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609600"/>
          </a:xfrm>
        </p:spPr>
        <p:txBody>
          <a:bodyPr/>
          <a:lstStyle/>
          <a:p>
            <a:r>
              <a:rPr lang="en-US" sz="2400"/>
              <a:t>Physics and Range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352800" y="2209800"/>
            <a:ext cx="2568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9050" y="200818"/>
            <a:ext cx="6477000" cy="630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6546850" y="624414"/>
            <a:ext cx="1219200" cy="338554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New Physics</a:t>
            </a:r>
            <a:endParaRPr lang="en-US" sz="1600" dirty="0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4730750" y="2246312"/>
            <a:ext cx="1816100" cy="841375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High precision</a:t>
            </a:r>
          </a:p>
          <a:p>
            <a:r>
              <a:rPr lang="en-US" sz="1600"/>
              <a:t>partons in plateau</a:t>
            </a:r>
          </a:p>
          <a:p>
            <a:r>
              <a:rPr lang="en-US" sz="1600"/>
              <a:t>of the LHC</a:t>
            </a:r>
            <a:endParaRPr lang="en-US"/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4105275" y="3352800"/>
            <a:ext cx="1250950" cy="1574800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Nuclear </a:t>
            </a:r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r>
              <a:rPr lang="en-US" sz="1600"/>
              <a:t>Structure</a:t>
            </a:r>
          </a:p>
          <a:p>
            <a:r>
              <a:rPr lang="en-US" sz="1600"/>
              <a:t>&amp; dynamics</a:t>
            </a:r>
            <a:endParaRPr lang="en-US"/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2286000" y="3962400"/>
            <a:ext cx="2133600" cy="352425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High Density Matter</a:t>
            </a:r>
            <a:endParaRPr lang="en-US"/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6967538" y="1787525"/>
            <a:ext cx="871538" cy="3460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Large x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76400" y="6504781"/>
            <a:ext cx="6259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= 4momentum transfer</a:t>
            </a:r>
            <a:r>
              <a:rPr lang="en-US" sz="1400" baseline="30000" dirty="0" smtClean="0"/>
              <a:t>2  </a:t>
            </a:r>
            <a:r>
              <a:rPr lang="en-US" sz="1400" dirty="0" smtClean="0"/>
              <a:t>                            </a:t>
            </a:r>
            <a:r>
              <a:rPr lang="en-US" sz="1400" dirty="0" err="1" smtClean="0"/>
              <a:t>x</a:t>
            </a:r>
            <a:r>
              <a:rPr lang="en-US" sz="1400" dirty="0" smtClean="0"/>
              <a:t> = </a:t>
            </a:r>
            <a:r>
              <a:rPr lang="en-US" sz="1400" dirty="0" err="1" smtClean="0"/>
              <a:t>Bjorken</a:t>
            </a:r>
            <a:r>
              <a:rPr lang="en-US" sz="1400" dirty="0" smtClean="0"/>
              <a:t> </a:t>
            </a:r>
            <a:r>
              <a:rPr lang="en-US" sz="1400" dirty="0" err="1" smtClean="0"/>
              <a:t>x</a:t>
            </a:r>
            <a:r>
              <a:rPr lang="en-US" sz="1400" dirty="0" smtClean="0"/>
              <a:t>: fraction of </a:t>
            </a:r>
            <a:r>
              <a:rPr lang="en-US" sz="1400" dirty="0" err="1" smtClean="0"/>
              <a:t>p’s</a:t>
            </a:r>
            <a:r>
              <a:rPr lang="en-US" sz="1400" dirty="0" smtClean="0"/>
              <a:t> momentum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Why an </a:t>
            </a:r>
            <a:r>
              <a:rPr lang="en-US" sz="3200" dirty="0" err="1" smtClean="0">
                <a:solidFill>
                  <a:srgbClr val="008000"/>
                </a:solidFill>
              </a:rPr>
              <a:t>ep</a:t>
            </a:r>
            <a:r>
              <a:rPr lang="en-US" sz="3200" dirty="0" smtClean="0">
                <a:solidFill>
                  <a:srgbClr val="008000"/>
                </a:solidFill>
              </a:rPr>
              <a:t>/A Experiment at </a:t>
            </a:r>
            <a:r>
              <a:rPr lang="en-US" sz="3200" dirty="0" err="1" smtClean="0">
                <a:solidFill>
                  <a:srgbClr val="008000"/>
                </a:solidFill>
              </a:rPr>
              <a:t>TeV</a:t>
            </a:r>
            <a:r>
              <a:rPr lang="en-US" sz="3200" dirty="0" smtClean="0">
                <a:solidFill>
                  <a:srgbClr val="008000"/>
                </a:solidFill>
              </a:rPr>
              <a:t> Energies?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7351" y="986763"/>
            <a:ext cx="7545655" cy="5355313"/>
          </a:xfrm>
          <a:prstGeom prst="rect">
            <a:avLst/>
          </a:prstGeom>
          <a:solidFill>
            <a:srgbClr val="008000">
              <a:alpha val="4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For resolving the quark structure of the nucleon with </a:t>
            </a:r>
            <a:r>
              <a:rPr lang="en-US" dirty="0" err="1" smtClean="0"/>
              <a:t>p</a:t>
            </a:r>
            <a:r>
              <a:rPr lang="en-US" dirty="0" smtClean="0"/>
              <a:t>, </a:t>
            </a:r>
            <a:r>
              <a:rPr lang="en-US" dirty="0" err="1" smtClean="0"/>
              <a:t>d</a:t>
            </a:r>
            <a:r>
              <a:rPr lang="en-US" dirty="0" smtClean="0"/>
              <a:t> and ion beams</a:t>
            </a:r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For the development of </a:t>
            </a:r>
            <a:r>
              <a:rPr lang="en-US" dirty="0" err="1" smtClean="0"/>
              <a:t>perturbative</a:t>
            </a:r>
            <a:r>
              <a:rPr lang="en-US" dirty="0" smtClean="0"/>
              <a:t> QCD [37-28-15]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For mapping the gluon field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For searches and the understanding of new physics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For investigating the physics of </a:t>
            </a:r>
            <a:r>
              <a:rPr lang="en-US" dirty="0" err="1" smtClean="0"/>
              <a:t>parton</a:t>
            </a:r>
            <a:r>
              <a:rPr lang="en-US" dirty="0" smtClean="0"/>
              <a:t> saturation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08220" y="1441531"/>
            <a:ext cx="7258818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QPM symmetries, quark distributions (complete set from data!), </a:t>
            </a:r>
            <a:r>
              <a:rPr lang="en-US" sz="1600" dirty="0" err="1" smtClean="0">
                <a:solidFill>
                  <a:srgbClr val="008000"/>
                </a:solidFill>
              </a:rPr>
              <a:t>GPDs</a:t>
            </a:r>
            <a:r>
              <a:rPr lang="en-US" sz="1600" dirty="0" smtClean="0">
                <a:solidFill>
                  <a:srgbClr val="008000"/>
                </a:solidFill>
              </a:rPr>
              <a:t>, nuclear </a:t>
            </a:r>
            <a:r>
              <a:rPr lang="en-US" sz="1600" dirty="0" err="1" smtClean="0">
                <a:solidFill>
                  <a:srgbClr val="008000"/>
                </a:solidFill>
              </a:rPr>
              <a:t>PDFs</a:t>
            </a:r>
            <a:r>
              <a:rPr lang="en-US" sz="1600" dirty="0" smtClean="0">
                <a:solidFill>
                  <a:srgbClr val="008000"/>
                </a:solidFill>
              </a:rPr>
              <a:t> ..</a:t>
            </a: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err="1" smtClean="0">
                <a:solidFill>
                  <a:srgbClr val="008000"/>
                </a:solidFill>
              </a:rPr>
              <a:t>N</a:t>
            </a:r>
            <a:r>
              <a:rPr lang="en-US" sz="1600" baseline="30000" dirty="0" err="1" smtClean="0">
                <a:solidFill>
                  <a:srgbClr val="008000"/>
                </a:solidFill>
              </a:rPr>
              <a:t>k</a:t>
            </a:r>
            <a:r>
              <a:rPr lang="en-US" sz="1600" dirty="0" err="1" smtClean="0">
                <a:solidFill>
                  <a:srgbClr val="008000"/>
                </a:solidFill>
              </a:rPr>
              <a:t>LO</a:t>
            </a:r>
            <a:r>
              <a:rPr lang="en-US" sz="1600" dirty="0" smtClean="0">
                <a:solidFill>
                  <a:srgbClr val="008000"/>
                </a:solidFill>
              </a:rPr>
              <a:t> (k≥2) and </a:t>
            </a:r>
            <a:r>
              <a:rPr lang="en-US" sz="1600" dirty="0" err="1" smtClean="0">
                <a:solidFill>
                  <a:srgbClr val="008000"/>
                </a:solidFill>
              </a:rPr>
              <a:t>h.o</a:t>
            </a:r>
            <a:r>
              <a:rPr lang="en-US" sz="1600" dirty="0" smtClean="0">
                <a:solidFill>
                  <a:srgbClr val="008000"/>
                </a:solidFill>
              </a:rPr>
              <a:t>. </a:t>
            </a:r>
            <a:r>
              <a:rPr lang="en-US" sz="1600" dirty="0" err="1" smtClean="0">
                <a:solidFill>
                  <a:srgbClr val="008000"/>
                </a:solidFill>
              </a:rPr>
              <a:t>eweak</a:t>
            </a:r>
            <a:r>
              <a:rPr lang="en-US" sz="1600" dirty="0" smtClean="0">
                <a:solidFill>
                  <a:srgbClr val="008000"/>
                </a:solidFill>
              </a:rPr>
              <a:t>, HQs, jets, </a:t>
            </a:r>
            <a:r>
              <a:rPr lang="en-US" sz="1600" dirty="0" err="1" smtClean="0">
                <a:solidFill>
                  <a:srgbClr val="008000"/>
                </a:solidFill>
              </a:rPr>
              <a:t>resummation</a:t>
            </a:r>
            <a:r>
              <a:rPr lang="en-US" sz="1600" dirty="0" smtClean="0">
                <a:solidFill>
                  <a:srgbClr val="008000"/>
                </a:solidFill>
              </a:rPr>
              <a:t>, </a:t>
            </a:r>
            <a:r>
              <a:rPr lang="en-US" sz="1600" dirty="0" err="1" smtClean="0">
                <a:solidFill>
                  <a:srgbClr val="008000"/>
                </a:solidFill>
              </a:rPr>
              <a:t>factorisation</a:t>
            </a:r>
            <a:r>
              <a:rPr lang="en-US" sz="1600" dirty="0" smtClean="0">
                <a:solidFill>
                  <a:srgbClr val="008000"/>
                </a:solidFill>
              </a:rPr>
              <a:t>, diffraction</a:t>
            </a: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Gluon for ~10</a:t>
            </a:r>
            <a:r>
              <a:rPr lang="en-US" sz="1600" baseline="30000" dirty="0" smtClean="0">
                <a:solidFill>
                  <a:srgbClr val="008000"/>
                </a:solidFill>
              </a:rPr>
              <a:t>-5 </a:t>
            </a:r>
            <a:r>
              <a:rPr lang="en-US" sz="1600" dirty="0" smtClean="0">
                <a:solidFill>
                  <a:srgbClr val="008000"/>
                </a:solidFill>
              </a:rPr>
              <a:t>&lt; </a:t>
            </a:r>
            <a:r>
              <a:rPr lang="en-US" sz="1600" dirty="0" err="1" smtClean="0">
                <a:solidFill>
                  <a:srgbClr val="008000"/>
                </a:solidFill>
              </a:rPr>
              <a:t>x</a:t>
            </a:r>
            <a:r>
              <a:rPr lang="en-US" sz="1600" dirty="0" smtClean="0">
                <a:solidFill>
                  <a:srgbClr val="008000"/>
                </a:solidFill>
              </a:rPr>
              <a:t> &lt;1 , is </a:t>
            </a:r>
            <a:r>
              <a:rPr lang="en-US" sz="1600" dirty="0" err="1" smtClean="0">
                <a:solidFill>
                  <a:srgbClr val="008000"/>
                </a:solidFill>
              </a:rPr>
              <a:t>unitarity</a:t>
            </a:r>
            <a:r>
              <a:rPr lang="en-US" sz="1600" dirty="0" smtClean="0">
                <a:solidFill>
                  <a:srgbClr val="008000"/>
                </a:solidFill>
              </a:rPr>
              <a:t> violated?  J/ψ, F</a:t>
            </a:r>
            <a:r>
              <a:rPr lang="en-US" sz="1600" baseline="-25000" dirty="0" smtClean="0">
                <a:solidFill>
                  <a:srgbClr val="008000"/>
                </a:solidFill>
              </a:rPr>
              <a:t>2</a:t>
            </a:r>
            <a:r>
              <a:rPr lang="en-US" sz="1600" baseline="30000" dirty="0" smtClean="0">
                <a:solidFill>
                  <a:srgbClr val="008000"/>
                </a:solidFill>
              </a:rPr>
              <a:t>c</a:t>
            </a:r>
            <a:r>
              <a:rPr lang="en-US" sz="1600" dirty="0" smtClean="0">
                <a:solidFill>
                  <a:srgbClr val="008000"/>
                </a:solidFill>
              </a:rPr>
              <a:t>, …  </a:t>
            </a:r>
            <a:r>
              <a:rPr lang="en-US" sz="1600" dirty="0" err="1" smtClean="0">
                <a:solidFill>
                  <a:srgbClr val="008000"/>
                </a:solidFill>
              </a:rPr>
              <a:t>unintegrated</a:t>
            </a:r>
            <a:r>
              <a:rPr lang="en-US" sz="1600" dirty="0" smtClean="0">
                <a:solidFill>
                  <a:srgbClr val="008000"/>
                </a:solidFill>
              </a:rPr>
              <a:t> gluon</a:t>
            </a: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GUT (</a:t>
            </a:r>
            <a:r>
              <a:rPr lang="en-US" sz="1600" dirty="0" err="1" smtClean="0">
                <a:solidFill>
                  <a:srgbClr val="008000"/>
                </a:solidFill>
              </a:rPr>
              <a:t>α</a:t>
            </a:r>
            <a:r>
              <a:rPr lang="en-US" sz="1600" baseline="-25000" dirty="0" err="1" smtClean="0">
                <a:solidFill>
                  <a:srgbClr val="008000"/>
                </a:solidFill>
              </a:rPr>
              <a:t>s</a:t>
            </a:r>
            <a:r>
              <a:rPr lang="en-US" sz="1600" dirty="0" smtClean="0">
                <a:solidFill>
                  <a:srgbClr val="008000"/>
                </a:solidFill>
              </a:rPr>
              <a:t> to 0.1%), </a:t>
            </a:r>
            <a:r>
              <a:rPr lang="en-US" sz="1600" dirty="0" err="1" smtClean="0">
                <a:solidFill>
                  <a:srgbClr val="008000"/>
                </a:solidFill>
              </a:rPr>
              <a:t>LQs</a:t>
            </a:r>
            <a:r>
              <a:rPr lang="en-US" sz="1600" dirty="0" smtClean="0">
                <a:solidFill>
                  <a:srgbClr val="008000"/>
                </a:solidFill>
              </a:rPr>
              <a:t> RPV, Higgs (bb, HWW) … PDFs4LHC… </a:t>
            </a:r>
            <a:r>
              <a:rPr lang="en-US" sz="1600" dirty="0" err="1" smtClean="0">
                <a:solidFill>
                  <a:srgbClr val="008000"/>
                </a:solidFill>
              </a:rPr>
              <a:t>instanton</a:t>
            </a:r>
            <a:r>
              <a:rPr lang="en-US" sz="1600" dirty="0" smtClean="0">
                <a:solidFill>
                  <a:srgbClr val="008000"/>
                </a:solidFill>
              </a:rPr>
              <a:t>, </a:t>
            </a:r>
            <a:r>
              <a:rPr lang="en-US" sz="1600" dirty="0" err="1" smtClean="0">
                <a:solidFill>
                  <a:srgbClr val="008000"/>
                </a:solidFill>
              </a:rPr>
              <a:t>odderon</a:t>
            </a:r>
            <a:r>
              <a:rPr lang="en-US" sz="1600" dirty="0" smtClean="0">
                <a:solidFill>
                  <a:srgbClr val="008000"/>
                </a:solidFill>
              </a:rPr>
              <a:t>,..?</a:t>
            </a: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Non-</a:t>
            </a:r>
            <a:r>
              <a:rPr lang="en-US" sz="1600" dirty="0" err="1" smtClean="0">
                <a:solidFill>
                  <a:srgbClr val="008000"/>
                </a:solidFill>
              </a:rPr>
              <a:t>pQCD</a:t>
            </a:r>
            <a:r>
              <a:rPr lang="en-US" sz="1600" dirty="0" smtClean="0">
                <a:solidFill>
                  <a:srgbClr val="008000"/>
                </a:solidFill>
              </a:rPr>
              <a:t> (</a:t>
            </a:r>
            <a:r>
              <a:rPr lang="en-US" sz="1600" dirty="0" err="1" smtClean="0">
                <a:solidFill>
                  <a:srgbClr val="008000"/>
                </a:solidFill>
              </a:rPr>
              <a:t>chiral</a:t>
            </a:r>
            <a:r>
              <a:rPr lang="en-US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 err="1" smtClean="0">
                <a:solidFill>
                  <a:srgbClr val="008000"/>
                </a:solidFill>
              </a:rPr>
              <a:t>symm</a:t>
            </a:r>
            <a:r>
              <a:rPr lang="en-US" sz="1600" dirty="0" smtClean="0">
                <a:solidFill>
                  <a:srgbClr val="008000"/>
                </a:solidFill>
              </a:rPr>
              <a:t> breaking, confinement), black disc limit, saturation border..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522" y="6345128"/>
            <a:ext cx="885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..For providing data which could be of use for future experiments [Proposal for SLAC </a:t>
            </a:r>
            <a:r>
              <a:rPr lang="en-US" dirty="0" err="1" smtClean="0"/>
              <a:t>ep</a:t>
            </a:r>
            <a:r>
              <a:rPr lang="en-US" dirty="0" smtClean="0"/>
              <a:t> 1968]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6609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solidFill>
                  <a:srgbClr val="1F497D"/>
                </a:solidFill>
              </a:rPr>
              <a:t>Summary of Design </a:t>
            </a:r>
            <a:r>
              <a:rPr lang="en-US" sz="2400" b="1" dirty="0" smtClean="0">
                <a:solidFill>
                  <a:srgbClr val="1F497D"/>
                </a:solidFill>
              </a:rPr>
              <a:t>Parameters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916609"/>
          <a:ext cx="5638799" cy="5362956"/>
        </p:xfrm>
        <a:graphic>
          <a:graphicData uri="http://schemas.openxmlformats.org/drawingml/2006/table">
            <a:tbl>
              <a:tblPr/>
              <a:tblGrid>
                <a:gridCol w="2590800"/>
                <a:gridCol w="1066800"/>
                <a:gridCol w="710483"/>
                <a:gridCol w="1270716"/>
              </a:tblGrid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electron</a:t>
                      </a:r>
                      <a:r>
                        <a:rPr lang="en-US" sz="1800" b="1" baseline="0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 beam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RR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r>
                        <a:rPr lang="en-US" sz="1800" b="1" baseline="0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e- energy 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at IP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GeV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140</a:t>
                      </a:r>
                      <a:endParaRPr lang="en-US" sz="1800" b="1" dirty="0">
                        <a:solidFill>
                          <a:srgbClr val="008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luminosity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[10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cm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endParaRPr lang="en-US" sz="1800" b="1" baseline="30000" dirty="0">
                        <a:solidFill>
                          <a:srgbClr val="3333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0.44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polarization [%]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 population [10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2.0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e- bunch length [mm]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 interval [ns]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transv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emit. </a:t>
                      </a:r>
                      <a:r>
                        <a:rPr lang="en-US" sz="1800" b="1" baseline="0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ge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[mm]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0.58, 0.29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0.05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rms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IP beam size </a:t>
                      </a:r>
                      <a:r>
                        <a:rPr lang="en-US" sz="1800" b="1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30, 16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e- IP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beta 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funct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800" b="1" dirty="0" smtClean="0">
                          <a:latin typeface="+mn-lt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US" sz="1800" b="1" baseline="-25000" dirty="0" err="1" smtClean="0">
                          <a:latin typeface="+mn-lt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[m]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0.18, 0.10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full crossing angle 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mrad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0.93</a:t>
                      </a:r>
                      <a:endParaRPr lang="en-US" sz="1800" b="1" dirty="0">
                        <a:solidFill>
                          <a:srgbClr val="3333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geometric reduction </a:t>
                      </a:r>
                      <a:r>
                        <a:rPr lang="en-US" sz="1800" b="1" i="1" dirty="0" err="1" smtClean="0">
                          <a:latin typeface="Calibri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hg</a:t>
                      </a:r>
                      <a:endParaRPr lang="en-US" sz="1800" b="1" baseline="-25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0.77</a:t>
                      </a:r>
                      <a:endParaRPr lang="en-US" sz="1800" b="1" dirty="0">
                        <a:solidFill>
                          <a:srgbClr val="3333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repetition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rate [Hz]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beam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pulse length [ms]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ER efficiency 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94%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average current [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mA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131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6.6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5.4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tot. wall plug power[MW]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715000" y="1219200"/>
          <a:ext cx="3429001" cy="1892808"/>
        </p:xfrm>
        <a:graphic>
          <a:graphicData uri="http://schemas.openxmlformats.org/drawingml/2006/table">
            <a:tbl>
              <a:tblPr/>
              <a:tblGrid>
                <a:gridCol w="1877786"/>
                <a:gridCol w="734785"/>
                <a:gridCol w="816430"/>
              </a:tblGrid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proton beam</a:t>
                      </a:r>
                      <a:endParaRPr lang="en-US" sz="1800" b="1" dirty="0">
                        <a:solidFill>
                          <a:srgbClr val="008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RR</a:t>
                      </a:r>
                      <a:endParaRPr lang="en-US" sz="1800" b="1" dirty="0">
                        <a:solidFill>
                          <a:srgbClr val="008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endParaRPr lang="en-US" sz="1800" b="1" dirty="0">
                        <a:solidFill>
                          <a:srgbClr val="008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 pop. [10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tr.</a:t>
                      </a:r>
                      <a:r>
                        <a:rPr lang="en-US" sz="1800" b="1" baseline="0" dirty="0" err="1" smtClean="0">
                          <a:latin typeface="Calibri"/>
                          <a:ea typeface="Calibri"/>
                          <a:cs typeface="Times New Roman"/>
                        </a:rPr>
                        <a:t>emit.</a:t>
                      </a:r>
                      <a:r>
                        <a:rPr lang="en-US" sz="1800" b="1" baseline="0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ge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800" b="1" baseline="0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3.75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3.75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spot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size </a:t>
                      </a:r>
                      <a:r>
                        <a:rPr lang="en-US" sz="1800" b="1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30, 16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[m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1.8,0.5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</a:t>
                      </a:r>
                      <a:endParaRPr lang="en-US" sz="1800" b="1" baseline="300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spacing [ns]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41391" y="5198573"/>
            <a:ext cx="1322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RR</a:t>
            </a:r>
            <a:r>
              <a:rPr lang="en-US" sz="1400" dirty="0" smtClean="0"/>
              <a:t>= Ring – Ring</a:t>
            </a:r>
          </a:p>
          <a:p>
            <a:r>
              <a:rPr lang="en-US" sz="1400" b="1" dirty="0" smtClean="0"/>
              <a:t>LR</a:t>
            </a:r>
            <a:r>
              <a:rPr lang="en-US" sz="1400" dirty="0" smtClean="0"/>
              <a:t> =</a:t>
            </a:r>
            <a:r>
              <a:rPr lang="en-US" sz="1400" dirty="0" err="1" smtClean="0"/>
              <a:t>Linac</a:t>
            </a:r>
            <a:r>
              <a:rPr lang="en-US" sz="1400" dirty="0" smtClean="0"/>
              <a:t> –Ring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1391" y="5985301"/>
            <a:ext cx="2838174" cy="523220"/>
          </a:xfrm>
          <a:prstGeom prst="rect">
            <a:avLst/>
          </a:prstGeom>
          <a:solidFill>
            <a:srgbClr val="D1B039">
              <a:alpha val="1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1F497D"/>
                </a:solidFill>
              </a:rPr>
              <a:t>         Ring</a:t>
            </a:r>
            <a:r>
              <a:rPr lang="en-US" sz="1400" b="1" dirty="0" smtClean="0">
                <a:solidFill>
                  <a:srgbClr val="1F497D"/>
                </a:solidFill>
              </a:rPr>
              <a:t>: use 1</a:t>
            </a:r>
            <a:r>
              <a:rPr lang="en-US" sz="1400" b="1" baseline="30000" dirty="0" smtClean="0">
                <a:solidFill>
                  <a:srgbClr val="1F497D"/>
                </a:solidFill>
              </a:rPr>
              <a:t>o</a:t>
            </a:r>
            <a:r>
              <a:rPr lang="en-US" sz="1400" b="1" dirty="0" smtClean="0">
                <a:solidFill>
                  <a:srgbClr val="1F497D"/>
                </a:solidFill>
              </a:rPr>
              <a:t> as baseline : L/2</a:t>
            </a:r>
          </a:p>
          <a:p>
            <a:r>
              <a:rPr lang="en-US" sz="1400" b="1" dirty="0" smtClean="0">
                <a:solidFill>
                  <a:srgbClr val="1F497D"/>
                </a:solidFill>
              </a:rPr>
              <a:t>       </a:t>
            </a:r>
            <a:r>
              <a:rPr lang="en-US" sz="1400" b="1" dirty="0" smtClean="0">
                <a:solidFill>
                  <a:srgbClr val="1F497D"/>
                </a:solidFill>
              </a:rPr>
              <a:t>   </a:t>
            </a:r>
            <a:r>
              <a:rPr lang="en-US" sz="1400" b="1" dirty="0" err="1" smtClean="0">
                <a:solidFill>
                  <a:srgbClr val="1F497D"/>
                </a:solidFill>
              </a:rPr>
              <a:t>Linac</a:t>
            </a:r>
            <a:r>
              <a:rPr lang="en-US" sz="1400" b="1" dirty="0" smtClean="0">
                <a:solidFill>
                  <a:srgbClr val="1F497D"/>
                </a:solidFill>
              </a:rPr>
              <a:t>: clearing gap: L*2/3</a:t>
            </a:r>
            <a:endParaRPr lang="en-US" sz="1400" b="1" dirty="0">
              <a:solidFill>
                <a:srgbClr val="1F497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1391" y="3469813"/>
            <a:ext cx="305583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“ultimate </a:t>
            </a:r>
            <a:r>
              <a:rPr lang="en-US" dirty="0" err="1" smtClean="0"/>
              <a:t>p</a:t>
            </a:r>
            <a:r>
              <a:rPr lang="en-US" dirty="0" smtClean="0"/>
              <a:t> beam”</a:t>
            </a:r>
          </a:p>
          <a:p>
            <a:r>
              <a:rPr lang="en-US" dirty="0" smtClean="0"/>
              <a:t>1.7 probably </a:t>
            </a:r>
            <a:r>
              <a:rPr lang="en-US" dirty="0" smtClean="0"/>
              <a:t>conservative</a:t>
            </a:r>
          </a:p>
          <a:p>
            <a:r>
              <a:rPr lang="en-US" dirty="0" smtClean="0"/>
              <a:t>and </a:t>
            </a:r>
            <a:r>
              <a:rPr lang="en-US" dirty="0" err="1" smtClean="0"/>
              <a:t>emittance</a:t>
            </a:r>
            <a:r>
              <a:rPr lang="en-US" dirty="0" smtClean="0"/>
              <a:t> too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CDR has design </a:t>
            </a:r>
            <a:r>
              <a:rPr lang="en-US" dirty="0" smtClean="0"/>
              <a:t>also for  </a:t>
            </a:r>
          </a:p>
          <a:p>
            <a:r>
              <a:rPr lang="en-US" dirty="0" smtClean="0"/>
              <a:t>D and A  (</a:t>
            </a:r>
            <a:r>
              <a:rPr lang="en-US" dirty="0" err="1" smtClean="0"/>
              <a:t>L</a:t>
            </a:r>
            <a:r>
              <a:rPr lang="en-US" baseline="-25000" dirty="0" err="1" smtClean="0"/>
              <a:t>eN</a:t>
            </a:r>
            <a:r>
              <a:rPr lang="en-US" dirty="0" smtClean="0"/>
              <a:t> 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 smtClean="0"/>
              <a:t> 3 </a:t>
            </a:r>
            <a:r>
              <a:rPr lang="en-US" sz="1400" dirty="0" smtClean="0"/>
              <a:t>*</a:t>
            </a:r>
            <a:r>
              <a:rPr lang="en-US" dirty="0" smtClean="0"/>
              <a:t> </a:t>
            </a:r>
            <a:r>
              <a:rPr lang="en-US" dirty="0" smtClean="0"/>
              <a:t>10</a:t>
            </a:r>
            <a:r>
              <a:rPr lang="en-US" baseline="30000" dirty="0" smtClean="0"/>
              <a:t>31</a:t>
            </a:r>
            <a:r>
              <a:rPr lang="en-US" dirty="0" smtClean="0"/>
              <a:t> 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4435" y="6339244"/>
            <a:ext cx="4982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High </a:t>
            </a:r>
            <a:r>
              <a:rPr lang="en-US" sz="1600" b="1" dirty="0" err="1" smtClean="0">
                <a:solidFill>
                  <a:srgbClr val="008000"/>
                </a:solidFill>
              </a:rPr>
              <a:t>E</a:t>
            </a:r>
            <a:r>
              <a:rPr lang="en-US" sz="1600" b="1" baseline="-25000" dirty="0" err="1" smtClean="0">
                <a:solidFill>
                  <a:srgbClr val="008000"/>
                </a:solidFill>
              </a:rPr>
              <a:t>e</a:t>
            </a:r>
            <a:r>
              <a:rPr lang="en-US" sz="1600" b="1" baseline="-25000" dirty="0" smtClean="0">
                <a:solidFill>
                  <a:srgbClr val="008000"/>
                </a:solidFill>
              </a:rPr>
              <a:t> </a:t>
            </a:r>
            <a:r>
              <a:rPr lang="en-US" sz="1600" b="1" dirty="0" err="1" smtClean="0">
                <a:solidFill>
                  <a:srgbClr val="008000"/>
                </a:solidFill>
              </a:rPr>
              <a:t>Linac</a:t>
            </a:r>
            <a:r>
              <a:rPr lang="en-US" sz="1600" b="1" dirty="0" smtClean="0">
                <a:solidFill>
                  <a:srgbClr val="008000"/>
                </a:solidFill>
              </a:rPr>
              <a:t> option (ERL?) if physics </a:t>
            </a:r>
            <a:r>
              <a:rPr lang="en-US" sz="1600" b="1" dirty="0" smtClean="0">
                <a:solidFill>
                  <a:srgbClr val="008000"/>
                </a:solidFill>
              </a:rPr>
              <a:t>demands    </a:t>
            </a:r>
            <a:r>
              <a:rPr lang="en-US" sz="1600" b="1" dirty="0" smtClean="0">
                <a:solidFill>
                  <a:srgbClr val="008000"/>
                </a:solidFill>
              </a:rPr>
              <a:t>HE-LHC?</a:t>
            </a:r>
            <a:endParaRPr lang="en-US" sz="16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54141" y="1221135"/>
            <a:ext cx="2277070" cy="5211589"/>
            <a:chOff x="0" y="22"/>
            <a:chExt cx="2040" cy="4669"/>
          </a:xfrm>
        </p:grpSpPr>
        <p:pic>
          <p:nvPicPr>
            <p:cNvPr id="59406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2"/>
              <a:ext cx="2040" cy="4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7" name="Rectangle 2"/>
            <p:cNvSpPr>
              <a:spLocks/>
            </p:cNvSpPr>
            <p:nvPr/>
          </p:nvSpPr>
          <p:spPr bwMode="auto">
            <a:xfrm>
              <a:off x="0" y="22"/>
              <a:ext cx="1765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 sz="1300" dirty="0">
                  <a:solidFill>
                    <a:srgbClr val="002D99"/>
                  </a:solidFill>
                  <a:latin typeface="Arial Bold" charset="0"/>
                  <a:ea typeface="ＭＳ Ｐゴシック" charset="0"/>
                  <a:sym typeface="Arial Bold" charset="0"/>
                </a:rPr>
                <a:t>Working Group </a:t>
              </a:r>
              <a:r>
                <a:rPr lang="en-US" sz="1300" dirty="0" err="1">
                  <a:solidFill>
                    <a:srgbClr val="002D99"/>
                  </a:solidFill>
                  <a:latin typeface="Arial Bold" charset="0"/>
                  <a:ea typeface="ＭＳ Ｐゴシック" charset="0"/>
                  <a:sym typeface="Arial Bold" charset="0"/>
                </a:rPr>
                <a:t>Convenors</a:t>
              </a:r>
              <a:endParaRPr lang="en-US" sz="1300" dirty="0">
                <a:solidFill>
                  <a:srgbClr val="002D99"/>
                </a:solidFill>
                <a:latin typeface="Arial Bold" charset="0"/>
                <a:ea typeface="ＭＳ Ｐゴシック" charset="0"/>
                <a:sym typeface="Arial Bold" charset="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411015" y="3614292"/>
            <a:ext cx="2112988" cy="2831827"/>
            <a:chOff x="0" y="22"/>
            <a:chExt cx="1893" cy="2537"/>
          </a:xfrm>
        </p:grpSpPr>
        <p:pic>
          <p:nvPicPr>
            <p:cNvPr id="5940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0"/>
              <a:ext cx="1893" cy="2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5" name="Rectangle 5"/>
            <p:cNvSpPr>
              <a:spLocks/>
            </p:cNvSpPr>
            <p:nvPr/>
          </p:nvSpPr>
          <p:spPr bwMode="auto">
            <a:xfrm>
              <a:off x="0" y="22"/>
              <a:ext cx="1320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 sz="1300" dirty="0">
                  <a:solidFill>
                    <a:srgbClr val="002D99"/>
                  </a:solidFill>
                  <a:latin typeface="Arial Bold" charset="0"/>
                  <a:ea typeface="ＭＳ Ｐゴシック" charset="0"/>
                  <a:sym typeface="Arial Bold" charset="0"/>
                </a:rPr>
                <a:t>Steering Committee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71437" y="1205508"/>
            <a:ext cx="2495848" cy="4144492"/>
            <a:chOff x="0" y="0"/>
            <a:chExt cx="2236" cy="3713"/>
          </a:xfrm>
        </p:grpSpPr>
        <p:pic>
          <p:nvPicPr>
            <p:cNvPr id="59402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"/>
              <a:ext cx="2236" cy="3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3" name="Rectangle 8"/>
            <p:cNvSpPr>
              <a:spLocks/>
            </p:cNvSpPr>
            <p:nvPr/>
          </p:nvSpPr>
          <p:spPr bwMode="auto">
            <a:xfrm>
              <a:off x="0" y="0"/>
              <a:ext cx="216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300" dirty="0">
                  <a:solidFill>
                    <a:srgbClr val="002D99"/>
                  </a:solidFill>
                  <a:latin typeface="Arial Bold" charset="0"/>
                  <a:ea typeface="ＭＳ Ｐゴシック" charset="0"/>
                  <a:sym typeface="Arial Bold" charset="0"/>
                </a:rPr>
                <a:t>Scientific Advisory Committee</a:t>
              </a:r>
            </a:p>
          </p:txBody>
        </p:sp>
      </p:grpSp>
      <p:sp>
        <p:nvSpPr>
          <p:cNvPr id="59396" name="Rectangle 10"/>
          <p:cNvSpPr>
            <a:spLocks/>
          </p:cNvSpPr>
          <p:nvPr/>
        </p:nvSpPr>
        <p:spPr bwMode="auto">
          <a:xfrm>
            <a:off x="2500313" y="133945"/>
            <a:ext cx="475911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 dirty="0" smtClean="0">
                <a:latin typeface="Arial Bold" charset="0"/>
                <a:ea typeface="ＭＳ Ｐゴシック" charset="0"/>
                <a:sym typeface="Arial Bold" charset="0"/>
              </a:rPr>
              <a:t> </a:t>
            </a:r>
            <a:r>
              <a:rPr lang="en-US" sz="3200" dirty="0" err="1" smtClean="0">
                <a:latin typeface="+mj-lt"/>
                <a:ea typeface="ＭＳ Ｐゴシック" charset="0"/>
                <a:sym typeface="Arial Bold" charset="0"/>
              </a:rPr>
              <a:t>Organisation</a:t>
            </a:r>
            <a:r>
              <a:rPr lang="en-US" sz="3200" dirty="0" smtClean="0">
                <a:latin typeface="+mj-lt"/>
                <a:ea typeface="ＭＳ Ｐゴシック" charset="0"/>
                <a:sym typeface="Arial Bold" charset="0"/>
              </a:rPr>
              <a:t> for CDR</a:t>
            </a:r>
            <a:endParaRPr lang="en-US" sz="3200" dirty="0">
              <a:latin typeface="+mj-lt"/>
              <a:ea typeface="ＭＳ Ｐゴシック" charset="0"/>
              <a:sym typeface="Arial Bold" charset="0"/>
            </a:endParaRP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6840141" y="1109514"/>
            <a:ext cx="2277070" cy="5328791"/>
            <a:chOff x="0" y="22"/>
            <a:chExt cx="2040" cy="4774"/>
          </a:xfrm>
        </p:grpSpPr>
        <p:pic>
          <p:nvPicPr>
            <p:cNvPr id="59399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" y="228"/>
              <a:ext cx="1973" cy="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0" name="Rectangle 12"/>
            <p:cNvSpPr>
              <a:spLocks/>
            </p:cNvSpPr>
            <p:nvPr/>
          </p:nvSpPr>
          <p:spPr bwMode="auto">
            <a:xfrm>
              <a:off x="40" y="22"/>
              <a:ext cx="1071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 sz="1300" dirty="0">
                  <a:solidFill>
                    <a:srgbClr val="002D99"/>
                  </a:solidFill>
                  <a:latin typeface="Arial Bold" charset="0"/>
                  <a:ea typeface="ＭＳ Ｐゴシック" charset="0"/>
                  <a:sym typeface="Arial Bold" charset="0"/>
                </a:rPr>
                <a:t>CERN Referees</a:t>
              </a:r>
            </a:p>
          </p:txBody>
        </p:sp>
        <p:sp>
          <p:nvSpPr>
            <p:cNvPr id="59401" name="AutoShape 13"/>
            <p:cNvSpPr>
              <a:spLocks/>
            </p:cNvSpPr>
            <p:nvPr/>
          </p:nvSpPr>
          <p:spPr bwMode="auto">
            <a:xfrm>
              <a:off x="0" y="236"/>
              <a:ext cx="2040" cy="4560"/>
            </a:xfrm>
            <a:prstGeom prst="roundRect">
              <a:avLst>
                <a:gd name="adj" fmla="val 5880"/>
              </a:avLst>
            </a:prstGeom>
            <a:noFill/>
            <a:ln w="25400">
              <a:solidFill>
                <a:srgbClr val="002D99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59398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97675" y="2635198"/>
            <a:ext cx="786163" cy="49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061485" y="705445"/>
            <a:ext cx="17243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Review ongoing: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610" y="0"/>
            <a:ext cx="6904390" cy="646879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J/ψ in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γ</a:t>
            </a:r>
            <a:r>
              <a:rPr lang="en-US" sz="3200" baseline="30000" dirty="0" smtClean="0">
                <a:solidFill>
                  <a:schemeClr val="accent1">
                    <a:lumMod val="75000"/>
                  </a:schemeClr>
                </a:solidFill>
              </a:rPr>
              <a:t>*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/A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15550" y="1417638"/>
            <a:ext cx="228050" cy="334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212" y="1239356"/>
            <a:ext cx="3306588" cy="4440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35" y="198843"/>
            <a:ext cx="3682900" cy="24644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35" y="2700324"/>
            <a:ext cx="4378732" cy="4514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36" y="3602481"/>
            <a:ext cx="4378732" cy="30392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4635" y="3151814"/>
            <a:ext cx="2994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Optical theorem relates J/ψ to F</a:t>
            </a:r>
            <a:r>
              <a:rPr lang="en-US" sz="1400" baseline="-25000" dirty="0" smtClean="0"/>
              <a:t>T</a:t>
            </a:r>
            <a:r>
              <a:rPr lang="en-US" sz="1400" dirty="0" smtClean="0"/>
              <a:t>=F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-F</a:t>
            </a:r>
            <a:r>
              <a:rPr lang="en-US" sz="1400" baseline="-25000" dirty="0" smtClean="0"/>
              <a:t>L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943600" y="5716976"/>
            <a:ext cx="24824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Coherent production in </a:t>
            </a:r>
            <a:r>
              <a:rPr lang="en-US" sz="1600" dirty="0" err="1" smtClean="0"/>
              <a:t>y</a:t>
            </a:r>
            <a:r>
              <a:rPr lang="en-US" sz="1600" dirty="0" smtClean="0"/>
              <a:t>*A</a:t>
            </a:r>
          </a:p>
          <a:p>
            <a:endParaRPr lang="en-US" sz="1600" dirty="0" smtClean="0"/>
          </a:p>
          <a:p>
            <a:r>
              <a:rPr lang="en-US" sz="1600" dirty="0" smtClean="0">
                <a:solidFill>
                  <a:srgbClr val="3366FF"/>
                </a:solidFill>
              </a:rPr>
              <a:t>Probing of nuclear matter</a:t>
            </a:r>
            <a:endParaRPr lang="en-US" sz="1600" dirty="0">
              <a:solidFill>
                <a:srgbClr val="3366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59231" y="1085467"/>
            <a:ext cx="1470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E=J/ψ or </a:t>
            </a:r>
            <a:r>
              <a:rPr lang="en-US" sz="1400" dirty="0" err="1" smtClean="0"/>
              <a:t>γ</a:t>
            </a:r>
            <a:r>
              <a:rPr lang="en-US" sz="1400" dirty="0" smtClean="0"/>
              <a:t> (DVCS)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106637" y="716135"/>
            <a:ext cx="1808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Test of saturation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2015" y="6135089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noFill/>
        </p:spPr>
        <p:txBody>
          <a:bodyPr>
            <a:normAutofit fontScale="90000"/>
          </a:bodyPr>
          <a:lstStyle/>
          <a:p>
            <a:r>
              <a:rPr lang="en-US" sz="3200" dirty="0"/>
              <a:t>Quark-Gluon Dynamics - Diffraction and HFS </a:t>
            </a:r>
            <a:r>
              <a:rPr lang="en-US" sz="1400" b="1" dirty="0"/>
              <a:t>(fwd jets)</a:t>
            </a:r>
            <a:endParaRPr lang="en-US" dirty="0"/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1219200" y="2630099"/>
            <a:ext cx="22780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/>
              <a:t>Production of high mass 1</a:t>
            </a:r>
            <a:r>
              <a:rPr lang="en-US" sz="1200" b="1" baseline="30000" dirty="0" smtClean="0"/>
              <a:t>-</a:t>
            </a:r>
            <a:r>
              <a:rPr lang="en-US" sz="1200" b="1" dirty="0" smtClean="0"/>
              <a:t> states</a:t>
            </a:r>
            <a:endParaRPr lang="en-US" sz="1200" b="1" dirty="0"/>
          </a:p>
        </p:txBody>
      </p:sp>
      <p:pic>
        <p:nvPicPr>
          <p:cNvPr id="15360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500" y="628798"/>
            <a:ext cx="2108571" cy="190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11" name="Line 11"/>
          <p:cNvSpPr>
            <a:spLocks noChangeShapeType="1"/>
          </p:cNvSpPr>
          <p:nvPr/>
        </p:nvSpPr>
        <p:spPr bwMode="auto">
          <a:xfrm>
            <a:off x="7162800" y="3962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383" y="2711450"/>
            <a:ext cx="3803454" cy="3689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799" y="762000"/>
            <a:ext cx="2727281" cy="17936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12383" y="2251501"/>
            <a:ext cx="3886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 smtClean="0"/>
          </a:p>
          <a:p>
            <a:r>
              <a:rPr lang="en-US" sz="1200" b="1" dirty="0" smtClean="0"/>
              <a:t>Understand multi-jet emission (</a:t>
            </a:r>
            <a:r>
              <a:rPr lang="en-US" sz="1200" b="1" dirty="0" err="1" smtClean="0"/>
              <a:t>unintegr</a:t>
            </a:r>
            <a:r>
              <a:rPr lang="en-US" sz="1200" b="1" dirty="0" smtClean="0"/>
              <a:t>. </a:t>
            </a:r>
            <a:r>
              <a:rPr lang="en-US" sz="1200" b="1" dirty="0" err="1" smtClean="0"/>
              <a:t>pdf’s</a:t>
            </a:r>
            <a:r>
              <a:rPr lang="en-US" sz="1200" b="1" dirty="0" smtClean="0"/>
              <a:t>), tune </a:t>
            </a:r>
            <a:r>
              <a:rPr lang="en-US" sz="1200" b="1" dirty="0" err="1" smtClean="0"/>
              <a:t>MC’s</a:t>
            </a:r>
            <a:endParaRPr lang="en-US" sz="1200" b="1" dirty="0" smtClean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29200" y="6400800"/>
            <a:ext cx="38761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At HERA resolved </a:t>
            </a:r>
            <a:r>
              <a:rPr lang="en-US" sz="1200" b="1" dirty="0" err="1" smtClean="0">
                <a:sym typeface="Symbol" charset="2"/>
              </a:rPr>
              <a:t></a:t>
            </a:r>
            <a:r>
              <a:rPr lang="en-US" sz="1200" b="1" dirty="0" smtClean="0"/>
              <a:t> effects mimic non-</a:t>
            </a:r>
            <a:r>
              <a:rPr lang="en-US" sz="1200" b="1" dirty="0" err="1" smtClean="0"/>
              <a:t>kt</a:t>
            </a:r>
            <a:r>
              <a:rPr lang="en-US" sz="1200" b="1" dirty="0" smtClean="0"/>
              <a:t> ordered emission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837" y="2907098"/>
            <a:ext cx="4003027" cy="37985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92071" y="1728281"/>
            <a:ext cx="1765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Factorisation</a:t>
            </a:r>
            <a:r>
              <a:rPr lang="en-US" sz="1400" dirty="0" smtClean="0">
                <a:solidFill>
                  <a:srgbClr val="FF0000"/>
                </a:solidFill>
              </a:rPr>
              <a:t> broken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(LHC fwd – </a:t>
            </a:r>
            <a:r>
              <a:rPr lang="en-US" sz="1400" dirty="0" err="1" smtClean="0">
                <a:solidFill>
                  <a:srgbClr val="FF0000"/>
                </a:solidFill>
              </a:rPr>
              <a:t>LHeC</a:t>
            </a:r>
            <a:r>
              <a:rPr lang="en-US" sz="1400" dirty="0" smtClean="0">
                <a:solidFill>
                  <a:srgbClr val="FF0000"/>
                </a:solidFill>
              </a:rPr>
              <a:t> diff)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40909" y="631975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1999" y="2562087"/>
            <a:ext cx="7904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I. Deep Inelastic Scattering, HERA,LHC and Physics at the </a:t>
            </a:r>
            <a:r>
              <a:rPr lang="en-US" sz="2400" dirty="0" err="1" smtClean="0"/>
              <a:t>LHeC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7772400" cy="609600"/>
          </a:xfrm>
        </p:spPr>
        <p:txBody>
          <a:bodyPr/>
          <a:lstStyle/>
          <a:p>
            <a:r>
              <a:rPr lang="en-US" sz="2400"/>
              <a:t>ee, ep, pp</a:t>
            </a:r>
            <a:endParaRPr lang="en-US"/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911" y="386522"/>
            <a:ext cx="8861647" cy="5919304"/>
          </a:xfrm>
          <a:prstGeom prst="rect">
            <a:avLst/>
          </a:prstGeom>
          <a:noFill/>
          <a:ln w="3175">
            <a:solidFill>
              <a:srgbClr val="334B7D"/>
            </a:solidFill>
            <a:miter lim="800000"/>
            <a:headEnd/>
            <a:tailEnd/>
          </a:ln>
          <a:effectLst/>
        </p:spPr>
      </p:pic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5851525" y="6446838"/>
            <a:ext cx="29876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err="1"/>
              <a:t>G.Altarelli</a:t>
            </a:r>
            <a:r>
              <a:rPr lang="en-US" sz="1200" dirty="0"/>
              <a:t>, </a:t>
            </a:r>
            <a:r>
              <a:rPr lang="en-US" sz="1200" dirty="0" err="1"/>
              <a:t>LHeC</a:t>
            </a:r>
            <a:r>
              <a:rPr lang="en-US" sz="1200" dirty="0"/>
              <a:t> Workshop </a:t>
            </a:r>
            <a:r>
              <a:rPr lang="en-US" sz="1200" dirty="0" err="1"/>
              <a:t>Divonne</a:t>
            </a:r>
            <a:r>
              <a:rPr lang="en-US" sz="1200" dirty="0"/>
              <a:t> 9/08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The Fermi Scale [1985-2010]</a:t>
            </a:r>
          </a:p>
        </p:txBody>
      </p:sp>
      <p:sp>
        <p:nvSpPr>
          <p:cNvPr id="20483" name="Oval 3"/>
          <p:cNvSpPr>
            <a:spLocks noChangeArrowheads="1"/>
          </p:cNvSpPr>
          <p:nvPr/>
        </p:nvSpPr>
        <p:spPr bwMode="auto">
          <a:xfrm>
            <a:off x="3200400" y="12192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4" name="Oval 4"/>
          <p:cNvSpPr>
            <a:spLocks noChangeArrowheads="1"/>
          </p:cNvSpPr>
          <p:nvPr/>
        </p:nvSpPr>
        <p:spPr bwMode="auto">
          <a:xfrm>
            <a:off x="609600" y="37338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5867400" y="36576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078288" y="2133600"/>
            <a:ext cx="113665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b quark</a:t>
            </a:r>
          </a:p>
          <a:p>
            <a:pPr algn="ctr"/>
            <a:r>
              <a:rPr lang="en-US" sz="1800"/>
              <a:t>top quark</a:t>
            </a:r>
          </a:p>
          <a:p>
            <a:pPr algn="ctr"/>
            <a:r>
              <a:rPr lang="en-US" sz="1800"/>
              <a:t>M</a:t>
            </a:r>
            <a:r>
              <a:rPr lang="en-US" sz="1800" baseline="-25000"/>
              <a:t>W</a:t>
            </a:r>
            <a:r>
              <a:rPr lang="en-US" sz="1800"/>
              <a:t>, H?</a:t>
            </a:r>
          </a:p>
          <a:p>
            <a:pPr algn="ctr"/>
            <a:endParaRPr lang="en-US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838200" y="4419600"/>
            <a:ext cx="2293938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gluon</a:t>
            </a:r>
          </a:p>
          <a:p>
            <a:pPr algn="ctr"/>
            <a:r>
              <a:rPr lang="en-US" sz="1800"/>
              <a:t>h.o. strong </a:t>
            </a:r>
          </a:p>
          <a:p>
            <a:pPr algn="ctr"/>
            <a:r>
              <a:rPr lang="en-US" sz="1800"/>
              <a:t>c,b  distributions</a:t>
            </a:r>
          </a:p>
          <a:p>
            <a:pPr algn="ctr"/>
            <a:r>
              <a:rPr lang="en-US" sz="1800"/>
              <a:t>high parton densities</a:t>
            </a:r>
          </a:p>
          <a:p>
            <a:pPr algn="ctr"/>
            <a:endParaRPr lang="en-US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6248400" y="4343400"/>
            <a:ext cx="2038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M</a:t>
            </a:r>
            <a:r>
              <a:rPr lang="en-US" sz="1800" baseline="-25000"/>
              <a:t>Z</a:t>
            </a:r>
            <a:r>
              <a:rPr lang="en-US" sz="1800"/>
              <a:t> , sin</a:t>
            </a:r>
            <a:r>
              <a:rPr lang="en-US" sz="1800" baseline="30000"/>
              <a:t>2 </a:t>
            </a:r>
            <a:r>
              <a:rPr lang="en-US" sz="1800">
                <a:sym typeface="Symbol" charset="2"/>
              </a:rPr>
              <a:t></a:t>
            </a:r>
            <a:endParaRPr lang="en-US" sz="1800"/>
          </a:p>
          <a:p>
            <a:pPr algn="ctr"/>
            <a:r>
              <a:rPr lang="en-US" sz="1800"/>
              <a:t>3 neutrinos</a:t>
            </a:r>
          </a:p>
          <a:p>
            <a:pPr algn="ctr"/>
            <a:r>
              <a:rPr lang="en-US" sz="1800"/>
              <a:t>h.o. el.weak (t,H?)</a:t>
            </a:r>
            <a:endParaRPr lang="en-US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1736725" y="3851275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ep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6934200" y="38862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+</a:t>
            </a:r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-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4267200" y="1365250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pp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3733800" y="4267200"/>
            <a:ext cx="1822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The Standard</a:t>
            </a:r>
          </a:p>
          <a:p>
            <a:r>
              <a:rPr lang="en-US" sz="1800" b="1"/>
              <a:t>Model Triumph</a:t>
            </a:r>
            <a:endParaRPr lang="en-US" sz="1800"/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4343400" y="1447800"/>
            <a:ext cx="2286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4168775" y="3124200"/>
            <a:ext cx="1387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Tevatron</a:t>
            </a:r>
            <a:endParaRPr lang="en-US" dirty="0"/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6848475" y="5486400"/>
            <a:ext cx="1438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LEP/SLC</a:t>
            </a:r>
            <a:endParaRPr lang="en-US" dirty="0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1600200" y="5746750"/>
            <a:ext cx="1030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HERA</a:t>
            </a:r>
            <a:endParaRPr lang="en-US" dirty="0"/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>
            <a:off x="5638800" y="35052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 flipV="1">
            <a:off x="3048000" y="3581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>
            <a:off x="3429000" y="51054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5334000" cy="5334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Deep Inelastic Scattering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endParaRPr lang="en-US" sz="3200" dirty="0"/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219200"/>
            <a:ext cx="6172200" cy="47513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6615719" y="304800"/>
            <a:ext cx="2288783" cy="569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In DIS the inclusive</a:t>
            </a:r>
          </a:p>
          <a:p>
            <a:r>
              <a:rPr lang="en-US" sz="1400" dirty="0"/>
              <a:t>cross section depends</a:t>
            </a:r>
          </a:p>
          <a:p>
            <a:r>
              <a:rPr lang="en-US" sz="1400" dirty="0"/>
              <a:t>on two variables, the</a:t>
            </a:r>
          </a:p>
          <a:p>
            <a:r>
              <a:rPr lang="en-US" sz="1400" dirty="0"/>
              <a:t>negative 4-momentum </a:t>
            </a:r>
          </a:p>
          <a:p>
            <a:r>
              <a:rPr lang="en-US" sz="1400" dirty="0"/>
              <a:t>transfer squared (Q</a:t>
            </a:r>
            <a:r>
              <a:rPr lang="en-US" sz="1400" baseline="30000" dirty="0"/>
              <a:t>2</a:t>
            </a:r>
            <a:r>
              <a:rPr lang="en-US" sz="1400" dirty="0"/>
              <a:t> ),</a:t>
            </a:r>
          </a:p>
          <a:p>
            <a:r>
              <a:rPr lang="en-US" sz="1400" dirty="0"/>
              <a:t>which determines the</a:t>
            </a:r>
          </a:p>
          <a:p>
            <a:r>
              <a:rPr lang="en-US" sz="1400" dirty="0"/>
              <a:t>resolving power of the</a:t>
            </a:r>
          </a:p>
          <a:p>
            <a:r>
              <a:rPr lang="en-US" sz="1400" dirty="0"/>
              <a:t>exchanged particle in</a:t>
            </a:r>
          </a:p>
          <a:p>
            <a:r>
              <a:rPr lang="en-US" sz="1400" dirty="0"/>
              <a:t>terms of </a:t>
            </a:r>
            <a:r>
              <a:rPr lang="en-US" sz="1400" dirty="0" err="1"/>
              <a:t>p</a:t>
            </a:r>
            <a:r>
              <a:rPr lang="en-US" sz="1400" dirty="0"/>
              <a:t> substructure,</a:t>
            </a:r>
            <a:endParaRPr lang="en-US" sz="1400" dirty="0" smtClean="0"/>
          </a:p>
          <a:p>
            <a:r>
              <a:rPr lang="en-US" sz="1400" dirty="0" smtClean="0"/>
              <a:t>and  </a:t>
            </a:r>
            <a:r>
              <a:rPr lang="en-US" sz="1400" dirty="0"/>
              <a:t>the variable</a:t>
            </a:r>
            <a:endParaRPr lang="en-US" sz="1400" dirty="0" smtClean="0"/>
          </a:p>
          <a:p>
            <a:r>
              <a:rPr lang="en-US" sz="1400" dirty="0" err="1" smtClean="0"/>
              <a:t>Bjorken</a:t>
            </a:r>
            <a:r>
              <a:rPr lang="en-US" sz="1400" dirty="0" smtClean="0"/>
              <a:t> </a:t>
            </a:r>
            <a:r>
              <a:rPr lang="en-US" sz="1400" dirty="0" err="1" smtClean="0"/>
              <a:t>x</a:t>
            </a:r>
            <a:r>
              <a:rPr lang="en-US" sz="1400" dirty="0" smtClean="0"/>
              <a:t>, </a:t>
            </a:r>
            <a:r>
              <a:rPr lang="en-US" sz="1400" dirty="0"/>
              <a:t>which Feynman</a:t>
            </a:r>
            <a:endParaRPr lang="en-US" sz="1400" dirty="0" smtClean="0"/>
          </a:p>
          <a:p>
            <a:r>
              <a:rPr lang="en-US" sz="1400" dirty="0" smtClean="0"/>
              <a:t>could </a:t>
            </a:r>
            <a:r>
              <a:rPr lang="en-US" sz="1400" dirty="0"/>
              <a:t>relate to the fraction</a:t>
            </a:r>
            <a:endParaRPr lang="en-US" sz="1400" dirty="0" smtClean="0"/>
          </a:p>
          <a:p>
            <a:r>
              <a:rPr lang="en-US" sz="1400" dirty="0" smtClean="0"/>
              <a:t>of momentum </a:t>
            </a:r>
            <a:r>
              <a:rPr lang="en-US" sz="1400" dirty="0"/>
              <a:t>of the proton</a:t>
            </a:r>
          </a:p>
          <a:p>
            <a:r>
              <a:rPr lang="en-US" sz="1400" dirty="0"/>
              <a:t>carried by a </a:t>
            </a:r>
            <a:r>
              <a:rPr lang="en-US" sz="1400" dirty="0" err="1"/>
              <a:t>parton</a:t>
            </a:r>
            <a:r>
              <a:rPr lang="en-US" sz="1400" dirty="0" smtClean="0"/>
              <a:t> [in </a:t>
            </a:r>
            <a:endParaRPr lang="en-US" sz="1400" dirty="0"/>
          </a:p>
          <a:p>
            <a:r>
              <a:rPr lang="en-US" sz="1400" dirty="0"/>
              <a:t>what he called the</a:t>
            </a:r>
          </a:p>
          <a:p>
            <a:r>
              <a:rPr lang="en-US" sz="1400" dirty="0"/>
              <a:t>‘infinite momentum frame’</a:t>
            </a:r>
          </a:p>
          <a:p>
            <a:r>
              <a:rPr lang="en-US" sz="1400" dirty="0"/>
              <a:t>in which the transverse</a:t>
            </a:r>
          </a:p>
          <a:p>
            <a:r>
              <a:rPr lang="en-US" sz="1400" dirty="0" err="1"/>
              <a:t>momenta</a:t>
            </a:r>
            <a:r>
              <a:rPr lang="en-US" sz="1400" dirty="0"/>
              <a:t> are </a:t>
            </a:r>
            <a:r>
              <a:rPr lang="en-US" sz="1400" dirty="0" smtClean="0"/>
              <a:t>neglected].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Feynman’s </a:t>
            </a:r>
            <a:r>
              <a:rPr lang="en-US" sz="1400" dirty="0" err="1"/>
              <a:t>partons</a:t>
            </a:r>
            <a:r>
              <a:rPr lang="en-US" sz="1400" dirty="0"/>
              <a:t> were</a:t>
            </a:r>
          </a:p>
          <a:p>
            <a:r>
              <a:rPr lang="en-US" sz="1400" dirty="0"/>
              <a:t>readily linked to Gell-Mann</a:t>
            </a:r>
            <a:endParaRPr lang="en-US" sz="1400" dirty="0" smtClean="0"/>
          </a:p>
          <a:p>
            <a:r>
              <a:rPr lang="en-US" sz="1400" dirty="0" smtClean="0"/>
              <a:t>and Zweig’s </a:t>
            </a:r>
            <a:r>
              <a:rPr lang="en-US" sz="1400" dirty="0"/>
              <a:t>quarks.</a:t>
            </a:r>
            <a:r>
              <a:rPr lang="en-US" sz="1400" dirty="0" smtClean="0"/>
              <a:t> </a:t>
            </a:r>
          </a:p>
          <a:p>
            <a:endParaRPr lang="en-US" sz="1400" dirty="0" smtClean="0"/>
          </a:p>
          <a:p>
            <a:r>
              <a:rPr lang="en-US" sz="1400" dirty="0"/>
              <a:t>This process has been for</a:t>
            </a:r>
            <a:endParaRPr lang="en-US" sz="1400" dirty="0" smtClean="0"/>
          </a:p>
          <a:p>
            <a:r>
              <a:rPr lang="en-US" sz="1400" dirty="0" smtClean="0"/>
              <a:t>20 </a:t>
            </a:r>
            <a:r>
              <a:rPr lang="en-US" sz="1400" dirty="0"/>
              <a:t>years recently been </a:t>
            </a:r>
          </a:p>
          <a:p>
            <a:r>
              <a:rPr lang="en-US" sz="1400" dirty="0"/>
              <a:t>investigated at HERA.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2971800" y="1371600"/>
            <a:ext cx="3048000" cy="2362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581400" y="1524000"/>
          <a:ext cx="1828800" cy="2030278"/>
        </p:xfrm>
        <a:graphic>
          <a:graphicData uri="http://schemas.openxmlformats.org/presentationml/2006/ole">
            <p:oleObj spid="_x0000_s20482" name="Equation" r:id="rId5" imgW="1498600" imgH="1663700" progId="Equation.3">
              <p:embed/>
            </p:oleObj>
          </a:graphicData>
        </a:graphic>
      </p:graphicFrame>
      <p:sp>
        <p:nvSpPr>
          <p:cNvPr id="10" name="Rectangle 9"/>
          <p:cNvSpPr/>
          <p:nvPr/>
        </p:nvSpPr>
        <p:spPr bwMode="auto">
          <a:xfrm>
            <a:off x="304800" y="3733800"/>
            <a:ext cx="5943600" cy="2209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04510" y="3734766"/>
          <a:ext cx="1195690" cy="1980234"/>
        </p:xfrm>
        <a:graphic>
          <a:graphicData uri="http://schemas.openxmlformats.org/presentationml/2006/ole">
            <p:oleObj spid="_x0000_s20483" name="Equation" r:id="rId6" imgW="1244600" imgH="2057400" progId="Equation.3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819400" y="4114800"/>
          <a:ext cx="3453897" cy="1600200"/>
        </p:xfrm>
        <a:graphic>
          <a:graphicData uri="http://schemas.openxmlformats.org/presentationml/2006/ole">
            <p:oleObj spid="_x0000_s20484" name="Equation" r:id="rId7" imgW="2768600" imgH="1282700" progId="Equation.3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600200" y="5026223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- </a:t>
            </a:r>
            <a:r>
              <a:rPr lang="en-US" sz="1400" dirty="0" err="1" smtClean="0">
                <a:solidFill>
                  <a:srgbClr val="000000"/>
                </a:solidFill>
              </a:rPr>
              <a:t>ep</a:t>
            </a:r>
            <a:r>
              <a:rPr lang="en-US" sz="1400" dirty="0" smtClean="0">
                <a:solidFill>
                  <a:srgbClr val="000000"/>
                </a:solidFill>
              </a:rPr>
              <a:t> collider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6056499"/>
            <a:ext cx="85143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Deep inelastic scattering resolves the nucleon structure. If </a:t>
            </a:r>
            <a:r>
              <a:rPr lang="en-US" sz="1600" b="1" dirty="0" err="1" smtClean="0">
                <a:solidFill>
                  <a:srgbClr val="0000FF"/>
                </a:solidFill>
              </a:rPr>
              <a:t>s</a:t>
            </a:r>
            <a:r>
              <a:rPr lang="en-US" sz="1600" b="1" dirty="0" smtClean="0">
                <a:solidFill>
                  <a:srgbClr val="0000FF"/>
                </a:solidFill>
              </a:rPr>
              <a:t> is high: produce new states</a:t>
            </a:r>
          </a:p>
          <a:p>
            <a:r>
              <a:rPr lang="en-US" sz="1600" b="1" dirty="0" smtClean="0">
                <a:solidFill>
                  <a:srgbClr val="0000FF"/>
                </a:solidFill>
              </a:rPr>
              <a:t>Kinematics is determined with scattered electron or with HFS </a:t>
            </a:r>
            <a:r>
              <a:rPr lang="en-US" sz="1600" b="1" dirty="0" err="1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1600" b="1" dirty="0" smtClean="0">
                <a:solidFill>
                  <a:srgbClr val="0000FF"/>
                </a:solidFill>
                <a:sym typeface="Wingdings"/>
              </a:rPr>
              <a:t> high precision due to redundancy</a:t>
            </a:r>
            <a:endParaRPr lang="en-US" sz="1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3513</Words>
  <Application>Microsoft Macintosh PowerPoint</Application>
  <PresentationFormat>On-screen Show (4:3)</PresentationFormat>
  <Paragraphs>684</Paragraphs>
  <Slides>51</Slides>
  <Notes>12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Office Theme</vt:lpstr>
      <vt:lpstr>???</vt:lpstr>
      <vt:lpstr>???</vt:lpstr>
      <vt:lpstr>???</vt:lpstr>
      <vt:lpstr>Equation</vt:lpstr>
      <vt:lpstr>Microsoft Equation</vt:lpstr>
      <vt:lpstr>The Large Hadron Electron Collider at CERN  An Introduction to the LHeC Project</vt:lpstr>
      <vt:lpstr>Slide 2</vt:lpstr>
      <vt:lpstr>Slide 3</vt:lpstr>
      <vt:lpstr>Project Milestones</vt:lpstr>
      <vt:lpstr>Slide 5</vt:lpstr>
      <vt:lpstr>Slide 6</vt:lpstr>
      <vt:lpstr>ee, ep, pp</vt:lpstr>
      <vt:lpstr>The Fermi Scale [1985-2010]</vt:lpstr>
      <vt:lpstr>Deep Inelastic Scattering </vt:lpstr>
      <vt:lpstr>Results from HERA</vt:lpstr>
      <vt:lpstr>What HERA could not do or has not done</vt:lpstr>
      <vt:lpstr>Complementing the LHC with ep/A</vt:lpstr>
      <vt:lpstr>Slide 13</vt:lpstr>
      <vt:lpstr>Strong Coupling Constant</vt:lpstr>
      <vt:lpstr>Treatment of charm influences αs</vt:lpstr>
      <vt:lpstr>Beauty - MSSM Higgs</vt:lpstr>
      <vt:lpstr>Higgs</vt:lpstr>
      <vt:lpstr>  Strange and Valence Quarks</vt:lpstr>
      <vt:lpstr>Top and Top Production in Charged Currents</vt:lpstr>
      <vt:lpstr>High Parton Densities</vt:lpstr>
      <vt:lpstr>Slide 21</vt:lpstr>
      <vt:lpstr>Electron-Ion Scattering</vt:lpstr>
      <vt:lpstr>          Nuclear Parton Distributions</vt:lpstr>
      <vt:lpstr>In-medium Hadronisation</vt:lpstr>
      <vt:lpstr>The TeV Scale [2010-2035..]</vt:lpstr>
      <vt:lpstr>Slide 26</vt:lpstr>
      <vt:lpstr>Slide 27</vt:lpstr>
      <vt:lpstr>Electron Beam -Two Options </vt:lpstr>
      <vt:lpstr>e Ring- p/A Ring</vt:lpstr>
      <vt:lpstr>Slide 30</vt:lpstr>
      <vt:lpstr>Slide 31</vt:lpstr>
      <vt:lpstr>60 GeV Energy Recovery Linac</vt:lpstr>
      <vt:lpstr>Slide 33</vt:lpstr>
      <vt:lpstr>Slide 34</vt:lpstr>
      <vt:lpstr> Detector Requirements</vt:lpstr>
      <vt:lpstr>LHeC Detector Overview</vt:lpstr>
      <vt:lpstr>Detector Magnets</vt:lpstr>
      <vt:lpstr> Silicon Tracker and EM Calorimeter</vt:lpstr>
      <vt:lpstr>Liquid Argon Electromagnetic Calorimeter </vt:lpstr>
      <vt:lpstr> Hadronic Tile Calorimeter </vt:lpstr>
      <vt:lpstr>Outlook</vt:lpstr>
      <vt:lpstr>Slide 42</vt:lpstr>
      <vt:lpstr>Slide 43</vt:lpstr>
      <vt:lpstr>Slide 44</vt:lpstr>
      <vt:lpstr>backup</vt:lpstr>
      <vt:lpstr>Deep Inelastic Scattering - History and Prospects</vt:lpstr>
      <vt:lpstr>Physics and Range</vt:lpstr>
      <vt:lpstr>Why an ep/A Experiment at TeV Energies?</vt:lpstr>
      <vt:lpstr>Summary of Design Parameters </vt:lpstr>
      <vt:lpstr>J/ψ in γ*p/A</vt:lpstr>
      <vt:lpstr>Quark-Gluon Dynamics - Diffraction and HFS (fwd jets)</vt:lpstr>
    </vt:vector>
  </TitlesOfParts>
  <Company>Liverpool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max klein</dc:creator>
  <cp:lastModifiedBy>max klein</cp:lastModifiedBy>
  <cp:revision>29</cp:revision>
  <dcterms:created xsi:type="dcterms:W3CDTF">2012-01-12T08:29:08Z</dcterms:created>
  <dcterms:modified xsi:type="dcterms:W3CDTF">2012-01-12T14:03:40Z</dcterms:modified>
</cp:coreProperties>
</file>