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embeddings/Microsoft_Equation5.bin" ContentType="application/vnd.openxmlformats-officedocument.oleObject"/>
  <Default Extension="bin" ContentType="application/vnd.openxmlformats-officedocument.presentationml.printerSettings"/>
  <Default Extension="wmf" ContentType="image/x-wmf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7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embeddings/Microsoft_Equation11.bin" ContentType="application/vnd.openxmlformats-officedocument.oleObject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embeddings/Microsoft_Equation4.bin" ContentType="application/vnd.openxmlformats-officedocument.oleObject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5"/>
  </p:notesMasterIdLst>
  <p:sldIdLst>
    <p:sldId id="258" r:id="rId2"/>
    <p:sldId id="336" r:id="rId3"/>
    <p:sldId id="337" r:id="rId4"/>
    <p:sldId id="338" r:id="rId5"/>
    <p:sldId id="259" r:id="rId6"/>
    <p:sldId id="292" r:id="rId7"/>
    <p:sldId id="297" r:id="rId8"/>
    <p:sldId id="298" r:id="rId9"/>
    <p:sldId id="257" r:id="rId10"/>
    <p:sldId id="260" r:id="rId11"/>
    <p:sldId id="274" r:id="rId12"/>
    <p:sldId id="299" r:id="rId13"/>
    <p:sldId id="300" r:id="rId14"/>
    <p:sldId id="307" r:id="rId15"/>
    <p:sldId id="309" r:id="rId16"/>
    <p:sldId id="302" r:id="rId17"/>
    <p:sldId id="301" r:id="rId18"/>
    <p:sldId id="261" r:id="rId19"/>
    <p:sldId id="264" r:id="rId20"/>
    <p:sldId id="263" r:id="rId21"/>
    <p:sldId id="303" r:id="rId22"/>
    <p:sldId id="330" r:id="rId23"/>
    <p:sldId id="312" r:id="rId24"/>
    <p:sldId id="314" r:id="rId25"/>
    <p:sldId id="320" r:id="rId26"/>
    <p:sldId id="339" r:id="rId27"/>
    <p:sldId id="317" r:id="rId28"/>
    <p:sldId id="313" r:id="rId29"/>
    <p:sldId id="316" r:id="rId30"/>
    <p:sldId id="291" r:id="rId31"/>
    <p:sldId id="278" r:id="rId32"/>
    <p:sldId id="269" r:id="rId33"/>
    <p:sldId id="275" r:id="rId34"/>
    <p:sldId id="284" r:id="rId35"/>
    <p:sldId id="289" r:id="rId36"/>
    <p:sldId id="279" r:id="rId37"/>
    <p:sldId id="273" r:id="rId38"/>
    <p:sldId id="283" r:id="rId39"/>
    <p:sldId id="340" r:id="rId40"/>
    <p:sldId id="277" r:id="rId41"/>
    <p:sldId id="296" r:id="rId42"/>
    <p:sldId id="341" r:id="rId43"/>
    <p:sldId id="325" r:id="rId44"/>
    <p:sldId id="311" r:id="rId45"/>
    <p:sldId id="272" r:id="rId46"/>
    <p:sldId id="327" r:id="rId47"/>
    <p:sldId id="328" r:id="rId48"/>
    <p:sldId id="324" r:id="rId49"/>
    <p:sldId id="266" r:id="rId50"/>
    <p:sldId id="329" r:id="rId51"/>
    <p:sldId id="335" r:id="rId52"/>
    <p:sldId id="334" r:id="rId53"/>
    <p:sldId id="326" r:id="rId54"/>
    <p:sldId id="305" r:id="rId55"/>
    <p:sldId id="281" r:id="rId56"/>
    <p:sldId id="280" r:id="rId57"/>
    <p:sldId id="276" r:id="rId58"/>
    <p:sldId id="287" r:id="rId59"/>
    <p:sldId id="331" r:id="rId60"/>
    <p:sldId id="315" r:id="rId61"/>
    <p:sldId id="285" r:id="rId62"/>
    <p:sldId id="319" r:id="rId63"/>
    <p:sldId id="318" r:id="rId64"/>
    <p:sldId id="304" r:id="rId65"/>
    <p:sldId id="306" r:id="rId66"/>
    <p:sldId id="271" r:id="rId67"/>
    <p:sldId id="270" r:id="rId68"/>
    <p:sldId id="267" r:id="rId69"/>
    <p:sldId id="290" r:id="rId70"/>
    <p:sldId id="288" r:id="rId71"/>
    <p:sldId id="294" r:id="rId72"/>
    <p:sldId id="332" r:id="rId73"/>
    <p:sldId id="333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626539"/>
    <a:srgbClr val="E7DCBB"/>
    <a:srgbClr val="C8D144"/>
    <a:srgbClr val="17392E"/>
    <a:srgbClr val="1F497D"/>
    <a:srgbClr val="74B9E8"/>
    <a:srgbClr val="FFFFFF"/>
    <a:srgbClr val="C9A122"/>
    <a:srgbClr val="F4A65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7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Relationship Id="rId2" Type="http://schemas.openxmlformats.org/officeDocument/2006/relationships/image" Target="../media/image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Relationship Id="rId2" Type="http://schemas.openxmlformats.org/officeDocument/2006/relationships/image" Target="../media/image1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ict"/><Relationship Id="rId4" Type="http://schemas.openxmlformats.org/officeDocument/2006/relationships/image" Target="../media/image85.pict"/><Relationship Id="rId5" Type="http://schemas.openxmlformats.org/officeDocument/2006/relationships/image" Target="../media/image86.pict"/><Relationship Id="rId6" Type="http://schemas.openxmlformats.org/officeDocument/2006/relationships/image" Target="../media/image87.pict"/><Relationship Id="rId1" Type="http://schemas.openxmlformats.org/officeDocument/2006/relationships/image" Target="../media/image82.pict"/><Relationship Id="rId2" Type="http://schemas.openxmlformats.org/officeDocument/2006/relationships/image" Target="../media/image83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ict"/><Relationship Id="rId2" Type="http://schemas.openxmlformats.org/officeDocument/2006/relationships/image" Target="../media/image140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03374-7BCE-1741-900E-7E7F2FDAD86A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3028D-2A49-7445-9287-A77348F7C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FD5889-25FC-7746-8A5A-8FDD08F72A7D}" type="slidenum">
              <a:rPr lang="en-US"/>
              <a:pPr/>
              <a:t>2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5FC8AC-1F97-C741-ABB4-6E6309EF49B7}" type="slidenum">
              <a:rPr lang="en-US"/>
              <a:pPr/>
              <a:t>38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D7E1E31-D773-A744-B8DD-C042CBAE2D2B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0ACEE3-DF7B-0F4A-9B6A-879E96DA7D3A}" type="slidenum">
              <a:rPr lang="en-GB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FB7084-2CB3-5945-A47B-75ED1750B690}" type="slidenum">
              <a:rPr lang="en-US"/>
              <a:pPr/>
              <a:t>45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1A98D-A555-5940-857A-B595C507BED3}" type="slidenum">
              <a:rPr lang="en-US">
                <a:solidFill>
                  <a:srgbClr val="C0504D"/>
                </a:solidFill>
              </a:rPr>
              <a:pPr/>
              <a:t>55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77" y="4343695"/>
            <a:ext cx="5487048" cy="411391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882" tIns="45441" rIns="90882" bIns="45441"/>
          <a:lstStyle/>
          <a:p>
            <a:pPr>
              <a:spcBef>
                <a:spcPct val="0"/>
              </a:spcBef>
            </a:pPr>
            <a:endParaRPr lang="en-GB" sz="18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5ED6-860C-F14C-9195-EBA6F9AD5FC7}" type="slidenum">
              <a:rPr lang="en-US"/>
              <a:pPr/>
              <a:t>61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D8F0D0-1814-CB44-B25C-03C81918990E}" type="slidenum">
              <a:rPr lang="en-US"/>
              <a:pPr/>
              <a:t>63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370DE-6481-F546-A6B8-65803EFCE304}" type="slidenum">
              <a:rPr lang="en-US"/>
              <a:pPr/>
              <a:t>70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8D94F-9924-C64A-AEAE-791C515E80DA}" type="slidenum">
              <a:rPr lang="en-US"/>
              <a:pPr/>
              <a:t>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D317A-59C5-9F4E-A642-60E4DB711D9D}" type="slidenum">
              <a:rPr lang="en-US"/>
              <a:pPr/>
              <a:t>4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AD4549-2588-6049-B0E4-729947816EDA}" type="slidenum">
              <a:rPr lang="en-US"/>
              <a:pPr/>
              <a:t>27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549D1B-1F45-A242-85B3-4342C6A8B6B6}" type="slidenum">
              <a:rPr lang="en-US"/>
              <a:pPr/>
              <a:t>29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D3774-E9ED-F343-90AA-200D53C66B17}" type="slidenum">
              <a:rPr lang="en-US"/>
              <a:pPr/>
              <a:t>32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5ED6-860C-F14C-9195-EBA6F9AD5FC7}" type="slidenum">
              <a:rPr lang="en-US"/>
              <a:pPr/>
              <a:t>33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29B0DE-40B0-F945-B82B-F69107AEA7C4}" type="slidenum">
              <a:rPr lang="en-US"/>
              <a:pPr/>
              <a:t>34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12B9F-6BBE-BA4F-8113-C09D0E3A8301}" type="slidenum">
              <a:rPr lang="en-US"/>
              <a:pPr/>
              <a:t>35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B99E-71E6-7A40-A0CE-DE8BDBBF6023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jpe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oleObject" Target="???" TargetMode="External"/><Relationship Id="rId10" Type="http://schemas.openxmlformats.org/officeDocument/2006/relationships/image" Target="../media/image19.wmf"/><Relationship Id="rId11" Type="http://schemas.openxmlformats.org/officeDocument/2006/relationships/image" Target="../media/image20.pn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jpeg"/><Relationship Id="rId15" Type="http://schemas.openxmlformats.org/officeDocument/2006/relationships/image" Target="../media/image24.png"/><Relationship Id="rId16" Type="http://schemas.openxmlformats.org/officeDocument/2006/relationships/image" Target="../media/image25.jpeg"/><Relationship Id="rId17" Type="http://schemas.openxmlformats.org/officeDocument/2006/relationships/image" Target="../media/image26.png"/><Relationship Id="rId18" Type="http://schemas.openxmlformats.org/officeDocument/2006/relationships/image" Target="../media/image27.jpeg"/><Relationship Id="rId19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df"/><Relationship Id="rId7" Type="http://schemas.openxmlformats.org/officeDocument/2006/relationships/image" Target="../media/image7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81.png"/><Relationship Id="rId5" Type="http://schemas.openxmlformats.org/officeDocument/2006/relationships/oleObject" Target="../embeddings/Microsoft_Equation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88.png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8" Type="http://schemas.openxmlformats.org/officeDocument/2006/relationships/oleObject" Target="../embeddings/Microsoft_Equation7.bin"/><Relationship Id="rId9" Type="http://schemas.openxmlformats.org/officeDocument/2006/relationships/oleObject" Target="../embeddings/Microsoft_Equation8.bin"/><Relationship Id="rId10" Type="http://schemas.openxmlformats.org/officeDocument/2006/relationships/oleObject" Target="../embeddings/Microsoft_Equation9.bin"/><Relationship Id="rId11" Type="http://schemas.openxmlformats.org/officeDocument/2006/relationships/image" Target="../media/image8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oleObject" Target="../embeddings/Microsoft_Equation10.bin"/><Relationship Id="rId5" Type="http://schemas.openxmlformats.org/officeDocument/2006/relationships/oleObject" Target="../embeddings/Microsoft_Equation11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5478"/>
            <a:ext cx="7772400" cy="807416"/>
          </a:xfrm>
          <a:solidFill>
            <a:srgbClr val="C9A122">
              <a:alpha val="27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25367B"/>
                </a:solidFill>
              </a:rPr>
              <a:t>Deep Inelastic Scattering with the LHC</a:t>
            </a:r>
            <a:r>
              <a:rPr lang="en-US" sz="2800" b="1" baseline="30000" dirty="0" smtClean="0">
                <a:solidFill>
                  <a:srgbClr val="25367B"/>
                </a:solidFill>
              </a:rPr>
              <a:t>*</a:t>
            </a:r>
            <a:endParaRPr lang="en-US" sz="2800" b="1" dirty="0">
              <a:solidFill>
                <a:srgbClr val="25367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7715" y="1711739"/>
            <a:ext cx="1101120" cy="1754327"/>
          </a:xfrm>
          <a:prstGeom prst="rect">
            <a:avLst/>
          </a:prstGeom>
          <a:noFill/>
          <a:ln w="22225">
            <a:solidFill>
              <a:srgbClr val="BBA7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B8A"/>
                </a:solidFill>
              </a:rPr>
              <a:t>Overview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Ring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LINAC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Physics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Detector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Status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3972" y="3859431"/>
            <a:ext cx="1325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Max Klein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ATLAS and H1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7" name="Picture 6" descr="liv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97" y="4675285"/>
            <a:ext cx="1971685" cy="495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2309" y="5872248"/>
            <a:ext cx="380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Seminar at NIKHEF, Amsterdam, 1.4.11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216" y="5018123"/>
            <a:ext cx="1544983" cy="10387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14435" y="6062870"/>
            <a:ext cx="203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http://</a:t>
            </a:r>
            <a:r>
              <a:rPr lang="en-US" b="1" dirty="0" err="1" smtClean="0">
                <a:solidFill>
                  <a:srgbClr val="000000"/>
                </a:solidFill>
              </a:rPr>
              <a:t>cern.ch/lhec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986" y="6432202"/>
            <a:ext cx="3890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dirty="0" smtClean="0">
                <a:solidFill>
                  <a:srgbClr val="1F497D"/>
                </a:solidFill>
              </a:rPr>
              <a:t>*</a:t>
            </a:r>
            <a:r>
              <a:rPr lang="en-US" sz="1200" b="1" dirty="0" smtClean="0">
                <a:solidFill>
                  <a:srgbClr val="1F497D"/>
                </a:solidFill>
              </a:rPr>
              <a:t>All tentative - work in progress - prior to CDR publication..</a:t>
            </a:r>
            <a:endParaRPr lang="en-US" sz="1200" b="1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1680" y="4601337"/>
            <a:ext cx="2096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An Introduction to the</a:t>
            </a:r>
            <a:endParaRPr lang="en-US" sz="1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9660"/>
          </a:xfrm>
          <a:solidFill>
            <a:srgbClr val="D1B039">
              <a:alpha val="27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Two Options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687818" y="3975652"/>
          <a:ext cx="3887788" cy="1985962"/>
        </p:xfrm>
        <a:graphic>
          <a:graphicData uri="http://schemas.openxmlformats.org/presentationml/2006/ole">
            <p:oleObj spid="_x0000_s17410" name="Equation" r:id="rId3" imgW="3162300" imgH="1612900" progId="Equation.3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942975" y="1356622"/>
          <a:ext cx="3898900" cy="2078037"/>
        </p:xfrm>
        <a:graphic>
          <a:graphicData uri="http://schemas.openxmlformats.org/presentationml/2006/ole">
            <p:oleObj spid="_x0000_s17411" name="Equation" r:id="rId4" imgW="3175000" imgH="16891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36399" y="1356622"/>
            <a:ext cx="3313728" cy="206210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</a:rPr>
              <a:t>Ring-Ring</a:t>
            </a:r>
          </a:p>
          <a:p>
            <a:r>
              <a:rPr lang="en-US" dirty="0" smtClean="0"/>
              <a:t>Power Limit of 100 MW wall plug</a:t>
            </a:r>
          </a:p>
          <a:p>
            <a:r>
              <a:rPr lang="en-US" dirty="0" smtClean="0"/>
              <a:t>“ultimate” LHC proton beam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smtClean="0"/>
              <a:t>± </a:t>
            </a:r>
            <a:r>
              <a:rPr lang="en-US" dirty="0" smtClean="0"/>
              <a:t>beam</a:t>
            </a:r>
            <a:endParaRPr lang="en-US" baseline="30000" dirty="0" smtClean="0"/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L = 2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2975" y="3821043"/>
            <a:ext cx="2980303" cy="2431435"/>
          </a:xfrm>
          <a:prstGeom prst="rect">
            <a:avLst/>
          </a:prstGeom>
          <a:noFill/>
          <a:ln>
            <a:solidFill>
              <a:srgbClr val="C9A12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1B039"/>
                </a:solidFill>
              </a:rPr>
              <a:t>LINAC Ring </a:t>
            </a:r>
          </a:p>
          <a:p>
            <a:r>
              <a:rPr lang="en-US" dirty="0" smtClean="0"/>
              <a:t>Pulsed</a:t>
            </a:r>
            <a:r>
              <a:rPr lang="en-US" b="1" dirty="0" smtClean="0"/>
              <a:t>, 60 </a:t>
            </a:r>
            <a:r>
              <a:rPr lang="en-US" b="1" dirty="0" err="1" smtClean="0"/>
              <a:t>GeV</a:t>
            </a:r>
            <a:r>
              <a:rPr lang="en-US" dirty="0" smtClean="0"/>
              <a:t>: ~10</a:t>
            </a:r>
            <a:r>
              <a:rPr lang="en-US" baseline="30000" dirty="0" smtClean="0"/>
              <a:t>32</a:t>
            </a:r>
            <a:endParaRPr lang="en-US" dirty="0" smtClean="0"/>
          </a:p>
          <a:p>
            <a:r>
              <a:rPr lang="en-US" dirty="0" smtClean="0"/>
              <a:t>High luminosity:</a:t>
            </a:r>
          </a:p>
          <a:p>
            <a:r>
              <a:rPr lang="en-US" b="1" dirty="0" smtClean="0"/>
              <a:t>Energy recovery</a:t>
            </a:r>
            <a:r>
              <a:rPr lang="en-US" dirty="0" smtClean="0"/>
              <a:t>: P=P</a:t>
            </a:r>
            <a:r>
              <a:rPr lang="en-US" baseline="-25000" dirty="0" smtClean="0"/>
              <a:t>0</a:t>
            </a:r>
            <a:r>
              <a:rPr lang="en-US" dirty="0" smtClean="0"/>
              <a:t>/(1-η)</a:t>
            </a:r>
          </a:p>
          <a:p>
            <a:r>
              <a:rPr lang="en-US" dirty="0" err="1" smtClean="0"/>
              <a:t>β</a:t>
            </a:r>
            <a:r>
              <a:rPr lang="en-US" dirty="0" smtClean="0"/>
              <a:t>*=0.1m</a:t>
            </a:r>
          </a:p>
          <a:p>
            <a:r>
              <a:rPr lang="en-US" sz="1400" dirty="0" smtClean="0"/>
              <a:t>[5 times smaller than LHC by</a:t>
            </a:r>
          </a:p>
          <a:p>
            <a:r>
              <a:rPr lang="en-US" sz="1400" dirty="0" smtClean="0"/>
              <a:t> reduced </a:t>
            </a:r>
            <a:r>
              <a:rPr lang="en-US" sz="1400" dirty="0" err="1" smtClean="0"/>
              <a:t>l</a:t>
            </a:r>
            <a:r>
              <a:rPr lang="en-US" sz="1400" dirty="0" smtClean="0"/>
              <a:t>*, only one </a:t>
            </a:r>
            <a:r>
              <a:rPr lang="en-US" sz="1400" dirty="0" err="1" smtClean="0"/>
              <a:t>p</a:t>
            </a:r>
            <a:r>
              <a:rPr lang="en-US" sz="1400" dirty="0" smtClean="0"/>
              <a:t> squeezed</a:t>
            </a:r>
          </a:p>
          <a:p>
            <a:r>
              <a:rPr lang="en-US" sz="1400" dirty="0" smtClean="0"/>
              <a:t> and IR quads as for HL-LHC]</a:t>
            </a:r>
          </a:p>
          <a:p>
            <a:r>
              <a:rPr lang="en-US" dirty="0" smtClean="0">
                <a:sym typeface="Wingdings"/>
              </a:rPr>
              <a:t>L = 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9782" y="6221699"/>
            <a:ext cx="424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Synchronous </a:t>
            </a:r>
            <a:r>
              <a:rPr lang="en-US" sz="1400" b="1" dirty="0" err="1" smtClean="0">
                <a:solidFill>
                  <a:srgbClr val="1F497D"/>
                </a:solidFill>
              </a:rPr>
              <a:t>ep</a:t>
            </a:r>
            <a:r>
              <a:rPr lang="en-US" sz="1400" b="1" dirty="0" smtClean="0">
                <a:solidFill>
                  <a:srgbClr val="1F497D"/>
                </a:solidFill>
              </a:rPr>
              <a:t> and pp operation (small </a:t>
            </a:r>
            <a:r>
              <a:rPr lang="en-US" sz="1400" b="1" dirty="0" err="1" smtClean="0">
                <a:solidFill>
                  <a:srgbClr val="1F497D"/>
                </a:solidFill>
              </a:rPr>
              <a:t>ep</a:t>
            </a:r>
            <a:r>
              <a:rPr lang="en-US" sz="1400" b="1" dirty="0" smtClean="0">
                <a:solidFill>
                  <a:srgbClr val="1F497D"/>
                </a:solidFill>
              </a:rPr>
              <a:t> </a:t>
            </a:r>
            <a:r>
              <a:rPr lang="en-US" sz="1400" b="1" dirty="0" err="1" smtClean="0">
                <a:solidFill>
                  <a:srgbClr val="1F497D"/>
                </a:solidFill>
              </a:rPr>
              <a:t>tuneshifts</a:t>
            </a:r>
            <a:r>
              <a:rPr lang="en-US" sz="1400" b="1" dirty="0" smtClean="0">
                <a:solidFill>
                  <a:srgbClr val="1F497D"/>
                </a:solidFill>
              </a:rPr>
              <a:t>)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The LHC </a:t>
            </a:r>
            <a:r>
              <a:rPr lang="en-US" sz="1400" b="1" dirty="0" err="1" smtClean="0">
                <a:solidFill>
                  <a:srgbClr val="1F497D"/>
                </a:solidFill>
              </a:rPr>
              <a:t>p</a:t>
            </a:r>
            <a:r>
              <a:rPr lang="en-US" sz="1400" b="1" dirty="0" smtClean="0">
                <a:solidFill>
                  <a:srgbClr val="1F497D"/>
                </a:solidFill>
              </a:rPr>
              <a:t> beams provide 100 times </a:t>
            </a:r>
            <a:r>
              <a:rPr lang="en-US" sz="1400" b="1" dirty="0" err="1" smtClean="0">
                <a:solidFill>
                  <a:srgbClr val="1F497D"/>
                </a:solidFill>
              </a:rPr>
              <a:t>HERA’s</a:t>
            </a:r>
            <a:r>
              <a:rPr lang="en-US" sz="1400" b="1" dirty="0" smtClean="0">
                <a:solidFill>
                  <a:srgbClr val="1F497D"/>
                </a:solidFill>
              </a:rPr>
              <a:t> luminosity</a:t>
            </a:r>
            <a:endParaRPr lang="en-US" sz="14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" y="5676900"/>
            <a:ext cx="3100388" cy="11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876800"/>
            <a:ext cx="29908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66800"/>
            <a:ext cx="152400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819400"/>
            <a:ext cx="47625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266700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0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0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8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8" y="3362325"/>
            <a:ext cx="1204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TOBB ETU</a:t>
            </a:r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00" y="4038600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7600" y="914400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934200" y="5334000"/>
            <a:ext cx="18653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21075" y="1752600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5105400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8497888" y="6172200"/>
            <a:ext cx="671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0" y="0"/>
            <a:ext cx="9144000" cy="707886"/>
          </a:xfrm>
          <a:prstGeom prst="rect">
            <a:avLst/>
          </a:prstGeom>
          <a:solidFill>
            <a:srgbClr val="C9A122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ea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ea typeface="Arial" charset="0"/>
                <a:cs typeface="Arial" charset="0"/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 Accelerator: Participating </a:t>
            </a:r>
            <a:r>
              <a:rPr lang="en-US" sz="2800" b="1" dirty="0">
                <a:solidFill>
                  <a:srgbClr val="1F497D"/>
                </a:solidFill>
                <a:ea typeface="Arial" charset="0"/>
                <a:cs typeface="Arial" charset="0"/>
              </a:rPr>
              <a:t>I</a:t>
            </a:r>
            <a:r>
              <a:rPr lang="en-US" sz="28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nstitutes</a:t>
            </a:r>
            <a:endParaRPr lang="en-US" sz="2800" b="1" dirty="0">
              <a:solidFill>
                <a:srgbClr val="1F497D"/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3" y="6000750"/>
          <a:ext cx="3045277" cy="812800"/>
        </p:xfrm>
        <a:graphic>
          <a:graphicData uri="http://schemas.openxmlformats.org/presentationml/2006/ole">
            <p:oleObj spid="_x0000_s34819" name="Document" r:id="rId23" imgW="5486400" imgH="812800" progId="Word.Document.12">
              <p:link updateAutomatic="1"/>
            </p:oleObj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0" y="5849938"/>
          <a:ext cx="620899" cy="692150"/>
        </p:xfrm>
        <a:graphic>
          <a:graphicData uri="http://schemas.openxmlformats.org/presentationml/2006/ole">
            <p:oleObj spid="_x0000_s34818" name="Document" r:id="rId23" imgW="774700" imgH="8636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20" y="5550451"/>
            <a:ext cx="5844761" cy="1168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                          A 60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 Ring with 10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 LINAC Injector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0684" y="5897217"/>
            <a:ext cx="1366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5min filling time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13" y="662608"/>
            <a:ext cx="7690261" cy="50719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5566" y="1899478"/>
            <a:ext cx="497739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Luminosity 10</a:t>
            </a:r>
            <a:r>
              <a:rPr lang="en-US" sz="2000" baseline="30000" dirty="0" smtClean="0">
                <a:solidFill>
                  <a:srgbClr val="000090"/>
                </a:solidFill>
              </a:rPr>
              <a:t>33</a:t>
            </a:r>
            <a:r>
              <a:rPr lang="en-US" sz="2000" dirty="0" smtClean="0">
                <a:solidFill>
                  <a:srgbClr val="000090"/>
                </a:solidFill>
              </a:rPr>
              <a:t>cm</a:t>
            </a:r>
            <a:r>
              <a:rPr lang="en-US" sz="2000" baseline="30000" dirty="0" smtClean="0">
                <a:solidFill>
                  <a:srgbClr val="000090"/>
                </a:solidFill>
              </a:rPr>
              <a:t>-2</a:t>
            </a:r>
            <a:r>
              <a:rPr lang="en-US" sz="2000" dirty="0" smtClean="0">
                <a:solidFill>
                  <a:srgbClr val="000090"/>
                </a:solidFill>
              </a:rPr>
              <a:t>s</a:t>
            </a:r>
            <a:r>
              <a:rPr lang="en-US" sz="2000" baseline="30000" dirty="0" smtClean="0">
                <a:solidFill>
                  <a:srgbClr val="000090"/>
                </a:solidFill>
              </a:rPr>
              <a:t>-1</a:t>
            </a:r>
            <a:r>
              <a:rPr lang="en-US" sz="2000" dirty="0" smtClean="0">
                <a:solidFill>
                  <a:srgbClr val="000090"/>
                </a:solidFill>
              </a:rPr>
              <a:t> rather ‘easy’ to achieve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Electrons and Positrons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Energy limited by synchrotron radiation</a:t>
            </a:r>
          </a:p>
          <a:p>
            <a:r>
              <a:rPr lang="en-US" sz="2000" dirty="0" err="1" smtClean="0">
                <a:solidFill>
                  <a:srgbClr val="000090"/>
                </a:solidFill>
              </a:rPr>
              <a:t>Polarisation</a:t>
            </a:r>
            <a:r>
              <a:rPr lang="en-US" sz="2000" dirty="0" smtClean="0">
                <a:solidFill>
                  <a:srgbClr val="000090"/>
                </a:solidFill>
              </a:rPr>
              <a:t> perhaps 40%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Magnets, </a:t>
            </a:r>
            <a:r>
              <a:rPr lang="en-US" sz="2000" dirty="0" err="1" smtClean="0">
                <a:solidFill>
                  <a:srgbClr val="000090"/>
                </a:solidFill>
              </a:rPr>
              <a:t>Cryosystem</a:t>
            </a:r>
            <a:r>
              <a:rPr lang="en-US" sz="2000" dirty="0" smtClean="0">
                <a:solidFill>
                  <a:srgbClr val="000090"/>
                </a:solidFill>
              </a:rPr>
              <a:t>  no major R+D, just D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Injector using ILC type cavities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Interference with the proton machine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Bypasses for LHC experiments (~3km tunnel)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Fully on CERN territory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Cost will be estimated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…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Ring-Ring Option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E7DCBB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Bypassing CMS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174"/>
            <a:ext cx="9144000" cy="5978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17" y="3920435"/>
            <a:ext cx="2743926" cy="267160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9782"/>
            <a:ext cx="9143999" cy="5033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6265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3366FF"/>
                </a:solidFill>
                <a:latin typeface="+mj-lt"/>
                <a:ea typeface="+mj-ea"/>
                <a:cs typeface="+mj-cs"/>
              </a:rPr>
              <a:t>Bypassing ATLAS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0" y="3308291"/>
            <a:ext cx="3734098" cy="34076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02584" y="5510542"/>
            <a:ext cx="2224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For the CDR the bypass concepts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were decided to be confined to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ATLAS and CMS which is no 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statement about LHCB or ALICE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Installation Study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17" y="862055"/>
            <a:ext cx="8626750" cy="53637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30065" y="6225783"/>
            <a:ext cx="679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This is the big question for the ring option (interference, activation,..)</a:t>
            </a:r>
            <a:endParaRPr lang="en-US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-  Optics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107" y="813563"/>
            <a:ext cx="2669672" cy="3248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7913" y="4591226"/>
            <a:ext cx="3761887" cy="181588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Half the LHC FODO size for </a:t>
            </a:r>
            <a:r>
              <a:rPr lang="en-US" sz="1600" dirty="0" err="1" smtClean="0">
                <a:solidFill>
                  <a:schemeClr val="tx2"/>
                </a:solidFill>
              </a:rPr>
              <a:t>emittance</a:t>
            </a:r>
            <a:endParaRPr lang="en-US" sz="1600" dirty="0" smtClean="0">
              <a:solidFill>
                <a:schemeClr val="tx2"/>
              </a:solidFill>
            </a:endParaRP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Asymmetric FODO cell to account for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regular </a:t>
            </a:r>
            <a:r>
              <a:rPr lang="en-US" sz="1600" dirty="0" err="1" smtClean="0">
                <a:solidFill>
                  <a:schemeClr val="tx2"/>
                </a:solidFill>
              </a:rPr>
              <a:t>cryo</a:t>
            </a:r>
            <a:r>
              <a:rPr lang="en-US" sz="1600" dirty="0" smtClean="0">
                <a:solidFill>
                  <a:schemeClr val="tx2"/>
                </a:solidFill>
              </a:rPr>
              <a:t> jumpers of LHC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Put maximum number of dipole magnets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to keep synchrotron radiation small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727" y="5948832"/>
            <a:ext cx="41484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Also designed: Dispersion suppressor (8 quads),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Bypass optics, Matched IR optics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022" y="1326807"/>
            <a:ext cx="4373389" cy="28034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83" y="766748"/>
            <a:ext cx="3909391" cy="473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87" y="5499167"/>
            <a:ext cx="4230935" cy="334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721" y="3913154"/>
            <a:ext cx="4349197" cy="26870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Dipole + </a:t>
            </a:r>
            <a:r>
              <a:rPr lang="en-US" sz="2800" b="1" dirty="0" err="1" smtClean="0">
                <a:solidFill>
                  <a:srgbClr val="1F497D"/>
                </a:solidFill>
              </a:rPr>
              <a:t>Quadrupol</a:t>
            </a:r>
            <a:r>
              <a:rPr lang="en-US" sz="2800" b="1" dirty="0" smtClean="0">
                <a:solidFill>
                  <a:srgbClr val="1F497D"/>
                </a:solidFill>
              </a:rPr>
              <a:t> Magnets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945" y="774419"/>
            <a:ext cx="5523242" cy="3057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8696" y="5256696"/>
            <a:ext cx="13892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5m long</a:t>
            </a:r>
          </a:p>
          <a:p>
            <a:r>
              <a:rPr lang="en-US" sz="1600" dirty="0" smtClean="0"/>
              <a:t>(35 cm)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r>
              <a:rPr lang="en-US" sz="1600" dirty="0" smtClean="0"/>
              <a:t>slim + light</a:t>
            </a:r>
          </a:p>
          <a:p>
            <a:r>
              <a:rPr lang="en-US" sz="1600" dirty="0" smtClean="0"/>
              <a:t>for installation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00158" y="2952762"/>
            <a:ext cx="1095572" cy="830997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BINP</a:t>
            </a:r>
            <a:r>
              <a:rPr lang="en-US" sz="1600" dirty="0" smtClean="0"/>
              <a:t> &amp;</a:t>
            </a:r>
          </a:p>
          <a:p>
            <a:r>
              <a:rPr lang="en-US" sz="1600" dirty="0" smtClean="0"/>
              <a:t>CERN</a:t>
            </a:r>
          </a:p>
          <a:p>
            <a:r>
              <a:rPr lang="en-US" sz="1600" dirty="0" smtClean="0"/>
              <a:t>prototypes</a:t>
            </a:r>
            <a:endParaRPr lang="en-US" sz="1600" dirty="0"/>
          </a:p>
        </p:txBody>
      </p:sp>
      <p:pic>
        <p:nvPicPr>
          <p:cNvPr id="9" name="Picture 5" descr="DSC00136"/>
          <p:cNvPicPr>
            <a:picLocks noChangeAspect="1" noChangeArrowheads="1"/>
          </p:cNvPicPr>
          <p:nvPr/>
        </p:nvPicPr>
        <p:blipFill>
          <a:blip r:embed="rId4" cstate="print">
            <a:lum bright="22000" contrast="20000"/>
          </a:blip>
          <a:srcRect l="15677" t="2953" r="8269" b="10925"/>
          <a:stretch>
            <a:fillRect/>
          </a:stretch>
        </p:blipFill>
        <p:spPr bwMode="auto">
          <a:xfrm>
            <a:off x="308360" y="993072"/>
            <a:ext cx="2165681" cy="18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58" y="4070591"/>
            <a:ext cx="3141041" cy="26098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15984" y="5941391"/>
            <a:ext cx="1125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736 magnets</a:t>
            </a:r>
          </a:p>
          <a:p>
            <a:r>
              <a:rPr lang="en-US" sz="1400" dirty="0" smtClean="0"/>
              <a:t>1.2 </a:t>
            </a:r>
            <a:r>
              <a:rPr lang="en-US" sz="1400" dirty="0" err="1" smtClean="0"/>
              <a:t>m</a:t>
            </a:r>
            <a:r>
              <a:rPr lang="en-US" sz="1400" dirty="0" smtClean="0"/>
              <a:t> long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6348"/>
          </a:xfrm>
          <a:solidFill>
            <a:srgbClr val="C9A122">
              <a:alpha val="26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Interaction </a:t>
            </a:r>
            <a:r>
              <a:rPr lang="en-US" sz="2800" b="1" dirty="0" err="1" smtClean="0">
                <a:solidFill>
                  <a:srgbClr val="1F497D"/>
                </a:solidFill>
              </a:rPr>
              <a:t>Region(s</a:t>
            </a:r>
            <a:r>
              <a:rPr lang="en-US" sz="2800" b="1" dirty="0" smtClean="0">
                <a:solidFill>
                  <a:srgbClr val="1F497D"/>
                </a:solidFill>
              </a:rPr>
              <a:t>)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048027"/>
            <a:ext cx="7679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RR -Small crossing angle ~1mrad (25ns) to avoid first parasitic crossing  (L </a:t>
            </a:r>
            <a:r>
              <a:rPr lang="en-US" dirty="0" err="1" smtClean="0"/>
              <a:t>x</a:t>
            </a:r>
            <a:r>
              <a:rPr lang="en-US" dirty="0" smtClean="0"/>
              <a:t> 0.77)</a:t>
            </a:r>
          </a:p>
          <a:p>
            <a:r>
              <a:rPr lang="en-US" dirty="0" smtClean="0"/>
              <a:t>LR – Head on collisions, dipole in detector to separate beams</a:t>
            </a:r>
          </a:p>
          <a:p>
            <a:r>
              <a:rPr lang="en-US" dirty="0" smtClean="0"/>
              <a:t>Synchrotron radiation –direct and back, absorption simulated (GEANT4) ..</a:t>
            </a:r>
          </a:p>
        </p:txBody>
      </p:sp>
      <p:pic>
        <p:nvPicPr>
          <p:cNvPr id="5" name="Picture 4" descr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6468" y="2362865"/>
            <a:ext cx="2089478" cy="26574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84116" y="5979779"/>
            <a:ext cx="36876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quad: 3 beams in horizontal plane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eparation 8.5cm, MQY cables, 7600 A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57069" y="5687391"/>
            <a:ext cx="3704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sc half quad (focus and deflect)</a:t>
            </a:r>
          </a:p>
          <a:p>
            <a:r>
              <a:rPr lang="en-US" sz="1400" dirty="0" smtClean="0"/>
              <a:t> separation 5cm, </a:t>
            </a:r>
            <a:r>
              <a:rPr lang="en-US" sz="1400" dirty="0" err="1" smtClean="0"/>
              <a:t>g</a:t>
            </a:r>
            <a:r>
              <a:rPr lang="en-US" sz="1400" dirty="0" smtClean="0"/>
              <a:t>=127T/m, MQY cables, 4600 A </a:t>
            </a:r>
            <a:endParaRPr lang="en-US" sz="1400" dirty="0"/>
          </a:p>
        </p:txBody>
      </p:sp>
      <p:pic>
        <p:nvPicPr>
          <p:cNvPr id="9" name="Picture 4" descr="Ring-ring_2in1_half.pdf"/>
          <p:cNvPicPr>
            <a:picLocks noChangeAspect="1" noChangeArrowheads="1"/>
          </p:cNvPicPr>
          <p:nvPr/>
        </p:nvPicPr>
        <p:blipFill>
          <a:blip r:embed="rId4"/>
          <a:srcRect t="30334" b="16853"/>
          <a:stretch>
            <a:fillRect/>
          </a:stretch>
        </p:blipFill>
        <p:spPr bwMode="auto">
          <a:xfrm>
            <a:off x="4348159" y="3548322"/>
            <a:ext cx="2863232" cy="213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31574" y="2727739"/>
          <a:ext cx="4936217" cy="2634946"/>
        </p:xfrm>
        <a:graphic>
          <a:graphicData uri="http://schemas.openxmlformats.org/presentationml/2006/ole">
            <p:oleObj spid="_x0000_s21506" name="Photo Editor Photo" r:id="rId5" imgW="5695238" imgH="4420217" progId="">
              <p:embed/>
            </p:oleObj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 flipH="1" flipV="1">
            <a:off x="2876826" y="4897783"/>
            <a:ext cx="1303130" cy="27608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390347" y="5020337"/>
            <a:ext cx="1811131" cy="6670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594088" y="3290956"/>
            <a:ext cx="2212381" cy="88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22884" y="5362685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[July 2010]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r>
              <a:rPr lang="en-US" sz="2400" b="1"/>
              <a:t>The 10-100 GeV Energy Scale [1968-1986]</a:t>
            </a:r>
            <a:endParaRPr lang="en-US"/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838200" y="4648200"/>
            <a:ext cx="2279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Quarks </a:t>
            </a:r>
          </a:p>
          <a:p>
            <a:pPr algn="ctr"/>
            <a:r>
              <a:rPr lang="en-US" sz="1800"/>
              <a:t>Neutral currents</a:t>
            </a:r>
          </a:p>
          <a:p>
            <a:pPr algn="ctr"/>
            <a:r>
              <a:rPr lang="en-US" sz="1800"/>
              <a:t>Singlet e</a:t>
            </a:r>
            <a:r>
              <a:rPr lang="en-US" sz="1800" baseline="-25000"/>
              <a:t>R</a:t>
            </a:r>
            <a:endParaRPr lang="en-US" sz="1800"/>
          </a:p>
          <a:p>
            <a:pPr algn="ctr"/>
            <a:r>
              <a:rPr lang="en-US" sz="1800"/>
              <a:t>Asymptotic Freedom</a:t>
            </a:r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038600" y="2209800"/>
            <a:ext cx="1123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Drell Yan</a:t>
            </a:r>
          </a:p>
          <a:p>
            <a:pPr algn="ctr"/>
            <a:r>
              <a:rPr lang="en-US" sz="1800"/>
              <a:t>Charm</a:t>
            </a:r>
          </a:p>
          <a:p>
            <a:pPr algn="ctr"/>
            <a:r>
              <a:rPr lang="en-US" sz="1800"/>
              <a:t>W,Z</a:t>
            </a:r>
          </a:p>
          <a:p>
            <a:pPr algn="ctr"/>
            <a:r>
              <a:rPr lang="en-US" sz="1800"/>
              <a:t>Jets</a:t>
            </a:r>
            <a:endParaRPr lang="en-US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648450" y="4800600"/>
            <a:ext cx="127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Charm</a:t>
            </a:r>
          </a:p>
          <a:p>
            <a:pPr algn="ctr"/>
            <a:r>
              <a:rPr lang="en-US" sz="1800"/>
              <a:t>3 colours</a:t>
            </a:r>
          </a:p>
          <a:p>
            <a:pPr algn="ctr"/>
            <a:r>
              <a:rPr lang="en-US" sz="1800"/>
              <a:t>Gluon Jets</a:t>
            </a:r>
            <a:endParaRPr lang="en-US"/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lh</a:t>
            </a: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6934200" y="395605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4267200" y="137160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3886200" y="4343400"/>
            <a:ext cx="15732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SU(2)</a:t>
            </a:r>
            <a:r>
              <a:rPr lang="en-US" sz="1800" b="1" baseline="-25000"/>
              <a:t>L</a:t>
            </a:r>
            <a:r>
              <a:rPr lang="en-US" sz="1800" b="1"/>
              <a:t> x U(1)</a:t>
            </a:r>
          </a:p>
          <a:p>
            <a:r>
              <a:rPr lang="en-US" sz="1800" b="1"/>
              <a:t>       QCD</a:t>
            </a: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5638800" y="3505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V="1">
            <a:off x="29718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4419600" y="1295400"/>
            <a:ext cx="5873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</a:rPr>
              <a:t>(--)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47416" y="3582916"/>
          <a:ext cx="5159710" cy="2780017"/>
        </p:xfrm>
        <a:graphic>
          <a:graphicData uri="http://schemas.openxmlformats.org/presentationml/2006/ole">
            <p:oleObj spid="_x0000_s20482" name="Document" r:id="rId3" imgW="5892800" imgH="3175000" progId="Word.Document.12">
              <p:link updateAutomatic="1"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LINACs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16" y="663851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113" y="663851"/>
            <a:ext cx="4310565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13" y="3582916"/>
            <a:ext cx="4310565" cy="27224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7416" y="3582916"/>
            <a:ext cx="4401697" cy="27224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78087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95702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9630" y="5936046"/>
            <a:ext cx="54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60522" y="593342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9157" y="6519446"/>
            <a:ext cx="854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1F497D"/>
                </a:solidFill>
              </a:rPr>
              <a:t>Two 10 </a:t>
            </a:r>
            <a:r>
              <a:rPr lang="en-US" sz="1600" b="1" dirty="0" err="1" smtClean="0">
                <a:solidFill>
                  <a:srgbClr val="1F497D"/>
                </a:solidFill>
              </a:rPr>
              <a:t>GeV</a:t>
            </a:r>
            <a:r>
              <a:rPr lang="en-US" sz="1600" b="1" dirty="0" smtClean="0">
                <a:solidFill>
                  <a:srgbClr val="1F497D"/>
                </a:solidFill>
              </a:rPr>
              <a:t> </a:t>
            </a:r>
            <a:r>
              <a:rPr lang="en-US" sz="1600" b="1" dirty="0" err="1" smtClean="0">
                <a:solidFill>
                  <a:srgbClr val="1F497D"/>
                </a:solidFill>
              </a:rPr>
              <a:t>Linacs</a:t>
            </a:r>
            <a:r>
              <a:rPr lang="en-US" sz="1600" b="1" dirty="0" smtClean="0">
                <a:solidFill>
                  <a:srgbClr val="1F497D"/>
                </a:solidFill>
              </a:rPr>
              <a:t>, 3 returns, ERL, 720 MHz cavities,  </a:t>
            </a:r>
            <a:r>
              <a:rPr lang="en-US" sz="1600" b="1" dirty="0" err="1" smtClean="0">
                <a:solidFill>
                  <a:srgbClr val="1F497D"/>
                </a:solidFill>
              </a:rPr>
              <a:t>rf</a:t>
            </a:r>
            <a:r>
              <a:rPr lang="en-US" sz="1600" b="1" dirty="0" smtClean="0">
                <a:solidFill>
                  <a:srgbClr val="1F497D"/>
                </a:solidFill>
              </a:rPr>
              <a:t>, </a:t>
            </a:r>
            <a:r>
              <a:rPr lang="en-US" sz="1600" b="1" dirty="0" err="1" smtClean="0">
                <a:solidFill>
                  <a:srgbClr val="1F497D"/>
                </a:solidFill>
              </a:rPr>
              <a:t>cryo</a:t>
            </a:r>
            <a:r>
              <a:rPr lang="en-US" sz="1600" b="1" dirty="0" smtClean="0">
                <a:solidFill>
                  <a:srgbClr val="1F497D"/>
                </a:solidFill>
              </a:rPr>
              <a:t>, magnets, injectors, sources, dumps…</a:t>
            </a:r>
            <a:endParaRPr lang="en-US" sz="16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2088" y="1877391"/>
            <a:ext cx="662926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Luminosity 10</a:t>
            </a:r>
            <a:r>
              <a:rPr lang="en-US" baseline="30000" dirty="0" smtClean="0">
                <a:solidFill>
                  <a:srgbClr val="000090"/>
                </a:solidFill>
              </a:rPr>
              <a:t>33</a:t>
            </a:r>
            <a:r>
              <a:rPr lang="en-US" dirty="0" smtClean="0">
                <a:solidFill>
                  <a:srgbClr val="000090"/>
                </a:solidFill>
              </a:rPr>
              <a:t>cm</a:t>
            </a:r>
            <a:r>
              <a:rPr lang="en-US" baseline="30000" dirty="0" smtClean="0">
                <a:solidFill>
                  <a:srgbClr val="000090"/>
                </a:solidFill>
              </a:rPr>
              <a:t>-2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  <a:r>
              <a:rPr lang="en-US" dirty="0" smtClean="0">
                <a:solidFill>
                  <a:srgbClr val="000090"/>
                </a:solidFill>
              </a:rPr>
              <a:t> possible to achieve for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Positrons require E recovery AND recycling, L+ &lt; L- 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Energy limited by synchrotron radiation in racetrack mode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Two beam recovery for high energy LINAC may be a long term option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Polarisation</a:t>
            </a:r>
            <a:r>
              <a:rPr lang="en-US" dirty="0" smtClean="0">
                <a:solidFill>
                  <a:srgbClr val="000090"/>
                </a:solidFill>
              </a:rPr>
              <a:t> ‘easy’ for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r>
              <a:rPr lang="en-US" dirty="0" smtClean="0">
                <a:solidFill>
                  <a:srgbClr val="000090"/>
                </a:solidFill>
              </a:rPr>
              <a:t> ~90%, rather 0 for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+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Cavities: Synergy with SPL, ESS, XFEL, ILC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Cryo</a:t>
            </a:r>
            <a:r>
              <a:rPr lang="en-US" dirty="0" smtClean="0">
                <a:solidFill>
                  <a:srgbClr val="000090"/>
                </a:solidFill>
              </a:rPr>
              <a:t>: fraction of LHC </a:t>
            </a:r>
            <a:r>
              <a:rPr lang="en-US" dirty="0" err="1" smtClean="0">
                <a:solidFill>
                  <a:srgbClr val="000090"/>
                </a:solidFill>
              </a:rPr>
              <a:t>cryo</a:t>
            </a:r>
            <a:r>
              <a:rPr lang="en-US" dirty="0" smtClean="0">
                <a:solidFill>
                  <a:srgbClr val="000090"/>
                </a:solidFill>
              </a:rPr>
              <a:t> system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Energy Recovery (CI, Cornell, BINP, ..) to be developed for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Small interference with the proton machine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Bypass of own IP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Extended dipole at ~1m radius in detector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Outside CERN territory (~9km tunnel below St </a:t>
            </a:r>
            <a:r>
              <a:rPr lang="en-US" dirty="0" err="1" smtClean="0">
                <a:solidFill>
                  <a:srgbClr val="000090"/>
                </a:solidFill>
              </a:rPr>
              <a:t>Genis</a:t>
            </a:r>
            <a:r>
              <a:rPr lang="en-US" dirty="0" smtClean="0">
                <a:solidFill>
                  <a:srgbClr val="000090"/>
                </a:solidFill>
              </a:rPr>
              <a:t> for IP2)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Cost will be estimated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…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LINAC-Ring Option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LR Interaction Region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217" y="3044007"/>
            <a:ext cx="6294783" cy="361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3" y="995293"/>
            <a:ext cx="3776870" cy="2706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60957" y="1744870"/>
            <a:ext cx="2826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3 beams, head-on collisions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 optics done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35" y="-1"/>
            <a:ext cx="8983566" cy="642730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60 </a:t>
            </a:r>
            <a:r>
              <a:rPr lang="en-US" sz="2800" b="1" dirty="0" err="1" smtClean="0">
                <a:solidFill>
                  <a:srgbClr val="1F497D"/>
                </a:solidFill>
              </a:rPr>
              <a:t>GeV</a:t>
            </a:r>
            <a:r>
              <a:rPr lang="en-US" sz="2800" b="1" dirty="0" smtClean="0">
                <a:solidFill>
                  <a:srgbClr val="1F497D"/>
                </a:solidFill>
              </a:rPr>
              <a:t> Energy Recovery </a:t>
            </a:r>
            <a:r>
              <a:rPr lang="en-US" sz="2800" b="1" dirty="0" err="1" smtClean="0">
                <a:solidFill>
                  <a:srgbClr val="1F497D"/>
                </a:solidFill>
              </a:rPr>
              <a:t>Linac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8480" y="4235418"/>
            <a:ext cx="31537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Multibunch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wakefields</a:t>
            </a:r>
            <a:r>
              <a:rPr lang="en-US" dirty="0" smtClean="0">
                <a:solidFill>
                  <a:srgbClr val="000000"/>
                </a:solidFill>
              </a:rPr>
              <a:t> - ok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Emittance</a:t>
            </a:r>
            <a:r>
              <a:rPr lang="en-US" dirty="0" smtClean="0">
                <a:solidFill>
                  <a:srgbClr val="000000"/>
                </a:solidFill>
              </a:rPr>
              <a:t> growth - ok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[ILC 10nm, </a:t>
            </a:r>
            <a:r>
              <a:rPr lang="en-US" dirty="0" err="1" smtClean="0">
                <a:solidFill>
                  <a:srgbClr val="000000"/>
                </a:solidFill>
              </a:rPr>
              <a:t>LHeC</a:t>
            </a:r>
            <a:r>
              <a:rPr lang="en-US" dirty="0" smtClean="0">
                <a:solidFill>
                  <a:srgbClr val="000000"/>
                </a:solidFill>
              </a:rPr>
              <a:t> 10μm]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36σ separation at 3.5m - ok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Fast ion instability - probably ok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with clearing gap (1/3)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Q – probably ok </a:t>
            </a:r>
            <a:r>
              <a:rPr lang="en-US" sz="1400" dirty="0" smtClean="0">
                <a:solidFill>
                  <a:srgbClr val="000000"/>
                </a:solidFill>
              </a:rPr>
              <a:t>(between ILC/BNL)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693" y="1568174"/>
            <a:ext cx="1331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U=1/3 U(LHC</a:t>
            </a:r>
            <a:r>
              <a:rPr lang="en-US" sz="1600" dirty="0" smtClean="0">
                <a:solidFill>
                  <a:srgbClr val="1F497D"/>
                </a:solidFill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57" y="3307277"/>
            <a:ext cx="2742748" cy="26782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96857" y="6005133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600 4m  dipoles/arc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240 1.2m  </a:t>
            </a:r>
            <a:r>
              <a:rPr lang="en-US" sz="1400" dirty="0" err="1" smtClean="0">
                <a:solidFill>
                  <a:srgbClr val="000000"/>
                </a:solidFill>
              </a:rPr>
              <a:t>quadrupoles</a:t>
            </a:r>
            <a:r>
              <a:rPr lang="en-US" sz="1400" dirty="0" smtClean="0">
                <a:solidFill>
                  <a:srgbClr val="000000"/>
                </a:solidFill>
              </a:rPr>
              <a:t>/arc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3607" y="6343687"/>
            <a:ext cx="196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LAYOUT TENTATIVE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0736" y="1568174"/>
            <a:ext cx="266354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1056 cavities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66 </a:t>
            </a:r>
            <a:r>
              <a:rPr lang="en-US" sz="1400" dirty="0" err="1" smtClean="0">
                <a:solidFill>
                  <a:srgbClr val="000000"/>
                </a:solidFill>
              </a:rPr>
              <a:t>cryo</a:t>
            </a:r>
            <a:r>
              <a:rPr lang="en-US" sz="1400" dirty="0" smtClean="0">
                <a:solidFill>
                  <a:srgbClr val="000000"/>
                </a:solidFill>
              </a:rPr>
              <a:t> modules per </a:t>
            </a:r>
            <a:r>
              <a:rPr lang="en-US" sz="1400" dirty="0" err="1" smtClean="0">
                <a:solidFill>
                  <a:srgbClr val="000000"/>
                </a:solidFill>
              </a:rPr>
              <a:t>linac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721 MHz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19MV/m CW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21 MW </a:t>
            </a:r>
            <a:r>
              <a:rPr lang="en-US" sz="1400" dirty="0" err="1" smtClean="0">
                <a:solidFill>
                  <a:srgbClr val="000000"/>
                </a:solidFill>
              </a:rPr>
              <a:t>rf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total 88 MW </a:t>
            </a:r>
          </a:p>
          <a:p>
            <a:r>
              <a:rPr lang="en-US" sz="1400" dirty="0" err="1" smtClean="0">
                <a:solidFill>
                  <a:srgbClr val="000000"/>
                </a:solidFill>
              </a:rPr>
              <a:t>Cryo</a:t>
            </a:r>
            <a:r>
              <a:rPr lang="en-US" sz="1400" dirty="0" smtClean="0">
                <a:solidFill>
                  <a:srgbClr val="000000"/>
                </a:solidFill>
              </a:rPr>
              <a:t> 29 MW for 37W/m heat load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6609"/>
          </a:xfrm>
          <a:solidFill>
            <a:srgbClr val="D1B039">
              <a:alpha val="20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1F497D"/>
                </a:solidFill>
              </a:rPr>
              <a:t>Design Parameters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179513"/>
          <a:ext cx="5638799" cy="5362956"/>
        </p:xfrm>
        <a:graphic>
          <a:graphicData uri="http://schemas.openxmlformats.org/drawingml/2006/table">
            <a:tbl>
              <a:tblPr/>
              <a:tblGrid>
                <a:gridCol w="2590800"/>
                <a:gridCol w="1066800"/>
                <a:gridCol w="710483"/>
                <a:gridCol w="1270716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electron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beam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energy 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at IP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GeV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luminosity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cm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en-US" sz="1800" b="1" baseline="30000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polarization [%]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population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bunch length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interval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transv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emit. 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0.58, 0.29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rms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IP beam 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IP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beta 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funct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+mn-lt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[m]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0.18, 0.10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full crossing angle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mrad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0.93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geometric reduction </a:t>
                      </a:r>
                      <a:r>
                        <a:rPr lang="en-US" sz="1800" b="1" i="1" dirty="0" err="1" smtClean="0"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hg</a:t>
                      </a:r>
                      <a:endParaRPr lang="en-US" sz="1800" b="1" baseline="-25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0.77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repetition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rate [Hz]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beam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pulse length [ms]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ER efficiency 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94%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average current 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131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tot. wall plug power[MW]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5000" y="1219200"/>
          <a:ext cx="3429001" cy="1892808"/>
        </p:xfrm>
        <a:graphic>
          <a:graphicData uri="http://schemas.openxmlformats.org/drawingml/2006/table">
            <a:tbl>
              <a:tblPr/>
              <a:tblGrid>
                <a:gridCol w="1877786"/>
                <a:gridCol w="734785"/>
                <a:gridCol w="816430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 beam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pop.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tr.</a:t>
                      </a:r>
                      <a:r>
                        <a:rPr lang="en-US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emit.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baseline="0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spot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[m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1.8,0.5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baseline="30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spacing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1391" y="5198573"/>
            <a:ext cx="132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RR</a:t>
            </a:r>
            <a:r>
              <a:rPr lang="en-US" sz="1400" dirty="0" smtClean="0"/>
              <a:t>= Ring – Ring</a:t>
            </a:r>
          </a:p>
          <a:p>
            <a:r>
              <a:rPr lang="en-US" sz="1400" b="1" dirty="0" smtClean="0"/>
              <a:t>LR</a:t>
            </a:r>
            <a:r>
              <a:rPr lang="en-US" sz="1400" dirty="0" smtClean="0"/>
              <a:t> =</a:t>
            </a:r>
            <a:r>
              <a:rPr lang="en-US" sz="1400" dirty="0" err="1" smtClean="0"/>
              <a:t>Linac</a:t>
            </a:r>
            <a:r>
              <a:rPr lang="en-US" sz="1400" dirty="0" smtClean="0"/>
              <a:t> –Ring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391" y="5985301"/>
            <a:ext cx="2725438" cy="738664"/>
          </a:xfrm>
          <a:prstGeom prst="rect">
            <a:avLst/>
          </a:prstGeom>
          <a:solidFill>
            <a:srgbClr val="D1B039">
              <a:alpha val="1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Parameters from  8.7.2010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New: Ring: use 1</a:t>
            </a:r>
            <a:r>
              <a:rPr lang="en-US" sz="1400" b="1" baseline="30000" dirty="0" smtClean="0">
                <a:solidFill>
                  <a:srgbClr val="1F497D"/>
                </a:solidFill>
              </a:rPr>
              <a:t>o</a:t>
            </a:r>
            <a:r>
              <a:rPr lang="en-US" sz="1400" b="1" dirty="0" smtClean="0">
                <a:solidFill>
                  <a:srgbClr val="1F497D"/>
                </a:solidFill>
              </a:rPr>
              <a:t> as baseline : L/2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           </a:t>
            </a:r>
            <a:r>
              <a:rPr lang="en-US" sz="1400" b="1" dirty="0" err="1" smtClean="0">
                <a:solidFill>
                  <a:srgbClr val="1F497D"/>
                </a:solidFill>
              </a:rPr>
              <a:t>Linac</a:t>
            </a:r>
            <a:r>
              <a:rPr lang="en-US" sz="1400" b="1" dirty="0" smtClean="0">
                <a:solidFill>
                  <a:srgbClr val="1F497D"/>
                </a:solidFill>
              </a:rPr>
              <a:t>: clearing gap: L*2/3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391" y="3469813"/>
            <a:ext cx="25949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“ultimate </a:t>
            </a:r>
            <a:r>
              <a:rPr lang="en-US" dirty="0" err="1" smtClean="0"/>
              <a:t>p</a:t>
            </a:r>
            <a:r>
              <a:rPr lang="en-US" dirty="0" smtClean="0"/>
              <a:t> beam”</a:t>
            </a:r>
          </a:p>
          <a:p>
            <a:r>
              <a:rPr lang="en-US" dirty="0" smtClean="0"/>
              <a:t>1.7 probably conservative</a:t>
            </a:r>
          </a:p>
          <a:p>
            <a:endParaRPr lang="en-US" dirty="0" smtClean="0"/>
          </a:p>
          <a:p>
            <a:r>
              <a:rPr lang="en-US" dirty="0" smtClean="0"/>
              <a:t>Design also for deuterons </a:t>
            </a:r>
          </a:p>
          <a:p>
            <a:r>
              <a:rPr lang="en-US" dirty="0" smtClean="0"/>
              <a:t>(new) and lead (exists)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Physics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25" y="735260"/>
            <a:ext cx="6172207" cy="5986215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57254" y="173980"/>
            <a:ext cx="525621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dirty="0" smtClean="0">
                <a:solidFill>
                  <a:srgbClr val="000090"/>
                </a:solidFill>
                <a:latin typeface="Lucida Grande" charset="0"/>
              </a:rPr>
              <a:t>Deep Inelastic </a:t>
            </a:r>
            <a:r>
              <a:rPr lang="en-US" sz="2400" dirty="0" err="1" smtClean="0">
                <a:solidFill>
                  <a:srgbClr val="000090"/>
                </a:solidFill>
                <a:latin typeface="Lucida Grande" charset="0"/>
              </a:rPr>
              <a:t>e/μ</a:t>
            </a:r>
            <a:r>
              <a:rPr lang="en-US" sz="2400" dirty="0" smtClean="0">
                <a:solidFill>
                  <a:srgbClr val="000090"/>
                </a:solidFill>
                <a:latin typeface="Lucida Grande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Lucida Grande" charset="0"/>
              </a:rPr>
              <a:t>p</a:t>
            </a:r>
            <a:r>
              <a:rPr lang="en-US" sz="2400" dirty="0" smtClean="0">
                <a:solidFill>
                  <a:srgbClr val="000090"/>
                </a:solidFill>
                <a:latin typeface="Lucida Grande" charset="0"/>
              </a:rPr>
              <a:t> Scattering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Max Klein LHeC ECFA 11/08</a:t>
            </a:r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81000"/>
            <a:ext cx="7772400" cy="609600"/>
          </a:xfrm>
        </p:spPr>
        <p:txBody>
          <a:bodyPr/>
          <a:lstStyle/>
          <a:p>
            <a:r>
              <a:rPr lang="en-US" sz="2400"/>
              <a:t>Questions  on a TeV ep Collider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5486400" y="1295400"/>
            <a:ext cx="18415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400"/>
          </a:p>
          <a:p>
            <a:endParaRPr lang="en-US" sz="1400"/>
          </a:p>
          <a:p>
            <a:endParaRPr lang="en-US"/>
          </a:p>
        </p:txBody>
      </p:sp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613"/>
            <a:ext cx="72390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057400"/>
            <a:ext cx="4343400" cy="282257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ffectLst/>
        </p:spPr>
      </p:pic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4724400" y="4572000"/>
            <a:ext cx="887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G. Altarelli</a:t>
            </a:r>
            <a:endParaRPr lang="en-US"/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5394325" y="5300663"/>
            <a:ext cx="3038475" cy="376237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J.Bartels: Theory on low x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096000"/>
            <a:ext cx="2209800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43800" y="211723"/>
            <a:ext cx="1147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Divonne</a:t>
            </a:r>
            <a:r>
              <a:rPr lang="en-US" sz="1600" b="1" dirty="0" smtClean="0"/>
              <a:t> 08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chemeClr val="tx1">
              <a:lumMod val="20000"/>
              <a:lumOff val="80000"/>
              <a:alpha val="28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Towards Higher </a:t>
            </a:r>
            <a:r>
              <a:rPr lang="en-US" sz="32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200" b="1" baseline="-25000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2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and Luminosity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09" y="1214783"/>
            <a:ext cx="7287867" cy="1671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09" y="2886636"/>
            <a:ext cx="7560641" cy="2697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087" y="6460435"/>
            <a:ext cx="3536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From CDR draft,  courtesy V. </a:t>
            </a:r>
            <a:r>
              <a:rPr lang="en-US" sz="1200" dirty="0" err="1" smtClean="0">
                <a:solidFill>
                  <a:srgbClr val="000000"/>
                </a:solidFill>
              </a:rPr>
              <a:t>Litvinenko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</a:rPr>
              <a:t>Divonne</a:t>
            </a:r>
            <a:r>
              <a:rPr lang="en-US" sz="1200" dirty="0" smtClean="0">
                <a:solidFill>
                  <a:srgbClr val="000000"/>
                </a:solidFill>
              </a:rPr>
              <a:t> 2008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099" y="5808870"/>
            <a:ext cx="7740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The LINAC concept has a possible evolution to say 150 </a:t>
            </a:r>
            <a:r>
              <a:rPr lang="en-US" sz="1400" b="1" dirty="0" err="1" smtClean="0">
                <a:solidFill>
                  <a:srgbClr val="800000"/>
                </a:solidFill>
              </a:rPr>
              <a:t>GeV</a:t>
            </a:r>
            <a:r>
              <a:rPr lang="en-US" sz="1400" b="1" dirty="0" smtClean="0">
                <a:solidFill>
                  <a:srgbClr val="800000"/>
                </a:solidFill>
              </a:rPr>
              <a:t> colliding with 16 </a:t>
            </a:r>
            <a:r>
              <a:rPr lang="en-US" sz="1400" b="1" dirty="0" err="1" smtClean="0">
                <a:solidFill>
                  <a:srgbClr val="800000"/>
                </a:solidFill>
              </a:rPr>
              <a:t>TeV</a:t>
            </a:r>
            <a:r>
              <a:rPr lang="en-US" sz="1400" b="1" dirty="0" smtClean="0">
                <a:solidFill>
                  <a:srgbClr val="800000"/>
                </a:solidFill>
              </a:rPr>
              <a:t> in the HE LHC, &gt; 2030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This is 10</a:t>
            </a:r>
            <a:r>
              <a:rPr lang="en-US" sz="1400" b="1" baseline="30000" dirty="0" smtClean="0">
                <a:solidFill>
                  <a:srgbClr val="800000"/>
                </a:solidFill>
              </a:rPr>
              <a:t>6</a:t>
            </a:r>
            <a:r>
              <a:rPr lang="en-US" sz="1400" b="1" dirty="0" smtClean="0">
                <a:solidFill>
                  <a:srgbClr val="800000"/>
                </a:solidFill>
              </a:rPr>
              <a:t> times the Q</a:t>
            </a:r>
            <a:r>
              <a:rPr lang="en-US" sz="1400" b="1" baseline="30000" dirty="0" smtClean="0">
                <a:solidFill>
                  <a:srgbClr val="800000"/>
                </a:solidFill>
              </a:rPr>
              <a:t>2</a:t>
            </a:r>
            <a:r>
              <a:rPr lang="en-US" sz="1400" b="1" dirty="0" smtClean="0">
                <a:solidFill>
                  <a:srgbClr val="800000"/>
                </a:solidFill>
              </a:rPr>
              <a:t> reach of the SLAC experiment which discovered quarks using a 2 mile LINAC.</a:t>
            </a:r>
            <a:endParaRPr lang="en-US" sz="14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3400107" cy="609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algn="l"/>
            <a:r>
              <a:rPr lang="en-US" sz="2400" b="1" dirty="0" smtClean="0"/>
              <a:t>   LQ </a:t>
            </a:r>
            <a:r>
              <a:rPr lang="en-US" sz="2400" b="1" dirty="0"/>
              <a:t>Quantum Numbers</a:t>
            </a:r>
            <a:endParaRPr lang="en-US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066800"/>
            <a:ext cx="3276600" cy="7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419600" y="5715000"/>
            <a:ext cx="4584709" cy="769441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Charge asymmetry much cleaner in </a:t>
            </a:r>
            <a:r>
              <a:rPr lang="en-US" sz="1400" b="1" dirty="0" err="1" smtClean="0"/>
              <a:t>ep</a:t>
            </a:r>
            <a:r>
              <a:rPr lang="en-US" sz="1400" b="1" dirty="0" smtClean="0"/>
              <a:t> [in] </a:t>
            </a:r>
            <a:r>
              <a:rPr lang="en-US" sz="1400" b="1" dirty="0"/>
              <a:t>than in </a:t>
            </a:r>
            <a:r>
              <a:rPr lang="en-US" sz="1400" b="1" dirty="0" smtClean="0"/>
              <a:t>pp [out]. </a:t>
            </a:r>
            <a:endParaRPr lang="en-US" sz="1400" b="1" dirty="0"/>
          </a:p>
          <a:p>
            <a:r>
              <a:rPr lang="en-US" sz="1400" b="1" dirty="0"/>
              <a:t>Similar for simultaneous determination of coupling </a:t>
            </a:r>
          </a:p>
          <a:p>
            <a:r>
              <a:rPr lang="en-US" sz="1400" b="1" dirty="0"/>
              <a:t>and quark </a:t>
            </a:r>
            <a:r>
              <a:rPr lang="en-US" sz="1400" b="1" dirty="0" err="1"/>
              <a:t>flavour</a:t>
            </a:r>
            <a:r>
              <a:rPr lang="en-US" sz="1400" b="1" dirty="0"/>
              <a:t>.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Polarisation</a:t>
            </a:r>
            <a:r>
              <a:rPr lang="en-US" sz="1400" b="1" dirty="0" smtClean="0"/>
              <a:t> </a:t>
            </a:r>
            <a:r>
              <a:rPr lang="en-US" sz="1400" b="1" dirty="0"/>
              <a:t>for spectroscopy</a:t>
            </a:r>
            <a:r>
              <a:rPr lang="en-US" sz="1600" dirty="0"/>
              <a:t> </a:t>
            </a: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09800"/>
            <a:ext cx="38433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28600"/>
            <a:ext cx="40449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971800"/>
            <a:ext cx="41910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685800" y="6096000"/>
            <a:ext cx="14335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JINST 1 2006 P10001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 b="1"/>
              <a:t>The Fermi Scale [1985-2010]</a:t>
            </a:r>
            <a:endParaRPr lang="en-US"/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078288" y="2133600"/>
            <a:ext cx="113665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b quark</a:t>
            </a:r>
          </a:p>
          <a:p>
            <a:pPr algn="ctr"/>
            <a:r>
              <a:rPr lang="en-US" sz="1800"/>
              <a:t>top quark</a:t>
            </a:r>
          </a:p>
          <a:p>
            <a:pPr algn="ctr"/>
            <a:r>
              <a:rPr lang="en-US" sz="1800"/>
              <a:t>M</a:t>
            </a:r>
            <a:r>
              <a:rPr lang="en-US" sz="1800" baseline="-25000"/>
              <a:t>W</a:t>
            </a:r>
            <a:r>
              <a:rPr lang="en-US" sz="1800"/>
              <a:t>, H?</a:t>
            </a:r>
          </a:p>
          <a:p>
            <a:pPr algn="ctr"/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838200" y="4419600"/>
            <a:ext cx="22939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gluon</a:t>
            </a:r>
          </a:p>
          <a:p>
            <a:pPr algn="ctr"/>
            <a:r>
              <a:rPr lang="en-US" sz="1800"/>
              <a:t>h.o. strong </a:t>
            </a:r>
          </a:p>
          <a:p>
            <a:pPr algn="ctr"/>
            <a:r>
              <a:rPr lang="en-US" sz="1800"/>
              <a:t>c,b  distributions</a:t>
            </a:r>
          </a:p>
          <a:p>
            <a:pPr algn="ctr"/>
            <a:r>
              <a:rPr lang="en-US" sz="1800"/>
              <a:t>high parton densities</a:t>
            </a:r>
          </a:p>
          <a:p>
            <a:pPr algn="ctr"/>
            <a:endParaRPr lang="en-US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248400" y="4343400"/>
            <a:ext cx="2038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M</a:t>
            </a:r>
            <a:r>
              <a:rPr lang="en-US" sz="1800" baseline="-25000"/>
              <a:t>Z</a:t>
            </a:r>
            <a:r>
              <a:rPr lang="en-US" sz="1800"/>
              <a:t> , sin</a:t>
            </a:r>
            <a:r>
              <a:rPr lang="en-US" sz="1800" baseline="30000"/>
              <a:t>2 </a:t>
            </a:r>
            <a:r>
              <a:rPr lang="en-US" sz="1800">
                <a:sym typeface="Symbol" charset="2"/>
              </a:rPr>
              <a:t></a:t>
            </a:r>
            <a:endParaRPr lang="en-US" sz="1800"/>
          </a:p>
          <a:p>
            <a:pPr algn="ctr"/>
            <a:r>
              <a:rPr lang="en-US" sz="1800"/>
              <a:t>3 neutrinos</a:t>
            </a:r>
          </a:p>
          <a:p>
            <a:pPr algn="ctr"/>
            <a:r>
              <a:rPr lang="en-US" sz="1800"/>
              <a:t>h.o. el.weak (t,H?)</a:t>
            </a:r>
            <a:endParaRPr lang="en-US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934200" y="3886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4267200" y="136525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3733800" y="4267200"/>
            <a:ext cx="182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The Standard</a:t>
            </a:r>
          </a:p>
          <a:p>
            <a:r>
              <a:rPr lang="en-US" sz="1800" b="1"/>
              <a:t>Model Triumph</a:t>
            </a:r>
            <a:endParaRPr lang="en-US" sz="1800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4343400" y="1447800"/>
            <a:ext cx="228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168775" y="3124200"/>
            <a:ext cx="138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Tevatron</a:t>
            </a:r>
            <a:endParaRPr lang="en-US" dirty="0"/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6629400" y="52578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LEP/SLC</a:t>
            </a:r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600200" y="5746750"/>
            <a:ext cx="103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HERA</a:t>
            </a:r>
            <a:endParaRPr lang="en-US" dirty="0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56388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 flipV="1">
            <a:off x="30480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6400800" y="5791200"/>
            <a:ext cx="186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CKM - </a:t>
            </a:r>
            <a:r>
              <a:rPr lang="en-US" sz="1600" b="1" dirty="0">
                <a:solidFill>
                  <a:srgbClr val="0000FF"/>
                </a:solidFill>
              </a:rPr>
              <a:t>B factories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4999"/>
          </a:xfrm>
          <a:solidFill>
            <a:schemeClr val="bg1">
              <a:lumMod val="75000"/>
              <a:alpha val="57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Structure Functions – Examples: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838200"/>
            <a:ext cx="2819400" cy="2641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962400"/>
            <a:ext cx="2674257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318282"/>
            <a:ext cx="2562380" cy="2158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762" y="4318282"/>
            <a:ext cx="2189858" cy="22257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72200" y="2667000"/>
            <a:ext cx="797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CC </a:t>
            </a:r>
            <a:r>
              <a:rPr lang="en-US" sz="2400" b="1" dirty="0" err="1" smtClean="0">
                <a:solidFill>
                  <a:srgbClr val="FF0000"/>
                </a:solidFill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9911" y="4343400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CC </a:t>
            </a:r>
            <a:r>
              <a:rPr lang="en-US" sz="2400" b="1" dirty="0" err="1" smtClean="0">
                <a:solidFill>
                  <a:srgbClr val="0000FF"/>
                </a:solidFill>
              </a:rPr>
              <a:t>e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+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20" name="Picture 19" descr="supG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99261" y="951185"/>
            <a:ext cx="4735837" cy="31680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7180" y="4712732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58789" y="1955776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F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γZ</a:t>
            </a:r>
            <a:endParaRPr lang="en-US" sz="2400" b="1" baseline="30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/>
              <a:t>Gluon Distribution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102" y="907774"/>
            <a:ext cx="4273782" cy="2885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5252"/>
            <a:ext cx="4170178" cy="3017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1913"/>
            <a:ext cx="4306957" cy="2816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4858" y="2965629"/>
            <a:ext cx="2390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From F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 and F</a:t>
            </a:r>
            <a:r>
              <a:rPr lang="en-US" sz="1200" b="1" baseline="-25000" dirty="0" smtClean="0"/>
              <a:t>L</a:t>
            </a:r>
            <a:r>
              <a:rPr lang="en-US" sz="1200" b="1" dirty="0" smtClean="0"/>
              <a:t> simulation - NNPDF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1304" y="3793159"/>
            <a:ext cx="383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NLO QCD “Fits” of </a:t>
            </a:r>
            <a:r>
              <a:rPr lang="en-US" dirty="0" err="1" smtClean="0"/>
              <a:t>LHeC</a:t>
            </a:r>
            <a:r>
              <a:rPr lang="en-US" dirty="0" smtClean="0"/>
              <a:t> simulated data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981" y="3940710"/>
            <a:ext cx="4361903" cy="27833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04522" y="3940710"/>
            <a:ext cx="1645478" cy="221781"/>
          </a:xfrm>
          <a:prstGeom prst="rect">
            <a:avLst/>
          </a:prstGeom>
          <a:noFill/>
          <a:ln w="15875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1843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/>
              <a:t>Strong Coupling Constant</a:t>
            </a:r>
            <a:endParaRPr lang="en-US" sz="2800" dirty="0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5" y="1266825"/>
            <a:ext cx="35782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4800600" y="1074738"/>
            <a:ext cx="346514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sym typeface="Symbol" charset="2"/>
              </a:rPr>
              <a:t></a:t>
            </a:r>
            <a:r>
              <a:rPr lang="en-US" sz="1600" b="1" baseline="-25000" dirty="0" err="1">
                <a:solidFill>
                  <a:srgbClr val="FF0000"/>
                </a:solidFill>
                <a:sym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least known of coupling constants</a:t>
            </a:r>
            <a:r>
              <a:rPr lang="en-US" sz="1400" b="1" dirty="0"/>
              <a:t> </a:t>
            </a:r>
          </a:p>
          <a:p>
            <a:r>
              <a:rPr lang="en-US" sz="1400" dirty="0"/>
              <a:t>Grand Unification predictions suffer from </a:t>
            </a:r>
            <a:r>
              <a:rPr lang="en-US" sz="1400" dirty="0" err="1">
                <a:sym typeface="Symbol" charset="2"/>
              </a:rPr>
              <a:t></a:t>
            </a:r>
            <a:r>
              <a:rPr lang="en-US" sz="1400" baseline="-25000" dirty="0" err="1">
                <a:sym typeface="Symbol" charset="2"/>
              </a:rPr>
              <a:t>s</a:t>
            </a:r>
            <a:r>
              <a:rPr lang="en-US" sz="1400" dirty="0"/>
              <a:t> </a:t>
            </a:r>
          </a:p>
          <a:p>
            <a:endParaRPr lang="en-US" sz="1400" b="1" dirty="0"/>
          </a:p>
          <a:p>
            <a:r>
              <a:rPr lang="en-US" sz="1400" b="1" dirty="0"/>
              <a:t>DIS tends to be lower than world average</a:t>
            </a:r>
          </a:p>
          <a:p>
            <a:endParaRPr lang="en-US" sz="1400" b="1" dirty="0"/>
          </a:p>
          <a:p>
            <a:r>
              <a:rPr lang="en-US" sz="1400" b="1" dirty="0" err="1">
                <a:solidFill>
                  <a:srgbClr val="FF0000"/>
                </a:solidFill>
              </a:rPr>
              <a:t>LHeC</a:t>
            </a:r>
            <a:r>
              <a:rPr lang="en-US" sz="1400" b="1" dirty="0">
                <a:solidFill>
                  <a:srgbClr val="FF0000"/>
                </a:solidFill>
              </a:rPr>
              <a:t>: per mille accuracy </a:t>
            </a:r>
            <a:r>
              <a:rPr lang="en-US" sz="1400" b="1" dirty="0" err="1">
                <a:solidFill>
                  <a:srgbClr val="FF0000"/>
                </a:solidFill>
              </a:rPr>
              <a:t>indep</a:t>
            </a:r>
            <a:r>
              <a:rPr lang="en-US" sz="1400" b="1" dirty="0">
                <a:solidFill>
                  <a:srgbClr val="FF0000"/>
                </a:solidFill>
              </a:rPr>
              <a:t>. of BCDMS.</a:t>
            </a:r>
          </a:p>
          <a:p>
            <a:r>
              <a:rPr lang="en-US" sz="1400" b="1" dirty="0"/>
              <a:t>Challenge to experiment and to </a:t>
            </a:r>
            <a:r>
              <a:rPr lang="en-US" sz="1400" b="1" dirty="0" err="1"/>
              <a:t>h.o</a:t>
            </a:r>
            <a:r>
              <a:rPr lang="en-US" sz="1400" b="1" dirty="0"/>
              <a:t>. QCD</a:t>
            </a:r>
            <a:endParaRPr lang="en-US" b="1" dirty="0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822325" y="809625"/>
            <a:ext cx="291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Simulation of </a:t>
            </a:r>
            <a:r>
              <a:rPr lang="en-US" sz="1200" dirty="0" err="1">
                <a:sym typeface="Symbol" charset="2"/>
              </a:rPr>
              <a:t></a:t>
            </a:r>
            <a:r>
              <a:rPr lang="en-US" sz="1200" baseline="-25000" dirty="0" err="1">
                <a:sym typeface="Symbol" charset="2"/>
              </a:rPr>
              <a:t>s</a:t>
            </a:r>
            <a:r>
              <a:rPr lang="en-US" sz="1200" dirty="0">
                <a:sym typeface="Symbol" charset="2"/>
              </a:rPr>
              <a:t> measurement at </a:t>
            </a:r>
            <a:r>
              <a:rPr lang="en-US" sz="1200" dirty="0" err="1">
                <a:sym typeface="Symbol" charset="2"/>
              </a:rPr>
              <a:t>LHeC</a:t>
            </a:r>
            <a:r>
              <a:rPr lang="en-US" dirty="0"/>
              <a:t> 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88925" y="1470025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1/</a:t>
            </a:r>
            <a:r>
              <a:rPr lang="en-US" sz="1400">
                <a:sym typeface="Symbol" charset="2"/>
              </a:rPr>
              <a:t></a:t>
            </a:r>
            <a:endParaRPr lang="en-US"/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1092200" y="4084637"/>
            <a:ext cx="24780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MSSM - </a:t>
            </a:r>
            <a:r>
              <a:rPr lang="en-US" sz="1000" dirty="0" err="1"/>
              <a:t>B.Allnach</a:t>
            </a:r>
            <a:r>
              <a:rPr lang="en-US" sz="1000" dirty="0"/>
              <a:t> et al, hep-ex/0403133</a:t>
            </a:r>
            <a:endParaRPr lang="en-US" dirty="0"/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2574925" y="1511300"/>
            <a:ext cx="995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FF"/>
                </a:solidFill>
              </a:rPr>
              <a:t>fine structure</a:t>
            </a:r>
            <a:endParaRPr lang="en-US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974725" y="2044700"/>
            <a:ext cx="495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FF00"/>
                </a:solidFill>
              </a:rPr>
              <a:t>weak</a:t>
            </a:r>
            <a:endParaRPr lang="en-US"/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974725" y="3162300"/>
            <a:ext cx="658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strong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098800"/>
            <a:ext cx="3505200" cy="334962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rot="5400000" flipH="1" flipV="1">
            <a:off x="8153400" y="3162300"/>
            <a:ext cx="15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6763544" y="4401344"/>
            <a:ext cx="2474912" cy="15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44551" y="6448425"/>
            <a:ext cx="3221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J.Bluemlein</a:t>
            </a:r>
            <a:r>
              <a:rPr lang="en-US" sz="1100" dirty="0" smtClean="0"/>
              <a:t> and H. Boettcher, </a:t>
            </a:r>
            <a:r>
              <a:rPr lang="en-US" sz="1100" dirty="0" err="1" smtClean="0"/>
              <a:t>arXiv</a:t>
            </a:r>
            <a:r>
              <a:rPr lang="en-US" sz="1100" dirty="0" smtClean="0"/>
              <a:t> 1005.3013 (2010)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8047849" y="4067502"/>
            <a:ext cx="43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+</a:t>
            </a:r>
            <a:r>
              <a:rPr lang="en-US" sz="1100" dirty="0" err="1" smtClean="0">
                <a:solidFill>
                  <a:srgbClr val="FF0000"/>
                </a:solidFill>
              </a:rPr>
              <a:t>pol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67502"/>
            <a:ext cx="32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4014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z="2400" b="1" dirty="0"/>
              <a:t>Beauty - MSSM Higgs</a:t>
            </a:r>
            <a:endParaRPr lang="en-US" dirty="0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38760" y="4936435"/>
            <a:ext cx="374744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In MSSM Higgs production is </a:t>
            </a:r>
            <a:r>
              <a:rPr lang="en-US" sz="1600" b="1" dirty="0" err="1"/>
              <a:t>b</a:t>
            </a:r>
            <a:r>
              <a:rPr lang="en-US" sz="1600" b="1" dirty="0"/>
              <a:t> dominated</a:t>
            </a:r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HERA: First </a:t>
            </a:r>
            <a:r>
              <a:rPr lang="en-US" sz="1600" b="1" dirty="0">
                <a:solidFill>
                  <a:srgbClr val="FF0000"/>
                </a:solidFill>
              </a:rPr>
              <a:t>measurements of </a:t>
            </a:r>
            <a:r>
              <a:rPr lang="en-US" sz="1600" b="1" dirty="0" err="1" smtClean="0">
                <a:solidFill>
                  <a:srgbClr val="FF0000"/>
                </a:solidFill>
              </a:rPr>
              <a:t>b</a:t>
            </a:r>
            <a:r>
              <a:rPr lang="en-US" sz="1600" b="1" dirty="0" smtClean="0">
                <a:solidFill>
                  <a:srgbClr val="FF0000"/>
                </a:solidFill>
              </a:rPr>
              <a:t> to ~20%</a:t>
            </a: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LHeC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  <a:r>
              <a:rPr lang="en-US" sz="1600" b="1" dirty="0">
                <a:solidFill>
                  <a:srgbClr val="FF0000"/>
                </a:solidFill>
              </a:rPr>
              <a:t>precision measurement of </a:t>
            </a:r>
            <a:r>
              <a:rPr lang="en-US" sz="1600" b="1" dirty="0" err="1">
                <a:solidFill>
                  <a:srgbClr val="FF0000"/>
                </a:solidFill>
              </a:rPr>
              <a:t>b-</a:t>
            </a:r>
            <a:r>
              <a:rPr lang="en-US" sz="1600" b="1" dirty="0" err="1" smtClean="0">
                <a:solidFill>
                  <a:srgbClr val="FF0000"/>
                </a:solidFill>
              </a:rPr>
              <a:t>df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400" dirty="0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4800" y="4505739"/>
            <a:ext cx="2676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CTEQ </a:t>
            </a:r>
            <a:r>
              <a:rPr lang="en-US" sz="1000" dirty="0" err="1"/>
              <a:t>Belyayev</a:t>
            </a:r>
            <a:r>
              <a:rPr lang="en-US" sz="1000" dirty="0"/>
              <a:t> et al. JHEP 0601:069,2006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065982"/>
            <a:ext cx="5060764" cy="4898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9779" y="5964957"/>
            <a:ext cx="35157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: higher fraction of </a:t>
            </a:r>
            <a:r>
              <a:rPr lang="en-US" sz="1600" b="1" dirty="0" err="1" smtClean="0"/>
              <a:t>b</a:t>
            </a:r>
            <a:r>
              <a:rPr lang="en-US" sz="1600" b="1" dirty="0" smtClean="0"/>
              <a:t>, larger range,</a:t>
            </a:r>
          </a:p>
          <a:p>
            <a:r>
              <a:rPr lang="en-US" sz="1600" b="1" dirty="0" smtClean="0"/>
              <a:t>smaller beam spot, better Si detectors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76965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Strange</a:t>
            </a:r>
            <a:r>
              <a:rPr lang="en-US" sz="2800" b="1" dirty="0" smtClean="0">
                <a:solidFill>
                  <a:srgbClr val="FF0000"/>
                </a:solidFill>
              </a:rPr>
              <a:t> (=? anti-strange) Quark 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653" y="865006"/>
            <a:ext cx="6127848" cy="525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65925" y="195262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6934200" y="2667000"/>
          <a:ext cx="1228725" cy="2819400"/>
        </p:xfrm>
        <a:graphic>
          <a:graphicData uri="http://schemas.openxmlformats.org/presentationml/2006/ole">
            <p:oleObj spid="_x0000_s48130" name="Equation" r:id="rId5" imgW="736600" imgH="16891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8220" y="6059844"/>
            <a:ext cx="2050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Some </a:t>
            </a:r>
            <a:r>
              <a:rPr lang="en-US" sz="1400" dirty="0" err="1" smtClean="0"/>
              <a:t>dimuon</a:t>
            </a:r>
            <a:r>
              <a:rPr lang="en-US" sz="1400" dirty="0" smtClean="0"/>
              <a:t>  and K data</a:t>
            </a:r>
          </a:p>
          <a:p>
            <a:r>
              <a:rPr lang="en-US" sz="1400" dirty="0" smtClean="0"/>
              <a:t>never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properly</a:t>
            </a:r>
            <a:r>
              <a:rPr lang="en-US" sz="1400" dirty="0" smtClean="0"/>
              <a:t> measured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Top and </a:t>
            </a:r>
            <a:r>
              <a:rPr lang="en-US" sz="2400" dirty="0">
                <a:solidFill>
                  <a:srgbClr val="FF0000"/>
                </a:solidFill>
              </a:rPr>
              <a:t>Top</a:t>
            </a:r>
            <a:r>
              <a:rPr lang="en-US" sz="2400" dirty="0">
                <a:solidFill>
                  <a:srgbClr val="0000FF"/>
                </a:solidFill>
              </a:rPr>
              <a:t> Production</a:t>
            </a:r>
            <a:r>
              <a:rPr lang="en-US" sz="2400" dirty="0" smtClean="0">
                <a:solidFill>
                  <a:srgbClr val="0000FF"/>
                </a:solidFill>
              </a:rPr>
              <a:t> in Charged Currents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9939" name="Picture 1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19200"/>
            <a:ext cx="59182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40" name="Object 1028"/>
          <p:cNvGraphicFramePr>
            <a:graphicFrameLocks noChangeAspect="1"/>
          </p:cNvGraphicFramePr>
          <p:nvPr/>
        </p:nvGraphicFramePr>
        <p:xfrm>
          <a:off x="2057400" y="1790700"/>
          <a:ext cx="914400" cy="293688"/>
        </p:xfrm>
        <a:graphic>
          <a:graphicData uri="http://schemas.openxmlformats.org/presentationml/2006/ole">
            <p:oleObj spid="_x0000_s56322" name="Equation" r:id="rId5" imgW="635000" imgH="203200" progId="Equation.3">
              <p:embed/>
            </p:oleObj>
          </a:graphicData>
        </a:graphic>
      </p:graphicFrame>
      <p:graphicFrame>
        <p:nvGraphicFramePr>
          <p:cNvPr id="39941" name="Object 1029"/>
          <p:cNvGraphicFramePr>
            <a:graphicFrameLocks noChangeAspect="1"/>
          </p:cNvGraphicFramePr>
          <p:nvPr/>
        </p:nvGraphicFramePr>
        <p:xfrm>
          <a:off x="4876800" y="1809750"/>
          <a:ext cx="854075" cy="263525"/>
        </p:xfrm>
        <a:graphic>
          <a:graphicData uri="http://schemas.openxmlformats.org/presentationml/2006/ole">
            <p:oleObj spid="_x0000_s56323" name="Equation" r:id="rId6" imgW="660400" imgH="203200" progId="Equation.3">
              <p:embed/>
            </p:oleObj>
          </a:graphicData>
        </a:graphic>
      </p:graphicFrame>
      <p:graphicFrame>
        <p:nvGraphicFramePr>
          <p:cNvPr id="39942" name="Object 1030"/>
          <p:cNvGraphicFramePr>
            <a:graphicFrameLocks noChangeAspect="1"/>
          </p:cNvGraphicFramePr>
          <p:nvPr/>
        </p:nvGraphicFramePr>
        <p:xfrm>
          <a:off x="4114800" y="2286000"/>
          <a:ext cx="812800" cy="230188"/>
        </p:xfrm>
        <a:graphic>
          <a:graphicData uri="http://schemas.openxmlformats.org/presentationml/2006/ole">
            <p:oleObj spid="_x0000_s56324" name="Equation" r:id="rId7" imgW="584200" imgH="165100" progId="Equation.3">
              <p:embed/>
            </p:oleObj>
          </a:graphicData>
        </a:graphic>
      </p:graphicFrame>
      <p:graphicFrame>
        <p:nvGraphicFramePr>
          <p:cNvPr id="39943" name="Object 1031"/>
          <p:cNvGraphicFramePr>
            <a:graphicFrameLocks noChangeAspect="1"/>
          </p:cNvGraphicFramePr>
          <p:nvPr/>
        </p:nvGraphicFramePr>
        <p:xfrm>
          <a:off x="1295400" y="2362200"/>
          <a:ext cx="754063" cy="209550"/>
        </p:xfrm>
        <a:graphic>
          <a:graphicData uri="http://schemas.openxmlformats.org/presentationml/2006/ole">
            <p:oleObj spid="_x0000_s56325" name="Equation" r:id="rId8" imgW="596900" imgH="165100" progId="Equation.3">
              <p:embed/>
            </p:oleObj>
          </a:graphicData>
        </a:graphic>
      </p:graphicFrame>
      <p:graphicFrame>
        <p:nvGraphicFramePr>
          <p:cNvPr id="39944" name="Object 1032"/>
          <p:cNvGraphicFramePr>
            <a:graphicFrameLocks noChangeAspect="1"/>
          </p:cNvGraphicFramePr>
          <p:nvPr/>
        </p:nvGraphicFramePr>
        <p:xfrm>
          <a:off x="2057400" y="4343400"/>
          <a:ext cx="812800" cy="230188"/>
        </p:xfrm>
        <a:graphic>
          <a:graphicData uri="http://schemas.openxmlformats.org/presentationml/2006/ole">
            <p:oleObj spid="_x0000_s56326" name="Equation" r:id="rId9" imgW="584200" imgH="165100" progId="Equation.3">
              <p:embed/>
            </p:oleObj>
          </a:graphicData>
        </a:graphic>
      </p:graphicFrame>
      <p:graphicFrame>
        <p:nvGraphicFramePr>
          <p:cNvPr id="39945" name="Object 1033"/>
          <p:cNvGraphicFramePr>
            <a:graphicFrameLocks noChangeAspect="1"/>
          </p:cNvGraphicFramePr>
          <p:nvPr/>
        </p:nvGraphicFramePr>
        <p:xfrm>
          <a:off x="4724400" y="4267200"/>
          <a:ext cx="812800" cy="228600"/>
        </p:xfrm>
        <a:graphic>
          <a:graphicData uri="http://schemas.openxmlformats.org/presentationml/2006/ole">
            <p:oleObj spid="_x0000_s56327" name="Equation" r:id="rId10" imgW="584200" imgH="165100" progId="Equation.3">
              <p:embed/>
            </p:oleObj>
          </a:graphicData>
        </a:graphic>
      </p:graphicFrame>
      <p:sp>
        <p:nvSpPr>
          <p:cNvPr id="39946" name="Text Box 1034"/>
          <p:cNvSpPr txBox="1">
            <a:spLocks noChangeArrowheads="1"/>
          </p:cNvSpPr>
          <p:nvPr/>
        </p:nvSpPr>
        <p:spPr bwMode="auto">
          <a:xfrm>
            <a:off x="6629400" y="3773369"/>
            <a:ext cx="2182609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LHeC</a:t>
            </a:r>
            <a:r>
              <a:rPr lang="en-US" sz="1600" b="1" dirty="0">
                <a:solidFill>
                  <a:srgbClr val="FF0000"/>
                </a:solidFill>
              </a:rPr>
              <a:t> is a single top and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anti-top  quark factory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dirty="0"/>
              <a:t>with a CC cross section</a:t>
            </a:r>
          </a:p>
          <a:p>
            <a:r>
              <a:rPr lang="en-US" sz="1600" dirty="0"/>
              <a:t>of O(10)</a:t>
            </a:r>
            <a:r>
              <a:rPr lang="en-US" sz="1600" dirty="0" smtClean="0"/>
              <a:t>pb</a:t>
            </a:r>
          </a:p>
          <a:p>
            <a:endParaRPr lang="en-US" sz="1600" dirty="0" smtClean="0"/>
          </a:p>
          <a:p>
            <a:r>
              <a:rPr lang="en-US" sz="1600" dirty="0" smtClean="0"/>
              <a:t>Study Q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 evolution of</a:t>
            </a:r>
          </a:p>
          <a:p>
            <a:r>
              <a:rPr lang="en-US" sz="1600" dirty="0" smtClean="0"/>
              <a:t>top quark onset –</a:t>
            </a:r>
          </a:p>
          <a:p>
            <a:r>
              <a:rPr lang="en-US" sz="1600" dirty="0" smtClean="0"/>
              <a:t>6 quark CFNS</a:t>
            </a:r>
          </a:p>
          <a:p>
            <a:endParaRPr lang="en-US" sz="1400" dirty="0" smtClean="0"/>
          </a:p>
        </p:txBody>
      </p:sp>
      <p:sp>
        <p:nvSpPr>
          <p:cNvPr id="39947" name="Line 1035"/>
          <p:cNvSpPr>
            <a:spLocks noChangeShapeType="1"/>
          </p:cNvSpPr>
          <p:nvPr/>
        </p:nvSpPr>
        <p:spPr bwMode="auto">
          <a:xfrm>
            <a:off x="1858963" y="198783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8" name="Picture 103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9400" y="1524000"/>
            <a:ext cx="176847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/>
              <a:t>Valence Quarks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252"/>
            <a:ext cx="4481330" cy="3284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8465"/>
            <a:ext cx="4509328" cy="31195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330" y="3939365"/>
            <a:ext cx="4244915" cy="2918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328" y="826942"/>
            <a:ext cx="4216917" cy="29115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4586" y="1519590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u</a:t>
            </a:r>
            <a:r>
              <a:rPr lang="en-US" sz="2000" b="1" baseline="-25000" dirty="0" err="1" smtClean="0"/>
              <a:t>v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06986" y="4536089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d</a:t>
            </a:r>
            <a:r>
              <a:rPr lang="en-US" sz="2000" b="1" baseline="-25000" dirty="0" err="1" smtClean="0"/>
              <a:t>v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74" y="1515956"/>
            <a:ext cx="4172490" cy="4337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33" y="1902583"/>
            <a:ext cx="4127126" cy="39505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2330" y="6288804"/>
            <a:ext cx="2294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For H1, CDF, LEP </a:t>
            </a:r>
            <a:r>
              <a:rPr lang="en-US" sz="1200" b="1" dirty="0" err="1" smtClean="0"/>
              <a:t>cf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Z.Zhang</a:t>
            </a:r>
            <a:r>
              <a:rPr lang="en-US" sz="1200" b="1" dirty="0" smtClean="0"/>
              <a:t> DIS10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43800" y="1981200"/>
            <a:ext cx="560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0066"/>
                </a:solidFill>
              </a:rPr>
              <a:t>ZEUS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>
                <a:solidFill>
                  <a:schemeClr val="accent6">
                    <a:lumMod val="50000"/>
                  </a:schemeClr>
                </a:solidFill>
              </a:rPr>
              <a:t>Weak NC Couplings of Light Quarks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4666" y="6104138"/>
            <a:ext cx="3330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 cent accuracy of NC couplings</a:t>
            </a:r>
          </a:p>
          <a:p>
            <a:r>
              <a:rPr lang="en-US" dirty="0" smtClean="0"/>
              <a:t>sin</a:t>
            </a:r>
            <a:r>
              <a:rPr lang="en-US" baseline="30000" dirty="0" smtClean="0"/>
              <a:t>2</a:t>
            </a:r>
            <a:r>
              <a:rPr lang="en-US" dirty="0" smtClean="0"/>
              <a:t>Θ still to be estimated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Plenary ECFA, </a:t>
            </a:r>
            <a:r>
              <a:rPr lang="en-US" dirty="0" err="1"/>
              <a:t>LHeC</a:t>
            </a:r>
            <a:r>
              <a:rPr lang="en-US" dirty="0"/>
              <a:t>, Max Klein, CERN 30.11.2007</a:t>
            </a: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chemeClr val="bg1">
              <a:lumMod val="65000"/>
              <a:alpha val="51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Neutron Structure (</a:t>
            </a:r>
            <a:r>
              <a:rPr lang="en-US" sz="2800" b="1" dirty="0" err="1">
                <a:solidFill>
                  <a:srgbClr val="008000"/>
                </a:solidFill>
              </a:rPr>
              <a:t>ed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sym typeface="Symbol" charset="2"/>
              </a:rPr>
              <a:t></a:t>
            </a:r>
            <a:r>
              <a:rPr lang="en-US" sz="2800" b="1" dirty="0">
                <a:solidFill>
                  <a:srgbClr val="008000"/>
                </a:solidFill>
              </a:rPr>
              <a:t>  </a:t>
            </a:r>
            <a:r>
              <a:rPr lang="en-US" sz="2800" b="1" dirty="0" err="1">
                <a:solidFill>
                  <a:srgbClr val="008000"/>
                </a:solidFill>
              </a:rPr>
              <a:t>eX</a:t>
            </a:r>
            <a:r>
              <a:rPr lang="en-US" sz="2800" b="1" dirty="0">
                <a:solidFill>
                  <a:srgbClr val="008000"/>
                </a:solidFill>
              </a:rPr>
              <a:t>)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66800"/>
            <a:ext cx="3602038" cy="3219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219200"/>
            <a:ext cx="2501900" cy="1724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048000"/>
            <a:ext cx="2743200" cy="175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5029200"/>
            <a:ext cx="3221038" cy="11604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4876800" y="1066800"/>
            <a:ext cx="4114800" cy="541020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52400" y="5681832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crucial constraint on evolution (S-NS), improved </a:t>
            </a:r>
            <a:r>
              <a:rPr lang="en-US" sz="1600" b="1" dirty="0" err="1">
                <a:sym typeface="Symbol" charset="2"/>
              </a:rPr>
              <a:t></a:t>
            </a:r>
            <a:r>
              <a:rPr lang="en-US" sz="1600" b="1" baseline="-25000" dirty="0" err="1"/>
              <a:t>s</a:t>
            </a:r>
            <a:endParaRPr lang="en-US" sz="1600" b="1" dirty="0"/>
          </a:p>
        </p:txBody>
      </p:sp>
      <p:pic>
        <p:nvPicPr>
          <p:cNvPr id="8909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4495800"/>
            <a:ext cx="44958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521"/>
            <a:ext cx="9144000" cy="70802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Saturation of Gluon Density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969" y="1309672"/>
            <a:ext cx="2965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HERA</a:t>
            </a:r>
            <a:r>
              <a:rPr lang="en-US" sz="1600" dirty="0" smtClean="0"/>
              <a:t>: Quark and gluon densities </a:t>
            </a:r>
          </a:p>
          <a:p>
            <a:r>
              <a:rPr lang="en-US" sz="1600" dirty="0" smtClean="0"/>
              <a:t>in </a:t>
            </a:r>
            <a:r>
              <a:rPr lang="en-US" sz="1600" dirty="0" err="1" smtClean="0"/>
              <a:t>p</a:t>
            </a:r>
            <a:r>
              <a:rPr lang="en-US" sz="1600" dirty="0" smtClean="0"/>
              <a:t> rise towards low </a:t>
            </a:r>
            <a:r>
              <a:rPr lang="en-US" sz="1600" dirty="0" err="1" smtClean="0"/>
              <a:t>Bjorken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Gluon dominant but no clear </a:t>
            </a:r>
          </a:p>
          <a:p>
            <a:r>
              <a:rPr lang="en-US" sz="1600" dirty="0" smtClean="0"/>
              <a:t>proof of nonlinear effects – range</a:t>
            </a:r>
          </a:p>
          <a:p>
            <a:r>
              <a:rPr lang="en-US" sz="1600" dirty="0" smtClean="0"/>
              <a:t>Limited for access of dF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/dlnQ</a:t>
            </a:r>
            <a:r>
              <a:rPr lang="en-US" sz="1600" baseline="30000" dirty="0" smtClean="0"/>
              <a:t>2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794692" y="4010242"/>
            <a:ext cx="5083162" cy="17953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 saturation of rise at      </a:t>
            </a:r>
            <a:r>
              <a:rPr lang="en-US" sz="1600" b="1" dirty="0" smtClean="0"/>
              <a:t>Q</a:t>
            </a:r>
            <a:r>
              <a:rPr lang="en-US" sz="1600" b="1" baseline="30000" dirty="0" smtClean="0"/>
              <a:t>2</a:t>
            </a:r>
            <a:r>
              <a:rPr lang="en-US" sz="1600" b="1" baseline="-25000" dirty="0" smtClean="0"/>
              <a:t>s</a:t>
            </a:r>
            <a:r>
              <a:rPr lang="en-US" sz="1600" b="1" dirty="0" smtClean="0"/>
              <a:t>  ≈ </a:t>
            </a:r>
            <a:r>
              <a:rPr lang="en-US" sz="1600" b="1" dirty="0" err="1" smtClean="0"/>
              <a:t>xg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α</a:t>
            </a:r>
            <a:r>
              <a:rPr lang="en-US" sz="1600" b="1" baseline="-25000" dirty="0" err="1" smtClean="0"/>
              <a:t>s</a:t>
            </a:r>
            <a:r>
              <a:rPr lang="en-US" sz="1600" b="1" dirty="0" smtClean="0"/>
              <a:t> ≈ </a:t>
            </a:r>
            <a:r>
              <a:rPr lang="en-US" sz="1600" b="1" dirty="0" err="1" smtClean="0"/>
              <a:t>c</a:t>
            </a:r>
            <a:r>
              <a:rPr lang="en-US" sz="1600" b="1" dirty="0" smtClean="0"/>
              <a:t> x</a:t>
            </a:r>
            <a:r>
              <a:rPr lang="en-US" sz="1600" b="1" baseline="30000" dirty="0" smtClean="0"/>
              <a:t>-λ</a:t>
            </a:r>
            <a:r>
              <a:rPr lang="en-US" sz="1600" b="1" dirty="0" smtClean="0"/>
              <a:t>A</a:t>
            </a:r>
            <a:r>
              <a:rPr lang="en-US" sz="1600" b="1" baseline="30000" dirty="0" smtClean="0"/>
              <a:t>1/3</a:t>
            </a:r>
          </a:p>
          <a:p>
            <a:endParaRPr lang="en-US" sz="1600" b="1" baseline="30000" dirty="0" smtClean="0"/>
          </a:p>
          <a:p>
            <a:endParaRPr lang="en-US" sz="1600" dirty="0" smtClean="0"/>
          </a:p>
          <a:p>
            <a:r>
              <a:rPr lang="en-US" sz="1600" dirty="0" smtClean="0"/>
              <a:t>Saturation of cross sections amplified with A</a:t>
            </a:r>
            <a:r>
              <a:rPr lang="en-US" sz="1600" baseline="30000" dirty="0" smtClean="0"/>
              <a:t>1/</a:t>
            </a:r>
            <a:r>
              <a:rPr lang="en-US" sz="1200" dirty="0" smtClean="0"/>
              <a:t> </a:t>
            </a:r>
            <a:endParaRPr lang="en-US" sz="1200" baseline="30000" dirty="0" smtClean="0"/>
          </a:p>
          <a:p>
            <a:r>
              <a:rPr lang="en-US" sz="1600" dirty="0" smtClean="0">
                <a:sym typeface="Wingdings"/>
              </a:rPr>
              <a:t> </a:t>
            </a:r>
          </a:p>
          <a:p>
            <a:r>
              <a:rPr lang="en-US" b="1" dirty="0" smtClean="0">
                <a:sym typeface="Wingdings"/>
              </a:rPr>
              <a:t>The </a:t>
            </a:r>
            <a:r>
              <a:rPr lang="en-US" b="1" dirty="0" err="1" smtClean="0">
                <a:sym typeface="Wingdings"/>
              </a:rPr>
              <a:t>LHeC</a:t>
            </a:r>
            <a:r>
              <a:rPr lang="en-US" b="1" dirty="0" smtClean="0">
                <a:sym typeface="Wingdings"/>
              </a:rPr>
              <a:t> is bound to discover saturation in DIS </a:t>
            </a:r>
          </a:p>
          <a:p>
            <a:r>
              <a:rPr lang="en-US" b="1" dirty="0" smtClean="0">
                <a:sym typeface="Wingdings"/>
              </a:rPr>
              <a:t>both in </a:t>
            </a:r>
            <a:r>
              <a:rPr lang="en-US" b="1" dirty="0" err="1" smtClean="0">
                <a:sym typeface="Wingdings"/>
              </a:rPr>
              <a:t>ep</a:t>
            </a:r>
            <a:r>
              <a:rPr lang="en-US" b="1" dirty="0" smtClean="0">
                <a:sym typeface="Wingdings"/>
              </a:rPr>
              <a:t> and in </a:t>
            </a:r>
            <a:r>
              <a:rPr lang="en-US" b="1" dirty="0" err="1" smtClean="0">
                <a:sym typeface="Wingdings"/>
              </a:rPr>
              <a:t>eA</a:t>
            </a:r>
            <a:r>
              <a:rPr lang="en-US" b="1" dirty="0" smtClean="0">
                <a:sym typeface="Wingdings"/>
              </a:rPr>
              <a:t> in a region where </a:t>
            </a:r>
            <a:r>
              <a:rPr lang="en-US" b="1" dirty="0" err="1" smtClean="0">
                <a:sym typeface="Wingdings"/>
              </a:rPr>
              <a:t>α</a:t>
            </a:r>
            <a:r>
              <a:rPr lang="en-US" b="1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</a:t>
            </a:r>
            <a:r>
              <a:rPr lang="en-US" b="1" dirty="0" smtClean="0">
                <a:sym typeface="Wingdings"/>
              </a:rPr>
              <a:t>is small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59472" y="6298047"/>
            <a:ext cx="6418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Colour</a:t>
            </a:r>
            <a:r>
              <a:rPr lang="en-US" sz="1400" dirty="0" smtClean="0"/>
              <a:t> Glass Condensate - </a:t>
            </a:r>
            <a:r>
              <a:rPr lang="en-US" sz="1400" dirty="0" err="1" smtClean="0"/>
              <a:t>perturbatively</a:t>
            </a:r>
            <a:r>
              <a:rPr lang="en-US" sz="1400" dirty="0" smtClean="0"/>
              <a:t> calculable via non-linear evolution equations</a:t>
            </a:r>
            <a:endParaRPr lang="en-US" sz="1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7444" y="964001"/>
            <a:ext cx="5530409" cy="262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85800" y="5805605"/>
            <a:ext cx="15972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V.Radescu</a:t>
            </a:r>
            <a:r>
              <a:rPr lang="en-US" sz="1000" dirty="0" smtClean="0"/>
              <a:t> </a:t>
            </a:r>
            <a:r>
              <a:rPr lang="en-US" sz="1000" dirty="0" err="1" smtClean="0"/>
              <a:t>Moriond</a:t>
            </a:r>
            <a:r>
              <a:rPr lang="en-US" sz="1000" dirty="0" smtClean="0"/>
              <a:t> 3/2011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944265" y="2377020"/>
            <a:ext cx="1620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T.Lastovicka</a:t>
            </a:r>
            <a:r>
              <a:rPr lang="en-US" sz="1000" dirty="0" smtClean="0"/>
              <a:t>, </a:t>
            </a:r>
            <a:r>
              <a:rPr lang="en-US" sz="1000" dirty="0" err="1" smtClean="0"/>
              <a:t>M.Klein</a:t>
            </a:r>
            <a:r>
              <a:rPr lang="en-US" sz="1000" dirty="0" smtClean="0"/>
              <a:t>, DIS06</a:t>
            </a:r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73" y="2786792"/>
            <a:ext cx="3198533" cy="2871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 b="1"/>
              <a:t>The TeV Scale [2010-2035..]</a:t>
            </a:r>
            <a:endParaRPr lang="en-US"/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3200400" y="12192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609600" y="37338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5867400" y="3657600"/>
            <a:ext cx="2819400" cy="27432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581400" y="1905000"/>
            <a:ext cx="20383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W,Z,top</a:t>
            </a:r>
          </a:p>
          <a:p>
            <a:pPr algn="ctr"/>
            <a:r>
              <a:rPr lang="en-US" sz="1800"/>
              <a:t>Higgs??</a:t>
            </a:r>
          </a:p>
          <a:p>
            <a:pPr algn="ctr"/>
            <a:r>
              <a:rPr lang="en-US" sz="1800"/>
              <a:t>New Particles??</a:t>
            </a:r>
          </a:p>
          <a:p>
            <a:pPr algn="ctr"/>
            <a:r>
              <a:rPr lang="en-US" sz="1800"/>
              <a:t>New Symmetries?</a:t>
            </a:r>
          </a:p>
          <a:p>
            <a:pPr algn="ctr"/>
            <a:endParaRPr lang="en-US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15988" y="4495800"/>
            <a:ext cx="2228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High Precision QCD</a:t>
            </a:r>
          </a:p>
          <a:p>
            <a:pPr algn="ctr"/>
            <a:r>
              <a:rPr lang="en-US" sz="1800"/>
              <a:t>High Density Matter</a:t>
            </a:r>
          </a:p>
          <a:p>
            <a:pPr algn="ctr"/>
            <a:r>
              <a:rPr lang="en-US" sz="1800"/>
              <a:t>Substructure??</a:t>
            </a:r>
          </a:p>
          <a:p>
            <a:pPr algn="ctr"/>
            <a:r>
              <a:rPr lang="en-US" sz="1800"/>
              <a:t>eq-Spectroscopy??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345238" y="4413250"/>
            <a:ext cx="18240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/>
              <a:t>ttbar</a:t>
            </a:r>
            <a:endParaRPr lang="en-US" sz="1800" dirty="0"/>
          </a:p>
          <a:p>
            <a:pPr algn="ctr"/>
            <a:r>
              <a:rPr lang="en-US" sz="1800" dirty="0"/>
              <a:t>Higgs??</a:t>
            </a:r>
          </a:p>
          <a:p>
            <a:pPr algn="ctr"/>
            <a:r>
              <a:rPr lang="en-US" sz="1800" dirty="0"/>
              <a:t>Spectroscopy??</a:t>
            </a:r>
            <a:endParaRPr lang="en-US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736725" y="3851275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934200" y="395605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+</a:t>
            </a:r>
            <a:r>
              <a:rPr lang="en-US" b="1">
                <a:solidFill>
                  <a:srgbClr val="0000FF"/>
                </a:solidFill>
                <a:latin typeface="Andale Mono" charset="0"/>
              </a:rPr>
              <a:t>e</a:t>
            </a:r>
            <a:r>
              <a:rPr lang="en-US" b="1" baseline="30000">
                <a:solidFill>
                  <a:srgbClr val="0000FF"/>
                </a:solidFill>
                <a:latin typeface="Andale Mono" charset="0"/>
              </a:rPr>
              <a:t>-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1365250"/>
            <a:ext cx="54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ndale Mono" charset="0"/>
              </a:rPr>
              <a:t>pp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886200" y="434340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New Physics</a:t>
            </a:r>
            <a:endParaRPr lang="en-US" sz="1800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4191000" y="31242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LHC</a:t>
            </a:r>
            <a:endParaRPr lang="en-US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6731000" y="53340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ILC/CLIC</a:t>
            </a:r>
            <a:endParaRPr lang="en-US" dirty="0"/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1736725" y="5715000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LHeC</a:t>
            </a:r>
            <a:endParaRPr lang="en-US" dirty="0"/>
          </a:p>
        </p:txBody>
      </p:sp>
      <p:sp>
        <p:nvSpPr>
          <p:cNvPr id="24592" name="Line 17"/>
          <p:cNvSpPr>
            <a:spLocks noChangeShapeType="1"/>
          </p:cNvSpPr>
          <p:nvPr/>
        </p:nvSpPr>
        <p:spPr bwMode="auto">
          <a:xfrm>
            <a:off x="5638800" y="3505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V="1">
            <a:off x="2971800" y="3581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4" name="Line 19"/>
          <p:cNvSpPr>
            <a:spLocks noChangeShapeType="1"/>
          </p:cNvSpPr>
          <p:nvPr/>
        </p:nvSpPr>
        <p:spPr bwMode="auto">
          <a:xfrm>
            <a:off x="3429000" y="5105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629400" y="5791200"/>
            <a:ext cx="13161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CKM -</a:t>
            </a:r>
            <a:r>
              <a:rPr lang="en-US" sz="1600" dirty="0" smtClean="0"/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super</a:t>
            </a:r>
            <a:r>
              <a:rPr lang="en-US" sz="1600" b="1" dirty="0" err="1" smtClean="0">
                <a:solidFill>
                  <a:srgbClr val="0000FF"/>
                </a:solidFill>
              </a:rPr>
              <a:t>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4000" cy="66304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/>
              <a:t>Electron-Ion Scattering: </a:t>
            </a:r>
            <a:r>
              <a:rPr lang="en-US" sz="2400" b="1" dirty="0" err="1" smtClean="0"/>
              <a:t>eA</a:t>
            </a:r>
            <a:r>
              <a:rPr lang="en-US" sz="2400" b="1" dirty="0" smtClean="0"/>
              <a:t> </a:t>
            </a:r>
            <a:r>
              <a:rPr lang="en-US" sz="1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eX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0695" y="5715000"/>
            <a:ext cx="45514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Extension of kinematic range by 3-4 orders of</a:t>
            </a:r>
          </a:p>
          <a:p>
            <a:r>
              <a:rPr lang="en-US" sz="1600" dirty="0" smtClean="0"/>
              <a:t>magnitude into saturation region </a:t>
            </a:r>
            <a:r>
              <a:rPr lang="en-US" sz="1600" b="1" dirty="0" smtClean="0"/>
              <a:t>(with </a:t>
            </a:r>
            <a:r>
              <a:rPr lang="en-US" sz="1600" b="1" dirty="0" err="1" smtClean="0"/>
              <a:t>p</a:t>
            </a:r>
            <a:r>
              <a:rPr lang="en-US" sz="1600" b="1" dirty="0" smtClean="0"/>
              <a:t> and A)</a:t>
            </a:r>
          </a:p>
          <a:p>
            <a:r>
              <a:rPr lang="en-US" sz="1600" dirty="0" smtClean="0"/>
              <a:t>Like </a:t>
            </a:r>
            <a:r>
              <a:rPr lang="en-US" sz="1600" dirty="0" err="1" smtClean="0"/>
              <a:t>LHeC</a:t>
            </a:r>
            <a:r>
              <a:rPr lang="en-US" sz="1600" dirty="0" smtClean="0"/>
              <a:t> </a:t>
            </a:r>
            <a:r>
              <a:rPr lang="en-US" sz="1600" dirty="0" err="1" smtClean="0"/>
              <a:t>ep</a:t>
            </a:r>
            <a:r>
              <a:rPr lang="en-US" sz="1600" dirty="0" smtClean="0"/>
              <a:t> without HERA.. (e.g. heavy quarks in </a:t>
            </a:r>
            <a:r>
              <a:rPr lang="en-US" dirty="0" smtClean="0"/>
              <a:t>A)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424" y="3789144"/>
            <a:ext cx="2917742" cy="2932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73" y="840573"/>
            <a:ext cx="5215795" cy="48744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33424" y="1100002"/>
            <a:ext cx="305337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Qualitative change of  </a:t>
            </a:r>
            <a:r>
              <a:rPr lang="en-US" sz="1600" b="1" dirty="0" err="1" smtClean="0"/>
              <a:t>behaviour</a:t>
            </a:r>
            <a:endParaRPr lang="en-US" sz="1600" b="1" dirty="0" smtClean="0"/>
          </a:p>
          <a:p>
            <a:endParaRPr lang="en-US" sz="1400" dirty="0" smtClean="0"/>
          </a:p>
          <a:p>
            <a:r>
              <a:rPr lang="en-US" sz="1400" b="1" dirty="0" smtClean="0"/>
              <a:t>- Bb limit of F</a:t>
            </a:r>
            <a:r>
              <a:rPr lang="en-US" sz="1400" b="1" baseline="-25000" dirty="0" smtClean="0"/>
              <a:t>2</a:t>
            </a:r>
            <a:endParaRPr lang="en-US" sz="1400" b="1" dirty="0" smtClean="0"/>
          </a:p>
          <a:p>
            <a:endParaRPr lang="en-US" sz="1400" b="1" dirty="0" smtClean="0"/>
          </a:p>
          <a:p>
            <a:pPr>
              <a:buFontTx/>
              <a:buChar char="-"/>
            </a:pPr>
            <a:r>
              <a:rPr lang="en-US" sz="1400" b="1" dirty="0" smtClean="0"/>
              <a:t> Saturation of cross sections amplified</a:t>
            </a:r>
          </a:p>
          <a:p>
            <a:r>
              <a:rPr lang="en-US" sz="1400" b="1" dirty="0" smtClean="0"/>
              <a:t>   with A</a:t>
            </a:r>
            <a:r>
              <a:rPr lang="en-US" sz="1400" b="1" baseline="30000" dirty="0" smtClean="0"/>
              <a:t>1/3</a:t>
            </a:r>
            <a:r>
              <a:rPr lang="en-US" sz="1400" b="1" dirty="0" smtClean="0"/>
              <a:t> (A wider than </a:t>
            </a:r>
            <a:r>
              <a:rPr lang="en-US" sz="1400" b="1" dirty="0" err="1" smtClean="0"/>
              <a:t>p</a:t>
            </a:r>
            <a:r>
              <a:rPr lang="en-US" sz="1400" b="1" dirty="0" smtClean="0"/>
              <a:t>)</a:t>
            </a:r>
          </a:p>
          <a:p>
            <a:r>
              <a:rPr lang="en-US" sz="1400" b="1" dirty="0" smtClean="0"/>
              <a:t> </a:t>
            </a:r>
            <a:endParaRPr lang="en-US" sz="1400" b="1" baseline="30000" dirty="0" smtClean="0"/>
          </a:p>
          <a:p>
            <a:pPr>
              <a:buFontTx/>
              <a:buChar char="-"/>
            </a:pPr>
            <a:r>
              <a:rPr lang="en-US" sz="1400" b="1" dirty="0" smtClean="0"/>
              <a:t> Rise of diffraction to 50% </a:t>
            </a:r>
          </a:p>
          <a:p>
            <a:pPr>
              <a:buFontTx/>
              <a:buChar char="-"/>
            </a:pPr>
            <a:endParaRPr lang="en-US" sz="1400" b="1" dirty="0" smtClean="0"/>
          </a:p>
          <a:p>
            <a:pPr>
              <a:buFontTx/>
              <a:buChar char="-"/>
            </a:pPr>
            <a:r>
              <a:rPr lang="en-US" sz="1400" b="1" dirty="0" smtClean="0"/>
              <a:t> hot spots of gluons or BDL?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36" y="2441320"/>
            <a:ext cx="5438912" cy="3708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6166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                              </a:t>
            </a:r>
            <a:r>
              <a:rPr lang="en-US" sz="2800" b="1" dirty="0" smtClean="0">
                <a:solidFill>
                  <a:srgbClr val="17392E"/>
                </a:solidFill>
              </a:rPr>
              <a:t>Nuclear Parton Distributions</a:t>
            </a:r>
            <a:endParaRPr lang="en-US" sz="2800" b="1" dirty="0">
              <a:solidFill>
                <a:srgbClr val="17392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139" y="3180522"/>
            <a:ext cx="8558753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b="1" dirty="0" smtClean="0">
                <a:solidFill>
                  <a:srgbClr val="FF0000"/>
                </a:solidFill>
                <a:sym typeface="Wingdings"/>
              </a:rPr>
              <a:t>A complete determination of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nPDFs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in grossly extended range, into nonlinear regime</a:t>
            </a:r>
          </a:p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    certainly more diverse than in V,S,G terms and cleaner than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pA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at the LHC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2175" y="1847600"/>
            <a:ext cx="227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Study using </a:t>
            </a:r>
            <a:r>
              <a:rPr lang="en-US" sz="1200" b="1" dirty="0" err="1" smtClean="0">
                <a:solidFill>
                  <a:srgbClr val="FF0000"/>
                </a:solidFill>
              </a:rPr>
              <a:t>eA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LHeC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pseudodata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574198" y="3963403"/>
            <a:ext cx="2541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K.Eskola</a:t>
            </a:r>
            <a:r>
              <a:rPr lang="en-US" sz="1000" dirty="0" smtClean="0"/>
              <a:t>, </a:t>
            </a:r>
            <a:r>
              <a:rPr lang="en-US" sz="1000" dirty="0" err="1" smtClean="0"/>
              <a:t>H.Paukkunen</a:t>
            </a:r>
            <a:r>
              <a:rPr lang="en-US" sz="1000" dirty="0" smtClean="0"/>
              <a:t>, </a:t>
            </a:r>
            <a:r>
              <a:rPr lang="en-US" sz="1000" dirty="0" err="1" smtClean="0"/>
              <a:t>C.Salgado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93" y="3180522"/>
            <a:ext cx="3079135" cy="2628343"/>
          </a:xfrm>
          <a:prstGeom prst="rect">
            <a:avLst/>
          </a:prstGeom>
        </p:spPr>
      </p:pic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89294" y="-227632"/>
            <a:ext cx="2254249" cy="383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819061" y="2032266"/>
            <a:ext cx="99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R=</a:t>
            </a:r>
            <a:r>
              <a:rPr lang="en-US" dirty="0" err="1" smtClean="0">
                <a:solidFill>
                  <a:schemeClr val="tx2"/>
                </a:solidFill>
              </a:rPr>
              <a:t>q</a:t>
            </a:r>
            <a:r>
              <a:rPr lang="en-US" baseline="30000" dirty="0" err="1" smtClean="0">
                <a:solidFill>
                  <a:schemeClr val="tx2"/>
                </a:solidFill>
              </a:rPr>
              <a:t>Pb</a:t>
            </a:r>
            <a:r>
              <a:rPr lang="en-US" dirty="0" err="1" smtClean="0">
                <a:solidFill>
                  <a:schemeClr val="tx2"/>
                </a:solidFill>
              </a:rPr>
              <a:t>/q</a:t>
            </a:r>
            <a:r>
              <a:rPr lang="en-US" baseline="30000" dirty="0" err="1" smtClean="0">
                <a:solidFill>
                  <a:schemeClr val="tx2"/>
                </a:solidFill>
              </a:rPr>
              <a:t>p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06028" cy="685800"/>
          </a:xfrm>
          <a:solidFill>
            <a:srgbClr val="F4A651">
              <a:alpha val="27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In-medium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Hadronisation</a:t>
            </a:r>
            <a:endParaRPr lang="en-US" sz="28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62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148" y="3580719"/>
            <a:ext cx="5791880" cy="136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22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148" y="1695277"/>
            <a:ext cx="5791880" cy="147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912191" y="685800"/>
            <a:ext cx="73483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sz="1600" dirty="0" err="1" smtClean="0"/>
              <a:t>The</a:t>
            </a:r>
            <a:r>
              <a:rPr lang="es-ES_tradnl" sz="1600" dirty="0" smtClean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particle</a:t>
            </a:r>
            <a:r>
              <a:rPr lang="es-ES_tradnl" sz="1600" dirty="0"/>
              <a:t> </a:t>
            </a:r>
            <a:r>
              <a:rPr lang="es-ES_tradnl" sz="1600" dirty="0" err="1"/>
              <a:t>production</a:t>
            </a:r>
            <a:r>
              <a:rPr lang="es-ES_tradnl" sz="1600" dirty="0"/>
              <a:t> in </a:t>
            </a:r>
            <a:r>
              <a:rPr lang="es-ES_tradnl" sz="1600" dirty="0" err="1"/>
              <a:t>eA</a:t>
            </a:r>
            <a:r>
              <a:rPr lang="es-ES_tradnl" sz="1600" dirty="0"/>
              <a:t> (</a:t>
            </a:r>
            <a:r>
              <a:rPr lang="es-ES_tradnl" sz="1600" dirty="0" err="1"/>
              <a:t>fragmentation</a:t>
            </a:r>
            <a:r>
              <a:rPr lang="es-ES_tradnl" sz="1600" dirty="0"/>
              <a:t> </a:t>
            </a:r>
            <a:r>
              <a:rPr lang="es-ES_tradnl" sz="1600" dirty="0" err="1"/>
              <a:t>functions</a:t>
            </a:r>
            <a:r>
              <a:rPr lang="es-ES_tradnl" sz="1600" dirty="0"/>
              <a:t> </a:t>
            </a:r>
            <a:r>
              <a:rPr lang="es-ES_tradnl" sz="1600" dirty="0" err="1"/>
              <a:t>and</a:t>
            </a:r>
            <a:r>
              <a:rPr lang="es-ES_tradnl" sz="1600" dirty="0"/>
              <a:t> </a:t>
            </a:r>
            <a:r>
              <a:rPr lang="es-ES_tradnl" sz="1600" dirty="0" err="1"/>
              <a:t>hadrochemistry</a:t>
            </a:r>
            <a:r>
              <a:rPr lang="es-ES_tradnl" sz="1600" dirty="0"/>
              <a:t>)</a:t>
            </a:r>
            <a:r>
              <a:rPr lang="es-ES_tradnl" sz="1600" dirty="0" smtClean="0"/>
              <a:t> </a:t>
            </a:r>
          </a:p>
          <a:p>
            <a:r>
              <a:rPr lang="es-ES_tradnl" sz="1600" dirty="0" err="1" smtClean="0"/>
              <a:t>allows</a:t>
            </a:r>
            <a:r>
              <a:rPr lang="es-ES_tradnl" sz="1600" dirty="0" smtClean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space</a:t>
            </a:r>
            <a:r>
              <a:rPr lang="es-ES_tradnl" sz="1600" dirty="0"/>
              <a:t>-time </a:t>
            </a:r>
            <a:r>
              <a:rPr lang="es-ES_tradnl" sz="1600" dirty="0" err="1"/>
              <a:t>picture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 smtClean="0"/>
              <a:t>hadronisation</a:t>
            </a:r>
            <a:r>
              <a:rPr lang="es-ES_tradnl" sz="1600" dirty="0" smtClean="0"/>
              <a:t> (</a:t>
            </a:r>
            <a:r>
              <a:rPr lang="es-ES_tradnl" sz="1600" dirty="0" err="1" smtClean="0"/>
              <a:t>the</a:t>
            </a:r>
            <a:r>
              <a:rPr lang="es-ES_tradnl" sz="1600" dirty="0" smtClean="0"/>
              <a:t> final </a:t>
            </a:r>
            <a:r>
              <a:rPr lang="es-ES_tradnl" sz="1600" dirty="0" err="1" smtClean="0"/>
              <a:t>phase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of</a:t>
            </a:r>
            <a:r>
              <a:rPr lang="es-ES_tradnl" sz="1600" dirty="0" smtClean="0"/>
              <a:t> QGP).  </a:t>
            </a:r>
            <a:endParaRPr lang="es-ES_tradnl" sz="1600" dirty="0"/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9043" y="1976783"/>
            <a:ext cx="23500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Low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need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hadronization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inside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Parton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propagation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pt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broadening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Hadron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formation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attenuation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 smtClean="0">
                <a:solidFill>
                  <a:schemeClr val="accent2">
                    <a:lumMod val="50000"/>
                  </a:schemeClr>
                </a:solidFill>
              </a:rPr>
              <a:t>High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partonic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evolution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altered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in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nuclear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medium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304800" y="5459104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600" b="1" dirty="0" smtClean="0"/>
              <a:t> </a:t>
            </a:r>
            <a:r>
              <a:rPr lang="es-ES_tradnl" sz="1600" b="1" dirty="0" err="1" smtClean="0"/>
              <a:t>LHeC</a:t>
            </a:r>
            <a:r>
              <a:rPr lang="es-ES_tradnl" sz="1600" b="1" dirty="0" smtClean="0"/>
              <a:t> : 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transition</a:t>
            </a:r>
            <a:r>
              <a:rPr lang="es-ES_tradnl" sz="1600" b="1" dirty="0"/>
              <a:t> </a:t>
            </a:r>
            <a:r>
              <a:rPr lang="es-ES_tradnl" sz="1600" b="1" dirty="0" err="1"/>
              <a:t>from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small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to</a:t>
            </a:r>
            <a:r>
              <a:rPr lang="es-ES_tradnl" sz="1600" b="1" dirty="0"/>
              <a:t> </a:t>
            </a:r>
            <a:r>
              <a:rPr lang="es-ES_tradnl" sz="1600" b="1" dirty="0" err="1"/>
              <a:t>high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energies</a:t>
            </a:r>
            <a:r>
              <a:rPr lang="es-ES_tradnl" sz="1600" b="1" dirty="0" smtClean="0"/>
              <a:t> in </a:t>
            </a:r>
            <a:r>
              <a:rPr lang="es-ES_tradnl" sz="1600" b="1" dirty="0" err="1" smtClean="0"/>
              <a:t>much</a:t>
            </a:r>
            <a:r>
              <a:rPr lang="es-ES_tradnl" sz="1600" b="1" dirty="0" smtClean="0"/>
              <a:t> extended </a:t>
            </a:r>
            <a:r>
              <a:rPr lang="es-ES_tradnl" sz="1600" b="1" dirty="0" err="1" smtClean="0"/>
              <a:t>range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wrt</a:t>
            </a:r>
            <a:r>
              <a:rPr lang="es-ES_tradnl" sz="1600" b="1" dirty="0" smtClean="0"/>
              <a:t>. </a:t>
            </a:r>
            <a:r>
              <a:rPr lang="es-ES_tradnl" sz="1600" b="1" dirty="0" err="1" smtClean="0"/>
              <a:t>fixed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target</a:t>
            </a:r>
            <a:r>
              <a:rPr lang="es-ES_tradnl" sz="1600" b="1" dirty="0" smtClean="0"/>
              <a:t> data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testing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energy</a:t>
            </a:r>
            <a:r>
              <a:rPr lang="es-ES_tradnl" sz="1600" b="1" dirty="0"/>
              <a:t> </a:t>
            </a:r>
            <a:r>
              <a:rPr lang="es-ES_tradnl" sz="1600" b="1" dirty="0" err="1"/>
              <a:t>loss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mechanism</a:t>
            </a:r>
            <a:r>
              <a:rPr lang="es-ES_tradnl" sz="1600" b="1" dirty="0" smtClean="0"/>
              <a:t> crucial </a:t>
            </a:r>
            <a:r>
              <a:rPr lang="es-ES_tradnl" sz="1600" b="1" dirty="0" err="1" smtClean="0"/>
              <a:t>for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understanding</a:t>
            </a:r>
            <a:r>
              <a:rPr lang="es-ES_tradnl" sz="1600" b="1" dirty="0"/>
              <a:t> </a:t>
            </a:r>
            <a:r>
              <a:rPr lang="es-ES_tradnl" sz="1600" b="1" dirty="0" err="1"/>
              <a:t>of</a:t>
            </a:r>
            <a:r>
              <a:rPr lang="es-ES_tradnl" sz="1600" b="1" dirty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medium</a:t>
            </a:r>
            <a:r>
              <a:rPr lang="es-ES_tradnl" sz="1600" b="1" dirty="0"/>
              <a:t> </a:t>
            </a:r>
            <a:r>
              <a:rPr lang="es-ES_tradnl" sz="1600" b="1" dirty="0" err="1"/>
              <a:t>produced</a:t>
            </a:r>
            <a:r>
              <a:rPr lang="es-ES_tradnl" sz="1600" b="1" dirty="0"/>
              <a:t> in </a:t>
            </a:r>
            <a:r>
              <a:rPr lang="es-ES_tradnl" sz="1600" b="1" dirty="0" smtClean="0"/>
              <a:t>HIC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detailed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of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heavy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quark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hadronisation</a:t>
            </a:r>
            <a:r>
              <a:rPr lang="es-ES_tradnl" sz="1600" b="1" dirty="0" smtClean="0"/>
              <a:t>  …</a:t>
            </a:r>
            <a:endParaRPr lang="es-ES_tradnl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28" y="5023150"/>
            <a:ext cx="1295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W.Brooks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28870" y="1032856"/>
          <a:ext cx="8440000" cy="5481230"/>
        </p:xfrm>
        <a:graphic>
          <a:graphicData uri="http://schemas.openxmlformats.org/drawingml/2006/table">
            <a:tbl>
              <a:tblPr firstRow="1" firstCol="1">
                <a:tableStyleId>{5940675A-B579-460E-94D1-54222C63F5DA}</a:tableStyleId>
              </a:tblPr>
              <a:tblGrid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</a:tblGrid>
              <a:tr h="548123"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/>
                        <a:t>2010</a:t>
                      </a:r>
                      <a:endParaRPr lang="en-GB" sz="1000" b="1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2015</a:t>
                      </a:r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2020</a:t>
                      </a:r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2025</a:t>
                      </a:r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FAIR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PANDA 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r>
                        <a:rPr lang="en-GB" sz="900" b="1" dirty="0" smtClean="0"/>
                        <a:t>                                                                   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CBM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SIS300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NuSTAR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smtClean="0">
                          <a:solidFill>
                            <a:schemeClr val="bg1"/>
                          </a:solidFill>
                        </a:rPr>
                        <a:t>Exploit.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NESR   FLAIR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PAX/ENC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Design</a:t>
                      </a:r>
                      <a:r>
                        <a:rPr lang="en-GB" sz="900" baseline="0" dirty="0" smtClean="0"/>
                        <a:t> Study       </a:t>
                      </a:r>
                      <a:r>
                        <a:rPr lang="en-GB" sz="900" dirty="0" smtClean="0"/>
                        <a:t>R&amp;D</a:t>
                      </a:r>
                      <a:r>
                        <a:rPr lang="en-GB" sz="900" baseline="0" dirty="0" smtClean="0"/>
                        <a:t>   </a:t>
                      </a:r>
                      <a:r>
                        <a:rPr lang="en-GB" sz="900" dirty="0" smtClean="0"/>
                        <a:t>       Tests                             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Construction/Commissioning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Collider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SPIRAL2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150 </a:t>
                      </a:r>
                      <a:r>
                        <a:rPr lang="en-GB" sz="900" baseline="0" dirty="0" smtClean="0">
                          <a:solidFill>
                            <a:schemeClr val="bg1"/>
                          </a:solidFill>
                        </a:rPr>
                        <a:t>MeV/u Post-accelerator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HIE-ISOLDE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/>
                        <a:t>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Injector Upgrade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SPES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r>
                        <a:rPr lang="en-GB" sz="900" b="1" dirty="0" smtClean="0"/>
                        <a:t>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EURISOL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8">
                  <a:txBody>
                    <a:bodyPr/>
                    <a:lstStyle/>
                    <a:p>
                      <a:pPr algn="l"/>
                      <a:r>
                        <a:rPr lang="en-GB" sz="900" dirty="0" smtClean="0"/>
                        <a:t>Design Study             R&amp;D              Preparatory</a:t>
                      </a:r>
                      <a:r>
                        <a:rPr lang="en-GB" sz="900" baseline="0" dirty="0" smtClean="0"/>
                        <a:t> Phase / Site Decision</a:t>
                      </a:r>
                      <a:r>
                        <a:rPr lang="en-GB" sz="900" dirty="0" smtClean="0"/>
                        <a:t>             Engineering Study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LHeC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1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Design Study                    R&amp;D                              Engineering Study                   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Construction/Commissioning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0243" name="Title 4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758218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GB" sz="2400" b="1" dirty="0" err="1" smtClean="0"/>
              <a:t>NuPECC</a:t>
            </a:r>
            <a:r>
              <a:rPr lang="en-GB" sz="2400" b="1" dirty="0" smtClean="0"/>
              <a:t> – Roadmap 2010: New </a:t>
            </a:r>
            <a:r>
              <a:rPr lang="en-GB" sz="2400" b="1" dirty="0"/>
              <a:t>Large-Scale Facilities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870" y="6514086"/>
            <a:ext cx="303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G. </a:t>
            </a:r>
            <a:r>
              <a:rPr lang="en-US" sz="1400" dirty="0" err="1" smtClean="0"/>
              <a:t>Rosner</a:t>
            </a:r>
            <a:r>
              <a:rPr lang="en-US" sz="1400" dirty="0" smtClean="0"/>
              <a:t>, </a:t>
            </a:r>
            <a:r>
              <a:rPr lang="en-US" sz="1400" dirty="0" err="1" smtClean="0"/>
              <a:t>NuPECC</a:t>
            </a:r>
            <a:r>
              <a:rPr lang="en-US" sz="1400" dirty="0" smtClean="0"/>
              <a:t> Chair, Madrid 5/10 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Detector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371600" y="990600"/>
            <a:ext cx="4288353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High luminosity to reach high Q</a:t>
            </a:r>
            <a:r>
              <a:rPr lang="en-US" sz="1800" baseline="30000" dirty="0"/>
              <a:t>2</a:t>
            </a:r>
            <a:r>
              <a:rPr lang="en-US" sz="1800" dirty="0"/>
              <a:t> and large </a:t>
            </a:r>
            <a:r>
              <a:rPr lang="en-US" sz="1800" dirty="0" err="1"/>
              <a:t>x</a:t>
            </a:r>
            <a:endParaRPr lang="en-US" sz="1800" dirty="0"/>
          </a:p>
          <a:p>
            <a:r>
              <a:rPr lang="en-US" sz="1800" dirty="0"/>
              <a:t>   10</a:t>
            </a:r>
            <a:r>
              <a:rPr lang="en-US" sz="1800" baseline="30000" dirty="0"/>
              <a:t>33</a:t>
            </a:r>
            <a:r>
              <a:rPr lang="en-US" sz="1800" baseline="30000" dirty="0" smtClean="0"/>
              <a:t> </a:t>
            </a:r>
            <a:r>
              <a:rPr lang="en-US" dirty="0" smtClean="0"/>
              <a:t>       </a:t>
            </a:r>
            <a:r>
              <a:rPr lang="en-US" sz="1800" baseline="30000" dirty="0" smtClean="0"/>
              <a:t> </a:t>
            </a:r>
            <a:r>
              <a:rPr lang="en-US" sz="1800" dirty="0" smtClean="0"/>
              <a:t>                            </a:t>
            </a:r>
            <a:r>
              <a:rPr lang="en-US" sz="1800" dirty="0">
                <a:solidFill>
                  <a:srgbClr val="1F497D"/>
                </a:solidFill>
              </a:rPr>
              <a:t>1-5 10</a:t>
            </a:r>
            <a:r>
              <a:rPr lang="en-US" sz="1800" baseline="30000" dirty="0">
                <a:solidFill>
                  <a:srgbClr val="1F497D"/>
                </a:solidFill>
              </a:rPr>
              <a:t>31</a:t>
            </a:r>
            <a:endParaRPr lang="en-US" sz="1800" dirty="0">
              <a:solidFill>
                <a:srgbClr val="1F497D"/>
              </a:solidFill>
            </a:endParaRPr>
          </a:p>
          <a:p>
            <a:endParaRPr lang="en-US" sz="1800" dirty="0"/>
          </a:p>
          <a:p>
            <a:r>
              <a:rPr lang="en-US" sz="1800" dirty="0"/>
              <a:t>Largest possible acceptance </a:t>
            </a:r>
          </a:p>
          <a:p>
            <a:r>
              <a:rPr lang="en-US" sz="1800" dirty="0"/>
              <a:t>   1-179</a:t>
            </a:r>
            <a:r>
              <a:rPr lang="en-US" sz="1800" baseline="30000" dirty="0"/>
              <a:t>o                                                 </a:t>
            </a:r>
            <a:r>
              <a:rPr lang="en-US" sz="1800" baseline="30000" dirty="0">
                <a:solidFill>
                  <a:srgbClr val="1F497D"/>
                </a:solidFill>
              </a:rPr>
              <a:t> </a:t>
            </a:r>
            <a:r>
              <a:rPr lang="en-US" sz="1800" dirty="0">
                <a:solidFill>
                  <a:srgbClr val="1F497D"/>
                </a:solidFill>
              </a:rPr>
              <a:t>7-177</a:t>
            </a:r>
            <a:r>
              <a:rPr lang="en-US" sz="1800" baseline="30000" dirty="0">
                <a:solidFill>
                  <a:srgbClr val="1F497D"/>
                </a:solidFill>
              </a:rPr>
              <a:t>o </a:t>
            </a:r>
            <a:endParaRPr lang="en-US" sz="1800" dirty="0">
              <a:solidFill>
                <a:srgbClr val="1F497D"/>
              </a:solidFill>
            </a:endParaRPr>
          </a:p>
          <a:p>
            <a:endParaRPr lang="en-US" sz="1800" dirty="0"/>
          </a:p>
          <a:p>
            <a:r>
              <a:rPr lang="en-US" sz="1800" dirty="0"/>
              <a:t>High resolution tracking </a:t>
            </a:r>
          </a:p>
          <a:p>
            <a:r>
              <a:rPr lang="en-US" sz="1800" dirty="0"/>
              <a:t>    0.1 </a:t>
            </a:r>
            <a:r>
              <a:rPr lang="en-US" sz="1800" dirty="0" err="1"/>
              <a:t>mrad</a:t>
            </a:r>
            <a:r>
              <a:rPr lang="en-US" sz="1800" dirty="0"/>
              <a:t>                           </a:t>
            </a:r>
            <a:r>
              <a:rPr lang="en-US" sz="1800" dirty="0">
                <a:solidFill>
                  <a:srgbClr val="1F497D"/>
                </a:solidFill>
              </a:rPr>
              <a:t>0.2-1 </a:t>
            </a:r>
            <a:r>
              <a:rPr lang="en-US" sz="1800" dirty="0" err="1">
                <a:solidFill>
                  <a:srgbClr val="1F497D"/>
                </a:solidFill>
              </a:rPr>
              <a:t>mrad</a:t>
            </a:r>
            <a:endParaRPr lang="en-US" sz="1800" dirty="0">
              <a:solidFill>
                <a:srgbClr val="1F497D"/>
              </a:solidFill>
            </a:endParaRPr>
          </a:p>
          <a:p>
            <a:endParaRPr lang="en-US" sz="1800" dirty="0"/>
          </a:p>
          <a:p>
            <a:r>
              <a:rPr lang="en-US" sz="1800" dirty="0"/>
              <a:t>Precision electromagnetic </a:t>
            </a:r>
            <a:r>
              <a:rPr lang="en-US" sz="1800" dirty="0" err="1"/>
              <a:t>calorimetry</a:t>
            </a:r>
            <a:r>
              <a:rPr lang="en-US" sz="1800" dirty="0"/>
              <a:t> </a:t>
            </a:r>
          </a:p>
          <a:p>
            <a:r>
              <a:rPr lang="en-US" sz="1800" dirty="0"/>
              <a:t>    0.1%                                  </a:t>
            </a:r>
            <a:r>
              <a:rPr lang="en-US" sz="1800" dirty="0">
                <a:solidFill>
                  <a:srgbClr val="1F497D"/>
                </a:solidFill>
              </a:rPr>
              <a:t>0.2-0.5%</a:t>
            </a:r>
          </a:p>
          <a:p>
            <a:endParaRPr lang="en-US" sz="1800" dirty="0"/>
          </a:p>
          <a:p>
            <a:r>
              <a:rPr lang="en-US" sz="1800" dirty="0"/>
              <a:t>Precision </a:t>
            </a:r>
            <a:r>
              <a:rPr lang="en-US" sz="1800" dirty="0" err="1"/>
              <a:t>hadronic</a:t>
            </a:r>
            <a:r>
              <a:rPr lang="en-US" sz="1800" dirty="0"/>
              <a:t> </a:t>
            </a:r>
            <a:r>
              <a:rPr lang="en-US" sz="1800" dirty="0" err="1"/>
              <a:t>calorimetry</a:t>
            </a:r>
            <a:r>
              <a:rPr lang="en-US" sz="1800" dirty="0"/>
              <a:t> </a:t>
            </a:r>
          </a:p>
          <a:p>
            <a:r>
              <a:rPr lang="en-US" sz="1800" dirty="0"/>
              <a:t>    0.5%                                </a:t>
            </a:r>
            <a:r>
              <a:rPr lang="en-US" sz="1800" dirty="0">
                <a:solidFill>
                  <a:srgbClr val="1F497D"/>
                </a:solidFill>
              </a:rPr>
              <a:t>  1%</a:t>
            </a:r>
          </a:p>
          <a:p>
            <a:endParaRPr lang="en-US" sz="1800" dirty="0"/>
          </a:p>
          <a:p>
            <a:r>
              <a:rPr lang="en-US" sz="1800" dirty="0"/>
              <a:t>High precision luminosity measurement</a:t>
            </a:r>
          </a:p>
          <a:p>
            <a:r>
              <a:rPr lang="en-US" sz="1800" dirty="0"/>
              <a:t>    0.5%                                  </a:t>
            </a:r>
            <a:r>
              <a:rPr lang="en-US" sz="1800" dirty="0">
                <a:solidFill>
                  <a:srgbClr val="1F497D"/>
                </a:solidFill>
              </a:rPr>
              <a:t> 1%</a:t>
            </a:r>
          </a:p>
          <a:p>
            <a:endParaRPr lang="en-US" dirty="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649895" y="5867400"/>
            <a:ext cx="2646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LHeC</a:t>
            </a:r>
            <a:r>
              <a:rPr lang="en-US" dirty="0"/>
              <a:t>                  </a:t>
            </a:r>
            <a:r>
              <a:rPr lang="en-US" dirty="0" smtClean="0"/>
              <a:t>             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1F497D"/>
                </a:solidFill>
              </a:rPr>
              <a:t>H1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1304" y="1888435"/>
            <a:ext cx="178741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Acceptance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Modern Si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DA, kin peak, </a:t>
            </a:r>
          </a:p>
          <a:p>
            <a:r>
              <a:rPr lang="en-US" dirty="0" smtClean="0"/>
              <a:t>High statistics</a:t>
            </a:r>
          </a:p>
          <a:p>
            <a:endParaRPr lang="en-US" dirty="0" smtClean="0"/>
          </a:p>
          <a:p>
            <a:r>
              <a:rPr lang="en-US" dirty="0" smtClean="0"/>
              <a:t>may be possible</a:t>
            </a:r>
          </a:p>
          <a:p>
            <a:r>
              <a:rPr lang="en-US" dirty="0" err="1"/>
              <a:t>t</a:t>
            </a:r>
            <a:r>
              <a:rPr lang="en-US" dirty="0" err="1" smtClean="0"/>
              <a:t>rack+calo</a:t>
            </a:r>
            <a:r>
              <a:rPr lang="en-US" dirty="0" smtClean="0"/>
              <a:t>, </a:t>
            </a:r>
            <a:r>
              <a:rPr lang="en-US" dirty="0" err="1" smtClean="0"/>
              <a:t>e/h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Lumi</a:t>
            </a:r>
            <a:r>
              <a:rPr lang="en-US" dirty="0" smtClean="0"/>
              <a:t> will be hard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>
                <a:solidFill>
                  <a:srgbClr val="1F497D"/>
                </a:solidFill>
              </a:rPr>
              <a:t>Acceptance and Calibration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Detector Overview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rgbClr val="D1B039">
              <a:alpha val="2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Fwd/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Bwd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asymmetry in energy deposited and thus in geometry and technology [W/Si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vs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Pb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/Sc..]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=13x9m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Tentative 21.3.11</a:t>
            </a:r>
            <a:endParaRPr lang="en-US" sz="14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00" y="701186"/>
            <a:ext cx="7841828" cy="5418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9709" y="405295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 Calorimeter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709" y="3489739"/>
            <a:ext cx="253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LAr</a:t>
            </a:r>
            <a:r>
              <a:rPr lang="en-US" sz="1400" dirty="0" smtClean="0">
                <a:solidFill>
                  <a:srgbClr val="000000"/>
                </a:solidFill>
              </a:rPr>
              <a:t> electromagnetic calorimeter 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Detector Overview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rgbClr val="D1B039">
              <a:alpha val="2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Fwd/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Bwd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asymmetry in energy deposited and thus in geometry and technology [W/Si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vs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Pb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/Sc..]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=13x9m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  <a:endParaRPr lang="en-US" sz="1400" b="1" dirty="0">
              <a:solidFill>
                <a:srgbClr val="1F497D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Tentative 21.3.11</a:t>
            </a:r>
            <a:endParaRPr lang="en-US" sz="14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9" y="873197"/>
            <a:ext cx="8943386" cy="4842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Detector Performance (HCAL)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933" y="1908179"/>
            <a:ext cx="4176067" cy="4115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02" y="1908179"/>
            <a:ext cx="4692625" cy="3648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391" y="6195391"/>
            <a:ext cx="2994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Performance simulated for tile cal only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1478" y="1347304"/>
            <a:ext cx="2920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A charged </a:t>
            </a:r>
            <a:r>
              <a:rPr lang="en-US" sz="1600" dirty="0" err="1" smtClean="0">
                <a:solidFill>
                  <a:schemeClr val="tx2"/>
                </a:solidFill>
              </a:rPr>
              <a:t>pion</a:t>
            </a:r>
            <a:r>
              <a:rPr lang="en-US" sz="1600" dirty="0" smtClean="0">
                <a:solidFill>
                  <a:schemeClr val="tx2"/>
                </a:solidFill>
              </a:rPr>
              <a:t> in the </a:t>
            </a:r>
            <a:r>
              <a:rPr lang="en-US" sz="1600" dirty="0" err="1" smtClean="0">
                <a:solidFill>
                  <a:schemeClr val="tx2"/>
                </a:solidFill>
              </a:rPr>
              <a:t>LHeC</a:t>
            </a:r>
            <a:r>
              <a:rPr lang="en-US" sz="1600" dirty="0" smtClean="0">
                <a:solidFill>
                  <a:schemeClr val="tx2"/>
                </a:solidFill>
              </a:rPr>
              <a:t> HCAL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 Track Detector Concept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4" y="905839"/>
            <a:ext cx="8541509" cy="5698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title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57" y="233682"/>
            <a:ext cx="7641843" cy="5719662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87662" y="6092984"/>
            <a:ext cx="6942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4279C0"/>
                </a:solidFill>
              </a:rPr>
              <a:t>Rolf </a:t>
            </a:r>
            <a:r>
              <a:rPr lang="en-US" sz="1400" b="1" dirty="0" err="1" smtClean="0">
                <a:solidFill>
                  <a:srgbClr val="4279C0"/>
                </a:solidFill>
              </a:rPr>
              <a:t>Heuer</a:t>
            </a:r>
            <a:r>
              <a:rPr lang="en-US" sz="1400" b="1" dirty="0" smtClean="0">
                <a:solidFill>
                  <a:srgbClr val="4279C0"/>
                </a:solidFill>
              </a:rPr>
              <a:t>: 3/4. 12. 09 at CERN: From the Proton </a:t>
            </a:r>
            <a:r>
              <a:rPr lang="en-US" sz="1400" b="1" dirty="0" err="1" smtClean="0">
                <a:solidFill>
                  <a:srgbClr val="4279C0"/>
                </a:solidFill>
              </a:rPr>
              <a:t>Synchroton</a:t>
            </a:r>
            <a:r>
              <a:rPr lang="en-US" sz="1400" b="1" dirty="0" smtClean="0">
                <a:solidFill>
                  <a:srgbClr val="4279C0"/>
                </a:solidFill>
              </a:rPr>
              <a:t> to the Large </a:t>
            </a:r>
            <a:r>
              <a:rPr lang="en-US" sz="1400" b="1" dirty="0" err="1" smtClean="0">
                <a:solidFill>
                  <a:srgbClr val="4279C0"/>
                </a:solidFill>
              </a:rPr>
              <a:t>Hadron</a:t>
            </a:r>
            <a:r>
              <a:rPr lang="en-US" sz="1400" b="1" dirty="0" smtClean="0">
                <a:solidFill>
                  <a:srgbClr val="4279C0"/>
                </a:solidFill>
              </a:rPr>
              <a:t> Collider </a:t>
            </a:r>
          </a:p>
          <a:p>
            <a:r>
              <a:rPr lang="en-US" sz="1400" b="1" dirty="0" smtClean="0">
                <a:solidFill>
                  <a:srgbClr val="4279C0"/>
                </a:solidFill>
              </a:rPr>
              <a:t>                                                                    50 Years of Nobel Memories in High-Energy Physics</a:t>
            </a:r>
            <a:endParaRPr lang="en-US" sz="1400" b="1" dirty="0">
              <a:solidFill>
                <a:srgbClr val="4279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Beam Pipe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Tentative 21.3.11</a:t>
            </a:r>
            <a:endParaRPr lang="en-US" sz="14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4" y="1094582"/>
            <a:ext cx="4267185" cy="3168201"/>
          </a:xfrm>
          <a:prstGeom prst="rect">
            <a:avLst/>
          </a:prstGeom>
        </p:spPr>
      </p:pic>
      <p:pic>
        <p:nvPicPr>
          <p:cNvPr id="7" name="Picture 6" descr="BP_Design_RR_stre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359" y="3436885"/>
            <a:ext cx="4280467" cy="2835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4261" y="5024783"/>
            <a:ext cx="32323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Beam pipe design – work in progress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LR more challenging than RR due to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extended synchrotron radiation fan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5359" y="6365557"/>
            <a:ext cx="1351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R. </a:t>
            </a:r>
            <a:r>
              <a:rPr lang="en-US" sz="1100" dirty="0" err="1" smtClean="0">
                <a:solidFill>
                  <a:srgbClr val="000000"/>
                </a:solidFill>
              </a:rPr>
              <a:t>Veness</a:t>
            </a:r>
            <a:r>
              <a:rPr lang="en-US" sz="1100" dirty="0" smtClean="0">
                <a:solidFill>
                  <a:srgbClr val="000000"/>
                </a:solidFill>
              </a:rPr>
              <a:t> et al CERN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Detector Performance (Tracker)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947" y="3889697"/>
            <a:ext cx="6180101" cy="2556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34" y="1020620"/>
            <a:ext cx="5205584" cy="2869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1026" y="1553611"/>
            <a:ext cx="20779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transverse momentum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Δp</a:t>
            </a:r>
            <a:r>
              <a:rPr lang="en-US" sz="1600" baseline="-25000" dirty="0" smtClean="0">
                <a:solidFill>
                  <a:srgbClr val="000000"/>
                </a:solidFill>
              </a:rPr>
              <a:t>t</a:t>
            </a:r>
            <a:r>
              <a:rPr lang="en-US" sz="1600" dirty="0" smtClean="0">
                <a:solidFill>
                  <a:srgbClr val="000000"/>
                </a:solidFill>
              </a:rPr>
              <a:t>/p</a:t>
            </a:r>
            <a:r>
              <a:rPr lang="en-US" sz="1600" baseline="30000" dirty="0" smtClean="0">
                <a:solidFill>
                  <a:srgbClr val="000000"/>
                </a:solidFill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</a:rPr>
              <a:t>t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6 10</a:t>
            </a:r>
            <a:r>
              <a:rPr lang="en-US" sz="1600" baseline="30000" dirty="0" smtClean="0">
                <a:solidFill>
                  <a:srgbClr val="000000"/>
                </a:solidFill>
                <a:sym typeface="Wingdings"/>
              </a:rPr>
              <a:t>-4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GeV</a:t>
            </a:r>
            <a:r>
              <a:rPr lang="en-US" sz="1600" baseline="30000" dirty="0" smtClean="0">
                <a:solidFill>
                  <a:srgbClr val="000000"/>
                </a:solidFill>
                <a:sym typeface="Wingdings"/>
              </a:rPr>
              <a:t>-1</a:t>
            </a:r>
            <a:endParaRPr lang="en-US" sz="1600" baseline="30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159" y="4354288"/>
            <a:ext cx="223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transverse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impact parameter</a:t>
            </a:r>
          </a:p>
          <a:p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10μm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Final Remarks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LHC 2010-2012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30" y="895902"/>
            <a:ext cx="6715262" cy="151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2392" y="1866348"/>
            <a:ext cx="17951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</a:rPr>
              <a:t>B. Murray Chamonix 1/2011</a:t>
            </a: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781" y="1046950"/>
            <a:ext cx="3275219" cy="497595"/>
          </a:xfrm>
          <a:prstGeom prst="rect">
            <a:avLst/>
          </a:prstGeom>
        </p:spPr>
      </p:pic>
      <p:pic>
        <p:nvPicPr>
          <p:cNvPr id="8" name="Picture 2" descr="https://atlas.web.cern.ch/Atlas/GROUPS/PHYSICS/PAPERS/susy-1lepton_01/fig_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30" y="2431109"/>
            <a:ext cx="6417367" cy="434615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704497" y="3202609"/>
            <a:ext cx="17427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10000"/>
                  </a:schemeClr>
                </a:solidFill>
              </a:rPr>
              <a:t>If </a:t>
            </a:r>
            <a:r>
              <a:rPr lang="en-US" sz="1600" b="1" dirty="0" err="1" smtClean="0">
                <a:solidFill>
                  <a:schemeClr val="accent3">
                    <a:lumMod val="10000"/>
                  </a:schemeClr>
                </a:solidFill>
              </a:rPr>
              <a:t>m</a:t>
            </a:r>
            <a:r>
              <a:rPr lang="en-US" sz="1600" b="1" baseline="-25000" dirty="0" err="1" smtClean="0">
                <a:solidFill>
                  <a:schemeClr val="accent3">
                    <a:lumMod val="10000"/>
                  </a:schemeClr>
                </a:solidFill>
              </a:rPr>
              <a:t>squark</a:t>
            </a:r>
            <a:r>
              <a:rPr lang="en-US" sz="1600" b="1" dirty="0" smtClean="0">
                <a:solidFill>
                  <a:schemeClr val="accent3">
                    <a:lumMod val="10000"/>
                  </a:schemeClr>
                </a:solidFill>
              </a:rPr>
              <a:t>=</a:t>
            </a:r>
            <a:r>
              <a:rPr lang="en-US" sz="1600" b="1" dirty="0" err="1" smtClean="0">
                <a:solidFill>
                  <a:schemeClr val="accent3">
                    <a:lumMod val="10000"/>
                  </a:schemeClr>
                </a:solidFill>
              </a:rPr>
              <a:t>m</a:t>
            </a:r>
            <a:r>
              <a:rPr lang="en-US" sz="1600" b="1" baseline="-25000" dirty="0" err="1" smtClean="0">
                <a:solidFill>
                  <a:schemeClr val="accent3">
                    <a:lumMod val="10000"/>
                  </a:schemeClr>
                </a:solidFill>
              </a:rPr>
              <a:t>gluino</a:t>
            </a:r>
            <a:endParaRPr lang="en-US" sz="1600" b="1" baseline="-25000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accent3">
                    <a:lumMod val="10000"/>
                  </a:schemeClr>
                </a:solidFill>
              </a:rPr>
              <a:t>exclude &lt; 700 </a:t>
            </a:r>
            <a:r>
              <a:rPr lang="en-US" sz="1600" b="1" dirty="0" err="1" smtClean="0">
                <a:solidFill>
                  <a:schemeClr val="accent3">
                    <a:lumMod val="10000"/>
                  </a:schemeClr>
                </a:solidFill>
              </a:rPr>
              <a:t>GeV</a:t>
            </a:r>
            <a:endParaRPr lang="en-US" sz="1600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4497" y="4494696"/>
            <a:ext cx="1722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 SUSY in 0,1,2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lepton searches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so far..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2392" y="6051826"/>
            <a:ext cx="1487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M.D’Onofrio</a:t>
            </a:r>
            <a:r>
              <a:rPr lang="en-US" sz="1200" dirty="0" smtClean="0">
                <a:solidFill>
                  <a:srgbClr val="000000"/>
                </a:solidFill>
              </a:rPr>
              <a:t> ATLAS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CERN seminar 8.3.11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LHC 2010-2012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7652" y="6254042"/>
            <a:ext cx="15592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tx2"/>
                </a:solidFill>
              </a:rPr>
              <a:t>G.Rolandi</a:t>
            </a:r>
            <a:r>
              <a:rPr lang="en-US" sz="1100" dirty="0" smtClean="0">
                <a:solidFill>
                  <a:schemeClr val="tx2"/>
                </a:solidFill>
              </a:rPr>
              <a:t> Paris 12/2010</a:t>
            </a: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153"/>
            <a:ext cx="3333649" cy="3037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696" y="1943651"/>
            <a:ext cx="5641285" cy="4230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695" y="5315323"/>
            <a:ext cx="2763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Can expect to settle the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SM Higgs question by latest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2012 – no major decision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will be taken before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695" y="1148522"/>
            <a:ext cx="134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Leptoquarks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4001" y="1758985"/>
            <a:ext cx="287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Brown-</a:t>
            </a:r>
            <a:r>
              <a:rPr lang="en-US" dirty="0" err="1" smtClean="0">
                <a:solidFill>
                  <a:srgbClr val="000090"/>
                </a:solidFill>
              </a:rPr>
              <a:t>Englert</a:t>
            </a:r>
            <a:r>
              <a:rPr lang="en-US" dirty="0" smtClean="0">
                <a:solidFill>
                  <a:srgbClr val="000090"/>
                </a:solidFill>
              </a:rPr>
              <a:t>-Higgs-Kibble.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725"/>
          </a:xfrm>
          <a:solidFill>
            <a:schemeClr val="bg1">
              <a:lumMod val="85000"/>
              <a:alpha val="28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u="sng" dirty="0" smtClean="0">
                <a:solidFill>
                  <a:srgbClr val="1F497D"/>
                </a:solidFill>
              </a:rPr>
              <a:t>  </a:t>
            </a:r>
            <a:r>
              <a:rPr lang="en-US" sz="2800" b="1" dirty="0" smtClean="0">
                <a:solidFill>
                  <a:srgbClr val="1F497D"/>
                </a:solidFill>
              </a:rPr>
              <a:t>DRAFT</a:t>
            </a:r>
            <a:r>
              <a:rPr lang="en-US" sz="2800" b="1" u="sng" dirty="0" smtClean="0">
                <a:solidFill>
                  <a:srgbClr val="1F497D"/>
                </a:solidFill>
              </a:rPr>
              <a:t>  </a:t>
            </a:r>
            <a:r>
              <a:rPr lang="en-US" sz="2800" b="1" dirty="0" smtClean="0">
                <a:solidFill>
                  <a:srgbClr val="1F497D"/>
                </a:solidFill>
              </a:rPr>
              <a:t>Timeline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eaLnBrk="1" hangingPunct="1"/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28600" y="1593534"/>
          <a:ext cx="8610600" cy="269747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</a:tblGrid>
              <a:tr h="495095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3104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Prototyping-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testing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4544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Production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main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components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973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Civil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engineering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117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61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Operation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2755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624" name="Text Box 14"/>
          <p:cNvSpPr txBox="1">
            <a:spLocks noChangeArrowheads="1"/>
          </p:cNvSpPr>
          <p:nvPr/>
        </p:nvSpPr>
        <p:spPr bwMode="auto">
          <a:xfrm>
            <a:off x="612775" y="4291013"/>
            <a:ext cx="80581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9" tIns="45685" rIns="91369" bIns="45685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600" dirty="0">
                <a:solidFill>
                  <a:srgbClr val="3333CC"/>
                </a:solidFill>
              </a:rPr>
              <a:t>Variations on timeline:</a:t>
            </a:r>
            <a:endParaRPr lang="en-US" sz="2200" dirty="0">
              <a:solidFill>
                <a:srgbClr val="800000"/>
              </a:solidFill>
              <a:sym typeface="Wingdings" charset="2"/>
            </a:endParaRP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800000"/>
                </a:solidFill>
                <a:sym typeface="Wingdings" charset="2"/>
              </a:rPr>
              <a:t> production of main components can overlap with civil engineering</a:t>
            </a: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800000"/>
                </a:solidFill>
                <a:sym typeface="Wingdings" charset="2"/>
              </a:rPr>
              <a:t> Installation can overlap with civil engineering</a:t>
            </a: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Additional constraints from LHC operation not considered </a:t>
            </a:r>
            <a:r>
              <a:rPr lang="en-US" sz="2200" dirty="0" smtClean="0">
                <a:solidFill>
                  <a:srgbClr val="27551F"/>
                </a:solidFill>
                <a:sym typeface="Wingdings" charset="2"/>
              </a:rPr>
              <a:t>here</a:t>
            </a:r>
            <a:endParaRPr lang="en-US" sz="1800" dirty="0" smtClean="0">
              <a:solidFill>
                <a:srgbClr val="27551F"/>
              </a:solidFill>
              <a:sym typeface="Wingdings" charset="2"/>
            </a:endParaRP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in any variation, a start by</a:t>
            </a:r>
            <a:r>
              <a:rPr lang="en-US" sz="2200" dirty="0" smtClean="0">
                <a:solidFill>
                  <a:srgbClr val="27551F"/>
                </a:solidFill>
                <a:sym typeface="Wingdings" charset="2"/>
              </a:rPr>
              <a:t> 2020 </a:t>
            </a: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requires launch of prototyping of </a:t>
            </a:r>
          </a:p>
          <a:p>
            <a:pPr algn="l" eaLnBrk="1" hangingPunct="1"/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    key components by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536" y="963856"/>
            <a:ext cx="807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LHC constraints, </a:t>
            </a:r>
            <a:r>
              <a:rPr lang="en-US" dirty="0" err="1" smtClean="0"/>
              <a:t>ep</a:t>
            </a:r>
            <a:r>
              <a:rPr lang="en-US" dirty="0" smtClean="0"/>
              <a:t>/A </a:t>
            </a:r>
            <a:r>
              <a:rPr lang="en-US" dirty="0" err="1" smtClean="0"/>
              <a:t>programme</a:t>
            </a:r>
            <a:r>
              <a:rPr lang="en-US" dirty="0" smtClean="0"/>
              <a:t>, series production, civil engineering etc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03073" y="6371709"/>
            <a:ext cx="426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[shown to ECFA 11/2010: mandate to 2012]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0"/>
          <p:cNvSpPr>
            <a:spLocks noChangeArrowheads="1"/>
          </p:cNvSpPr>
          <p:nvPr/>
        </p:nvSpPr>
        <p:spPr bwMode="auto">
          <a:xfrm>
            <a:off x="4156270" y="794802"/>
            <a:ext cx="1999115" cy="578619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dirty="0"/>
              <a:t>Accelerator Design [RR and LR]</a:t>
            </a:r>
            <a:endParaRPr lang="en-US" sz="1000" dirty="0"/>
          </a:p>
          <a:p>
            <a:pPr>
              <a:spcBef>
                <a:spcPct val="50000"/>
              </a:spcBef>
            </a:pPr>
            <a:r>
              <a:rPr lang="en-US" sz="1000" dirty="0"/>
              <a:t>Oliver </a:t>
            </a:r>
            <a:r>
              <a:rPr lang="en-US" sz="1000" dirty="0" err="1"/>
              <a:t>Bruening</a:t>
            </a:r>
            <a:r>
              <a:rPr lang="en-US" sz="1000" dirty="0"/>
              <a:t> (CERN), </a:t>
            </a:r>
          </a:p>
          <a:p>
            <a:pPr>
              <a:spcBef>
                <a:spcPct val="50000"/>
              </a:spcBef>
            </a:pPr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(CI/Liverpool)</a:t>
            </a:r>
          </a:p>
          <a:p>
            <a:pPr>
              <a:spcBef>
                <a:spcPct val="50000"/>
              </a:spcBef>
            </a:pPr>
            <a:r>
              <a:rPr lang="en-US" sz="1000" b="1" dirty="0"/>
              <a:t>Interaction Region and Fwd/</a:t>
            </a:r>
            <a:r>
              <a:rPr lang="en-US" sz="1000" b="1" dirty="0" err="1"/>
              <a:t>Bwd</a:t>
            </a:r>
            <a:r>
              <a:rPr lang="en-US" sz="1000" b="1" dirty="0"/>
              <a:t> </a:t>
            </a:r>
            <a:endParaRPr lang="en-US" sz="1000" dirty="0"/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Bernhard </a:t>
            </a:r>
            <a:r>
              <a:rPr lang="en-US" sz="1000" dirty="0" err="1">
                <a:solidFill>
                  <a:srgbClr val="000000"/>
                </a:solidFill>
              </a:rPr>
              <a:t>Holzer</a:t>
            </a:r>
            <a:r>
              <a:rPr lang="en-US" sz="1000" dirty="0">
                <a:solidFill>
                  <a:srgbClr val="000000"/>
                </a:solidFill>
              </a:rPr>
              <a:t> (DESY), </a:t>
            </a:r>
          </a:p>
          <a:p>
            <a:pPr>
              <a:spcBef>
                <a:spcPct val="50000"/>
              </a:spcBef>
            </a:pPr>
            <a:r>
              <a:rPr lang="en-US" sz="1000" dirty="0" err="1">
                <a:solidFill>
                  <a:srgbClr val="000000"/>
                </a:solidFill>
              </a:rPr>
              <a:t>Uwe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dirty="0" err="1">
                <a:solidFill>
                  <a:srgbClr val="000000"/>
                </a:solidFill>
              </a:rPr>
              <a:t>Schneeekloth</a:t>
            </a:r>
            <a:r>
              <a:rPr lang="en-US" sz="1000" dirty="0">
                <a:solidFill>
                  <a:srgbClr val="000000"/>
                </a:solidFill>
              </a:rPr>
              <a:t> (DESY),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Pierre van </a:t>
            </a:r>
            <a:r>
              <a:rPr lang="en-US" sz="1000" dirty="0" err="1">
                <a:solidFill>
                  <a:srgbClr val="000000"/>
                </a:solidFill>
              </a:rPr>
              <a:t>Mechelen</a:t>
            </a:r>
            <a:r>
              <a:rPr lang="en-US" sz="1000" dirty="0">
                <a:solidFill>
                  <a:srgbClr val="000000"/>
                </a:solidFill>
              </a:rPr>
              <a:t> (</a:t>
            </a:r>
            <a:r>
              <a:rPr lang="en-US" sz="1000" dirty="0" err="1">
                <a:solidFill>
                  <a:srgbClr val="000000"/>
                </a:solidFill>
              </a:rPr>
              <a:t>Antwerpen</a:t>
            </a:r>
            <a:r>
              <a:rPr lang="en-US" sz="1000" dirty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b="1" dirty="0"/>
              <a:t>Detector Design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Peter </a:t>
            </a:r>
            <a:r>
              <a:rPr lang="en-US" sz="1000" dirty="0" err="1">
                <a:solidFill>
                  <a:srgbClr val="000000"/>
                </a:solidFill>
              </a:rPr>
              <a:t>Kostka</a:t>
            </a:r>
            <a:r>
              <a:rPr lang="en-US" sz="1000" dirty="0">
                <a:solidFill>
                  <a:srgbClr val="000000"/>
                </a:solidFill>
              </a:rPr>
              <a:t> (DESY),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Rainer </a:t>
            </a:r>
            <a:r>
              <a:rPr lang="en-US" sz="1000" dirty="0" err="1">
                <a:solidFill>
                  <a:srgbClr val="000000"/>
                </a:solidFill>
              </a:rPr>
              <a:t>Wallny</a:t>
            </a:r>
            <a:r>
              <a:rPr lang="en-US" sz="1000" dirty="0">
                <a:solidFill>
                  <a:srgbClr val="000000"/>
                </a:solidFill>
              </a:rPr>
              <a:t> (</a:t>
            </a:r>
            <a:r>
              <a:rPr lang="en-US" sz="1000" dirty="0" smtClean="0">
                <a:solidFill>
                  <a:srgbClr val="000000"/>
                </a:solidFill>
              </a:rPr>
              <a:t>U Zurich)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Alessandro </a:t>
            </a:r>
            <a:r>
              <a:rPr lang="en-US" sz="1000" dirty="0" err="1">
                <a:solidFill>
                  <a:srgbClr val="000000"/>
                </a:solidFill>
              </a:rPr>
              <a:t>Polini</a:t>
            </a:r>
            <a:r>
              <a:rPr lang="en-US" sz="1000" dirty="0">
                <a:solidFill>
                  <a:srgbClr val="000000"/>
                </a:solidFill>
              </a:rPr>
              <a:t> (Bologna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New Physics at Large Scales</a:t>
            </a:r>
            <a:r>
              <a:rPr lang="en-US" sz="100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George </a:t>
            </a:r>
            <a:r>
              <a:rPr lang="en-US" sz="1000" dirty="0" err="1" smtClean="0">
                <a:solidFill>
                  <a:srgbClr val="000000"/>
                </a:solidFill>
              </a:rPr>
              <a:t>Azuelos</a:t>
            </a:r>
            <a:r>
              <a:rPr lang="en-US" sz="1000" dirty="0" smtClean="0">
                <a:solidFill>
                  <a:srgbClr val="000000"/>
                </a:solidFill>
              </a:rPr>
              <a:t> (Montreal)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Emmanuelle Perez (CERN),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Georg </a:t>
            </a:r>
            <a:r>
              <a:rPr lang="en-US" sz="1000" dirty="0" err="1" smtClean="0">
                <a:solidFill>
                  <a:srgbClr val="000000"/>
                </a:solidFill>
              </a:rPr>
              <a:t>Weiglein</a:t>
            </a:r>
            <a:r>
              <a:rPr lang="en-US" sz="1000" dirty="0" smtClean="0">
                <a:solidFill>
                  <a:srgbClr val="000000"/>
                </a:solidFill>
              </a:rPr>
              <a:t> (Durham)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Precision QCD and Electroweak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Olaf </a:t>
            </a:r>
            <a:r>
              <a:rPr lang="en-US" sz="1000" dirty="0" err="1" smtClean="0">
                <a:solidFill>
                  <a:srgbClr val="000000"/>
                </a:solidFill>
              </a:rPr>
              <a:t>Behnke</a:t>
            </a:r>
            <a:r>
              <a:rPr lang="en-US" sz="1000" dirty="0" smtClean="0">
                <a:solidFill>
                  <a:srgbClr val="000000"/>
                </a:solidFill>
              </a:rPr>
              <a:t> (DESY),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Paolo </a:t>
            </a:r>
            <a:r>
              <a:rPr lang="en-US" sz="1000" dirty="0" err="1" smtClean="0">
                <a:solidFill>
                  <a:srgbClr val="000000"/>
                </a:solidFill>
              </a:rPr>
              <a:t>Gambino</a:t>
            </a:r>
            <a:r>
              <a:rPr lang="en-US" sz="1000" dirty="0" smtClean="0">
                <a:solidFill>
                  <a:srgbClr val="000000"/>
                </a:solidFill>
              </a:rPr>
              <a:t> (Torino),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Thomas </a:t>
            </a:r>
            <a:r>
              <a:rPr lang="en-US" sz="1000" dirty="0" err="1" smtClean="0">
                <a:solidFill>
                  <a:srgbClr val="000000"/>
                </a:solidFill>
              </a:rPr>
              <a:t>Gehrmann</a:t>
            </a:r>
            <a:r>
              <a:rPr lang="en-US" sz="1000" dirty="0" smtClean="0">
                <a:solidFill>
                  <a:srgbClr val="000000"/>
                </a:solidFill>
              </a:rPr>
              <a:t> (</a:t>
            </a:r>
            <a:r>
              <a:rPr lang="en-US" sz="1000" dirty="0" err="1" smtClean="0">
                <a:solidFill>
                  <a:srgbClr val="000000"/>
                </a:solidFill>
              </a:rPr>
              <a:t>Zuerich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Claire </a:t>
            </a:r>
            <a:r>
              <a:rPr lang="en-US" sz="1000" dirty="0" err="1" smtClean="0">
                <a:solidFill>
                  <a:srgbClr val="000000"/>
                </a:solidFill>
              </a:rPr>
              <a:t>Gwenlan</a:t>
            </a:r>
            <a:r>
              <a:rPr lang="en-US" sz="1000" dirty="0" smtClean="0">
                <a:solidFill>
                  <a:srgbClr val="000000"/>
                </a:solidFill>
              </a:rPr>
              <a:t> (Oxford)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Physics at High Parton Densities </a:t>
            </a:r>
            <a:endParaRPr lang="en-US" sz="1000" dirty="0" smtClean="0"/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Nestor </a:t>
            </a:r>
            <a:r>
              <a:rPr lang="en-US" sz="1000" dirty="0" err="1" smtClean="0">
                <a:solidFill>
                  <a:srgbClr val="000000"/>
                </a:solidFill>
              </a:rPr>
              <a:t>Armesto</a:t>
            </a:r>
            <a:r>
              <a:rPr lang="en-US" sz="1000" dirty="0" smtClean="0">
                <a:solidFill>
                  <a:srgbClr val="000000"/>
                </a:solidFill>
              </a:rPr>
              <a:t> (Santiago),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Brian Cole (Columbia),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Paul Newman (Birmingham),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Anna </a:t>
            </a:r>
            <a:r>
              <a:rPr lang="en-US" sz="1000" dirty="0" err="1" smtClean="0">
                <a:solidFill>
                  <a:srgbClr val="000000"/>
                </a:solidFill>
              </a:rPr>
              <a:t>Stasto</a:t>
            </a:r>
            <a:r>
              <a:rPr lang="en-US" sz="1000" dirty="0" smtClean="0">
                <a:solidFill>
                  <a:srgbClr val="000000"/>
                </a:solidFill>
              </a:rPr>
              <a:t> (MSU)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96903" y="4059724"/>
            <a:ext cx="1838076" cy="2092881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Oliver </a:t>
            </a:r>
            <a:r>
              <a:rPr lang="en-US" sz="1000" dirty="0" err="1"/>
              <a:t>Bruening</a:t>
            </a:r>
            <a:r>
              <a:rPr lang="en-US" sz="1000" dirty="0"/>
              <a:t>          (CERN)</a:t>
            </a:r>
          </a:p>
          <a:p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         (Cockcroft)</a:t>
            </a:r>
          </a:p>
          <a:p>
            <a:r>
              <a:rPr lang="en-US" sz="1000" dirty="0"/>
              <a:t>Albert </a:t>
            </a:r>
            <a:r>
              <a:rPr lang="en-US" sz="1000" dirty="0" err="1"/>
              <a:t>DeRoeck</a:t>
            </a:r>
            <a:r>
              <a:rPr lang="en-US" sz="1000" dirty="0"/>
              <a:t>          (CERN)</a:t>
            </a:r>
          </a:p>
          <a:p>
            <a:r>
              <a:rPr lang="en-US" sz="1000" dirty="0"/>
              <a:t>Stefano Forte             (Milano)</a:t>
            </a:r>
          </a:p>
          <a:p>
            <a:r>
              <a:rPr lang="en-US" sz="1000" dirty="0"/>
              <a:t>Max Klein - chair    (Liverpool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Paul </a:t>
            </a:r>
            <a:r>
              <a:rPr lang="en-US" sz="1000" dirty="0" err="1" smtClean="0"/>
              <a:t>Laycock</a:t>
            </a:r>
            <a:r>
              <a:rPr lang="en-US" sz="1000" dirty="0" smtClean="0"/>
              <a:t> (secretary) (</a:t>
            </a:r>
            <a:r>
              <a:rPr lang="en-US" sz="1000" dirty="0" err="1" smtClean="0"/>
              <a:t>L’pool</a:t>
            </a:r>
            <a:r>
              <a:rPr lang="en-US" sz="1000" dirty="0" smtClean="0"/>
              <a:t>)</a:t>
            </a:r>
          </a:p>
          <a:p>
            <a:r>
              <a:rPr lang="en-US" sz="1000" dirty="0"/>
              <a:t>Paul Newman    (Birmingham)</a:t>
            </a:r>
          </a:p>
          <a:p>
            <a:r>
              <a:rPr lang="en-US" sz="1000" dirty="0"/>
              <a:t>Emmanuelle Perez     (CERN)</a:t>
            </a:r>
          </a:p>
          <a:p>
            <a:r>
              <a:rPr lang="en-US" sz="1000" dirty="0"/>
              <a:t>Wesley Smith       (Wisconsin)</a:t>
            </a:r>
          </a:p>
          <a:p>
            <a:r>
              <a:rPr lang="en-US" sz="1000" dirty="0"/>
              <a:t>Bernd </a:t>
            </a:r>
            <a:r>
              <a:rPr lang="en-US" sz="1000" dirty="0" err="1"/>
              <a:t>Surrow</a:t>
            </a:r>
            <a:r>
              <a:rPr lang="en-US" sz="1000" dirty="0"/>
              <a:t>                 (MIT)</a:t>
            </a:r>
          </a:p>
          <a:p>
            <a:r>
              <a:rPr lang="en-US" sz="1000" dirty="0" err="1"/>
              <a:t>Katsuo</a:t>
            </a:r>
            <a:r>
              <a:rPr lang="en-US" sz="1000" dirty="0"/>
              <a:t> </a:t>
            </a:r>
            <a:r>
              <a:rPr lang="en-US" sz="1000" dirty="0" err="1"/>
              <a:t>Tokushuku</a:t>
            </a:r>
            <a:r>
              <a:rPr lang="en-US" sz="1000" dirty="0"/>
              <a:t>        (KEK)</a:t>
            </a:r>
          </a:p>
          <a:p>
            <a:r>
              <a:rPr lang="en-US" sz="1000" dirty="0" err="1"/>
              <a:t>Urs</a:t>
            </a:r>
            <a:r>
              <a:rPr lang="en-US" sz="1000" dirty="0"/>
              <a:t> </a:t>
            </a:r>
            <a:r>
              <a:rPr lang="en-US" sz="1000" dirty="0" err="1"/>
              <a:t>Wiedemann</a:t>
            </a:r>
            <a:r>
              <a:rPr lang="en-US" sz="1000" dirty="0"/>
              <a:t>          (CERN)</a:t>
            </a:r>
            <a:r>
              <a:rPr lang="en-US" sz="1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000" dirty="0" smtClean="0"/>
              <a:t>Frank Zimmermann (CERN)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14244" y="1932609"/>
            <a:ext cx="2082659" cy="393954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Guido </a:t>
            </a:r>
            <a:r>
              <a:rPr lang="en-US" sz="1000" dirty="0" err="1"/>
              <a:t>Altarelli</a:t>
            </a:r>
            <a:r>
              <a:rPr lang="en-US" sz="1000" dirty="0"/>
              <a:t> (Rome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Sergio </a:t>
            </a:r>
            <a:r>
              <a:rPr lang="en-US" sz="1000" dirty="0" err="1" smtClean="0"/>
              <a:t>Bertolucci</a:t>
            </a:r>
            <a:r>
              <a:rPr lang="en-US" sz="1000" dirty="0" smtClean="0"/>
              <a:t> (CERN)</a:t>
            </a:r>
          </a:p>
          <a:p>
            <a:r>
              <a:rPr lang="en-US" sz="1000" dirty="0"/>
              <a:t>Stan Brodsky (SLAC)</a:t>
            </a:r>
          </a:p>
          <a:p>
            <a:r>
              <a:rPr lang="en-US" sz="1000" dirty="0"/>
              <a:t>Allen Caldwell -chair  (MPI Munich)</a:t>
            </a:r>
          </a:p>
          <a:p>
            <a:r>
              <a:rPr lang="en-US" sz="1000" dirty="0" err="1"/>
              <a:t>Swapan</a:t>
            </a:r>
            <a:r>
              <a:rPr lang="en-US" sz="1000" dirty="0"/>
              <a:t> </a:t>
            </a:r>
            <a:r>
              <a:rPr lang="en-US" sz="1000" dirty="0" err="1"/>
              <a:t>Chattopadhyay</a:t>
            </a:r>
            <a:r>
              <a:rPr lang="en-US" sz="1000" dirty="0"/>
              <a:t> (Cockcroft)</a:t>
            </a:r>
          </a:p>
          <a:p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(Liverpool)</a:t>
            </a:r>
          </a:p>
          <a:p>
            <a:r>
              <a:rPr lang="en-US" sz="1000" dirty="0"/>
              <a:t>John Ellis (CERN)</a:t>
            </a:r>
          </a:p>
          <a:p>
            <a:r>
              <a:rPr lang="en-US" sz="1000" dirty="0" err="1"/>
              <a:t>Jos</a:t>
            </a:r>
            <a:r>
              <a:rPr lang="en-US" sz="1000" dirty="0"/>
              <a:t> </a:t>
            </a:r>
            <a:r>
              <a:rPr lang="en-US" sz="1000" dirty="0" err="1"/>
              <a:t>Engelen</a:t>
            </a:r>
            <a:r>
              <a:rPr lang="en-US" sz="1000" dirty="0"/>
              <a:t> (CERN)</a:t>
            </a:r>
          </a:p>
          <a:p>
            <a:r>
              <a:rPr lang="en-US" sz="1000" dirty="0"/>
              <a:t>Joel </a:t>
            </a:r>
            <a:r>
              <a:rPr lang="en-US" sz="1000" dirty="0" err="1"/>
              <a:t>Feltesse</a:t>
            </a:r>
            <a:r>
              <a:rPr lang="en-US" sz="1000" dirty="0"/>
              <a:t> (</a:t>
            </a:r>
            <a:r>
              <a:rPr lang="en-US" sz="1000" dirty="0" err="1"/>
              <a:t>Saclay</a:t>
            </a:r>
            <a:r>
              <a:rPr lang="en-US" sz="1000" dirty="0"/>
              <a:t>)</a:t>
            </a:r>
          </a:p>
          <a:p>
            <a:r>
              <a:rPr lang="en-US" sz="1000" dirty="0"/>
              <a:t>Lev </a:t>
            </a:r>
            <a:r>
              <a:rPr lang="en-US" sz="1000" dirty="0" err="1"/>
              <a:t>Lipatov</a:t>
            </a:r>
            <a:r>
              <a:rPr lang="en-US" sz="1000" dirty="0"/>
              <a:t> (</a:t>
            </a:r>
            <a:r>
              <a:rPr lang="en-US" sz="1000" dirty="0" err="1"/>
              <a:t>St.Petersburg</a:t>
            </a:r>
            <a:r>
              <a:rPr lang="en-US" sz="1000" dirty="0"/>
              <a:t>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Garoby</a:t>
            </a:r>
            <a:r>
              <a:rPr lang="en-US" sz="1000" dirty="0"/>
              <a:t> (CERN</a:t>
            </a:r>
            <a:r>
              <a:rPr lang="en-US" sz="1000" dirty="0" smtClean="0"/>
              <a:t>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Horisberger</a:t>
            </a:r>
            <a:r>
              <a:rPr lang="en-US" sz="1000" dirty="0"/>
              <a:t> (PSI)</a:t>
            </a:r>
          </a:p>
          <a:p>
            <a:r>
              <a:rPr lang="en-US" sz="1000" dirty="0"/>
              <a:t>Young-</a:t>
            </a:r>
            <a:r>
              <a:rPr lang="en-US" sz="1000" dirty="0" err="1"/>
              <a:t>Kee</a:t>
            </a:r>
            <a:r>
              <a:rPr lang="en-US" sz="1000" dirty="0"/>
              <a:t> Kim (</a:t>
            </a:r>
            <a:r>
              <a:rPr lang="en-US" sz="1000" dirty="0" err="1"/>
              <a:t>Fermilab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Aharon</a:t>
            </a:r>
            <a:r>
              <a:rPr lang="en-US" sz="1000" dirty="0"/>
              <a:t> Levy (Tel Aviv)</a:t>
            </a:r>
          </a:p>
          <a:p>
            <a:r>
              <a:rPr lang="en-US" sz="1000" dirty="0" err="1"/>
              <a:t>Karlheinz</a:t>
            </a:r>
            <a:r>
              <a:rPr lang="en-US" sz="1000" dirty="0"/>
              <a:t> Meier (</a:t>
            </a:r>
            <a:r>
              <a:rPr lang="en-US" sz="1000" dirty="0" smtClean="0"/>
              <a:t>Heidelberg)</a:t>
            </a:r>
            <a:endParaRPr lang="en-US" sz="1000" dirty="0"/>
          </a:p>
          <a:p>
            <a:r>
              <a:rPr lang="en-US" sz="1000" dirty="0"/>
              <a:t>Richard Milner (Bates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Joachim </a:t>
            </a:r>
            <a:r>
              <a:rPr lang="en-US" sz="1000" dirty="0" err="1" smtClean="0"/>
              <a:t>Mnich</a:t>
            </a:r>
            <a:r>
              <a:rPr lang="en-US" sz="1000" dirty="0" smtClean="0"/>
              <a:t> (DESY)</a:t>
            </a:r>
          </a:p>
          <a:p>
            <a:r>
              <a:rPr lang="en-US" sz="1000" dirty="0"/>
              <a:t>Steven Myers, (CERN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Tatsuya </a:t>
            </a:r>
            <a:r>
              <a:rPr lang="en-US" sz="1000" dirty="0" err="1" smtClean="0"/>
              <a:t>Nakada</a:t>
            </a:r>
            <a:r>
              <a:rPr lang="en-US" sz="1000" dirty="0" smtClean="0"/>
              <a:t> (Lausanne, ECFA)</a:t>
            </a:r>
          </a:p>
          <a:p>
            <a:r>
              <a:rPr lang="en-US" sz="1000" dirty="0" smtClean="0"/>
              <a:t>Guenther </a:t>
            </a:r>
            <a:r>
              <a:rPr lang="en-US" sz="1000" dirty="0" err="1"/>
              <a:t>Rosner</a:t>
            </a:r>
            <a:r>
              <a:rPr lang="en-US" sz="1000" dirty="0"/>
              <a:t> (Glasgow, </a:t>
            </a:r>
            <a:r>
              <a:rPr lang="en-US" sz="1000" dirty="0" err="1"/>
              <a:t>NuPECC</a:t>
            </a:r>
            <a:r>
              <a:rPr lang="en-US" sz="1000" dirty="0"/>
              <a:t>)</a:t>
            </a:r>
          </a:p>
          <a:p>
            <a:r>
              <a:rPr lang="en-US" sz="1000" dirty="0"/>
              <a:t>Alexander </a:t>
            </a:r>
            <a:r>
              <a:rPr lang="en-US" sz="1000" dirty="0" err="1"/>
              <a:t>Skrinsky</a:t>
            </a:r>
            <a:r>
              <a:rPr lang="en-US" sz="1000" dirty="0"/>
              <a:t> (Novosibirsk)</a:t>
            </a:r>
          </a:p>
          <a:p>
            <a:r>
              <a:rPr lang="en-US" sz="1000" dirty="0"/>
              <a:t>Anthony Thomas (</a:t>
            </a:r>
            <a:r>
              <a:rPr lang="en-US" sz="1000" dirty="0" err="1"/>
              <a:t>Jlab</a:t>
            </a:r>
            <a:r>
              <a:rPr lang="en-US" sz="1000" dirty="0"/>
              <a:t>)</a:t>
            </a:r>
          </a:p>
          <a:p>
            <a:r>
              <a:rPr lang="en-US" sz="1000" dirty="0"/>
              <a:t>Steven </a:t>
            </a:r>
            <a:r>
              <a:rPr lang="en-US" sz="1000" dirty="0" err="1"/>
              <a:t>Vigdor</a:t>
            </a:r>
            <a:r>
              <a:rPr lang="en-US" sz="1000" dirty="0"/>
              <a:t> (BNL)</a:t>
            </a:r>
          </a:p>
          <a:p>
            <a:r>
              <a:rPr lang="en-US" sz="1000" dirty="0"/>
              <a:t>Frank </a:t>
            </a:r>
            <a:r>
              <a:rPr lang="en-US" sz="1000" dirty="0" err="1"/>
              <a:t>Wilczek</a:t>
            </a:r>
            <a:r>
              <a:rPr lang="en-US" sz="1000" dirty="0"/>
              <a:t> (MIT)</a:t>
            </a:r>
          </a:p>
          <a:p>
            <a:r>
              <a:rPr lang="en-US" sz="1000" dirty="0"/>
              <a:t>Ferdinand </a:t>
            </a:r>
            <a:r>
              <a:rPr lang="en-US" sz="1000" dirty="0" err="1"/>
              <a:t>Willeke</a:t>
            </a:r>
            <a:r>
              <a:rPr lang="en-US" sz="1000" dirty="0"/>
              <a:t> (BNL)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71" y="1368671"/>
            <a:ext cx="241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Scientific Advisory Committee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6903" y="3478696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Steering Committee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6270" y="6581001"/>
            <a:ext cx="186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F497D"/>
                </a:solidFill>
              </a:rPr>
              <a:t>Working Group </a:t>
            </a:r>
            <a:r>
              <a:rPr lang="en-US" sz="1200" b="1" dirty="0" err="1" smtClean="0">
                <a:solidFill>
                  <a:srgbClr val="1F497D"/>
                </a:solidFill>
              </a:rPr>
              <a:t>Convenors</a:t>
            </a:r>
            <a:endParaRPr lang="en-US" sz="1200" b="1" dirty="0">
              <a:solidFill>
                <a:srgbClr val="1F497D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2609"/>
          </a:xfrm>
          <a:solidFill>
            <a:srgbClr val="D1B039">
              <a:alpha val="25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Organisation</a:t>
            </a:r>
            <a:r>
              <a:rPr lang="en-US" sz="2800" b="1" dirty="0" smtClean="0">
                <a:solidFill>
                  <a:srgbClr val="1F497D"/>
                </a:solidFill>
              </a:rPr>
              <a:t> + Status for the CDR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7688" y="1214782"/>
            <a:ext cx="1466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Referees of CERN</a:t>
            </a:r>
            <a:endParaRPr lang="en-US" sz="1400" b="1" dirty="0">
              <a:solidFill>
                <a:srgbClr val="1F497D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385" y="1949726"/>
            <a:ext cx="2962179" cy="4219996"/>
          </a:xfrm>
          <a:prstGeom prst="rect">
            <a:avLst/>
          </a:prstGeom>
          <a:ln w="25400">
            <a:solidFill>
              <a:srgbClr val="1F497D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493565" y="794802"/>
            <a:ext cx="239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Today: writing … for the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67354" y="6396335"/>
            <a:ext cx="262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Expect CDR in spring 2011</a:t>
            </a:r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8351"/>
          </a:xfrm>
          <a:solidFill>
            <a:srgbClr val="C9A122">
              <a:alpha val="29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Summary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304" y="673123"/>
            <a:ext cx="8201584" cy="5293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has the potential to become an exciting 5</a:t>
            </a:r>
            <a:r>
              <a:rPr lang="en-US" baseline="30000" dirty="0" smtClean="0">
                <a:solidFill>
                  <a:srgbClr val="000090"/>
                </a:solidFill>
              </a:rPr>
              <a:t>th</a:t>
            </a:r>
            <a:r>
              <a:rPr lang="en-US" dirty="0" smtClean="0">
                <a:solidFill>
                  <a:srgbClr val="000090"/>
                </a:solidFill>
              </a:rPr>
              <a:t> big experiment at the LHC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It needs a new </a:t>
            </a:r>
            <a:r>
              <a:rPr lang="en-US" dirty="0" err="1" smtClean="0">
                <a:solidFill>
                  <a:srgbClr val="000090"/>
                </a:solidFill>
              </a:rPr>
              <a:t>polarised</a:t>
            </a:r>
            <a:r>
              <a:rPr lang="en-US" dirty="0" smtClean="0">
                <a:solidFill>
                  <a:srgbClr val="000090"/>
                </a:solidFill>
              </a:rPr>
              <a:t> electron/positron beam, and two options are under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consideration, a ‘</a:t>
            </a:r>
            <a:r>
              <a:rPr lang="en-US" dirty="0" err="1" smtClean="0">
                <a:solidFill>
                  <a:srgbClr val="000090"/>
                </a:solidFill>
              </a:rPr>
              <a:t>Linac</a:t>
            </a:r>
            <a:r>
              <a:rPr lang="en-US" dirty="0" smtClean="0">
                <a:solidFill>
                  <a:srgbClr val="000090"/>
                </a:solidFill>
              </a:rPr>
              <a:t>’ and a ring, with a ‘linear’ injector.., both promising to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deliver O(50) fb</a:t>
            </a:r>
            <a:r>
              <a:rPr lang="en-US" baseline="30000" dirty="0" smtClean="0">
                <a:solidFill>
                  <a:srgbClr val="000090"/>
                </a:solidFill>
              </a:rPr>
              <a:t>-1 </a:t>
            </a:r>
            <a:r>
              <a:rPr lang="en-US" dirty="0" smtClean="0">
                <a:solidFill>
                  <a:srgbClr val="000090"/>
                </a:solidFill>
              </a:rPr>
              <a:t> thus reaching Q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= 1 TeV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, high </a:t>
            </a:r>
            <a:r>
              <a:rPr lang="en-US" dirty="0" err="1" smtClean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 = 0.8 and </a:t>
            </a:r>
            <a:r>
              <a:rPr lang="en-US" dirty="0" err="1" smtClean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=10</a:t>
            </a:r>
            <a:r>
              <a:rPr lang="en-US" baseline="30000" dirty="0" smtClean="0">
                <a:solidFill>
                  <a:srgbClr val="000090"/>
                </a:solidFill>
              </a:rPr>
              <a:t>-6</a:t>
            </a:r>
            <a:r>
              <a:rPr lang="en-US" dirty="0" smtClean="0">
                <a:solidFill>
                  <a:srgbClr val="000090"/>
                </a:solidFill>
              </a:rPr>
              <a:t> in DIS..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physics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r>
              <a:rPr lang="en-US" dirty="0" smtClean="0">
                <a:solidFill>
                  <a:srgbClr val="000090"/>
                </a:solidFill>
              </a:rPr>
              <a:t> is broad, unique and complementary to the LHC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Steps in 2010: DIS11, CDR, EPS, Accelerator Workshop to decide(?) LR-R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…. Adapt </a:t>
            </a:r>
            <a:r>
              <a:rPr lang="en-US" dirty="0" err="1" smtClean="0">
                <a:solidFill>
                  <a:srgbClr val="000090"/>
                </a:solidFill>
              </a:rPr>
              <a:t>organisation</a:t>
            </a:r>
            <a:r>
              <a:rPr lang="en-US" dirty="0" smtClean="0">
                <a:solidFill>
                  <a:srgbClr val="000090"/>
                </a:solidFill>
              </a:rPr>
              <a:t> for international accelerator project and for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Collaboration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 order to arrive in time for an exploitation for 10 years, about, assuming the LHC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lives until ~2030.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Very much depends on the findings in the 2011/2012  LHC run and on us.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Envisage update on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physics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r>
              <a:rPr lang="en-US" dirty="0" smtClean="0">
                <a:solidFill>
                  <a:srgbClr val="000090"/>
                </a:solidFill>
              </a:rPr>
              <a:t> by spring 2012 (DIS12 ??)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1400" b="1" dirty="0" smtClean="0">
                <a:solidFill>
                  <a:srgbClr val="000090"/>
                </a:solidFill>
              </a:rPr>
              <a:t>THANKS to the whole study group on </a:t>
            </a:r>
            <a:r>
              <a:rPr lang="en-US" sz="1400" b="1" dirty="0" err="1" smtClean="0">
                <a:solidFill>
                  <a:srgbClr val="000090"/>
                </a:solidFill>
              </a:rPr>
              <a:t>LHeC</a:t>
            </a:r>
            <a:r>
              <a:rPr lang="en-US" sz="1400" b="1" dirty="0" smtClean="0">
                <a:solidFill>
                  <a:srgbClr val="000090"/>
                </a:solidFill>
              </a:rPr>
              <a:t> :                http://</a:t>
            </a:r>
            <a:r>
              <a:rPr lang="en-US" sz="1400" b="1" dirty="0" err="1" smtClean="0">
                <a:solidFill>
                  <a:srgbClr val="000090"/>
                </a:solidFill>
              </a:rPr>
              <a:t>cern.ch/lhec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740" y="6004842"/>
            <a:ext cx="986385" cy="663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1304"/>
            <a:ext cx="7772400" cy="97403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backup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ERL Electrical Site Power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3" y="1833217"/>
            <a:ext cx="8836715" cy="1815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33" y="3648823"/>
            <a:ext cx="8710267" cy="13242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1633" y="4660348"/>
            <a:ext cx="4816889" cy="312710"/>
          </a:xfrm>
          <a:prstGeom prst="rect">
            <a:avLst/>
          </a:prstGeom>
          <a:noFill/>
          <a:ln w="25400">
            <a:solidFill>
              <a:srgbClr val="1739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052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Deep Inelastic Scattering - </a:t>
            </a:r>
            <a:r>
              <a:rPr lang="en-US" sz="2800" b="1" dirty="0" smtClean="0">
                <a:solidFill>
                  <a:srgbClr val="0000FF"/>
                </a:solidFill>
              </a:rPr>
              <a:t>History</a:t>
            </a:r>
            <a:r>
              <a:rPr lang="en-US" sz="2800" b="1" dirty="0" smtClean="0">
                <a:solidFill>
                  <a:srgbClr val="FF0000"/>
                </a:solidFill>
              </a:rPr>
              <a:t> and Prospects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203"/>
            <a:ext cx="5174730" cy="4694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417" y="1115391"/>
            <a:ext cx="3570736" cy="5049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93565" y="1115391"/>
            <a:ext cx="2517913" cy="191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63478" y="1030204"/>
            <a:ext cx="241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History of Deep Inelastic Scattering</a:t>
            </a:r>
            <a:endParaRPr lang="en-US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6118087" y="2065130"/>
            <a:ext cx="375478" cy="1546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Stanford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18087" y="2065130"/>
            <a:ext cx="671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Stanford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027"/>
          <p:cNvSpPr txBox="1">
            <a:spLocks noChangeArrowheads="1"/>
          </p:cNvSpPr>
          <p:nvPr/>
        </p:nvSpPr>
        <p:spPr bwMode="auto">
          <a:xfrm>
            <a:off x="266701" y="2197652"/>
            <a:ext cx="8086724" cy="386413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35000"/>
              </a:spcAft>
            </a:pPr>
            <a:r>
              <a:rPr lang="en-GB" b="1" u="sng" dirty="0" smtClean="0">
                <a:solidFill>
                  <a:srgbClr val="1F497D"/>
                </a:solidFill>
                <a:latin typeface="Calibri" pitchFamily="34" charset="0"/>
              </a:rPr>
              <a:t>Take SPL type cavity @18 MV/m</a:t>
            </a:r>
            <a:r>
              <a:rPr lang="en-GB" b="1" dirty="0" smtClean="0">
                <a:solidFill>
                  <a:srgbClr val="1F497D"/>
                </a:solidFill>
                <a:latin typeface="Calibri" pitchFamily="34" charset="0"/>
              </a:rPr>
              <a:t>  </a:t>
            </a:r>
            <a:r>
              <a:rPr lang="en-GB" dirty="0" smtClean="0">
                <a:solidFill>
                  <a:srgbClr val="1F497D"/>
                </a:solidFill>
                <a:latin typeface="Calibri" pitchFamily="34" charset="0"/>
              </a:rPr>
              <a:t>(Close to BNL design for </a:t>
            </a:r>
            <a:r>
              <a:rPr lang="en-GB" dirty="0" err="1" smtClean="0">
                <a:solidFill>
                  <a:srgbClr val="1F497D"/>
                </a:solidFill>
                <a:latin typeface="Calibri" pitchFamily="34" charset="0"/>
              </a:rPr>
              <a:t>eRHIC</a:t>
            </a:r>
            <a:r>
              <a:rPr lang="en-GB" dirty="0" smtClean="0">
                <a:solidFill>
                  <a:srgbClr val="1F497D"/>
                </a:solidFill>
                <a:latin typeface="Calibri" pitchFamily="34" charset="0"/>
              </a:rPr>
              <a:t>)</a:t>
            </a:r>
          </a:p>
          <a:p>
            <a:pPr>
              <a:spcAft>
                <a:spcPct val="35000"/>
              </a:spcAft>
            </a:pPr>
            <a:endParaRPr lang="en-GB" sz="1600" dirty="0" smtClean="0">
              <a:solidFill>
                <a:srgbClr val="1F497D"/>
              </a:solidFill>
              <a:latin typeface="Calibri" pitchFamily="34" charset="0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1.06 m/cavity =&gt; 19.1 MV/</a:t>
            </a:r>
            <a:r>
              <a:rPr lang="en-GB" sz="1600" dirty="0" err="1" smtClean="0">
                <a:latin typeface="Calibri" pitchFamily="34" charset="0"/>
              </a:rPr>
              <a:t>cav</a:t>
            </a:r>
            <a:r>
              <a:rPr lang="en-GB" sz="1600" dirty="0" smtClean="0">
                <a:latin typeface="Calibri" pitchFamily="34" charset="0"/>
              </a:rPr>
              <a:t>  =&gt;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1056 cavities total </a:t>
            </a:r>
            <a:r>
              <a:rPr lang="en-GB" sz="1600" dirty="0" smtClean="0">
                <a:latin typeface="Calibri" pitchFamily="34" charset="0"/>
              </a:rPr>
              <a:t>(=132 </a:t>
            </a:r>
            <a:r>
              <a:rPr lang="en-GB" sz="1600" dirty="0" err="1" smtClean="0">
                <a:latin typeface="Calibri" pitchFamily="34" charset="0"/>
              </a:rPr>
              <a:t>x</a:t>
            </a:r>
            <a:r>
              <a:rPr lang="en-GB" sz="1600" dirty="0" smtClean="0">
                <a:latin typeface="Calibri" pitchFamily="34" charset="0"/>
              </a:rPr>
              <a:t> 8) 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Take 8 cavities in a 14 m cryomodule  (</a:t>
            </a:r>
            <a:r>
              <a:rPr lang="en-GB" sz="1600" dirty="0" err="1" smtClean="0">
                <a:latin typeface="Calibri" pitchFamily="34" charset="0"/>
              </a:rPr>
              <a:t>cf</a:t>
            </a:r>
            <a:r>
              <a:rPr lang="en-GB" sz="1600" dirty="0" smtClean="0">
                <a:latin typeface="Calibri" pitchFamily="34" charset="0"/>
              </a:rPr>
              <a:t> SPL) =&gt;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66 </a:t>
            </a:r>
            <a:r>
              <a:rPr lang="en-GB" sz="1600" b="1" dirty="0" err="1" smtClean="0">
                <a:solidFill>
                  <a:srgbClr val="1F497D"/>
                </a:solidFill>
                <a:latin typeface="Calibri" pitchFamily="34" charset="0"/>
              </a:rPr>
              <a:t>cryo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 modules/</a:t>
            </a:r>
            <a:r>
              <a:rPr lang="en-GB" sz="1600" b="1" dirty="0" err="1" smtClean="0">
                <a:solidFill>
                  <a:srgbClr val="1F497D"/>
                </a:solidFill>
                <a:latin typeface="Calibri" pitchFamily="34" charset="0"/>
              </a:rPr>
              <a:t>linac</a:t>
            </a:r>
            <a:endParaRPr lang="en-GB" sz="16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>
              <a:spcAft>
                <a:spcPct val="35000"/>
              </a:spcAft>
            </a:pPr>
            <a:r>
              <a:rPr lang="en-GB" sz="1600" dirty="0" smtClean="0">
                <a:latin typeface="Calibri" pitchFamily="34" charset="0"/>
              </a:rPr>
              <a:t>    Total length = 924 m/</a:t>
            </a:r>
            <a:r>
              <a:rPr lang="en-GB" sz="1600" dirty="0" err="1" smtClean="0">
                <a:latin typeface="Calibri" pitchFamily="34" charset="0"/>
              </a:rPr>
              <a:t>linac</a:t>
            </a:r>
            <a:r>
              <a:rPr lang="en-GB" sz="1600" dirty="0" smtClean="0">
                <a:latin typeface="Calibri" pitchFamily="34" charset="0"/>
              </a:rPr>
              <a:t> + </a:t>
            </a:r>
            <a:r>
              <a:rPr lang="en-GB" sz="1600" u="sng" dirty="0" smtClean="0">
                <a:latin typeface="Calibri" pitchFamily="34" charset="0"/>
              </a:rPr>
              <a:t>margin ~10%</a:t>
            </a:r>
            <a:endParaRPr lang="en-GB" sz="1600" dirty="0" smtClean="0">
              <a:latin typeface="Calibri" pitchFamily="34" charset="0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Power loss in arcs = 9.5 MW, 9 kW/cavity, Take </a:t>
            </a:r>
            <a:r>
              <a:rPr lang="en-GB" sz="1600" dirty="0" err="1" smtClean="0">
                <a:latin typeface="Calibri" pitchFamily="34" charset="0"/>
              </a:rPr>
              <a:t>P</a:t>
            </a:r>
            <a:r>
              <a:rPr lang="en-GB" sz="1600" baseline="-25000" dirty="0" err="1" smtClean="0">
                <a:latin typeface="Calibri" pitchFamily="34" charset="0"/>
              </a:rPr>
              <a:t>rf</a:t>
            </a:r>
            <a:r>
              <a:rPr lang="en-GB" sz="1600" dirty="0" smtClean="0">
                <a:latin typeface="Calibri" pitchFamily="34" charset="0"/>
              </a:rPr>
              <a:t>  = 20 kW/cavity  with overhead for    feedbacks,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total installed RF 21 MW</a:t>
            </a:r>
            <a:r>
              <a:rPr lang="en-GB" sz="1600" b="1" dirty="0" smtClean="0">
                <a:latin typeface="Calibri" pitchFamily="34" charset="0"/>
              </a:rPr>
              <a:t>. 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No challenge for power couplers, power sources – could be solid state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However, still need adjacent gallery to house RF equipment (high gradient = radiation !)        4-5 m diameter sufficient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 Synchrotron radiation losses in arcs:  need re-accelerating ‘mini’-</a:t>
            </a:r>
            <a:r>
              <a:rPr lang="en-US" sz="1600" dirty="0" err="1" smtClean="0">
                <a:latin typeface="Calibri" pitchFamily="34" charset="0"/>
              </a:rPr>
              <a:t>linacs</a:t>
            </a:r>
            <a:endParaRPr lang="en-US" sz="1600" dirty="0" smtClean="0">
              <a:latin typeface="Calibri" pitchFamily="34" charset="0"/>
            </a:endParaRPr>
          </a:p>
          <a:p>
            <a:pPr>
              <a:spcAft>
                <a:spcPct val="35000"/>
              </a:spcAft>
            </a:pPr>
            <a:endParaRPr lang="en-US" sz="1600" dirty="0" smtClean="0">
              <a:latin typeface="Calibri" pitchFamily="34" charset="0"/>
            </a:endParaRPr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596348"/>
          </a:xfrm>
          <a:prstGeom prst="rect">
            <a:avLst/>
          </a:prstGeom>
          <a:solidFill>
            <a:srgbClr val="D1B039">
              <a:alpha val="27000"/>
            </a:srgbClr>
          </a:solidFill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tabLst>
                <a:tab pos="1947863" algn="l"/>
              </a:tabLst>
            </a:pPr>
            <a:r>
              <a:rPr lang="en-US" sz="2800" b="1" dirty="0" smtClean="0">
                <a:solidFill>
                  <a:srgbClr val="1F497D"/>
                </a:solidFill>
              </a:rPr>
              <a:t>Three Pass ERL RF system at 721 MHz</a:t>
            </a:r>
            <a:endParaRPr lang="en-US" sz="2800" b="1" dirty="0" smtClean="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225551" y="1090723"/>
            <a:ext cx="848982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35000"/>
              </a:spcAft>
            </a:pPr>
            <a:r>
              <a:rPr lang="en-US" dirty="0" smtClean="0">
                <a:latin typeface="Calibri" pitchFamily="34" charset="0"/>
              </a:rPr>
              <a:t>Energy = 3 * 20 GeV, 2 x 10 GeV Linacs, 6.6 </a:t>
            </a:r>
            <a:r>
              <a:rPr lang="en-US" dirty="0" err="1" smtClean="0">
                <a:latin typeface="Calibri" pitchFamily="34" charset="0"/>
              </a:rPr>
              <a:t>mA</a:t>
            </a:r>
            <a:r>
              <a:rPr lang="en-US" dirty="0" smtClean="0">
                <a:latin typeface="Calibri" pitchFamily="34" charset="0"/>
              </a:rPr>
              <a:t>.  721 MHz, allow for 25 ns bunches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2" y="996713"/>
            <a:ext cx="2443564" cy="2861336"/>
          </a:xfrm>
          <a:prstGeom prst="rect">
            <a:avLst/>
          </a:prstGeom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z="2400" b="1" dirty="0" smtClean="0"/>
              <a:t>Charm – </a:t>
            </a:r>
            <a:r>
              <a:rPr lang="en-US" sz="2400" b="1" dirty="0" err="1" smtClean="0"/>
              <a:t>α</a:t>
            </a:r>
            <a:r>
              <a:rPr lang="en-US" sz="2400" b="1" baseline="-25000" dirty="0" err="1" smtClean="0"/>
              <a:t>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67866" y="5964957"/>
            <a:ext cx="34914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: higher fraction of </a:t>
            </a:r>
            <a:r>
              <a:rPr lang="en-US" sz="1600" b="1" dirty="0" err="1" smtClean="0"/>
              <a:t>c</a:t>
            </a:r>
            <a:r>
              <a:rPr lang="en-US" sz="1600" b="1" dirty="0" smtClean="0"/>
              <a:t>, larger range,</a:t>
            </a:r>
          </a:p>
          <a:p>
            <a:r>
              <a:rPr lang="en-US" sz="1600" b="1" dirty="0" smtClean="0"/>
              <a:t>smaller beam spot, better Si detectors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62" y="3920435"/>
            <a:ext cx="2639510" cy="2681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822" y="841239"/>
            <a:ext cx="5433620" cy="51237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9714" y="2211937"/>
            <a:ext cx="5052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FF0000"/>
                </a:solidFill>
              </a:rPr>
              <a:t>LHeC</a:t>
            </a:r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en-US" sz="1100" dirty="0" smtClean="0"/>
              <a:t>HERA</a:t>
            </a:r>
            <a:endParaRPr lang="en-US" sz="1100" dirty="0"/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1159565" y="996713"/>
            <a:ext cx="1612348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262" y="1402522"/>
            <a:ext cx="49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cc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87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J/ψ – golden channel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2" y="2362200"/>
            <a:ext cx="5543688" cy="3994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50" y="1162050"/>
            <a:ext cx="2768600" cy="2400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15550" y="1417638"/>
            <a:ext cx="228050" cy="33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93889" y="4921478"/>
            <a:ext cx="18902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cf</a:t>
            </a:r>
            <a:r>
              <a:rPr lang="en-US" sz="1400" dirty="0" smtClean="0"/>
              <a:t> also:</a:t>
            </a:r>
          </a:p>
          <a:p>
            <a:r>
              <a:rPr lang="en-US" sz="1400" dirty="0" err="1" smtClean="0"/>
              <a:t>A.Caldwell</a:t>
            </a:r>
            <a:r>
              <a:rPr lang="en-US" sz="1400" dirty="0" smtClean="0"/>
              <a:t>, </a:t>
            </a:r>
            <a:r>
              <a:rPr lang="en-US" sz="1400" dirty="0" err="1" smtClean="0"/>
              <a:t>H.Kowalski</a:t>
            </a:r>
            <a:endParaRPr lang="en-US" sz="1400" dirty="0" smtClean="0"/>
          </a:p>
          <a:p>
            <a:r>
              <a:rPr lang="en-US" sz="1400" dirty="0" smtClean="0"/>
              <a:t>PR C81:025203,2010</a:t>
            </a:r>
          </a:p>
          <a:p>
            <a:r>
              <a:rPr lang="en-US" sz="1400" dirty="0" smtClean="0"/>
              <a:t>Investigation of nuclear</a:t>
            </a:r>
          </a:p>
          <a:p>
            <a:r>
              <a:rPr lang="en-US" sz="1400" dirty="0" smtClean="0"/>
              <a:t>matter with J/Psi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400" b="1" dirty="0"/>
              <a:t>Quark-Gluon Dynamics - Diffraction and HFS </a:t>
            </a:r>
            <a:r>
              <a:rPr lang="en-US" sz="1400" b="1" dirty="0"/>
              <a:t>(fwd jets)</a:t>
            </a:r>
            <a:endParaRPr lang="en-US" dirty="0"/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1219200" y="2630099"/>
            <a:ext cx="2278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/>
              <a:t>Production of high mass 1</a:t>
            </a:r>
            <a:r>
              <a:rPr lang="en-US" sz="1200" b="1" baseline="30000" dirty="0" smtClean="0"/>
              <a:t>-</a:t>
            </a:r>
            <a:r>
              <a:rPr lang="en-US" sz="1200" b="1" dirty="0" smtClean="0"/>
              <a:t> states</a:t>
            </a:r>
            <a:endParaRPr lang="en-US" sz="1200" b="1" dirty="0"/>
          </a:p>
        </p:txBody>
      </p:sp>
      <p:pic>
        <p:nvPicPr>
          <p:cNvPr id="15360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82348"/>
            <a:ext cx="2133600" cy="192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11" name="Line 11"/>
          <p:cNvSpPr>
            <a:spLocks noChangeShapeType="1"/>
          </p:cNvSpPr>
          <p:nvPr/>
        </p:nvSpPr>
        <p:spPr bwMode="auto">
          <a:xfrm>
            <a:off x="7162800" y="3962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83" y="2711450"/>
            <a:ext cx="3803454" cy="3689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799" y="762000"/>
            <a:ext cx="2727281" cy="17936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12383" y="2251501"/>
            <a:ext cx="3886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r>
              <a:rPr lang="en-US" sz="1200" b="1" dirty="0" smtClean="0"/>
              <a:t>Understand multi-jet emission (</a:t>
            </a:r>
            <a:r>
              <a:rPr lang="en-US" sz="1200" b="1" dirty="0" err="1" smtClean="0"/>
              <a:t>unintegr</a:t>
            </a:r>
            <a:r>
              <a:rPr lang="en-US" sz="1200" b="1" dirty="0" smtClean="0"/>
              <a:t>. </a:t>
            </a:r>
            <a:r>
              <a:rPr lang="en-US" sz="1200" b="1" dirty="0" err="1" smtClean="0"/>
              <a:t>pdf’s</a:t>
            </a:r>
            <a:r>
              <a:rPr lang="en-US" sz="1200" b="1" dirty="0" smtClean="0"/>
              <a:t>), tune </a:t>
            </a:r>
            <a:r>
              <a:rPr lang="en-US" sz="1200" b="1" dirty="0" err="1" smtClean="0"/>
              <a:t>MC’s</a:t>
            </a:r>
            <a:endParaRPr lang="en-US" sz="1200" b="1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6400800"/>
            <a:ext cx="3876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At HERA resolved </a:t>
            </a:r>
            <a:r>
              <a:rPr lang="en-US" sz="1200" b="1" dirty="0" err="1" smtClean="0">
                <a:sym typeface="Symbol" charset="2"/>
              </a:rPr>
              <a:t></a:t>
            </a:r>
            <a:r>
              <a:rPr lang="en-US" sz="1200" b="1" dirty="0" smtClean="0"/>
              <a:t> effects mimic non-</a:t>
            </a:r>
            <a:r>
              <a:rPr lang="en-US" sz="1200" b="1" dirty="0" err="1" smtClean="0"/>
              <a:t>kt</a:t>
            </a:r>
            <a:r>
              <a:rPr lang="en-US" sz="1200" b="1" dirty="0" smtClean="0"/>
              <a:t> ordered emission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37" y="2907098"/>
            <a:ext cx="4003027" cy="3798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C8D144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LINAC –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near</a:t>
            </a:r>
            <a:r>
              <a:rPr lang="en-US" sz="2800" b="1" noProof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the IR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1" y="1168044"/>
            <a:ext cx="8460449" cy="5256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C8D144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LINAC –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injector side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16" y="1100483"/>
            <a:ext cx="8481255" cy="53599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75992" y="6105327"/>
            <a:ext cx="2937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18.1.11 -All civil engineering drawings tentative!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1" y="1913224"/>
            <a:ext cx="8751224" cy="351874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>
                <a:solidFill>
                  <a:srgbClr val="1F497D"/>
                </a:solidFill>
              </a:rPr>
              <a:t>Calorimeter - Resolutions and Scales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afresolu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042" y="737116"/>
            <a:ext cx="6255287" cy="4762106"/>
          </a:xfrm>
          <a:prstGeom prst="rect">
            <a:avLst/>
          </a:prstGeom>
        </p:spPr>
      </p:pic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991652" y="5499222"/>
          <a:ext cx="3403314" cy="866908"/>
        </p:xfrm>
        <a:graphic>
          <a:graphicData uri="http://schemas.openxmlformats.org/presentationml/2006/ole">
            <p:oleObj spid="_x0000_s29698" name="Equation" r:id="rId4" imgW="2641600" imgH="673100" progId="Equation.3">
              <p:embed/>
            </p:oleObj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87423" y="5714104"/>
          <a:ext cx="2295237" cy="652026"/>
        </p:xfrm>
        <a:graphic>
          <a:graphicData uri="http://schemas.openxmlformats.org/presentationml/2006/ole">
            <p:oleObj spid="_x0000_s29699" name="Equation" r:id="rId5" imgW="2235200" imgH="635000" progId="Equation.3">
              <p:embed/>
            </p:oleObj>
          </a:graphicData>
        </a:graphic>
      </p:graphicFrame>
      <p:cxnSp>
        <p:nvCxnSpPr>
          <p:cNvPr id="9" name="Straight Arrow Connector 8"/>
          <p:cNvCxnSpPr/>
          <p:nvPr/>
        </p:nvCxnSpPr>
        <p:spPr>
          <a:xfrm rot="10800000">
            <a:off x="7557868" y="2497414"/>
            <a:ext cx="46492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Momentum Resolution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739"/>
          </a:xfrm>
          <a:solidFill>
            <a:srgbClr val="D1B039">
              <a:alpha val="27000"/>
            </a:srgbClr>
          </a:solidFill>
          <a:ln w="3175">
            <a:noFill/>
          </a:ln>
        </p:spPr>
        <p:txBody>
          <a:bodyPr>
            <a:normAutofit/>
          </a:bodyPr>
          <a:lstStyle/>
          <a:p>
            <a:r>
              <a:rPr lang="de-CH" sz="2800" b="1" dirty="0" err="1" smtClean="0">
                <a:solidFill>
                  <a:srgbClr val="1F497D"/>
                </a:solidFill>
              </a:rPr>
              <a:t>Linac-Ring</a:t>
            </a:r>
            <a:r>
              <a:rPr lang="de-CH" sz="2800" b="1" dirty="0" smtClean="0">
                <a:solidFill>
                  <a:srgbClr val="1F497D"/>
                </a:solidFill>
              </a:rPr>
              <a:t> </a:t>
            </a:r>
            <a:r>
              <a:rPr lang="de-CH" sz="2800" b="1" dirty="0" err="1" smtClean="0">
                <a:solidFill>
                  <a:srgbClr val="1F497D"/>
                </a:solidFill>
              </a:rPr>
              <a:t>Cryogenics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4221088"/>
            <a:ext cx="3672408" cy="43088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CH" sz="1100" dirty="0" smtClean="0"/>
              <a:t>Cooling requirements dominated by dynamic losses at 2 K</a:t>
            </a:r>
          </a:p>
          <a:p>
            <a:r>
              <a:rPr lang="de-CH" sz="1100" dirty="0" smtClean="0"/>
              <a:t>(other loads neglected here for simplicity)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7704" y="1700808"/>
            <a:ext cx="3168352" cy="144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07704" y="2564904"/>
            <a:ext cx="316835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23928" y="234888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1 km</a:t>
            </a:r>
            <a:endParaRPr lang="en-US" sz="1200" dirty="0"/>
          </a:p>
        </p:txBody>
      </p:sp>
      <p:sp>
        <p:nvSpPr>
          <p:cNvPr id="9" name="Oval 8"/>
          <p:cNvSpPr/>
          <p:nvPr/>
        </p:nvSpPr>
        <p:spPr>
          <a:xfrm>
            <a:off x="2555776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99792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39952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83968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07704" y="2780928"/>
            <a:ext cx="3168352" cy="144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55776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99792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31568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83968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67744" y="256490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string of cryomodules</a:t>
            </a:r>
            <a:endParaRPr lang="en-US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15816" y="1628800"/>
            <a:ext cx="576064" cy="15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99992" y="1628800"/>
            <a:ext cx="576064" cy="15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1907704" y="1628798"/>
            <a:ext cx="648072" cy="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3563890" y="1627212"/>
            <a:ext cx="57606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907704" y="2059260"/>
            <a:ext cx="79208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35696" y="184482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Sector 250 m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611560" y="1980129"/>
            <a:ext cx="79208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ERL</a:t>
            </a:r>
            <a:endParaRPr lang="en-US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763688" y="1279793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Cryo supply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87624" y="315200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u="sng" dirty="0" smtClean="0"/>
              <a:t>2 Cryoplant units</a:t>
            </a:r>
            <a:endParaRPr lang="en-US" sz="1200" u="sng" dirty="0"/>
          </a:p>
        </p:txBody>
      </p:sp>
      <p:cxnSp>
        <p:nvCxnSpPr>
          <p:cNvPr id="42" name="Straight Arrow Connector 41"/>
          <p:cNvCxnSpPr>
            <a:endCxn id="14" idx="3"/>
          </p:cNvCxnSpPr>
          <p:nvPr/>
        </p:nvCxnSpPr>
        <p:spPr>
          <a:xfrm flipV="1">
            <a:off x="2348136" y="3119877"/>
            <a:ext cx="228731" cy="93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555776" y="220486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Picture not to scale</a:t>
            </a:r>
            <a:endParaRPr lang="en-US" sz="1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365104"/>
            <a:ext cx="1584176" cy="198022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" name="Rectangle 52"/>
          <p:cNvSpPr/>
          <p:nvPr/>
        </p:nvSpPr>
        <p:spPr>
          <a:xfrm>
            <a:off x="2267744" y="422108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1367644" y="5049180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195736" y="566124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rot="10800000">
            <a:off x="1979713" y="4437112"/>
            <a:ext cx="288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0800000">
            <a:off x="1979712" y="566124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331640" y="5877272"/>
            <a:ext cx="648072" cy="2160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187624" y="6145559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Distribution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2123728" y="616530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Cryo supply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1979712" y="6093296"/>
            <a:ext cx="57606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10800000">
            <a:off x="755576" y="6091708"/>
            <a:ext cx="57606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10800000">
            <a:off x="1979712" y="587727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979712" y="472514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Split cold boxes (see LEP2, LHC)</a:t>
            </a:r>
            <a:endParaRPr lang="en-US" sz="1200" dirty="0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059832" y="4437112"/>
            <a:ext cx="7200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915816" y="408810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On surface</a:t>
            </a:r>
            <a:endParaRPr lang="en-US" sz="1200" dirty="0"/>
          </a:p>
        </p:txBody>
      </p:sp>
      <p:sp>
        <p:nvSpPr>
          <p:cNvPr id="88" name="TextBox 87"/>
          <p:cNvSpPr txBox="1"/>
          <p:nvPr/>
        </p:nvSpPr>
        <p:spPr>
          <a:xfrm>
            <a:off x="2915816" y="577564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Underground cavern</a:t>
            </a:r>
            <a:endParaRPr lang="en-US" sz="1200" dirty="0"/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2987824" y="5805264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5400000" flipH="1" flipV="1">
            <a:off x="2375756" y="4545124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16200000" flipH="1">
            <a:off x="2267744" y="5229200"/>
            <a:ext cx="36004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5400000" flipH="1" flipV="1">
            <a:off x="1007604" y="5049180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835696" y="4221088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2267744" y="3933056"/>
            <a:ext cx="576064" cy="1440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>
            <a:stCxn id="104" idx="2"/>
            <a:endCxn id="53" idx="0"/>
          </p:cNvCxnSpPr>
          <p:nvPr/>
        </p:nvCxnSpPr>
        <p:spPr>
          <a:xfrm rot="5400000">
            <a:off x="2483768" y="414908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2051720" y="371703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Compressor s</a:t>
            </a:r>
            <a:endParaRPr lang="en-US" sz="1200" dirty="0"/>
          </a:p>
        </p:txBody>
      </p:sp>
      <p:sp>
        <p:nvSpPr>
          <p:cNvPr id="108" name="Rectangle 107"/>
          <p:cNvSpPr/>
          <p:nvPr/>
        </p:nvSpPr>
        <p:spPr>
          <a:xfrm>
            <a:off x="539552" y="422108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5400000">
            <a:off x="719572" y="5049180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539552" y="566124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 rot="10800000">
            <a:off x="1115616" y="443711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10800000">
            <a:off x="1115615" y="566124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10800000">
            <a:off x="1115615" y="587727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rot="5400000" flipH="1" flipV="1">
            <a:off x="647564" y="5049180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115616" y="422108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>
            <a:off x="539552" y="3933056"/>
            <a:ext cx="576064" cy="1440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/>
          <p:cNvCxnSpPr>
            <a:stCxn id="121" idx="2"/>
            <a:endCxn id="108" idx="0"/>
          </p:cNvCxnSpPr>
          <p:nvPr/>
        </p:nvCxnSpPr>
        <p:spPr>
          <a:xfrm rot="5400000">
            <a:off x="755576" y="414908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5400000">
            <a:off x="1475656" y="3429000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40" idx="2"/>
          </p:cNvCxnSpPr>
          <p:nvPr/>
        </p:nvCxnSpPr>
        <p:spPr>
          <a:xfrm rot="16200000" flipH="1">
            <a:off x="1853698" y="3447002"/>
            <a:ext cx="216024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58" idx="0"/>
            <a:endCxn id="58" idx="2"/>
          </p:cNvCxnSpPr>
          <p:nvPr/>
        </p:nvCxnSpPr>
        <p:spPr>
          <a:xfrm rot="16200000" flipH="1">
            <a:off x="1547664" y="5985284"/>
            <a:ext cx="216024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744416" cy="129614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38" name="TextBox 137"/>
          <p:cNvSpPr txBox="1"/>
          <p:nvPr/>
        </p:nvSpPr>
        <p:spPr>
          <a:xfrm>
            <a:off x="5292080" y="2733308"/>
            <a:ext cx="3672408" cy="1415772"/>
          </a:xfrm>
          <a:prstGeom prst="rect">
            <a:avLst/>
          </a:prstGeom>
          <a:solidFill>
            <a:srgbClr val="D1B039">
              <a:alpha val="28000"/>
            </a:srgbClr>
          </a:solidFill>
          <a:ln w="63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 smtClean="0"/>
              <a:t>CW operation, 18 MV/m</a:t>
            </a:r>
          </a:p>
          <a:p>
            <a:r>
              <a:rPr lang="de-CH" dirty="0" smtClean="0"/>
              <a:t>2 K thermal load: 37 W/m </a:t>
            </a:r>
            <a:r>
              <a:rPr lang="de-CH" sz="1100" dirty="0" smtClean="0"/>
              <a:t>(for active length)</a:t>
            </a:r>
            <a:endParaRPr lang="de-CH" dirty="0" smtClean="0"/>
          </a:p>
          <a:p>
            <a:r>
              <a:rPr lang="de-CH" dirty="0" smtClean="0"/>
              <a:t>2 K total therma l load: 42 kW @ 2 K</a:t>
            </a:r>
          </a:p>
          <a:p>
            <a:r>
              <a:rPr lang="de-CH" dirty="0" smtClean="0"/>
              <a:t>Electric power: 30 MW</a:t>
            </a:r>
          </a:p>
          <a:p>
            <a:r>
              <a:rPr lang="de-CH" sz="1400" dirty="0" smtClean="0"/>
              <a:t>(with a COP of 700)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292080" y="4725144"/>
            <a:ext cx="3672408" cy="1600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Lay-out is based on LHC cryogenic principles with split cold boxes (surface cold box and underground cold box with cold compressors).</a:t>
            </a:r>
          </a:p>
          <a:p>
            <a:endParaRPr lang="de-CH" sz="1400" dirty="0" smtClean="0"/>
          </a:p>
          <a:p>
            <a:r>
              <a:rPr lang="de-CH" sz="1400" dirty="0" smtClean="0"/>
              <a:t>Refrigerator units of approx. 5 kW @ 2 K assumed. To be designed. Technology and experience: LHC, CEBAF (JLAB).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5156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Heavy </a:t>
            </a:r>
            <a:r>
              <a:rPr lang="en-US" sz="2800" b="1" dirty="0" err="1" smtClean="0"/>
              <a:t>Flavours</a:t>
            </a:r>
            <a:r>
              <a:rPr lang="en-US" sz="2800" b="1" dirty="0" smtClean="0"/>
              <a:t> at the </a:t>
            </a:r>
            <a:r>
              <a:rPr lang="en-US" sz="2800" b="1" dirty="0" err="1" smtClean="0"/>
              <a:t>LHeC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22" y="850347"/>
            <a:ext cx="5941391" cy="5985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Physics -1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7974" y="960783"/>
            <a:ext cx="6900334" cy="5539979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Grand unification?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dirty="0" smtClean="0"/>
              <a:t> to per mille accuracy: jets </a:t>
            </a:r>
            <a:r>
              <a:rPr lang="en-US" dirty="0" err="1" smtClean="0"/>
              <a:t>vs</a:t>
            </a:r>
            <a:r>
              <a:rPr lang="en-US" dirty="0" smtClean="0"/>
              <a:t> inclusive</a:t>
            </a:r>
            <a:endParaRPr lang="en-US" dirty="0" smtClean="0">
              <a:sym typeface="Wingdings"/>
            </a:endParaRPr>
          </a:p>
          <a:p>
            <a:pPr marL="342900" indent="-342900"/>
            <a:r>
              <a:rPr lang="en-US" dirty="0" smtClean="0">
                <a:sym typeface="Wingdings"/>
              </a:rPr>
              <a:t>                </a:t>
            </a:r>
            <a:r>
              <a:rPr lang="en-US" dirty="0" err="1" smtClean="0">
                <a:sym typeface="Wingdings"/>
              </a:rPr>
              <a:t>ultraprecision</a:t>
            </a:r>
            <a:r>
              <a:rPr lang="en-US" dirty="0" smtClean="0">
                <a:sym typeface="Wingdings"/>
              </a:rPr>
              <a:t> DIS </a:t>
            </a:r>
            <a:r>
              <a:rPr lang="en-US" dirty="0" err="1" smtClean="0">
                <a:sym typeface="Wingdings"/>
              </a:rPr>
              <a:t>programme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err="1" smtClean="0">
                <a:sym typeface="Wingdings"/>
              </a:rPr>
              <a:t>N</a:t>
            </a:r>
            <a:r>
              <a:rPr lang="en-US" baseline="30000" dirty="0" err="1" smtClean="0">
                <a:sym typeface="Wingdings"/>
              </a:rPr>
              <a:t>k</a:t>
            </a:r>
            <a:r>
              <a:rPr lang="en-US" dirty="0" err="1" smtClean="0">
                <a:sym typeface="Wingdings"/>
              </a:rPr>
              <a:t>LO</a:t>
            </a:r>
            <a:r>
              <a:rPr lang="en-US" dirty="0" smtClean="0">
                <a:sym typeface="Wingdings"/>
              </a:rPr>
              <a:t>, charm, beauty, </a:t>
            </a:r>
            <a:r>
              <a:rPr lang="en-US" dirty="0" err="1" smtClean="0">
                <a:sym typeface="Wingdings"/>
              </a:rPr>
              <a:t>ep/eD</a:t>
            </a:r>
            <a:r>
              <a:rPr lang="en-US" dirty="0" smtClean="0">
                <a:sym typeface="Wingdings"/>
              </a:rPr>
              <a:t>,..</a:t>
            </a:r>
          </a:p>
          <a:p>
            <a:pPr marL="342900" indent="-342900"/>
            <a:endParaRPr lang="en-US" dirty="0" smtClean="0">
              <a:sym typeface="Wingdings"/>
            </a:endParaRPr>
          </a:p>
          <a:p>
            <a:pPr marL="342900" indent="-342900">
              <a:buAutoNum type="arabicPeriod" startAt="2"/>
            </a:pPr>
            <a:r>
              <a:rPr lang="en-US" dirty="0" smtClean="0">
                <a:sym typeface="Wingdings"/>
              </a:rPr>
              <a:t>A new phase of </a:t>
            </a:r>
            <a:r>
              <a:rPr lang="en-US" dirty="0" err="1" smtClean="0">
                <a:sym typeface="Wingdings"/>
              </a:rPr>
              <a:t>hadronic</a:t>
            </a:r>
            <a:r>
              <a:rPr lang="en-US" dirty="0" smtClean="0">
                <a:sym typeface="Wingdings"/>
              </a:rPr>
              <a:t> matter: high densities, small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baseline="-25000" dirty="0" smtClean="0"/>
              <a:t>     </a:t>
            </a:r>
          </a:p>
          <a:p>
            <a:pPr marL="342900" indent="-342900"/>
            <a:r>
              <a:rPr lang="en-US" baseline="-25000" dirty="0" smtClean="0"/>
              <a:t> </a:t>
            </a:r>
            <a:r>
              <a:rPr lang="en-US" dirty="0" smtClean="0"/>
              <a:t>                saturation of the gluon density? BFKL-Planck scale</a:t>
            </a:r>
          </a:p>
          <a:p>
            <a:pPr marL="342900" indent="-342900"/>
            <a:r>
              <a:rPr lang="en-US" dirty="0" smtClean="0"/>
              <a:t>                 </a:t>
            </a:r>
            <a:r>
              <a:rPr lang="en-US" dirty="0" err="1" smtClean="0"/>
              <a:t>superhigh</a:t>
            </a:r>
            <a:r>
              <a:rPr lang="en-US" dirty="0" smtClean="0"/>
              <a:t>-energy neutrino physics (</a:t>
            </a:r>
            <a:r>
              <a:rPr lang="en-US" dirty="0" err="1" smtClean="0"/>
              <a:t>p</a:t>
            </a:r>
            <a:r>
              <a:rPr lang="en-US" dirty="0" smtClean="0"/>
              <a:t>-N)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3"/>
            </a:pPr>
            <a:r>
              <a:rPr lang="en-US" dirty="0" err="1" smtClean="0"/>
              <a:t>Partons</a:t>
            </a:r>
            <a:r>
              <a:rPr lang="en-US" dirty="0" smtClean="0"/>
              <a:t> in nuclei (4 orders of magnitude extension)</a:t>
            </a:r>
          </a:p>
          <a:p>
            <a:pPr marL="342900" indent="-342900"/>
            <a:r>
              <a:rPr lang="en-US" dirty="0" smtClean="0"/>
              <a:t>                 saturation in </a:t>
            </a:r>
            <a:r>
              <a:rPr lang="en-US" dirty="0" err="1" smtClean="0"/>
              <a:t>eA</a:t>
            </a:r>
            <a:r>
              <a:rPr lang="en-US" dirty="0" smtClean="0"/>
              <a:t> (A</a:t>
            </a:r>
            <a:r>
              <a:rPr lang="en-US" baseline="30000" dirty="0" smtClean="0"/>
              <a:t>1/3</a:t>
            </a:r>
            <a:r>
              <a:rPr lang="en-US" dirty="0" smtClean="0"/>
              <a:t>?), nuclear </a:t>
            </a:r>
            <a:r>
              <a:rPr lang="en-US" dirty="0" err="1" smtClean="0"/>
              <a:t>parton</a:t>
            </a:r>
            <a:r>
              <a:rPr lang="en-US" dirty="0" smtClean="0"/>
              <a:t> distributions</a:t>
            </a:r>
          </a:p>
          <a:p>
            <a:pPr marL="342900" indent="-342900"/>
            <a:r>
              <a:rPr lang="en-US" dirty="0" smtClean="0"/>
              <a:t>                 black body limit of F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colour</a:t>
            </a:r>
            <a:r>
              <a:rPr lang="en-US" dirty="0" smtClean="0"/>
              <a:t> transparency, …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4"/>
            </a:pPr>
            <a:r>
              <a:rPr lang="en-US" dirty="0" smtClean="0"/>
              <a:t>Novel QCD phenomena</a:t>
            </a:r>
          </a:p>
          <a:p>
            <a:pPr marL="342900" indent="-342900"/>
            <a:r>
              <a:rPr lang="en-US" dirty="0" smtClean="0"/>
              <a:t>                  </a:t>
            </a:r>
            <a:r>
              <a:rPr lang="en-US" dirty="0" err="1" smtClean="0"/>
              <a:t>instantons</a:t>
            </a:r>
            <a:r>
              <a:rPr lang="en-US" dirty="0" smtClean="0"/>
              <a:t>, </a:t>
            </a:r>
            <a:r>
              <a:rPr lang="en-US" dirty="0" err="1" smtClean="0"/>
              <a:t>odderons</a:t>
            </a:r>
            <a:r>
              <a:rPr lang="en-US" dirty="0" smtClean="0"/>
              <a:t>, hidden </a:t>
            </a:r>
            <a:r>
              <a:rPr lang="en-US" dirty="0" err="1" smtClean="0"/>
              <a:t>colour</a:t>
            </a:r>
            <a:r>
              <a:rPr lang="en-US" dirty="0" smtClean="0"/>
              <a:t>, sea=</a:t>
            </a:r>
            <a:r>
              <a:rPr lang="en-US" dirty="0" err="1" smtClean="0"/>
              <a:t>antiquarks</a:t>
            </a:r>
            <a:r>
              <a:rPr lang="en-US" dirty="0" smtClean="0"/>
              <a:t> (strange)</a:t>
            </a:r>
          </a:p>
          <a:p>
            <a:pPr marL="342900" indent="-342900"/>
            <a:r>
              <a:rPr lang="en-US" dirty="0" smtClean="0"/>
              <a:t>                  </a:t>
            </a:r>
          </a:p>
          <a:p>
            <a:pPr marL="342900" indent="-342900">
              <a:buAutoNum type="arabicPeriod" startAt="5"/>
            </a:pPr>
            <a:r>
              <a:rPr lang="en-US" dirty="0" err="1" smtClean="0"/>
              <a:t>Complementarity</a:t>
            </a:r>
            <a:r>
              <a:rPr lang="en-US" dirty="0" smtClean="0"/>
              <a:t> to new physics at the LHC</a:t>
            </a:r>
          </a:p>
          <a:p>
            <a:pPr marL="342900" indent="-342900"/>
            <a:r>
              <a:rPr lang="en-US" dirty="0" smtClean="0"/>
              <a:t>                   LQ spectroscopy, </a:t>
            </a:r>
            <a:r>
              <a:rPr lang="en-US" dirty="0" err="1" smtClean="0"/>
              <a:t>eeqq</a:t>
            </a:r>
            <a:r>
              <a:rPr lang="en-US" dirty="0" smtClean="0"/>
              <a:t> CI, Higgs, </a:t>
            </a:r>
            <a:r>
              <a:rPr lang="en-US" dirty="0" err="1" smtClean="0"/>
              <a:t>e</a:t>
            </a:r>
            <a:r>
              <a:rPr lang="en-US" baseline="30000" dirty="0" smtClean="0"/>
              <a:t>*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6"/>
            </a:pPr>
            <a:r>
              <a:rPr lang="en-US" dirty="0" smtClean="0">
                <a:sym typeface="Wingdings"/>
              </a:rPr>
              <a:t>Complete unfolding of </a:t>
            </a:r>
            <a:r>
              <a:rPr lang="en-US" dirty="0" err="1" smtClean="0">
                <a:sym typeface="Wingdings"/>
              </a:rPr>
              <a:t>partonic</a:t>
            </a:r>
            <a:r>
              <a:rPr lang="en-US" dirty="0" smtClean="0">
                <a:sym typeface="Wingdings"/>
              </a:rPr>
              <a:t> content of the proton, </a:t>
            </a:r>
          </a:p>
          <a:p>
            <a:pPr marL="342900" indent="-342900"/>
            <a:r>
              <a:rPr lang="en-US" dirty="0" smtClean="0">
                <a:sym typeface="Wingdings"/>
              </a:rPr>
              <a:t>                   direct and in QCD</a:t>
            </a:r>
            <a:endParaRPr lang="en-US" dirty="0" smtClean="0"/>
          </a:p>
          <a:p>
            <a:pPr marL="342900" indent="-342900"/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rgbClr val="008000">
              <a:alpha val="16000"/>
            </a:srgbClr>
          </a:solidFill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8000"/>
                </a:solidFill>
              </a:rPr>
              <a:t>HERA  - ‘an unfinished business’</a:t>
            </a:r>
            <a:endParaRPr lang="en-US" b="1" dirty="0" smtClean="0">
              <a:solidFill>
                <a:srgbClr val="008000"/>
              </a:solidFill>
            </a:endParaRPr>
          </a:p>
        </p:txBody>
      </p:sp>
      <p:sp>
        <p:nvSpPr>
          <p:cNvPr id="75779" name="Text Box 1028"/>
          <p:cNvSpPr txBox="1">
            <a:spLocks noChangeArrowheads="1"/>
          </p:cNvSpPr>
          <p:nvPr/>
        </p:nvSpPr>
        <p:spPr bwMode="auto">
          <a:xfrm>
            <a:off x="2234096" y="883478"/>
            <a:ext cx="4525898" cy="550920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Low </a:t>
            </a:r>
            <a:r>
              <a:rPr lang="en-US" sz="1600" dirty="0" err="1">
                <a:solidFill>
                  <a:srgbClr val="000000"/>
                </a:solidFill>
              </a:rPr>
              <a:t>x</a:t>
            </a:r>
            <a:r>
              <a:rPr lang="en-US" sz="1600" dirty="0">
                <a:solidFill>
                  <a:srgbClr val="000000"/>
                </a:solidFill>
              </a:rPr>
              <a:t>: DGLAP holds</a:t>
            </a:r>
            <a:r>
              <a:rPr lang="en-US" sz="1600" dirty="0" smtClean="0">
                <a:solidFill>
                  <a:srgbClr val="000000"/>
                </a:solidFill>
              </a:rPr>
              <a:t> although </a:t>
            </a:r>
            <a:r>
              <a:rPr lang="en-US" sz="1600" dirty="0">
                <a:solidFill>
                  <a:srgbClr val="000000"/>
                </a:solidFill>
              </a:rPr>
              <a:t>ln1/x is large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       Saturation not proven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High </a:t>
            </a:r>
            <a:r>
              <a:rPr lang="en-US" sz="1600" dirty="0" err="1">
                <a:solidFill>
                  <a:srgbClr val="000000"/>
                </a:solidFill>
              </a:rPr>
              <a:t>x</a:t>
            </a:r>
            <a:r>
              <a:rPr lang="en-US" sz="1600" dirty="0">
                <a:solidFill>
                  <a:srgbClr val="000000"/>
                </a:solidFill>
              </a:rPr>
              <a:t>: would have required much higher luminosity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       [</a:t>
            </a:r>
            <a:r>
              <a:rPr lang="en-US" sz="1600" dirty="0" err="1">
                <a:solidFill>
                  <a:srgbClr val="000000"/>
                </a:solidFill>
              </a:rPr>
              <a:t>u/d</a:t>
            </a:r>
            <a:r>
              <a:rPr lang="en-US" sz="1600" dirty="0">
                <a:solidFill>
                  <a:srgbClr val="000000"/>
                </a:solidFill>
              </a:rPr>
              <a:t> ?, </a:t>
            </a:r>
            <a:r>
              <a:rPr lang="en-US" sz="1600" dirty="0" err="1">
                <a:solidFill>
                  <a:srgbClr val="000000"/>
                </a:solidFill>
              </a:rPr>
              <a:t>xg</a:t>
            </a:r>
            <a:r>
              <a:rPr lang="en-US" sz="1600" dirty="0">
                <a:solidFill>
                  <a:srgbClr val="000000"/>
                </a:solidFill>
              </a:rPr>
              <a:t> ?]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Neutron structure not explored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Nuclear structure not explored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New concepts introduced, investigation just started: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</a:t>
            </a:r>
            <a:r>
              <a:rPr lang="en-US" sz="1600" dirty="0" err="1">
                <a:solidFill>
                  <a:srgbClr val="000000"/>
                </a:solidFill>
              </a:rPr>
              <a:t>parton</a:t>
            </a:r>
            <a:r>
              <a:rPr lang="en-US" sz="1600" dirty="0">
                <a:solidFill>
                  <a:srgbClr val="000000"/>
                </a:solidFill>
              </a:rPr>
              <a:t> amplitudes (</a:t>
            </a:r>
            <a:r>
              <a:rPr lang="en-US" sz="1600" dirty="0" err="1">
                <a:solidFill>
                  <a:srgbClr val="000000"/>
                </a:solidFill>
              </a:rPr>
              <a:t>GPD’s</a:t>
            </a:r>
            <a:r>
              <a:rPr lang="en-US" sz="1600" dirty="0">
                <a:solidFill>
                  <a:srgbClr val="000000"/>
                </a:solidFill>
              </a:rPr>
              <a:t>, proton hologram)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</a:t>
            </a:r>
            <a:r>
              <a:rPr lang="en-US" sz="1600" dirty="0">
                <a:solidFill>
                  <a:srgbClr val="000000"/>
                </a:solidFill>
              </a:rPr>
              <a:t>diffractive </a:t>
            </a:r>
            <a:r>
              <a:rPr lang="en-US" sz="1600" dirty="0" err="1">
                <a:solidFill>
                  <a:srgbClr val="000000"/>
                </a:solidFill>
              </a:rPr>
              <a:t>partons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</a:t>
            </a:r>
            <a:r>
              <a:rPr lang="en-US" sz="1600" dirty="0" err="1">
                <a:solidFill>
                  <a:srgbClr val="000000"/>
                </a:solidFill>
              </a:rPr>
              <a:t>unintegrated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partons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-heavy quarks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Instantons</a:t>
            </a:r>
            <a:r>
              <a:rPr lang="en-US" sz="1600" dirty="0">
                <a:solidFill>
                  <a:srgbClr val="000000"/>
                </a:solidFill>
              </a:rPr>
              <a:t> not observed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Odderons</a:t>
            </a:r>
            <a:r>
              <a:rPr lang="en-US" sz="1600" dirty="0">
                <a:solidFill>
                  <a:srgbClr val="000000"/>
                </a:solidFill>
              </a:rPr>
              <a:t> not found</a:t>
            </a:r>
          </a:p>
          <a:p>
            <a:r>
              <a:rPr lang="en-US" sz="1600" dirty="0">
                <a:solidFill>
                  <a:srgbClr val="000000"/>
                </a:solidFill>
              </a:rPr>
              <a:t>…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Lepton-quark states not observed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7011"/>
          </a:xfrm>
          <a:solidFill>
            <a:schemeClr val="bg1">
              <a:lumMod val="75000"/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Intrinsic Charm ??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F1D7-840B-3144-94E4-6FE80170439B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10" y="803742"/>
            <a:ext cx="6344610" cy="52922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8042" y="2133600"/>
            <a:ext cx="164660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CTEQ6 with (solid)</a:t>
            </a:r>
          </a:p>
          <a:p>
            <a:r>
              <a:rPr lang="en-US" sz="1400" dirty="0" smtClean="0"/>
              <a:t>and w/o (dashed)</a:t>
            </a:r>
          </a:p>
          <a:p>
            <a:r>
              <a:rPr lang="en-US" sz="1400" dirty="0" smtClean="0"/>
              <a:t>intrinsic charm</a:t>
            </a:r>
          </a:p>
          <a:p>
            <a:endParaRPr lang="en-US" sz="1400" dirty="0" smtClean="0"/>
          </a:p>
          <a:p>
            <a:r>
              <a:rPr lang="en-US" sz="1400" b="1" dirty="0" smtClean="0"/>
              <a:t>To access the high </a:t>
            </a:r>
            <a:r>
              <a:rPr lang="en-US" sz="1400" b="1" dirty="0" err="1" smtClean="0"/>
              <a:t>x</a:t>
            </a:r>
            <a:endParaRPr lang="en-US" sz="1400" b="1" dirty="0" smtClean="0"/>
          </a:p>
          <a:p>
            <a:r>
              <a:rPr lang="en-US" sz="1400" b="1" dirty="0" smtClean="0"/>
              <a:t>region one needs</a:t>
            </a:r>
          </a:p>
          <a:p>
            <a:r>
              <a:rPr lang="en-US" sz="1400" b="1" dirty="0" smtClean="0"/>
              <a:t>to tag charm in fwd</a:t>
            </a:r>
          </a:p>
          <a:p>
            <a:r>
              <a:rPr lang="en-US" sz="1400" b="1" dirty="0" smtClean="0"/>
              <a:t>direction and lower</a:t>
            </a:r>
          </a:p>
          <a:p>
            <a:r>
              <a:rPr lang="en-US" sz="1400" b="1" dirty="0" smtClean="0"/>
              <a:t>the proton beam</a:t>
            </a:r>
          </a:p>
          <a:p>
            <a:r>
              <a:rPr lang="en-US" sz="1400" b="1" dirty="0" smtClean="0"/>
              <a:t>energy and get</a:t>
            </a:r>
          </a:p>
          <a:p>
            <a:r>
              <a:rPr lang="en-US" sz="1400" b="1" dirty="0" smtClean="0"/>
              <a:t>high luminosity.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LR Parameters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31" y="1309792"/>
            <a:ext cx="5073616" cy="2710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Final Remarks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Physics - 2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5540" y="1004957"/>
            <a:ext cx="5198859" cy="341632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Neutron structure free of Fermi motion </a:t>
            </a:r>
          </a:p>
          <a:p>
            <a:pPr marL="342900" indent="-342900">
              <a:buAutoNum type="arabicPeriod"/>
            </a:pPr>
            <a:r>
              <a:rPr lang="en-US" dirty="0" smtClean="0"/>
              <a:t>Diffraction – Shadowing </a:t>
            </a:r>
            <a:r>
              <a:rPr lang="en-US" sz="1200" dirty="0" smtClean="0"/>
              <a:t>(</a:t>
            </a:r>
            <a:r>
              <a:rPr lang="en-US" sz="1200" dirty="0" err="1" smtClean="0"/>
              <a:t>Glauber</a:t>
            </a:r>
            <a:r>
              <a:rPr lang="en-US" sz="1200" dirty="0" smtClean="0"/>
              <a:t>)</a:t>
            </a:r>
            <a:r>
              <a:rPr lang="en-US" dirty="0" smtClean="0"/>
              <a:t>. </a:t>
            </a:r>
            <a:r>
              <a:rPr lang="en-US" dirty="0" err="1" smtClean="0"/>
              <a:t>Antishadowing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Vector Mesons to probe strong interactions</a:t>
            </a:r>
          </a:p>
          <a:p>
            <a:pPr marL="342900" indent="-342900">
              <a:buAutoNum type="arabicPeriod"/>
            </a:pPr>
            <a:r>
              <a:rPr lang="en-US" dirty="0" smtClean="0"/>
              <a:t>Diffractive scattering “in extreme domains” </a:t>
            </a:r>
            <a:r>
              <a:rPr lang="en-US" sz="1200" dirty="0" smtClean="0"/>
              <a:t>(Brodsky) </a:t>
            </a:r>
          </a:p>
          <a:p>
            <a:pPr marL="342900" indent="-342900">
              <a:buAutoNum type="arabicPeriod"/>
            </a:pPr>
            <a:r>
              <a:rPr lang="en-US" dirty="0" smtClean="0"/>
              <a:t>Single top and anti-top ‘factory’ (CC)</a:t>
            </a:r>
          </a:p>
          <a:p>
            <a:pPr marL="342900" indent="-342900">
              <a:buAutoNum type="arabicPeriod"/>
            </a:pPr>
            <a:r>
              <a:rPr lang="en-US" dirty="0" smtClean="0"/>
              <a:t>Gluon density over 6 orders of magnitude in </a:t>
            </a:r>
            <a:r>
              <a:rPr lang="en-US" dirty="0" err="1" smtClean="0"/>
              <a:t>x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err="1" smtClean="0"/>
              <a:t>GPDs</a:t>
            </a:r>
            <a:r>
              <a:rPr lang="en-US" dirty="0" smtClean="0"/>
              <a:t> via DVCS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Unintegrated</a:t>
            </a:r>
            <a:r>
              <a:rPr lang="en-US" dirty="0" smtClean="0"/>
              <a:t> </a:t>
            </a:r>
            <a:r>
              <a:rPr lang="en-US" dirty="0" err="1" smtClean="0"/>
              <a:t>parton</a:t>
            </a:r>
            <a:r>
              <a:rPr lang="en-US" dirty="0" smtClean="0"/>
              <a:t> distributions 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Partonic</a:t>
            </a:r>
            <a:r>
              <a:rPr lang="en-US" dirty="0" smtClean="0"/>
              <a:t> structure of the photon</a:t>
            </a:r>
          </a:p>
          <a:p>
            <a:pPr marL="342900" indent="-342900">
              <a:buAutoNum type="arabicPeriod"/>
            </a:pPr>
            <a:r>
              <a:rPr lang="en-US" dirty="0" smtClean="0"/>
              <a:t>Electroweak Couplings to per cent accuracy</a:t>
            </a:r>
          </a:p>
          <a:p>
            <a:pPr marL="342900" indent="-342900"/>
            <a:r>
              <a:rPr lang="en-US" dirty="0" smtClean="0"/>
              <a:t>…. </a:t>
            </a:r>
          </a:p>
          <a:p>
            <a:pPr marL="342900" indent="-34290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289826"/>
            <a:ext cx="772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Every major step in energy can lead to new unexpected results, </a:t>
            </a:r>
            <a:r>
              <a:rPr lang="en-US" b="1" dirty="0" err="1" smtClean="0">
                <a:solidFill>
                  <a:srgbClr val="1F497D"/>
                </a:solidFill>
              </a:rPr>
              <a:t>ep</a:t>
            </a:r>
            <a:r>
              <a:rPr lang="en-US" b="1" dirty="0" smtClean="0">
                <a:solidFill>
                  <a:srgbClr val="1F497D"/>
                </a:solidFill>
              </a:rPr>
              <a:t>: SLAC, HERA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900291"/>
            <a:ext cx="808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Requires: High energy, </a:t>
            </a:r>
            <a:r>
              <a:rPr lang="en-US" dirty="0" err="1" smtClean="0"/>
              <a:t>e</a:t>
            </a:r>
            <a:r>
              <a:rPr lang="en-US" baseline="30000" dirty="0" smtClean="0"/>
              <a:t>±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dirty="0" smtClean="0"/>
              <a:t>, </a:t>
            </a:r>
            <a:r>
              <a:rPr lang="en-US" dirty="0" err="1" smtClean="0"/>
              <a:t>d</a:t>
            </a:r>
            <a:r>
              <a:rPr lang="en-US" dirty="0" smtClean="0"/>
              <a:t>, A, high luminosity, 4π acceptance, high precision (</a:t>
            </a:r>
            <a:r>
              <a:rPr lang="en-US" dirty="0" err="1" smtClean="0"/>
              <a:t>e/h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8" name="Bent-Up Arrow 7"/>
          <p:cNvSpPr/>
          <p:nvPr/>
        </p:nvSpPr>
        <p:spPr>
          <a:xfrm rot="5400000">
            <a:off x="1883824" y="6234958"/>
            <a:ext cx="280698" cy="302784"/>
          </a:xfrm>
          <a:prstGeom prst="bentUpArrow">
            <a:avLst/>
          </a:prstGeom>
          <a:solidFill>
            <a:srgbClr val="1F497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75565" y="6269623"/>
            <a:ext cx="4308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1F497D"/>
                </a:solidFill>
              </a:rPr>
              <a:t>TeV</a:t>
            </a:r>
            <a:r>
              <a:rPr lang="en-US" sz="1400" dirty="0" smtClean="0">
                <a:solidFill>
                  <a:srgbClr val="1F497D"/>
                </a:solidFill>
              </a:rPr>
              <a:t> scale physics, electroweak, top, Higgs, low </a:t>
            </a:r>
            <a:r>
              <a:rPr lang="en-US" sz="1400" dirty="0" err="1" smtClean="0">
                <a:solidFill>
                  <a:srgbClr val="1F497D"/>
                </a:solidFill>
              </a:rPr>
              <a:t>x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r>
              <a:rPr lang="en-US" sz="1400" dirty="0" err="1" smtClean="0">
                <a:solidFill>
                  <a:srgbClr val="1F497D"/>
                </a:solidFill>
              </a:rPr>
              <a:t>unitarity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8216" y="4588109"/>
            <a:ext cx="6757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 numeric studies and plots see recent talks at DIS10, ICHEP10, EIC and </a:t>
            </a:r>
            <a:r>
              <a:rPr lang="en-US" sz="1200" dirty="0" err="1" smtClean="0"/>
              <a:t>LHeC</a:t>
            </a:r>
            <a:r>
              <a:rPr lang="en-US" sz="1200" dirty="0" smtClean="0"/>
              <a:t> Workshops [ </a:t>
            </a:r>
            <a:r>
              <a:rPr lang="en-US" sz="1200" dirty="0" err="1" smtClean="0"/>
              <a:t>cern.ch/lhec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37" y="1054641"/>
            <a:ext cx="4642163" cy="47969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29478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>
                <a:solidFill>
                  <a:srgbClr val="1F497D"/>
                </a:solidFill>
              </a:rPr>
              <a:t>Statistics and Range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641"/>
            <a:ext cx="4501836" cy="4796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7871" y="86997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18183" y="102237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65" y="6135061"/>
            <a:ext cx="8208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Need much higher luminosity than HERA to cover largest Q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. Huge rates in electroweak region.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4233</Words>
  <Application>Microsoft Macintosh PowerPoint</Application>
  <PresentationFormat>On-screen Show (4:3)</PresentationFormat>
  <Paragraphs>828</Paragraphs>
  <Slides>73</Slides>
  <Notes>18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Office Theme</vt:lpstr>
      <vt:lpstr>???</vt:lpstr>
      <vt:lpstr>???</vt:lpstr>
      <vt:lpstr>???</vt:lpstr>
      <vt:lpstr>Equation</vt:lpstr>
      <vt:lpstr>Photo Editor Photo</vt:lpstr>
      <vt:lpstr>Deep Inelastic Scattering with the LHC*</vt:lpstr>
      <vt:lpstr>The 10-100 GeV Energy Scale [1968-1986]</vt:lpstr>
      <vt:lpstr>The Fermi Scale [1985-2010]</vt:lpstr>
      <vt:lpstr>The TeV Scale [2010-2035..]</vt:lpstr>
      <vt:lpstr>title</vt:lpstr>
      <vt:lpstr>Deep Inelastic Scattering - History and Prospects</vt:lpstr>
      <vt:lpstr>LHeC Physics -1 </vt:lpstr>
      <vt:lpstr>LHeC Physics - 2 </vt:lpstr>
      <vt:lpstr>Slide 9</vt:lpstr>
      <vt:lpstr>Two Options </vt:lpstr>
      <vt:lpstr>Slide 11</vt:lpstr>
      <vt:lpstr>Slide 12</vt:lpstr>
      <vt:lpstr>Slide 13</vt:lpstr>
      <vt:lpstr>Slide 14</vt:lpstr>
      <vt:lpstr>Slide 15</vt:lpstr>
      <vt:lpstr>Ring Installation Study</vt:lpstr>
      <vt:lpstr>Ring -  Optics</vt:lpstr>
      <vt:lpstr>Ring Dipole + Quadrupol Magnets</vt:lpstr>
      <vt:lpstr>Interaction Region(s)</vt:lpstr>
      <vt:lpstr>LINACs</vt:lpstr>
      <vt:lpstr>Slide 21</vt:lpstr>
      <vt:lpstr>Slide 22</vt:lpstr>
      <vt:lpstr>60 GeV Energy Recovery Linac</vt:lpstr>
      <vt:lpstr>Design Parameters</vt:lpstr>
      <vt:lpstr>Slide 25</vt:lpstr>
      <vt:lpstr>Slide 26</vt:lpstr>
      <vt:lpstr>Questions  on a TeV ep Collider</vt:lpstr>
      <vt:lpstr>Slide 28</vt:lpstr>
      <vt:lpstr>   LQ Quantum Numbers</vt:lpstr>
      <vt:lpstr>Structure Functions – Examples:</vt:lpstr>
      <vt:lpstr>Slide 31</vt:lpstr>
      <vt:lpstr>Strong Coupling Constant</vt:lpstr>
      <vt:lpstr>Beauty - MSSM Higgs</vt:lpstr>
      <vt:lpstr>Strange (=? anti-strange) Quark  </vt:lpstr>
      <vt:lpstr>Top and Top Production in Charged Currents</vt:lpstr>
      <vt:lpstr>Slide 36</vt:lpstr>
      <vt:lpstr>Slide 37</vt:lpstr>
      <vt:lpstr>Neutron Structure (ed   eX)</vt:lpstr>
      <vt:lpstr>Saturation of Gluon Density</vt:lpstr>
      <vt:lpstr>Electron-Ion Scattering: eA  eX</vt:lpstr>
      <vt:lpstr>                               Nuclear Parton Distributions</vt:lpstr>
      <vt:lpstr>In-medium Hadronisation</vt:lpstr>
      <vt:lpstr>NuPECC – Roadmap 2010: New Large-Scale Facilities</vt:lpstr>
      <vt:lpstr>Slide 44</vt:lpstr>
      <vt:lpstr>Slide 45</vt:lpstr>
      <vt:lpstr>LHeC Detector Overview</vt:lpstr>
      <vt:lpstr>LHeC Detector Overview</vt:lpstr>
      <vt:lpstr>Slide 48</vt:lpstr>
      <vt:lpstr> Track Detector Concept</vt:lpstr>
      <vt:lpstr>Beam Pipe </vt:lpstr>
      <vt:lpstr>Slide 51</vt:lpstr>
      <vt:lpstr>Slide 52</vt:lpstr>
      <vt:lpstr>Slide 53</vt:lpstr>
      <vt:lpstr>Slide 54</vt:lpstr>
      <vt:lpstr>LHeC  DRAFT  Timeline</vt:lpstr>
      <vt:lpstr>Organisation + Status for the CDR</vt:lpstr>
      <vt:lpstr>Summary</vt:lpstr>
      <vt:lpstr>backup</vt:lpstr>
      <vt:lpstr>Slide 59</vt:lpstr>
      <vt:lpstr>Three Pass ERL RF system at 721 MHz</vt:lpstr>
      <vt:lpstr>Charm – αs</vt:lpstr>
      <vt:lpstr>J/ψ – golden channel</vt:lpstr>
      <vt:lpstr>Quark-Gluon Dynamics - Diffraction and HFS (fwd jets)</vt:lpstr>
      <vt:lpstr>Slide 64</vt:lpstr>
      <vt:lpstr>Slide 65</vt:lpstr>
      <vt:lpstr>Slide 66</vt:lpstr>
      <vt:lpstr>Slide 67</vt:lpstr>
      <vt:lpstr>Linac-Ring Cryogenics</vt:lpstr>
      <vt:lpstr>Heavy Flavours at the LHeC</vt:lpstr>
      <vt:lpstr>HERA  - ‘an unfinished business’</vt:lpstr>
      <vt:lpstr>Intrinsic Charm ??</vt:lpstr>
      <vt:lpstr>Slide 72</vt:lpstr>
      <vt:lpstr>Slide 73</vt:lpstr>
    </vt:vector>
  </TitlesOfParts>
  <Company>Liverpool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</dc:title>
  <dc:creator>max klein</dc:creator>
  <cp:lastModifiedBy>Paul Newman</cp:lastModifiedBy>
  <cp:revision>59</cp:revision>
  <cp:lastPrinted>2011-02-04T12:42:31Z</cp:lastPrinted>
  <dcterms:created xsi:type="dcterms:W3CDTF">2011-05-18T17:17:01Z</dcterms:created>
  <dcterms:modified xsi:type="dcterms:W3CDTF">2011-05-18T17:18:34Z</dcterms:modified>
</cp:coreProperties>
</file>