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Override PartName="/ppt/embeddings/Microsoft_Equation7.bin" ContentType="application/vnd.openxmlformats-officedocument.oleObject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embeddings/Microsoft_Equation3.bin" ContentType="application/vnd.openxmlformats-officedocument.oleObject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ppt/embeddings/Microsoft_Equation8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embeddings/Microsoft_Equation4.bin" ContentType="application/vnd.openxmlformats-officedocument.oleObject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embeddings/Microsoft_Equation5.bin" ContentType="application/vnd.openxmlformats-officedocument.oleObject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embeddings/Microsoft_Equation6.bin" ContentType="application/vnd.openxmlformats-officedocument.oleObject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embeddings/Microsoft_Equation2.bin" ContentType="application/vnd.openxmlformats-officedocument.oleObject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0"/>
  </p:notesMasterIdLst>
  <p:sldIdLst>
    <p:sldId id="258" r:id="rId2"/>
    <p:sldId id="259" r:id="rId3"/>
    <p:sldId id="257" r:id="rId4"/>
    <p:sldId id="261" r:id="rId5"/>
    <p:sldId id="263" r:id="rId6"/>
    <p:sldId id="264" r:id="rId7"/>
    <p:sldId id="265" r:id="rId8"/>
    <p:sldId id="260" r:id="rId9"/>
    <p:sldId id="266" r:id="rId10"/>
    <p:sldId id="267" r:id="rId11"/>
    <p:sldId id="287" r:id="rId12"/>
    <p:sldId id="288" r:id="rId13"/>
    <p:sldId id="278" r:id="rId14"/>
    <p:sldId id="280" r:id="rId15"/>
    <p:sldId id="271" r:id="rId16"/>
    <p:sldId id="286" r:id="rId17"/>
    <p:sldId id="268" r:id="rId18"/>
    <p:sldId id="277" r:id="rId19"/>
    <p:sldId id="285" r:id="rId20"/>
    <p:sldId id="279" r:id="rId21"/>
    <p:sldId id="289" r:id="rId22"/>
    <p:sldId id="291" r:id="rId23"/>
    <p:sldId id="294" r:id="rId24"/>
    <p:sldId id="274" r:id="rId25"/>
    <p:sldId id="290" r:id="rId26"/>
    <p:sldId id="270" r:id="rId27"/>
    <p:sldId id="262" r:id="rId28"/>
    <p:sldId id="273" r:id="rId29"/>
    <p:sldId id="296" r:id="rId30"/>
    <p:sldId id="295" r:id="rId31"/>
    <p:sldId id="272" r:id="rId32"/>
    <p:sldId id="292" r:id="rId33"/>
    <p:sldId id="293" r:id="rId34"/>
    <p:sldId id="256" r:id="rId35"/>
    <p:sldId id="281" r:id="rId36"/>
    <p:sldId id="282" r:id="rId37"/>
    <p:sldId id="283" r:id="rId38"/>
    <p:sldId id="284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D1B039"/>
    <a:srgbClr val="1F497D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6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ict"/><Relationship Id="rId2" Type="http://schemas.openxmlformats.org/officeDocument/2006/relationships/image" Target="../media/image5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ict"/><Relationship Id="rId4" Type="http://schemas.openxmlformats.org/officeDocument/2006/relationships/image" Target="../media/image60.pict"/><Relationship Id="rId5" Type="http://schemas.openxmlformats.org/officeDocument/2006/relationships/image" Target="../media/image61.pict"/><Relationship Id="rId6" Type="http://schemas.openxmlformats.org/officeDocument/2006/relationships/image" Target="../media/image62.pict"/><Relationship Id="rId1" Type="http://schemas.openxmlformats.org/officeDocument/2006/relationships/image" Target="../media/image57.pict"/><Relationship Id="rId2" Type="http://schemas.openxmlformats.org/officeDocument/2006/relationships/image" Target="../media/image58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A6A98-506E-0747-827C-0661AB48F67A}" type="datetimeFigureOut">
              <a:rPr lang="en-US" smtClean="0"/>
              <a:pPr/>
              <a:t>11/26/10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D7A3C-D99D-E048-8BFF-E752CE21B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77" y="4343695"/>
            <a:ext cx="5487048" cy="411391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882" tIns="45441" rIns="90882" bIns="45441"/>
          <a:lstStyle/>
          <a:p>
            <a:pPr>
              <a:spcBef>
                <a:spcPct val="0"/>
              </a:spcBef>
            </a:pPr>
            <a:endParaRPr lang="en-GB" sz="18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77" y="4343695"/>
            <a:ext cx="5487048" cy="411391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882" tIns="45441" rIns="90882" bIns="45441"/>
          <a:lstStyle/>
          <a:p>
            <a:pPr>
              <a:spcBef>
                <a:spcPct val="0"/>
              </a:spcBef>
            </a:pPr>
            <a:endParaRPr lang="en-GB" sz="18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8D35D9-8649-46CA-9166-1CA18C308592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C1A98D-A555-5940-857A-B595C507BED3}" type="slidenum">
              <a:rPr lang="en-US">
                <a:solidFill>
                  <a:srgbClr val="C0504D"/>
                </a:solidFill>
              </a:rPr>
              <a:pPr/>
              <a:t>24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3FA604-C5EF-0D48-8C6E-2E6654E64A53}" type="slidenum">
              <a:rPr lang="en-US">
                <a:solidFill>
                  <a:srgbClr val="C0504D"/>
                </a:solidFill>
              </a:rPr>
              <a:pPr/>
              <a:t>32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380F86-9727-F149-AB60-661E7867A7C9}" type="slidenum">
              <a:rPr lang="en-US">
                <a:solidFill>
                  <a:srgbClr val="C0504D"/>
                </a:solidFill>
              </a:rPr>
              <a:pPr/>
              <a:t>33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CD3774-E9ED-F343-90AA-200D53C66B17}" type="slidenum">
              <a:rPr lang="en-US"/>
              <a:pPr/>
              <a:t>35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8E819B-DB9B-534E-9E31-6C2BAA865895}" type="slidenum">
              <a:rPr lang="en-US"/>
              <a:pPr/>
              <a:t>37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5F62-5EA4-9D4C-BD19-FBC86B7C457D}" type="datetimeFigureOut">
              <a:rPr lang="en-US" smtClean="0"/>
              <a:pPr/>
              <a:t>11/26/10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F372-6CDA-204F-856D-EEB67AE441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5F62-5EA4-9D4C-BD19-FBC86B7C457D}" type="datetimeFigureOut">
              <a:rPr lang="en-US" smtClean="0"/>
              <a:pPr/>
              <a:t>11/26/10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F372-6CDA-204F-856D-EEB67AE441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5F62-5EA4-9D4C-BD19-FBC86B7C457D}" type="datetimeFigureOut">
              <a:rPr lang="en-US" smtClean="0"/>
              <a:pPr/>
              <a:t>11/26/10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F372-6CDA-204F-856D-EEB67AE441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5F62-5EA4-9D4C-BD19-FBC86B7C457D}" type="datetimeFigureOut">
              <a:rPr lang="en-US" smtClean="0"/>
              <a:pPr/>
              <a:t>11/26/10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F372-6CDA-204F-856D-EEB67AE441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5F62-5EA4-9D4C-BD19-FBC86B7C457D}" type="datetimeFigureOut">
              <a:rPr lang="en-US" smtClean="0"/>
              <a:pPr/>
              <a:t>11/26/10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F372-6CDA-204F-856D-EEB67AE441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5F62-5EA4-9D4C-BD19-FBC86B7C457D}" type="datetimeFigureOut">
              <a:rPr lang="en-US" smtClean="0"/>
              <a:pPr/>
              <a:t>11/26/10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F372-6CDA-204F-856D-EEB67AE441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5F62-5EA4-9D4C-BD19-FBC86B7C457D}" type="datetimeFigureOut">
              <a:rPr lang="en-US" smtClean="0"/>
              <a:pPr/>
              <a:t>11/26/10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F372-6CDA-204F-856D-EEB67AE441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5F62-5EA4-9D4C-BD19-FBC86B7C457D}" type="datetimeFigureOut">
              <a:rPr lang="en-US" smtClean="0"/>
              <a:pPr/>
              <a:t>11/26/10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F372-6CDA-204F-856D-EEB67AE441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5F62-5EA4-9D4C-BD19-FBC86B7C457D}" type="datetimeFigureOut">
              <a:rPr lang="en-US" smtClean="0"/>
              <a:pPr/>
              <a:t>11/26/10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F372-6CDA-204F-856D-EEB67AE441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5F62-5EA4-9D4C-BD19-FBC86B7C457D}" type="datetimeFigureOut">
              <a:rPr lang="en-US" smtClean="0"/>
              <a:pPr/>
              <a:t>11/26/10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F372-6CDA-204F-856D-EEB67AE441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5F62-5EA4-9D4C-BD19-FBC86B7C457D}" type="datetimeFigureOut">
              <a:rPr lang="en-US" smtClean="0"/>
              <a:pPr/>
              <a:t>11/26/10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F372-6CDA-204F-856D-EEB67AE441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E5F62-5EA4-9D4C-BD19-FBC86B7C457D}" type="datetimeFigureOut">
              <a:rPr lang="en-US" smtClean="0"/>
              <a:pPr/>
              <a:t>11/26/10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9F372-6CDA-204F-856D-EEB67AE4416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emf"/><Relationship Id="rId8" Type="http://schemas.openxmlformats.org/officeDocument/2006/relationships/image" Target="../media/image33.emf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63.png"/><Relationship Id="rId5" Type="http://schemas.openxmlformats.org/officeDocument/2006/relationships/oleObject" Target="../embeddings/Microsoft_Equation3.bin"/><Relationship Id="rId6" Type="http://schemas.openxmlformats.org/officeDocument/2006/relationships/oleObject" Target="../embeddings/Microsoft_Equation4.bin"/><Relationship Id="rId7" Type="http://schemas.openxmlformats.org/officeDocument/2006/relationships/oleObject" Target="../embeddings/Microsoft_Equation5.bin"/><Relationship Id="rId8" Type="http://schemas.openxmlformats.org/officeDocument/2006/relationships/oleObject" Target="../embeddings/Microsoft_Equation6.bin"/><Relationship Id="rId9" Type="http://schemas.openxmlformats.org/officeDocument/2006/relationships/oleObject" Target="../embeddings/Microsoft_Equation7.bin"/><Relationship Id="rId10" Type="http://schemas.openxmlformats.org/officeDocument/2006/relationships/oleObject" Target="../embeddings/Microsoft_Equation8.bin"/><Relationship Id="rId11" Type="http://schemas.openxmlformats.org/officeDocument/2006/relationships/image" Target="../media/image6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oleObject" Target="../embeddings/oleObject2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oleObject" Target="../embeddings/Microsoft_Equation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klein:LHeC:notes:Bogacz1010.doc!OLE_LINK1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5478"/>
            <a:ext cx="7772400" cy="8074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25367B"/>
                </a:solidFill>
              </a:rPr>
              <a:t>Report on the Design Concepts for the </a:t>
            </a:r>
            <a:r>
              <a:rPr lang="en-US" sz="2800" b="1" dirty="0" err="1" smtClean="0">
                <a:solidFill>
                  <a:srgbClr val="25367B"/>
                </a:solidFill>
              </a:rPr>
              <a:t>LHeC</a:t>
            </a:r>
            <a:endParaRPr lang="en-US" sz="2800" b="1" dirty="0">
              <a:solidFill>
                <a:srgbClr val="25367B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5530" y="1755913"/>
            <a:ext cx="1265491" cy="1323439"/>
          </a:xfrm>
          <a:prstGeom prst="rect">
            <a:avLst/>
          </a:prstGeom>
          <a:noFill/>
          <a:ln w="22225">
            <a:solidFill>
              <a:srgbClr val="BBA75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B8A"/>
                </a:solidFill>
              </a:rPr>
              <a:t>Physics</a:t>
            </a:r>
          </a:p>
          <a:p>
            <a:pPr algn="ctr"/>
            <a:r>
              <a:rPr lang="en-US" sz="1600" b="1" dirty="0" smtClean="0">
                <a:solidFill>
                  <a:srgbClr val="002B8A"/>
                </a:solidFill>
              </a:rPr>
              <a:t>Accelerator</a:t>
            </a:r>
          </a:p>
          <a:p>
            <a:pPr algn="ctr"/>
            <a:r>
              <a:rPr lang="en-US" sz="1600" b="1" dirty="0" smtClean="0">
                <a:solidFill>
                  <a:srgbClr val="002B8A"/>
                </a:solidFill>
              </a:rPr>
              <a:t>Components</a:t>
            </a:r>
          </a:p>
          <a:p>
            <a:pPr algn="ctr"/>
            <a:r>
              <a:rPr lang="en-US" sz="1600" b="1" dirty="0" smtClean="0">
                <a:solidFill>
                  <a:srgbClr val="002B8A"/>
                </a:solidFill>
              </a:rPr>
              <a:t>Detector</a:t>
            </a:r>
          </a:p>
          <a:p>
            <a:pPr algn="ctr"/>
            <a:r>
              <a:rPr lang="en-US" sz="1600" b="1" dirty="0" smtClean="0">
                <a:solidFill>
                  <a:srgbClr val="002B8A"/>
                </a:solidFill>
              </a:rPr>
              <a:t>Conclusion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0609" y="3567043"/>
            <a:ext cx="2351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Max Klein</a:t>
            </a:r>
          </a:p>
          <a:p>
            <a:pPr algn="ctr"/>
            <a:r>
              <a:rPr lang="en-US" sz="1600" dirty="0" smtClean="0"/>
              <a:t>for  the </a:t>
            </a:r>
            <a:r>
              <a:rPr lang="en-US" sz="1600" dirty="0" err="1" smtClean="0"/>
              <a:t>LHeC</a:t>
            </a:r>
            <a:r>
              <a:rPr lang="en-US" sz="1600" dirty="0" smtClean="0"/>
              <a:t> Study Group</a:t>
            </a:r>
            <a:endParaRPr lang="en-US" sz="1600" dirty="0"/>
          </a:p>
        </p:txBody>
      </p:sp>
      <p:pic>
        <p:nvPicPr>
          <p:cNvPr id="7" name="Picture 6" descr="liv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043" y="4723713"/>
            <a:ext cx="1779140" cy="4474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8498" y="6062870"/>
            <a:ext cx="2194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ECFA, CERN, 26.11.10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435" y="4406776"/>
            <a:ext cx="1136910" cy="7644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14435" y="6062870"/>
            <a:ext cx="197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cern.ch/lhec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435" y="-1"/>
            <a:ext cx="8983566" cy="642730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60 </a:t>
            </a:r>
            <a:r>
              <a:rPr lang="en-US" sz="2800" b="1" dirty="0" err="1" smtClean="0">
                <a:solidFill>
                  <a:srgbClr val="1F497D"/>
                </a:solidFill>
              </a:rPr>
              <a:t>GeV</a:t>
            </a:r>
            <a:r>
              <a:rPr lang="en-US" sz="2800" b="1" dirty="0" smtClean="0">
                <a:solidFill>
                  <a:srgbClr val="1F497D"/>
                </a:solidFill>
              </a:rPr>
              <a:t> Energy Recovery </a:t>
            </a:r>
            <a:r>
              <a:rPr lang="en-US" sz="2800" b="1" dirty="0" err="1" smtClean="0">
                <a:solidFill>
                  <a:srgbClr val="1F497D"/>
                </a:solidFill>
              </a:rPr>
              <a:t>Linac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8480" y="4235418"/>
            <a:ext cx="315370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Multibunch</a:t>
            </a:r>
            <a:r>
              <a:rPr lang="en-US" dirty="0" smtClean="0"/>
              <a:t> </a:t>
            </a:r>
            <a:r>
              <a:rPr lang="en-US" dirty="0" err="1" smtClean="0"/>
              <a:t>wakefields</a:t>
            </a:r>
            <a:r>
              <a:rPr lang="en-US" dirty="0" smtClean="0"/>
              <a:t> - ok</a:t>
            </a:r>
          </a:p>
          <a:p>
            <a:r>
              <a:rPr lang="en-US" dirty="0" err="1" smtClean="0"/>
              <a:t>Emittance</a:t>
            </a:r>
            <a:r>
              <a:rPr lang="en-US" dirty="0" smtClean="0"/>
              <a:t> growth - ok</a:t>
            </a:r>
          </a:p>
          <a:p>
            <a:r>
              <a:rPr lang="en-US" dirty="0" smtClean="0"/>
              <a:t> [ILC 10nm, </a:t>
            </a:r>
            <a:r>
              <a:rPr lang="en-US" dirty="0" err="1" smtClean="0"/>
              <a:t>LHeC</a:t>
            </a:r>
            <a:r>
              <a:rPr lang="en-US" dirty="0" smtClean="0"/>
              <a:t> 10μm]</a:t>
            </a:r>
          </a:p>
          <a:p>
            <a:r>
              <a:rPr lang="en-US" dirty="0" smtClean="0"/>
              <a:t>36σ separation at 3.5m - ok</a:t>
            </a:r>
          </a:p>
          <a:p>
            <a:r>
              <a:rPr lang="en-US" dirty="0" smtClean="0"/>
              <a:t>Fast ion instability - probably ok</a:t>
            </a:r>
          </a:p>
          <a:p>
            <a:r>
              <a:rPr lang="en-US" dirty="0" smtClean="0"/>
              <a:t>    with clearing gap (1/3)</a:t>
            </a:r>
          </a:p>
          <a:p>
            <a:r>
              <a:rPr lang="en-US" dirty="0" smtClean="0"/>
              <a:t>Q – probably ok </a:t>
            </a:r>
            <a:r>
              <a:rPr lang="en-US" sz="1400" dirty="0" smtClean="0"/>
              <a:t>(between ILC/BNL) 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68693" y="1568174"/>
            <a:ext cx="1331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U=1/3 U(LHC)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LINAC Views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3" name="Picture 2" descr="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395" y="682361"/>
            <a:ext cx="4172925" cy="298552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3" descr="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899" y="3682609"/>
            <a:ext cx="4152347" cy="297080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2" descr="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395" y="3667887"/>
            <a:ext cx="4172925" cy="298552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6" descr="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7320" y="682361"/>
            <a:ext cx="4172926" cy="298552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720522" y="3070085"/>
            <a:ext cx="268274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LINAC when assigned to ALICE hall</a:t>
            </a:r>
          </a:p>
          <a:p>
            <a:r>
              <a:rPr lang="en-US" sz="1200" dirty="0" smtClean="0"/>
              <a:t>Injector, dumps to be drawn still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223570" y="2782957"/>
            <a:ext cx="12504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LINAC into hall</a:t>
            </a:r>
          </a:p>
          <a:p>
            <a:r>
              <a:rPr lang="en-US" sz="1200" dirty="0" smtClean="0"/>
              <a:t>TI2 use tentative 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820622" y="5404437"/>
            <a:ext cx="1518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LINAC leaving  hall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91652" y="5712214"/>
            <a:ext cx="1064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initial LINAC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6609"/>
          </a:xfrm>
          <a:solidFill>
            <a:srgbClr val="D1B039">
              <a:alpha val="20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solidFill>
                  <a:srgbClr val="1F497D"/>
                </a:solidFill>
              </a:rPr>
              <a:t>Design Parameters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1179513"/>
          <a:ext cx="5638799" cy="5362956"/>
        </p:xfrm>
        <a:graphic>
          <a:graphicData uri="http://schemas.openxmlformats.org/drawingml/2006/table">
            <a:tbl>
              <a:tblPr/>
              <a:tblGrid>
                <a:gridCol w="2590800"/>
                <a:gridCol w="1066800"/>
                <a:gridCol w="710483"/>
                <a:gridCol w="1270716"/>
              </a:tblGrid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electron</a:t>
                      </a:r>
                      <a:r>
                        <a:rPr lang="en-US" sz="1800" b="1" baseline="0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 beam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RR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LR</a:t>
                      </a:r>
                      <a:r>
                        <a:rPr lang="en-US" sz="1800" b="1" baseline="0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LR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e- energy 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at IP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GeV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140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luminosity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[10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cm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endParaRPr lang="en-US" sz="1800" b="1" baseline="30000" dirty="0">
                        <a:solidFill>
                          <a:srgbClr val="3333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0.44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polarization [%]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 population [10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2.0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e- bunch length [mm]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 interval [ns]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transv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emit. </a:t>
                      </a:r>
                      <a:r>
                        <a:rPr lang="en-US" sz="1800" b="1" baseline="0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ge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[mm]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0.58, 0.29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0.05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rms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IP beam size </a:t>
                      </a:r>
                      <a:r>
                        <a:rPr lang="en-US" sz="1800" b="1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30, 16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e- IP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beta 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funct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800" b="1" dirty="0" smtClean="0">
                          <a:latin typeface="+mn-lt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en-US" sz="1800" b="1" baseline="-25000" dirty="0" err="1" smtClean="0">
                          <a:latin typeface="+mn-lt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[m]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0.18, 0.10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full crossing angle 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mrad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0.93</a:t>
                      </a:r>
                      <a:endParaRPr lang="en-US" sz="1800" b="1" dirty="0">
                        <a:solidFill>
                          <a:srgbClr val="3333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geometric reduction </a:t>
                      </a:r>
                      <a:r>
                        <a:rPr lang="en-US" sz="1800" b="1" i="1" dirty="0" err="1" smtClean="0">
                          <a:latin typeface="Calibri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hg</a:t>
                      </a:r>
                      <a:endParaRPr lang="en-US" sz="1800" b="1" baseline="-25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0.77</a:t>
                      </a:r>
                      <a:endParaRPr lang="en-US" sz="1800" b="1" dirty="0">
                        <a:solidFill>
                          <a:srgbClr val="3333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0.91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0.94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repetition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rate [Hz]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beam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pulse length [ms]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ER efficiency 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94%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average current [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mA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131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6.6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5.4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tot. wall plug power[MW]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715000" y="1219200"/>
          <a:ext cx="3429001" cy="1892808"/>
        </p:xfrm>
        <a:graphic>
          <a:graphicData uri="http://schemas.openxmlformats.org/drawingml/2006/table">
            <a:tbl>
              <a:tblPr/>
              <a:tblGrid>
                <a:gridCol w="1877786"/>
                <a:gridCol w="734785"/>
                <a:gridCol w="816430"/>
              </a:tblGrid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3AB748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proton beam</a:t>
                      </a:r>
                      <a:endParaRPr lang="en-US" sz="1800" b="1" dirty="0">
                        <a:solidFill>
                          <a:srgbClr val="3AB748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3AB748"/>
                          </a:solidFill>
                          <a:latin typeface="Calibri"/>
                          <a:ea typeface="Calibri"/>
                          <a:cs typeface="Times New Roman"/>
                        </a:rPr>
                        <a:t>RR</a:t>
                      </a:r>
                      <a:endParaRPr lang="en-US" sz="1800" b="1" dirty="0">
                        <a:solidFill>
                          <a:srgbClr val="3AB748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3AB748"/>
                          </a:solidFill>
                          <a:latin typeface="Calibri"/>
                          <a:ea typeface="Calibri"/>
                          <a:cs typeface="Times New Roman"/>
                        </a:rPr>
                        <a:t>LR</a:t>
                      </a:r>
                      <a:endParaRPr lang="en-US" sz="1800" b="1" dirty="0">
                        <a:solidFill>
                          <a:srgbClr val="3AB748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 pop. [10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tr.</a:t>
                      </a:r>
                      <a:r>
                        <a:rPr lang="en-US" sz="1800" b="1" baseline="0" dirty="0" err="1" smtClean="0">
                          <a:latin typeface="Calibri"/>
                          <a:ea typeface="Calibri"/>
                          <a:cs typeface="Times New Roman"/>
                        </a:rPr>
                        <a:t>emit.</a:t>
                      </a:r>
                      <a:r>
                        <a:rPr lang="en-US" sz="1800" b="1" baseline="0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ge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1800" b="1" baseline="0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3.75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3.75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spot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size </a:t>
                      </a:r>
                      <a:r>
                        <a:rPr lang="en-US" sz="1800" b="1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30, 16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[m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1.8,0.5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</a:t>
                      </a:r>
                      <a:endParaRPr lang="en-US" sz="1800" b="1" baseline="300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spacing [ns]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41391" y="5198573"/>
            <a:ext cx="1322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RR</a:t>
            </a:r>
            <a:r>
              <a:rPr lang="en-US" sz="1400" dirty="0" smtClean="0"/>
              <a:t>= Ring – Ring</a:t>
            </a:r>
          </a:p>
          <a:p>
            <a:r>
              <a:rPr lang="en-US" sz="1400" b="1" dirty="0" smtClean="0"/>
              <a:t>LR</a:t>
            </a:r>
            <a:r>
              <a:rPr lang="en-US" sz="1400" dirty="0" smtClean="0"/>
              <a:t> =</a:t>
            </a:r>
            <a:r>
              <a:rPr lang="en-US" sz="1400" dirty="0" err="1" smtClean="0"/>
              <a:t>Linac</a:t>
            </a:r>
            <a:r>
              <a:rPr lang="en-US" sz="1400" dirty="0" smtClean="0"/>
              <a:t> –Ring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1391" y="5985301"/>
            <a:ext cx="2725438" cy="738664"/>
          </a:xfrm>
          <a:prstGeom prst="rect">
            <a:avLst/>
          </a:prstGeom>
          <a:solidFill>
            <a:srgbClr val="D1B039">
              <a:alpha val="1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Parameters from  8.7.2010</a:t>
            </a:r>
          </a:p>
          <a:p>
            <a:r>
              <a:rPr lang="en-US" sz="1400" b="1" dirty="0" smtClean="0">
                <a:solidFill>
                  <a:srgbClr val="1F497D"/>
                </a:solidFill>
              </a:rPr>
              <a:t>New: Ring: use 1</a:t>
            </a:r>
            <a:r>
              <a:rPr lang="en-US" sz="1400" b="1" baseline="30000" dirty="0" smtClean="0">
                <a:solidFill>
                  <a:srgbClr val="1F497D"/>
                </a:solidFill>
              </a:rPr>
              <a:t>o</a:t>
            </a:r>
            <a:r>
              <a:rPr lang="en-US" sz="1400" b="1" dirty="0" smtClean="0">
                <a:solidFill>
                  <a:srgbClr val="1F497D"/>
                </a:solidFill>
              </a:rPr>
              <a:t> as baseline : L/2</a:t>
            </a:r>
          </a:p>
          <a:p>
            <a:r>
              <a:rPr lang="en-US" sz="1400" b="1" dirty="0" smtClean="0">
                <a:solidFill>
                  <a:srgbClr val="1F497D"/>
                </a:solidFill>
              </a:rPr>
              <a:t>           </a:t>
            </a:r>
            <a:r>
              <a:rPr lang="en-US" sz="1400" b="1" dirty="0" err="1" smtClean="0">
                <a:solidFill>
                  <a:srgbClr val="1F497D"/>
                </a:solidFill>
              </a:rPr>
              <a:t>Linac</a:t>
            </a:r>
            <a:r>
              <a:rPr lang="en-US" sz="1400" b="1" dirty="0" smtClean="0">
                <a:solidFill>
                  <a:srgbClr val="1F497D"/>
                </a:solidFill>
              </a:rPr>
              <a:t>: clearing gap: L*2/3</a:t>
            </a:r>
            <a:endParaRPr lang="en-US" sz="1400" b="1" dirty="0">
              <a:solidFill>
                <a:srgbClr val="1F497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1391" y="3469813"/>
            <a:ext cx="25949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“ultimate </a:t>
            </a:r>
            <a:r>
              <a:rPr lang="en-US" dirty="0" err="1" smtClean="0"/>
              <a:t>p</a:t>
            </a:r>
            <a:r>
              <a:rPr lang="en-US" dirty="0" smtClean="0"/>
              <a:t> beam”</a:t>
            </a:r>
          </a:p>
          <a:p>
            <a:r>
              <a:rPr lang="en-US" dirty="0" smtClean="0"/>
              <a:t>1.7 probably conservative</a:t>
            </a:r>
          </a:p>
          <a:p>
            <a:endParaRPr lang="en-US" dirty="0" smtClean="0"/>
          </a:p>
          <a:p>
            <a:r>
              <a:rPr lang="en-US" dirty="0" smtClean="0"/>
              <a:t>Design also for deuterons </a:t>
            </a:r>
          </a:p>
          <a:p>
            <a:r>
              <a:rPr lang="en-US" dirty="0" smtClean="0"/>
              <a:t>(new) and lead (exists)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3" name="Object 1"/>
          <p:cNvGraphicFramePr>
            <a:graphicFrameLocks noChangeAspect="1"/>
          </p:cNvGraphicFramePr>
          <p:nvPr/>
        </p:nvGraphicFramePr>
        <p:xfrm>
          <a:off x="5772150" y="3324224"/>
          <a:ext cx="2659063" cy="3282851"/>
        </p:xfrm>
        <a:graphic>
          <a:graphicData uri="http://schemas.openxmlformats.org/presentationml/2006/ole">
            <p:oleObj spid="_x0000_s40962" name="Acrobat Document" r:id="rId4" imgW="5133333" imgH="7552381" progId="">
              <p:embed/>
            </p:oleObj>
          </a:graphicData>
        </a:graphic>
      </p:graphicFrame>
      <p:sp>
        <p:nvSpPr>
          <p:cNvPr id="5123" name="Text Box 1027"/>
          <p:cNvSpPr txBox="1">
            <a:spLocks noChangeArrowheads="1"/>
          </p:cNvSpPr>
          <p:nvPr/>
        </p:nvSpPr>
        <p:spPr bwMode="auto">
          <a:xfrm>
            <a:off x="114300" y="775834"/>
            <a:ext cx="8858250" cy="25483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ct val="35000"/>
              </a:spcAft>
            </a:pPr>
            <a:r>
              <a:rPr lang="en-US" sz="2000" dirty="0" smtClean="0">
                <a:latin typeface="Calibri" pitchFamily="34" charset="0"/>
              </a:rPr>
              <a:t>Synchrotron losses ≈400 MeV: 500 MV =&gt; 43 MW rated RF system </a:t>
            </a:r>
            <a:r>
              <a:rPr lang="en-US" sz="1600" dirty="0" smtClean="0">
                <a:latin typeface="Calibri" pitchFamily="34" charset="0"/>
              </a:rPr>
              <a:t>(RF Feedback margin)</a:t>
            </a:r>
          </a:p>
          <a:p>
            <a:pPr>
              <a:spcAft>
                <a:spcPct val="35000"/>
              </a:spcAft>
            </a:pPr>
            <a:r>
              <a:rPr lang="en-US" sz="1600" dirty="0" smtClean="0">
                <a:latin typeface="Calibri" pitchFamily="34" charset="0"/>
              </a:rPr>
              <a:t>Efficiency: </a:t>
            </a:r>
            <a:r>
              <a:rPr lang="en-US" sz="1600" dirty="0" smtClean="0">
                <a:solidFill>
                  <a:srgbClr val="1F497D"/>
                </a:solidFill>
                <a:latin typeface="Calibri" pitchFamily="34" charset="0"/>
              </a:rPr>
              <a:t>take 40% =&gt; &lt; 100 MW mains power</a:t>
            </a:r>
            <a:r>
              <a:rPr lang="en-US" sz="1600" dirty="0" smtClean="0">
                <a:latin typeface="Calibri" pitchFamily="34" charset="0"/>
              </a:rPr>
              <a:t>.</a:t>
            </a:r>
          </a:p>
          <a:p>
            <a:pPr>
              <a:spcAft>
                <a:spcPct val="35000"/>
              </a:spcAft>
            </a:pPr>
            <a:r>
              <a:rPr lang="en-US" sz="1500" b="1" dirty="0" smtClean="0">
                <a:solidFill>
                  <a:srgbClr val="1F497D"/>
                </a:solidFill>
                <a:latin typeface="Calibri" pitchFamily="34" charset="0"/>
              </a:rPr>
              <a:t>SPL like 700 MHz cavity, but at harmonic that allows 25 ns bunch spacing (40.08 MHz multiple -&gt; 721 MHz)</a:t>
            </a:r>
            <a:r>
              <a:rPr lang="en-US" sz="1500" dirty="0" smtClean="0">
                <a:latin typeface="Calibri" pitchFamily="34" charset="0"/>
              </a:rPr>
              <a:t/>
            </a:r>
            <a:br>
              <a:rPr lang="en-US" sz="1500" dirty="0" smtClean="0">
                <a:latin typeface="Calibri" pitchFamily="34" charset="0"/>
              </a:rPr>
            </a:br>
            <a:r>
              <a:rPr lang="en-US" sz="1500" dirty="0" smtClean="0">
                <a:latin typeface="Calibri" pitchFamily="34" charset="0"/>
              </a:rPr>
              <a:t> = &gt; Synergy with ongoing SPL cavity prototyping work.  Here limitation is not gradient but input power !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GB" sz="1500" dirty="0" smtClean="0">
                <a:latin typeface="Calibri" pitchFamily="34" charset="0"/>
              </a:rPr>
              <a:t>   Assume 225 kW per coupler, 2 couplers per cavity, =&gt;</a:t>
            </a:r>
            <a:r>
              <a:rPr lang="en-GB" sz="1500" dirty="0" smtClean="0">
                <a:solidFill>
                  <a:srgbClr val="1F497D"/>
                </a:solidFill>
                <a:latin typeface="Calibri" pitchFamily="34" charset="0"/>
              </a:rPr>
              <a:t> </a:t>
            </a:r>
            <a:r>
              <a:rPr lang="en-GB" sz="1500" b="1" u="sng" dirty="0" smtClean="0">
                <a:solidFill>
                  <a:srgbClr val="1F497D"/>
                </a:solidFill>
                <a:latin typeface="Calibri" pitchFamily="34" charset="0"/>
              </a:rPr>
              <a:t>96 cavities </a:t>
            </a:r>
            <a:r>
              <a:rPr lang="en-GB" sz="1500" dirty="0" smtClean="0">
                <a:latin typeface="Calibri" pitchFamily="34" charset="0"/>
              </a:rPr>
              <a:t>(reasonable number)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GB" sz="1500" dirty="0" smtClean="0">
                <a:latin typeface="Calibri" pitchFamily="34" charset="0"/>
              </a:rPr>
              <a:t>   5.2 MV/cavity only needed; SPL cavity is 25 MV/m in 5 cells length 1.06 </a:t>
            </a:r>
            <a:r>
              <a:rPr lang="en-GB" sz="1500" dirty="0" err="1" smtClean="0">
                <a:latin typeface="Calibri" pitchFamily="34" charset="0"/>
              </a:rPr>
              <a:t>m</a:t>
            </a:r>
            <a:r>
              <a:rPr lang="en-GB" sz="1500" dirty="0" smtClean="0">
                <a:latin typeface="Calibri" pitchFamily="34" charset="0"/>
              </a:rPr>
              <a:t> i.e. use 2 cell cavity. </a:t>
            </a:r>
          </a:p>
          <a:p>
            <a:pPr>
              <a:spcAft>
                <a:spcPct val="35000"/>
              </a:spcAft>
            </a:pPr>
            <a:r>
              <a:rPr lang="en-GB" sz="1500" dirty="0" smtClean="0">
                <a:latin typeface="Calibri" pitchFamily="34" charset="0"/>
              </a:rPr>
              <a:t>  =&gt; 8 </a:t>
            </a:r>
            <a:r>
              <a:rPr lang="en-GB" sz="1500" u="sng" dirty="0" smtClean="0">
                <a:latin typeface="Calibri" pitchFamily="34" charset="0"/>
              </a:rPr>
              <a:t>double cell cavities </a:t>
            </a:r>
            <a:r>
              <a:rPr lang="en-GB" sz="1500" dirty="0" smtClean="0">
                <a:latin typeface="Calibri" pitchFamily="34" charset="0"/>
              </a:rPr>
              <a:t>in </a:t>
            </a:r>
            <a:r>
              <a:rPr lang="en-GB" sz="1500" u="sng" dirty="0" smtClean="0">
                <a:latin typeface="Calibri" pitchFamily="34" charset="0"/>
              </a:rPr>
              <a:t>12</a:t>
            </a:r>
            <a:r>
              <a:rPr lang="en-GB" sz="1500" dirty="0" smtClean="0">
                <a:latin typeface="Calibri" pitchFamily="34" charset="0"/>
              </a:rPr>
              <a:t> x </a:t>
            </a:r>
            <a:r>
              <a:rPr lang="en-GB" sz="1500" u="sng" dirty="0" smtClean="0">
                <a:latin typeface="Calibri" pitchFamily="34" charset="0"/>
              </a:rPr>
              <a:t>10 m</a:t>
            </a:r>
            <a:r>
              <a:rPr lang="en-GB" sz="1500" dirty="0" smtClean="0">
                <a:latin typeface="Calibri" pitchFamily="34" charset="0"/>
              </a:rPr>
              <a:t> cryomodules, Total Length </a:t>
            </a:r>
            <a:r>
              <a:rPr lang="en-GB" sz="1500" u="sng" dirty="0" smtClean="0">
                <a:latin typeface="Calibri" pitchFamily="34" charset="0"/>
              </a:rPr>
              <a:t>144 m</a:t>
            </a:r>
            <a:r>
              <a:rPr lang="en-GB" sz="1500" dirty="0" smtClean="0">
                <a:latin typeface="Calibri" pitchFamily="34" charset="0"/>
              </a:rPr>
              <a:t>, Incl.  quads, vacuum, BI equipment.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GB" sz="1500" dirty="0" smtClean="0">
                <a:latin typeface="Calibri" pitchFamily="34" charset="0"/>
              </a:rPr>
              <a:t>  Two cavities per one 1 MW Klystron -  (Less space, “Only” </a:t>
            </a:r>
            <a:r>
              <a:rPr lang="en-GB" sz="1500" u="sng" dirty="0" smtClean="0">
                <a:latin typeface="Calibri" pitchFamily="34" charset="0"/>
              </a:rPr>
              <a:t>48</a:t>
            </a:r>
            <a:r>
              <a:rPr lang="en-GB" sz="1500" dirty="0" smtClean="0">
                <a:latin typeface="Calibri" pitchFamily="34" charset="0"/>
              </a:rPr>
              <a:t> klystrons...)</a:t>
            </a:r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14488"/>
            <a:ext cx="9144000" cy="504692"/>
          </a:xfrm>
          <a:prstGeom prst="rect">
            <a:avLst/>
          </a:prstGeom>
          <a:solidFill>
            <a:srgbClr val="D1B039">
              <a:alpha val="28000"/>
            </a:srgbClr>
          </a:solidFill>
          <a:ln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tabLst>
                <a:tab pos="1947863" algn="l"/>
              </a:tabLst>
            </a:pPr>
            <a:r>
              <a:rPr lang="en-US" sz="2800" b="1" dirty="0" smtClean="0">
                <a:solidFill>
                  <a:srgbClr val="1F497D"/>
                </a:solidFill>
                <a:latin typeface="+mj-lt"/>
              </a:rPr>
              <a:t>Ring RF system at 721.4 MHz.    60 GeV 100 mA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D61D24-16B7-41FD-B04E-A2AF9FD32B54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61950" y="3565524"/>
            <a:ext cx="4464050" cy="27971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</a:rPr>
              <a:t>Install all cavities in the IR bypass sections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5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208 m available (124 + 2 *42)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lang="en-US" sz="1500" kern="0" dirty="0" smtClean="0">
                <a:latin typeface="Calibri" pitchFamily="34" charset="0"/>
              </a:rPr>
              <a:t>6 modules at CMS bypass = 72m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lang="en-US" sz="1500" kern="0" dirty="0" smtClean="0">
                <a:latin typeface="Calibri" pitchFamily="34" charset="0"/>
              </a:rPr>
              <a:t>2 </a:t>
            </a:r>
            <a:r>
              <a:rPr lang="en-US" sz="1500" kern="0" dirty="0" err="1" smtClean="0">
                <a:latin typeface="Calibri" pitchFamily="34" charset="0"/>
              </a:rPr>
              <a:t>x</a:t>
            </a:r>
            <a:r>
              <a:rPr lang="en-US" sz="1500" kern="0" dirty="0" smtClean="0">
                <a:latin typeface="Calibri" pitchFamily="34" charset="0"/>
              </a:rPr>
              <a:t> 3 modules  at ATLAS bypass = 2 * 36m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lang="en-US" sz="1500" b="1" kern="0" dirty="0" smtClean="0">
                <a:solidFill>
                  <a:srgbClr val="1F497D"/>
                </a:solidFill>
                <a:latin typeface="Calibri" pitchFamily="34" charset="0"/>
              </a:rPr>
              <a:t>RF Power System underground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lang="en-US" sz="1500" kern="0" dirty="0" smtClean="0">
                <a:latin typeface="Calibri" pitchFamily="34" charset="0"/>
              </a:rPr>
              <a:t>Need 100m</a:t>
            </a:r>
            <a:r>
              <a:rPr lang="en-US" sz="1500" kern="0" baseline="30000" dirty="0" smtClean="0">
                <a:latin typeface="Calibri" pitchFamily="34" charset="0"/>
              </a:rPr>
              <a:t>2</a:t>
            </a:r>
            <a:r>
              <a:rPr lang="en-US" sz="1500" kern="0" dirty="0" smtClean="0">
                <a:latin typeface="Calibri" pitchFamily="34" charset="0"/>
              </a:rPr>
              <a:t> per 8 cavity module in adjacent RF gallery, i.e. 7-8 m wide over the module length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None/>
              <a:tabLst/>
              <a:defRPr/>
            </a:pPr>
            <a:endParaRPr lang="en-US" sz="800" kern="0" dirty="0" smtClean="0">
              <a:latin typeface="Calibri" pitchFamily="34" charset="0"/>
            </a:endParaRPr>
          </a:p>
          <a:p>
            <a:pPr lvl="0">
              <a:buClr>
                <a:srgbClr val="FF0000"/>
              </a:buClr>
              <a:buNone/>
              <a:defRPr/>
            </a:pPr>
            <a:r>
              <a:rPr lang="en-US" sz="1400" b="1" kern="0" dirty="0" smtClean="0">
                <a:latin typeface="Calibri" pitchFamily="34" charset="0"/>
              </a:rPr>
              <a:t> </a:t>
            </a:r>
            <a:r>
              <a:rPr lang="en-US" sz="1400" b="1" kern="0" dirty="0" smtClean="0">
                <a:solidFill>
                  <a:srgbClr val="1F497D"/>
                </a:solidFill>
                <a:latin typeface="Calibri" pitchFamily="34" charset="0"/>
              </a:rPr>
              <a:t>Surface</a:t>
            </a:r>
            <a:r>
              <a:rPr lang="en-US" sz="1400" b="1" kern="0" dirty="0" smtClean="0">
                <a:latin typeface="Calibri" pitchFamily="34" charset="0"/>
              </a:rPr>
              <a:t>: </a:t>
            </a:r>
            <a:r>
              <a:rPr lang="en-US" sz="1400" kern="0" dirty="0" smtClean="0">
                <a:latin typeface="Calibri" pitchFamily="34" charset="0"/>
              </a:rPr>
              <a:t>Need </a:t>
            </a:r>
            <a:r>
              <a:rPr lang="en-US" sz="1400" dirty="0" smtClean="0">
                <a:latin typeface="Calibri" pitchFamily="34" charset="0"/>
              </a:rPr>
              <a:t>one HV Power Converter rated 6-8 MVA per 4 klystrons on surface.. (12)</a:t>
            </a:r>
          </a:p>
          <a:p>
            <a:pPr lvl="0">
              <a:buClr>
                <a:srgbClr val="FF0000"/>
              </a:buClr>
              <a:buNone/>
              <a:defRPr/>
            </a:pPr>
            <a:endParaRPr lang="en-US" sz="800" dirty="0" smtClean="0">
              <a:latin typeface="Calibri" pitchFamily="34" charset="0"/>
            </a:endParaRPr>
          </a:p>
          <a:p>
            <a:pPr lvl="0">
              <a:buClr>
                <a:srgbClr val="FF0000"/>
              </a:buClr>
              <a:buNone/>
              <a:defRPr/>
            </a:pPr>
            <a:r>
              <a:rPr lang="en-US" sz="1400" b="1" dirty="0" smtClean="0">
                <a:solidFill>
                  <a:srgbClr val="1F497D"/>
                </a:solidFill>
                <a:latin typeface="Calibri" pitchFamily="34" charset="0"/>
              </a:rPr>
              <a:t>Cryogenics:</a:t>
            </a:r>
            <a:r>
              <a:rPr lang="en-US" sz="1400" dirty="0" smtClean="0">
                <a:solidFill>
                  <a:srgbClr val="1F497D"/>
                </a:solidFill>
                <a:latin typeface="Calibri" pitchFamily="34" charset="0"/>
              </a:rPr>
              <a:t> </a:t>
            </a:r>
            <a:r>
              <a:rPr lang="en-US" sz="1400" dirty="0" smtClean="0">
                <a:latin typeface="Calibri" pitchFamily="34" charset="0"/>
              </a:rPr>
              <a:t>Split cold boxes: on surface and underground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None/>
              <a:tabLst/>
              <a:defRPr/>
            </a:pPr>
            <a:endParaRPr lang="en-US" sz="1500" kern="0" dirty="0" smtClean="0">
              <a:latin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1027"/>
          <p:cNvSpPr txBox="1">
            <a:spLocks noChangeArrowheads="1"/>
          </p:cNvSpPr>
          <p:nvPr/>
        </p:nvSpPr>
        <p:spPr bwMode="auto">
          <a:xfrm>
            <a:off x="266701" y="1784302"/>
            <a:ext cx="8086724" cy="4473532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ct val="35000"/>
              </a:spcAft>
            </a:pPr>
            <a:r>
              <a:rPr lang="en-GB" b="1" u="sng" dirty="0" smtClean="0">
                <a:solidFill>
                  <a:srgbClr val="1F497D"/>
                </a:solidFill>
                <a:latin typeface="Calibri" pitchFamily="34" charset="0"/>
              </a:rPr>
              <a:t>Take SPL type cavity @18 MV/m</a:t>
            </a:r>
            <a:r>
              <a:rPr lang="en-GB" b="1" dirty="0" smtClean="0">
                <a:solidFill>
                  <a:srgbClr val="1F497D"/>
                </a:solidFill>
                <a:latin typeface="Calibri" pitchFamily="34" charset="0"/>
              </a:rPr>
              <a:t>  </a:t>
            </a:r>
            <a:r>
              <a:rPr lang="en-GB" dirty="0" smtClean="0">
                <a:solidFill>
                  <a:srgbClr val="1F497D"/>
                </a:solidFill>
                <a:latin typeface="Calibri" pitchFamily="34" charset="0"/>
              </a:rPr>
              <a:t>(Close to BNL design for </a:t>
            </a:r>
            <a:r>
              <a:rPr lang="en-GB" dirty="0" err="1" smtClean="0">
                <a:solidFill>
                  <a:srgbClr val="1F497D"/>
                </a:solidFill>
                <a:latin typeface="Calibri" pitchFamily="34" charset="0"/>
              </a:rPr>
              <a:t>eRHIC</a:t>
            </a:r>
            <a:r>
              <a:rPr lang="en-GB" dirty="0" smtClean="0">
                <a:solidFill>
                  <a:srgbClr val="1F497D"/>
                </a:solidFill>
                <a:latin typeface="Calibri" pitchFamily="34" charset="0"/>
              </a:rPr>
              <a:t>)</a:t>
            </a:r>
          </a:p>
          <a:p>
            <a:pPr>
              <a:spcAft>
                <a:spcPct val="35000"/>
              </a:spcAft>
            </a:pPr>
            <a:endParaRPr lang="en-GB" sz="1600" dirty="0" smtClean="0">
              <a:solidFill>
                <a:srgbClr val="1F497D"/>
              </a:solidFill>
              <a:latin typeface="Calibri" pitchFamily="34" charset="0"/>
            </a:endParaRP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GB" sz="1600" dirty="0" smtClean="0">
                <a:latin typeface="Calibri" pitchFamily="34" charset="0"/>
              </a:rPr>
              <a:t>   1.06 m/cavity =&gt; 19.1 MV/</a:t>
            </a:r>
            <a:r>
              <a:rPr lang="en-GB" sz="1600" dirty="0" err="1" smtClean="0">
                <a:latin typeface="Calibri" pitchFamily="34" charset="0"/>
              </a:rPr>
              <a:t>cav</a:t>
            </a:r>
            <a:r>
              <a:rPr lang="en-GB" sz="1600" dirty="0" smtClean="0">
                <a:latin typeface="Calibri" pitchFamily="34" charset="0"/>
              </a:rPr>
              <a:t>  =&gt; </a:t>
            </a:r>
            <a:r>
              <a:rPr lang="en-GB" sz="1600" b="1" dirty="0" smtClean="0">
                <a:solidFill>
                  <a:srgbClr val="1F497D"/>
                </a:solidFill>
                <a:latin typeface="Calibri" pitchFamily="34" charset="0"/>
              </a:rPr>
              <a:t>1056 cavities total </a:t>
            </a:r>
            <a:r>
              <a:rPr lang="en-GB" sz="1600" dirty="0" smtClean="0">
                <a:latin typeface="Calibri" pitchFamily="34" charset="0"/>
              </a:rPr>
              <a:t>(=132 </a:t>
            </a:r>
            <a:r>
              <a:rPr lang="en-GB" sz="1600" dirty="0" err="1" smtClean="0">
                <a:latin typeface="Calibri" pitchFamily="34" charset="0"/>
              </a:rPr>
              <a:t>x</a:t>
            </a:r>
            <a:r>
              <a:rPr lang="en-GB" sz="1600" dirty="0" smtClean="0">
                <a:latin typeface="Calibri" pitchFamily="34" charset="0"/>
              </a:rPr>
              <a:t> 8) 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GB" sz="1600" dirty="0" smtClean="0">
                <a:latin typeface="Calibri" pitchFamily="34" charset="0"/>
              </a:rPr>
              <a:t>   Take 8 cavities in a 14 m cryomodule  (</a:t>
            </a:r>
            <a:r>
              <a:rPr lang="en-GB" sz="1600" dirty="0" err="1" smtClean="0">
                <a:latin typeface="Calibri" pitchFamily="34" charset="0"/>
              </a:rPr>
              <a:t>cf</a:t>
            </a:r>
            <a:r>
              <a:rPr lang="en-GB" sz="1600" dirty="0" smtClean="0">
                <a:latin typeface="Calibri" pitchFamily="34" charset="0"/>
              </a:rPr>
              <a:t> SPL) =&gt; </a:t>
            </a:r>
            <a:r>
              <a:rPr lang="en-GB" sz="1600" b="1" dirty="0" smtClean="0">
                <a:solidFill>
                  <a:srgbClr val="1F497D"/>
                </a:solidFill>
                <a:latin typeface="Calibri" pitchFamily="34" charset="0"/>
              </a:rPr>
              <a:t>66 </a:t>
            </a:r>
            <a:r>
              <a:rPr lang="en-GB" sz="1600" b="1" dirty="0" err="1" smtClean="0">
                <a:solidFill>
                  <a:srgbClr val="1F497D"/>
                </a:solidFill>
                <a:latin typeface="Calibri" pitchFamily="34" charset="0"/>
              </a:rPr>
              <a:t>cryo</a:t>
            </a:r>
            <a:r>
              <a:rPr lang="en-GB" sz="1600" b="1" dirty="0" smtClean="0">
                <a:solidFill>
                  <a:srgbClr val="1F497D"/>
                </a:solidFill>
                <a:latin typeface="Calibri" pitchFamily="34" charset="0"/>
              </a:rPr>
              <a:t> modules/</a:t>
            </a:r>
            <a:r>
              <a:rPr lang="en-GB" sz="1600" b="1" dirty="0" err="1" smtClean="0">
                <a:solidFill>
                  <a:srgbClr val="1F497D"/>
                </a:solidFill>
                <a:latin typeface="Calibri" pitchFamily="34" charset="0"/>
              </a:rPr>
              <a:t>linac</a:t>
            </a:r>
            <a:endParaRPr lang="en-GB" sz="1600" b="1" dirty="0" smtClean="0">
              <a:solidFill>
                <a:srgbClr val="1F497D"/>
              </a:solidFill>
              <a:latin typeface="Calibri" pitchFamily="34" charset="0"/>
            </a:endParaRPr>
          </a:p>
          <a:p>
            <a:pPr>
              <a:spcAft>
                <a:spcPct val="35000"/>
              </a:spcAft>
            </a:pPr>
            <a:r>
              <a:rPr lang="en-GB" sz="1600" dirty="0" smtClean="0">
                <a:latin typeface="Calibri" pitchFamily="34" charset="0"/>
              </a:rPr>
              <a:t>    Total length = 924 m/</a:t>
            </a:r>
            <a:r>
              <a:rPr lang="en-GB" sz="1600" dirty="0" err="1" smtClean="0">
                <a:latin typeface="Calibri" pitchFamily="34" charset="0"/>
              </a:rPr>
              <a:t>linac</a:t>
            </a:r>
            <a:r>
              <a:rPr lang="en-GB" sz="1600" dirty="0" smtClean="0">
                <a:latin typeface="Calibri" pitchFamily="34" charset="0"/>
              </a:rPr>
              <a:t> + </a:t>
            </a:r>
            <a:r>
              <a:rPr lang="en-GB" sz="1600" u="sng" dirty="0" smtClean="0">
                <a:latin typeface="Calibri" pitchFamily="34" charset="0"/>
              </a:rPr>
              <a:t>margin ~10%</a:t>
            </a:r>
            <a:endParaRPr lang="en-GB" sz="1600" dirty="0" smtClean="0">
              <a:latin typeface="Calibri" pitchFamily="34" charset="0"/>
            </a:endParaRP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GB" sz="1600" dirty="0" smtClean="0">
                <a:latin typeface="Calibri" pitchFamily="34" charset="0"/>
              </a:rPr>
              <a:t>   Power loss in arcs = 9.5 MW, 9 kW/cavity, Take </a:t>
            </a:r>
            <a:r>
              <a:rPr lang="en-GB" sz="1600" dirty="0" err="1" smtClean="0">
                <a:latin typeface="Calibri" pitchFamily="34" charset="0"/>
              </a:rPr>
              <a:t>P</a:t>
            </a:r>
            <a:r>
              <a:rPr lang="en-GB" sz="1600" baseline="-25000" dirty="0" err="1" smtClean="0">
                <a:latin typeface="Calibri" pitchFamily="34" charset="0"/>
              </a:rPr>
              <a:t>rf</a:t>
            </a:r>
            <a:r>
              <a:rPr lang="en-GB" sz="1600" dirty="0" smtClean="0">
                <a:latin typeface="Calibri" pitchFamily="34" charset="0"/>
              </a:rPr>
              <a:t>  = 20 kW/cavity  with overhead for    feedbacks, </a:t>
            </a:r>
            <a:r>
              <a:rPr lang="en-GB" sz="1600" b="1" dirty="0" smtClean="0">
                <a:solidFill>
                  <a:srgbClr val="1F497D"/>
                </a:solidFill>
                <a:latin typeface="Calibri" pitchFamily="34" charset="0"/>
              </a:rPr>
              <a:t>total installed RF 21 MW</a:t>
            </a:r>
            <a:r>
              <a:rPr lang="en-GB" sz="1600" b="1" dirty="0" smtClean="0">
                <a:latin typeface="Calibri" pitchFamily="34" charset="0"/>
              </a:rPr>
              <a:t>. 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GB" sz="1600" dirty="0" smtClean="0">
                <a:latin typeface="Calibri" pitchFamily="34" charset="0"/>
              </a:rPr>
              <a:t>   No challenge for power couplers, power sources – could be solid state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GB" sz="1600" dirty="0" smtClean="0">
                <a:latin typeface="Calibri" pitchFamily="34" charset="0"/>
              </a:rPr>
              <a:t>   However, still need adjacent gallery to house RF equipment (high gradient = radiation !)        4-5 m diameter sufficient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US" sz="1600" dirty="0" smtClean="0">
                <a:latin typeface="Calibri" pitchFamily="34" charset="0"/>
              </a:rPr>
              <a:t> Synchrotron radiation losses in arcs:  need re-accelerating ‘mini’-</a:t>
            </a:r>
            <a:r>
              <a:rPr lang="en-US" sz="1600" dirty="0" err="1" smtClean="0">
                <a:latin typeface="Calibri" pitchFamily="34" charset="0"/>
              </a:rPr>
              <a:t>linacs</a:t>
            </a:r>
            <a:endParaRPr lang="en-US" sz="1600" dirty="0" smtClean="0">
              <a:latin typeface="Calibri" pitchFamily="34" charset="0"/>
            </a:endParaRPr>
          </a:p>
          <a:p>
            <a:pPr>
              <a:spcAft>
                <a:spcPct val="35000"/>
              </a:spcAft>
            </a:pPr>
            <a:endParaRPr lang="en-US" sz="1600" dirty="0" smtClean="0">
              <a:latin typeface="Calibri" pitchFamily="34" charset="0"/>
            </a:endParaRP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US" sz="1600" dirty="0" smtClean="0">
                <a:latin typeface="Calibri" pitchFamily="34" charset="0"/>
              </a:rPr>
              <a:t>   Future: could  </a:t>
            </a:r>
            <a:r>
              <a:rPr lang="en-US" sz="1600" b="1" dirty="0" smtClean="0">
                <a:solidFill>
                  <a:srgbClr val="1F497D"/>
                </a:solidFill>
                <a:latin typeface="Calibri" pitchFamily="34" charset="0"/>
              </a:rPr>
              <a:t>hardware prototyping be initiated, on SC cavities</a:t>
            </a:r>
            <a:r>
              <a:rPr lang="en-US" sz="1600" dirty="0" smtClean="0">
                <a:latin typeface="Calibri" pitchFamily="34" charset="0"/>
              </a:rPr>
              <a:t>, - good synergy with SPL Proton Driver study which is well underway. =&gt;  Possibility of test of ERL concept at CERN </a:t>
            </a:r>
            <a:r>
              <a:rPr lang="en-US" dirty="0" smtClean="0">
                <a:latin typeface="Calibri" pitchFamily="34" charset="0"/>
              </a:rPr>
              <a:t>?</a:t>
            </a:r>
            <a:endParaRPr lang="en-GB" dirty="0" smtClean="0">
              <a:latin typeface="Calibri" pitchFamily="34" charset="0"/>
            </a:endParaRPr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9144000" cy="596348"/>
          </a:xfrm>
          <a:prstGeom prst="rect">
            <a:avLst/>
          </a:prstGeom>
          <a:solidFill>
            <a:srgbClr val="D1B039">
              <a:alpha val="27000"/>
            </a:srgbClr>
          </a:solidFill>
          <a:ln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tabLst>
                <a:tab pos="1947863" algn="l"/>
              </a:tabLst>
            </a:pPr>
            <a:r>
              <a:rPr lang="en-US" sz="2800" b="1" dirty="0" smtClean="0">
                <a:solidFill>
                  <a:srgbClr val="1F497D"/>
                </a:solidFill>
              </a:rPr>
              <a:t>3 – Pass ERL RF system at 721 MHz</a:t>
            </a:r>
            <a:endParaRPr lang="en-US" sz="2800" b="1" dirty="0" smtClean="0">
              <a:solidFill>
                <a:srgbClr val="1F497D"/>
              </a:solidFill>
              <a:latin typeface="Calibri" pitchFamily="34" charset="0"/>
            </a:endParaRPr>
          </a:p>
        </p:txBody>
      </p:sp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225551" y="1090723"/>
            <a:ext cx="848982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ct val="35000"/>
              </a:spcAft>
            </a:pPr>
            <a:r>
              <a:rPr lang="en-US" dirty="0" smtClean="0">
                <a:latin typeface="Calibri" pitchFamily="34" charset="0"/>
              </a:rPr>
              <a:t>Energy = 3 * 20 GeV, 2 x 10 GeV Linacs, 6.6 </a:t>
            </a:r>
            <a:r>
              <a:rPr lang="en-US" dirty="0" err="1" smtClean="0">
                <a:latin typeface="Calibri" pitchFamily="34" charset="0"/>
              </a:rPr>
              <a:t>mA</a:t>
            </a:r>
            <a:r>
              <a:rPr lang="en-US" dirty="0" smtClean="0">
                <a:latin typeface="Calibri" pitchFamily="34" charset="0"/>
              </a:rPr>
              <a:t>, Take 721 MHz, to allow 25 ns bunches</a:t>
            </a:r>
            <a:endParaRPr lang="en-GB" dirty="0"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5739"/>
          </a:xfrm>
          <a:solidFill>
            <a:srgbClr val="D1B039">
              <a:alpha val="27000"/>
            </a:srgbClr>
          </a:solidFill>
          <a:ln w="3175">
            <a:noFill/>
          </a:ln>
        </p:spPr>
        <p:txBody>
          <a:bodyPr>
            <a:normAutofit/>
          </a:bodyPr>
          <a:lstStyle/>
          <a:p>
            <a:r>
              <a:rPr lang="de-CH" sz="2800" b="1" dirty="0" err="1" smtClean="0">
                <a:solidFill>
                  <a:srgbClr val="1F497D"/>
                </a:solidFill>
              </a:rPr>
              <a:t>Linac-Ring</a:t>
            </a:r>
            <a:r>
              <a:rPr lang="de-CH" sz="2800" b="1" dirty="0" smtClean="0">
                <a:solidFill>
                  <a:srgbClr val="1F497D"/>
                </a:solidFill>
              </a:rPr>
              <a:t> </a:t>
            </a:r>
            <a:r>
              <a:rPr lang="de-CH" sz="2800" b="1" dirty="0" err="1" smtClean="0">
                <a:solidFill>
                  <a:srgbClr val="1F497D"/>
                </a:solidFill>
              </a:rPr>
              <a:t>Cryogenics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2080" y="4221088"/>
            <a:ext cx="3672408" cy="43088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CH" sz="1100" dirty="0" smtClean="0"/>
              <a:t>Cooling requirements dominated by dynamic losses at 2 K</a:t>
            </a:r>
          </a:p>
          <a:p>
            <a:r>
              <a:rPr lang="de-CH" sz="1100" dirty="0" smtClean="0"/>
              <a:t>(other loads neglected here for simplicity)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7704" y="1700808"/>
            <a:ext cx="3168352" cy="1440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907704" y="2564904"/>
            <a:ext cx="3168352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23928" y="234888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1 km</a:t>
            </a:r>
            <a:endParaRPr lang="en-US" sz="1200" dirty="0"/>
          </a:p>
        </p:txBody>
      </p:sp>
      <p:sp>
        <p:nvSpPr>
          <p:cNvPr id="9" name="Oval 8"/>
          <p:cNvSpPr/>
          <p:nvPr/>
        </p:nvSpPr>
        <p:spPr>
          <a:xfrm>
            <a:off x="2555776" y="1484784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99792" y="1484784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139952" y="1484784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83968" y="1484784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07704" y="2780928"/>
            <a:ext cx="3168352" cy="1440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555776" y="2996952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99792" y="2996952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131568" y="2996952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283968" y="2996952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267744" y="2564904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string of cryomodules</a:t>
            </a:r>
            <a:endParaRPr lang="en-US" sz="12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915816" y="1628800"/>
            <a:ext cx="576064" cy="158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499992" y="1628800"/>
            <a:ext cx="576064" cy="158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 flipV="1">
            <a:off x="1907704" y="1628798"/>
            <a:ext cx="648072" cy="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0800000">
            <a:off x="3563890" y="1627212"/>
            <a:ext cx="576062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907704" y="2059260"/>
            <a:ext cx="792088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35696" y="184482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Sector 250 m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611560" y="1980129"/>
            <a:ext cx="79208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ERL</a:t>
            </a:r>
            <a:endParaRPr lang="en-US" sz="32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763688" y="1279793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Cryo supply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87624" y="3152001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u="sng" dirty="0" smtClean="0"/>
              <a:t>2 Cryoplant units</a:t>
            </a:r>
            <a:endParaRPr lang="en-US" sz="1200" u="sng" dirty="0"/>
          </a:p>
        </p:txBody>
      </p:sp>
      <p:cxnSp>
        <p:nvCxnSpPr>
          <p:cNvPr id="42" name="Straight Arrow Connector 41"/>
          <p:cNvCxnSpPr>
            <a:endCxn id="14" idx="3"/>
          </p:cNvCxnSpPr>
          <p:nvPr/>
        </p:nvCxnSpPr>
        <p:spPr>
          <a:xfrm flipV="1">
            <a:off x="2348136" y="3119877"/>
            <a:ext cx="228731" cy="930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555776" y="2204864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 smtClean="0"/>
              <a:t>Picture not to scale</a:t>
            </a:r>
            <a:endParaRPr lang="en-US" sz="10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4365104"/>
            <a:ext cx="1584176" cy="198022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3" name="Rectangle 52"/>
          <p:cNvSpPr/>
          <p:nvPr/>
        </p:nvSpPr>
        <p:spPr>
          <a:xfrm>
            <a:off x="2267744" y="4221088"/>
            <a:ext cx="57606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 rot="5400000">
            <a:off x="1367644" y="5049180"/>
            <a:ext cx="12241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2195736" y="5661248"/>
            <a:ext cx="57606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rot="10800000">
            <a:off x="1979713" y="4437112"/>
            <a:ext cx="2880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10800000">
            <a:off x="1979712" y="566124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1331640" y="5877272"/>
            <a:ext cx="648072" cy="2160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1187624" y="6145559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Distribution</a:t>
            </a:r>
            <a:endParaRPr lang="en-US" sz="1200" dirty="0"/>
          </a:p>
        </p:txBody>
      </p:sp>
      <p:sp>
        <p:nvSpPr>
          <p:cNvPr id="67" name="TextBox 66"/>
          <p:cNvSpPr txBox="1"/>
          <p:nvPr/>
        </p:nvSpPr>
        <p:spPr>
          <a:xfrm>
            <a:off x="2123728" y="6165304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Cryo supply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1979712" y="6093296"/>
            <a:ext cx="576064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rot="10800000">
            <a:off x="755576" y="6091708"/>
            <a:ext cx="576064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10800000">
            <a:off x="1979712" y="5877272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979712" y="472514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Split cold boxes (see LEP2, LHC)</a:t>
            </a:r>
            <a:endParaRPr lang="en-US" sz="1200" dirty="0"/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3059832" y="4437112"/>
            <a:ext cx="72008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2915816" y="4088105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On surface</a:t>
            </a:r>
            <a:endParaRPr lang="en-US" sz="1200" dirty="0"/>
          </a:p>
        </p:txBody>
      </p:sp>
      <p:sp>
        <p:nvSpPr>
          <p:cNvPr id="88" name="TextBox 87"/>
          <p:cNvSpPr txBox="1"/>
          <p:nvPr/>
        </p:nvSpPr>
        <p:spPr>
          <a:xfrm>
            <a:off x="2915816" y="5775647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Underground cavern</a:t>
            </a:r>
            <a:endParaRPr lang="en-US" sz="1200" dirty="0"/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2987824" y="5805264"/>
            <a:ext cx="7920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rot="5400000" flipH="1" flipV="1">
            <a:off x="2375756" y="4545124"/>
            <a:ext cx="216024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rot="16200000" flipH="1">
            <a:off x="2267744" y="5229200"/>
            <a:ext cx="36004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rot="5400000" flipH="1" flipV="1">
            <a:off x="1007604" y="5049180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1835696" y="4221088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>
            <a:off x="2267744" y="3933056"/>
            <a:ext cx="576064" cy="14401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/>
          <p:cNvCxnSpPr>
            <a:stCxn id="104" idx="2"/>
            <a:endCxn id="53" idx="0"/>
          </p:cNvCxnSpPr>
          <p:nvPr/>
        </p:nvCxnSpPr>
        <p:spPr>
          <a:xfrm rot="5400000">
            <a:off x="2483768" y="4149080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2051720" y="3717032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Compressor s</a:t>
            </a:r>
            <a:endParaRPr lang="en-US" sz="1200" dirty="0"/>
          </a:p>
        </p:txBody>
      </p:sp>
      <p:sp>
        <p:nvSpPr>
          <p:cNvPr id="108" name="Rectangle 107"/>
          <p:cNvSpPr/>
          <p:nvPr/>
        </p:nvSpPr>
        <p:spPr>
          <a:xfrm>
            <a:off x="539552" y="4221088"/>
            <a:ext cx="57606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 rot="5400000">
            <a:off x="719572" y="5049180"/>
            <a:ext cx="12241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>
            <a:off x="539552" y="5661248"/>
            <a:ext cx="57606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/>
          <p:cNvCxnSpPr/>
          <p:nvPr/>
        </p:nvCxnSpPr>
        <p:spPr>
          <a:xfrm rot="10800000">
            <a:off x="1115616" y="4437112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rot="10800000">
            <a:off x="1115615" y="566124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rot="10800000">
            <a:off x="1115615" y="5877272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rot="5400000" flipH="1" flipV="1">
            <a:off x="647564" y="5049180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1115616" y="4221088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/>
          <p:cNvSpPr/>
          <p:nvPr/>
        </p:nvSpPr>
        <p:spPr>
          <a:xfrm>
            <a:off x="539552" y="3933056"/>
            <a:ext cx="576064" cy="14401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2" name="Straight Connector 121"/>
          <p:cNvCxnSpPr>
            <a:stCxn id="121" idx="2"/>
            <a:endCxn id="108" idx="0"/>
          </p:cNvCxnSpPr>
          <p:nvPr/>
        </p:nvCxnSpPr>
        <p:spPr>
          <a:xfrm rot="5400000">
            <a:off x="755576" y="4149080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rot="5400000">
            <a:off x="1475656" y="3429000"/>
            <a:ext cx="21602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40" idx="2"/>
          </p:cNvCxnSpPr>
          <p:nvPr/>
        </p:nvCxnSpPr>
        <p:spPr>
          <a:xfrm rot="16200000" flipH="1">
            <a:off x="1853698" y="3447002"/>
            <a:ext cx="216024" cy="180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>
            <a:stCxn id="58" idx="0"/>
            <a:endCxn id="58" idx="2"/>
          </p:cNvCxnSpPr>
          <p:nvPr/>
        </p:nvCxnSpPr>
        <p:spPr>
          <a:xfrm rot="16200000" flipH="1">
            <a:off x="1547664" y="5985284"/>
            <a:ext cx="216024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340768"/>
            <a:ext cx="3744416" cy="129614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138" name="TextBox 137"/>
          <p:cNvSpPr txBox="1"/>
          <p:nvPr/>
        </p:nvSpPr>
        <p:spPr>
          <a:xfrm>
            <a:off x="5292080" y="2733308"/>
            <a:ext cx="3672408" cy="1415772"/>
          </a:xfrm>
          <a:prstGeom prst="rect">
            <a:avLst/>
          </a:prstGeom>
          <a:solidFill>
            <a:srgbClr val="D1B039">
              <a:alpha val="28000"/>
            </a:srgbClr>
          </a:solidFill>
          <a:ln w="63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 smtClean="0"/>
              <a:t>CW operation, 18 MV/m</a:t>
            </a:r>
          </a:p>
          <a:p>
            <a:r>
              <a:rPr lang="de-CH" dirty="0" smtClean="0"/>
              <a:t>2 K thermal load: 37 W/m </a:t>
            </a:r>
            <a:r>
              <a:rPr lang="de-CH" sz="1100" dirty="0" smtClean="0"/>
              <a:t>(for active length)</a:t>
            </a:r>
            <a:endParaRPr lang="de-CH" dirty="0" smtClean="0"/>
          </a:p>
          <a:p>
            <a:r>
              <a:rPr lang="de-CH" dirty="0" smtClean="0"/>
              <a:t>2 K total therma l load: 42 kW @ 2 K</a:t>
            </a:r>
          </a:p>
          <a:p>
            <a:r>
              <a:rPr lang="de-CH" dirty="0" smtClean="0"/>
              <a:t>Electric power: 30 MW</a:t>
            </a:r>
          </a:p>
          <a:p>
            <a:r>
              <a:rPr lang="de-CH" sz="1400" dirty="0" smtClean="0"/>
              <a:t>(with a COP of 700)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5292080" y="4725144"/>
            <a:ext cx="3672408" cy="16004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400" dirty="0" smtClean="0"/>
              <a:t>Lay-out is based on LHC cryogenic principles with split cold boxes (surface cold box and underground cold box with cold compressors).</a:t>
            </a:r>
          </a:p>
          <a:p>
            <a:endParaRPr lang="de-CH" sz="1400" dirty="0" smtClean="0"/>
          </a:p>
          <a:p>
            <a:r>
              <a:rPr lang="de-CH" sz="1400" dirty="0" smtClean="0"/>
              <a:t>Refrigerator units of approx. 5 kW @ 2 K assumed. To be designed. Technology and experience: LHC, CEBAF (JLAB).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357" y="3368261"/>
            <a:ext cx="4769362" cy="2946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Ring Dipole Magnets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454" y="774419"/>
            <a:ext cx="5523242" cy="3057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158" y="3832086"/>
            <a:ext cx="3276987" cy="2848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88696" y="5256696"/>
            <a:ext cx="13892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5m long</a:t>
            </a:r>
          </a:p>
          <a:p>
            <a:r>
              <a:rPr lang="en-US" sz="1600" dirty="0" smtClean="0"/>
              <a:t>(35 cm)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r>
              <a:rPr lang="en-US" sz="1600" dirty="0" smtClean="0"/>
              <a:t>slim + light</a:t>
            </a:r>
          </a:p>
          <a:p>
            <a:r>
              <a:rPr lang="en-US" sz="1600" dirty="0" smtClean="0"/>
              <a:t>for installation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23462" y="2219739"/>
            <a:ext cx="10955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BINP</a:t>
            </a:r>
            <a:r>
              <a:rPr lang="en-US" sz="1600" dirty="0" smtClean="0"/>
              <a:t> &amp;</a:t>
            </a:r>
          </a:p>
          <a:p>
            <a:r>
              <a:rPr lang="en-US" sz="1600" dirty="0" smtClean="0"/>
              <a:t>CERN</a:t>
            </a:r>
          </a:p>
          <a:p>
            <a:r>
              <a:rPr lang="en-US" sz="1600" dirty="0" smtClean="0"/>
              <a:t>prototypes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" y="0"/>
            <a:ext cx="9144000" cy="435429"/>
          </a:xfrm>
          <a:solidFill>
            <a:srgbClr val="D1B039">
              <a:alpha val="25000"/>
            </a:srgbClr>
          </a:solidFill>
          <a:ln>
            <a:miter lim="800000"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sz="3000" b="1" dirty="0" smtClean="0">
                <a:solidFill>
                  <a:schemeClr val="tx1"/>
                </a:solidFill>
              </a:rPr>
              <a:t>Dipole Prototype- BINP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27669" b="43056"/>
          <a:stretch>
            <a:fillRect/>
          </a:stretch>
        </p:blipFill>
        <p:spPr bwMode="auto">
          <a:xfrm>
            <a:off x="261257" y="638629"/>
            <a:ext cx="2921000" cy="17160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027" name="Picture 3" descr="DSC00159"/>
          <p:cNvPicPr>
            <a:picLocks noChangeAspect="1" noChangeArrowheads="1"/>
          </p:cNvPicPr>
          <p:nvPr/>
        </p:nvPicPr>
        <p:blipFill>
          <a:blip r:embed="rId4" cstate="print">
            <a:lum bright="-8000" contrast="20000"/>
          </a:blip>
          <a:srcRect t="5905" r="664" b="10335"/>
          <a:stretch>
            <a:fillRect/>
          </a:stretch>
        </p:blipFill>
        <p:spPr bwMode="auto">
          <a:xfrm>
            <a:off x="261258" y="2380342"/>
            <a:ext cx="2945482" cy="1872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DSC00157"/>
          <p:cNvPicPr>
            <a:picLocks noChangeAspect="1" noChangeArrowheads="1"/>
          </p:cNvPicPr>
          <p:nvPr/>
        </p:nvPicPr>
        <p:blipFill>
          <a:blip r:embed="rId5" cstate="print">
            <a:lum contrast="-14000"/>
          </a:blip>
          <a:srcRect l="5536" t="4430" r="12180" b="8858"/>
          <a:stretch>
            <a:fillRect/>
          </a:stretch>
        </p:blipFill>
        <p:spPr bwMode="auto">
          <a:xfrm>
            <a:off x="3454400" y="638630"/>
            <a:ext cx="2148684" cy="1712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DSC00136"/>
          <p:cNvPicPr>
            <a:picLocks noChangeAspect="1" noChangeArrowheads="1"/>
          </p:cNvPicPr>
          <p:nvPr/>
        </p:nvPicPr>
        <p:blipFill>
          <a:blip r:embed="rId6" cstate="print">
            <a:lum bright="22000" contrast="20000"/>
          </a:blip>
          <a:srcRect l="15677" t="2953" r="8269" b="10925"/>
          <a:stretch>
            <a:fillRect/>
          </a:stretch>
        </p:blipFill>
        <p:spPr bwMode="auto">
          <a:xfrm>
            <a:off x="3439885" y="2409373"/>
            <a:ext cx="2165681" cy="182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0228" y="609600"/>
            <a:ext cx="3009900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34742" y="2699657"/>
            <a:ext cx="2986088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5834742" y="4717142"/>
            <a:ext cx="3309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3408 grain oriented steel</a:t>
            </a:r>
          </a:p>
          <a:p>
            <a:r>
              <a:rPr lang="en-US" sz="2000" dirty="0" smtClean="0"/>
              <a:t>0.35 mm thick laminations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7547429" y="1480456"/>
            <a:ext cx="87085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6A/m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445829" y="645884"/>
            <a:ext cx="116840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22A/m</a:t>
            </a:r>
            <a:endParaRPr lang="en-US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 l="5943" t="48851" r="17828" b="7713"/>
          <a:stretch>
            <a:fillRect/>
          </a:stretch>
        </p:blipFill>
        <p:spPr bwMode="auto">
          <a:xfrm>
            <a:off x="0" y="4441372"/>
            <a:ext cx="3178629" cy="139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0" y="5943600"/>
            <a:ext cx="325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laminations of alternated rolling</a:t>
            </a:r>
            <a:endParaRPr lang="en-US" sz="1600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/>
          <a:srcRect l="7924" t="56564" r="33787" b="7713"/>
          <a:stretch>
            <a:fillRect/>
          </a:stretch>
        </p:blipFill>
        <p:spPr bwMode="auto">
          <a:xfrm>
            <a:off x="3280228" y="4455886"/>
            <a:ext cx="2467429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3316514" y="5704114"/>
            <a:ext cx="2431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same results for the two alternatives</a:t>
            </a:r>
            <a:endParaRPr lang="en-US" sz="1600" dirty="0"/>
          </a:p>
        </p:txBody>
      </p:sp>
      <p:pic>
        <p:nvPicPr>
          <p:cNvPr id="1035" name="Picture 11" descr="C_sharpe"/>
          <p:cNvPicPr>
            <a:picLocks noChangeAspect="1" noChangeArrowheads="1"/>
          </p:cNvPicPr>
          <p:nvPr/>
        </p:nvPicPr>
        <p:blipFill>
          <a:blip r:embed="rId11" cstate="print"/>
          <a:srcRect t="4904" b="40601"/>
          <a:stretch>
            <a:fillRect/>
          </a:stretch>
        </p:blipFill>
        <p:spPr bwMode="auto">
          <a:xfrm>
            <a:off x="5863770" y="5558971"/>
            <a:ext cx="2921000" cy="86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415925" y="6425985"/>
            <a:ext cx="502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Reproducibility of injection field is below 0.1 Gauss!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Status of CERN Dipole Prototype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23" y="663851"/>
            <a:ext cx="8727223" cy="5905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Ring-Arc       </a:t>
            </a:r>
            <a:r>
              <a:rPr lang="en-US" sz="2800" b="1" dirty="0" err="1" smtClean="0">
                <a:solidFill>
                  <a:srgbClr val="1F497D"/>
                </a:solidFill>
              </a:rPr>
              <a:t>Quadrupoles</a:t>
            </a:r>
            <a:r>
              <a:rPr lang="en-US" sz="2800" b="1" dirty="0" smtClean="0">
                <a:solidFill>
                  <a:srgbClr val="1F497D"/>
                </a:solidFill>
              </a:rPr>
              <a:t>          </a:t>
            </a:r>
            <a:r>
              <a:rPr lang="en-US" sz="2800" b="1" dirty="0" err="1" smtClean="0">
                <a:solidFill>
                  <a:srgbClr val="1F497D"/>
                </a:solidFill>
              </a:rPr>
              <a:t>Linac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03" y="663851"/>
            <a:ext cx="4671851" cy="6115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971" y="3548112"/>
            <a:ext cx="2721596" cy="2940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522" y="1419716"/>
            <a:ext cx="1722782" cy="19231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3913" y="6211500"/>
            <a:ext cx="563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34 cm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title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57" y="233682"/>
            <a:ext cx="7641843" cy="5719662"/>
          </a:xfrm>
          <a:prstGeom prst="rect">
            <a:avLst/>
          </a:prstGeom>
          <a:ln w="50800">
            <a:solidFill>
              <a:srgbClr val="FFFF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87662" y="6092984"/>
            <a:ext cx="6942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4279C0"/>
                </a:solidFill>
              </a:rPr>
              <a:t>Rolf </a:t>
            </a:r>
            <a:r>
              <a:rPr lang="en-US" sz="1400" b="1" dirty="0" err="1" smtClean="0">
                <a:solidFill>
                  <a:srgbClr val="4279C0"/>
                </a:solidFill>
              </a:rPr>
              <a:t>Heuer</a:t>
            </a:r>
            <a:r>
              <a:rPr lang="en-US" sz="1400" b="1" dirty="0" smtClean="0">
                <a:solidFill>
                  <a:srgbClr val="4279C0"/>
                </a:solidFill>
              </a:rPr>
              <a:t>: 3/4. 12. 09 at CERN: From the Proton </a:t>
            </a:r>
            <a:r>
              <a:rPr lang="en-US" sz="1400" b="1" dirty="0" err="1" smtClean="0">
                <a:solidFill>
                  <a:srgbClr val="4279C0"/>
                </a:solidFill>
              </a:rPr>
              <a:t>Synchroton</a:t>
            </a:r>
            <a:r>
              <a:rPr lang="en-US" sz="1400" b="1" dirty="0" smtClean="0">
                <a:solidFill>
                  <a:srgbClr val="4279C0"/>
                </a:solidFill>
              </a:rPr>
              <a:t> to the Large </a:t>
            </a:r>
            <a:r>
              <a:rPr lang="en-US" sz="1400" b="1" dirty="0" err="1" smtClean="0">
                <a:solidFill>
                  <a:srgbClr val="4279C0"/>
                </a:solidFill>
              </a:rPr>
              <a:t>Hadron</a:t>
            </a:r>
            <a:r>
              <a:rPr lang="en-US" sz="1400" b="1" dirty="0" smtClean="0">
                <a:solidFill>
                  <a:srgbClr val="4279C0"/>
                </a:solidFill>
              </a:rPr>
              <a:t> Collider </a:t>
            </a:r>
          </a:p>
          <a:p>
            <a:r>
              <a:rPr lang="en-US" sz="1400" b="1" dirty="0" smtClean="0">
                <a:solidFill>
                  <a:srgbClr val="4279C0"/>
                </a:solidFill>
              </a:rPr>
              <a:t>                                                                    50 Years of Nobel Memories in High-Energy Physics</a:t>
            </a:r>
            <a:endParaRPr lang="en-US" sz="1400" b="1" dirty="0">
              <a:solidFill>
                <a:srgbClr val="4279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FFFF00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    Final Proton </a:t>
            </a:r>
            <a:r>
              <a:rPr lang="en-US" sz="2800" b="1" dirty="0" err="1" smtClean="0">
                <a:solidFill>
                  <a:srgbClr val="1F497D"/>
                </a:solidFill>
              </a:rPr>
              <a:t>Quadrupoles</a:t>
            </a:r>
            <a:r>
              <a:rPr lang="en-US" sz="2800" b="1" dirty="0" smtClean="0">
                <a:solidFill>
                  <a:srgbClr val="1F497D"/>
                </a:solidFill>
              </a:rPr>
              <a:t>       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69" y="652877"/>
            <a:ext cx="8153335" cy="5968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4059" y="6252064"/>
            <a:ext cx="188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Focus and deflect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36870" y="6488668"/>
            <a:ext cx="2768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beams in horizontal plane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Double Solenoid Detector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5826734"/>
            <a:ext cx="9143999" cy="738664"/>
          </a:xfrm>
          <a:prstGeom prst="rect">
            <a:avLst/>
          </a:prstGeom>
          <a:solidFill>
            <a:srgbClr val="D1B039">
              <a:alpha val="2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Fwd/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Bwd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asymmetry in energy deposited and thus in technology [W/Si 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vs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Pb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/Sc..]</a:t>
            </a:r>
          </a:p>
          <a:p>
            <a:pPr algn="ctr"/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Present dimensions: 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LxD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=17x10m</a:t>
            </a:r>
            <a:r>
              <a:rPr lang="en-US" sz="1400" b="1" baseline="29000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[CMS 21 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15m</a:t>
            </a:r>
            <a:r>
              <a:rPr lang="en-US" sz="1400" b="1" baseline="29000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ATLAS 45 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25 m</a:t>
            </a:r>
            <a:r>
              <a:rPr lang="en-US" sz="1400" b="1" baseline="29000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]</a:t>
            </a:r>
          </a:p>
          <a:p>
            <a:pPr algn="ctr"/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Taggers at -62m (e)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,100m (γ,LR), -22.4m (γ,RR), +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100m (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n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), 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+420m 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(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)</a:t>
            </a:r>
            <a:endParaRPr lang="en-US" sz="1400" b="1" dirty="0">
              <a:solidFill>
                <a:srgbClr val="1F497D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63851"/>
            <a:ext cx="9144000" cy="5162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 Track Detector Concept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63851"/>
            <a:ext cx="9144000" cy="6221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Beam Pipe Design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54" y="833954"/>
            <a:ext cx="7293011" cy="4424158"/>
          </a:xfrm>
          <a:prstGeom prst="rect">
            <a:avLst/>
          </a:prstGeom>
          <a:ln>
            <a:solidFill>
              <a:srgbClr val="1F497D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27" y="5485878"/>
            <a:ext cx="7055238" cy="13721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0812" y="5258112"/>
            <a:ext cx="3033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Also studied conical design (a la </a:t>
            </a:r>
            <a:r>
              <a:rPr lang="en-US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LHCb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0725"/>
          </a:xfrm>
          <a:solidFill>
            <a:schemeClr val="bg1">
              <a:lumMod val="85000"/>
              <a:alpha val="28000"/>
            </a:schemeClr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sz="2800" b="1" dirty="0" err="1" smtClean="0">
                <a:solidFill>
                  <a:srgbClr val="1F497D"/>
                </a:solidFill>
              </a:rPr>
              <a:t>LHeC</a:t>
            </a:r>
            <a:r>
              <a:rPr lang="en-US" sz="2800" b="1" u="sng" dirty="0" smtClean="0">
                <a:solidFill>
                  <a:srgbClr val="1F497D"/>
                </a:solidFill>
              </a:rPr>
              <a:t>  </a:t>
            </a:r>
            <a:r>
              <a:rPr lang="en-US" sz="2800" b="1" dirty="0" smtClean="0">
                <a:solidFill>
                  <a:srgbClr val="1F497D"/>
                </a:solidFill>
              </a:rPr>
              <a:t>DRAFT</a:t>
            </a:r>
            <a:r>
              <a:rPr lang="en-US" sz="2800" b="1" u="sng" dirty="0" smtClean="0">
                <a:solidFill>
                  <a:srgbClr val="1F497D"/>
                </a:solidFill>
              </a:rPr>
              <a:t>  </a:t>
            </a:r>
            <a:r>
              <a:rPr lang="en-US" sz="2800" b="1" dirty="0" smtClean="0">
                <a:solidFill>
                  <a:srgbClr val="1F497D"/>
                </a:solidFill>
              </a:rPr>
              <a:t>Timeline</a:t>
            </a: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eaLnBrk="1" hangingPunct="1"/>
            <a:endParaRPr lang="en-US" sz="1500" b="1" dirty="0">
              <a:solidFill>
                <a:srgbClr val="006633"/>
              </a:solidFill>
              <a:latin typeface="Garamond" charset="0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228600" y="1593534"/>
          <a:ext cx="8610600" cy="2697479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</a:tblGrid>
              <a:tr h="495095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Year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2013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2014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2016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2021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43104"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Prototyping-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testing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34544"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Production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main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components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89732"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Civil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engineering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81172"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Installation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9612"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Operation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27551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624" name="Text Box 14"/>
          <p:cNvSpPr txBox="1">
            <a:spLocks noChangeArrowheads="1"/>
          </p:cNvSpPr>
          <p:nvPr/>
        </p:nvSpPr>
        <p:spPr bwMode="auto">
          <a:xfrm>
            <a:off x="612775" y="4291013"/>
            <a:ext cx="805815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9" tIns="45685" rIns="91369" bIns="45685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2600" dirty="0">
                <a:solidFill>
                  <a:srgbClr val="3333CC"/>
                </a:solidFill>
              </a:rPr>
              <a:t>Variations on timeline:</a:t>
            </a:r>
            <a:endParaRPr lang="en-US" sz="2200" dirty="0">
              <a:solidFill>
                <a:srgbClr val="800000"/>
              </a:solidFill>
              <a:sym typeface="Wingdings" charset="2"/>
            </a:endParaRPr>
          </a:p>
          <a:p>
            <a:pPr algn="l" eaLnBrk="1" hangingPunct="1">
              <a:buFont typeface="Wingdings" charset="2"/>
              <a:buChar char="è"/>
            </a:pPr>
            <a:r>
              <a:rPr lang="en-US" sz="2200" dirty="0">
                <a:solidFill>
                  <a:srgbClr val="800000"/>
                </a:solidFill>
                <a:sym typeface="Wingdings" charset="2"/>
              </a:rPr>
              <a:t> production of main components can overlap with civil engineering</a:t>
            </a:r>
          </a:p>
          <a:p>
            <a:pPr algn="l" eaLnBrk="1" hangingPunct="1">
              <a:buFont typeface="Wingdings" charset="2"/>
              <a:buChar char="è"/>
            </a:pPr>
            <a:r>
              <a:rPr lang="en-US" sz="2200" dirty="0">
                <a:solidFill>
                  <a:srgbClr val="800000"/>
                </a:solidFill>
                <a:sym typeface="Wingdings" charset="2"/>
              </a:rPr>
              <a:t> Installation can overlap with civil engineering</a:t>
            </a:r>
          </a:p>
          <a:p>
            <a:pPr algn="l" eaLnBrk="1" hangingPunct="1">
              <a:buFont typeface="Wingdings" charset="2"/>
              <a:buChar char="è"/>
            </a:pPr>
            <a:r>
              <a:rPr lang="en-US" sz="2200" dirty="0">
                <a:solidFill>
                  <a:srgbClr val="27551F"/>
                </a:solidFill>
                <a:sym typeface="Wingdings" charset="2"/>
              </a:rPr>
              <a:t> Additional constraints from LHC operation not considered </a:t>
            </a:r>
            <a:r>
              <a:rPr lang="en-US" sz="2200" dirty="0" smtClean="0">
                <a:solidFill>
                  <a:srgbClr val="27551F"/>
                </a:solidFill>
                <a:sym typeface="Wingdings" charset="2"/>
              </a:rPr>
              <a:t>here</a:t>
            </a:r>
            <a:endParaRPr lang="en-US" sz="1800" dirty="0" smtClean="0">
              <a:solidFill>
                <a:srgbClr val="27551F"/>
              </a:solidFill>
              <a:sym typeface="Wingdings" charset="2"/>
            </a:endParaRPr>
          </a:p>
          <a:p>
            <a:pPr algn="l" eaLnBrk="1" hangingPunct="1">
              <a:buFont typeface="Wingdings" charset="2"/>
              <a:buChar char="è"/>
            </a:pPr>
            <a:r>
              <a:rPr lang="en-US" sz="2200" dirty="0">
                <a:solidFill>
                  <a:srgbClr val="27551F"/>
                </a:solidFill>
                <a:sym typeface="Wingdings" charset="2"/>
              </a:rPr>
              <a:t> in any variation, a start by</a:t>
            </a:r>
            <a:r>
              <a:rPr lang="en-US" sz="2200" dirty="0" smtClean="0">
                <a:solidFill>
                  <a:srgbClr val="27551F"/>
                </a:solidFill>
                <a:sym typeface="Wingdings" charset="2"/>
              </a:rPr>
              <a:t> 2020 </a:t>
            </a:r>
            <a:r>
              <a:rPr lang="en-US" sz="2200" dirty="0">
                <a:solidFill>
                  <a:srgbClr val="27551F"/>
                </a:solidFill>
                <a:sym typeface="Wingdings" charset="2"/>
              </a:rPr>
              <a:t>requires launch of prototyping of </a:t>
            </a:r>
          </a:p>
          <a:p>
            <a:pPr algn="l" eaLnBrk="1" hangingPunct="1"/>
            <a:r>
              <a:rPr lang="en-US" sz="2200" dirty="0">
                <a:solidFill>
                  <a:srgbClr val="27551F"/>
                </a:solidFill>
                <a:sym typeface="Wingdings" charset="2"/>
              </a:rPr>
              <a:t>     key components by 2012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1536" y="963856"/>
            <a:ext cx="8071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Based on LHC constraints, </a:t>
            </a:r>
            <a:r>
              <a:rPr lang="en-US" dirty="0" err="1" smtClean="0"/>
              <a:t>ep</a:t>
            </a:r>
            <a:r>
              <a:rPr lang="en-US" dirty="0" smtClean="0"/>
              <a:t>/A </a:t>
            </a:r>
            <a:r>
              <a:rPr lang="en-US" dirty="0" err="1" smtClean="0"/>
              <a:t>programme</a:t>
            </a:r>
            <a:r>
              <a:rPr lang="en-US" dirty="0" smtClean="0"/>
              <a:t>, series production, civil engineering etc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30"/>
          <p:cNvSpPr>
            <a:spLocks noChangeArrowheads="1"/>
          </p:cNvSpPr>
          <p:nvPr/>
        </p:nvSpPr>
        <p:spPr bwMode="auto">
          <a:xfrm>
            <a:off x="4156270" y="794802"/>
            <a:ext cx="1999115" cy="578619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dirty="0"/>
              <a:t>Accelerator Design [RR and LR]</a:t>
            </a:r>
            <a:endParaRPr lang="en-US" sz="1000" dirty="0"/>
          </a:p>
          <a:p>
            <a:pPr>
              <a:spcBef>
                <a:spcPct val="50000"/>
              </a:spcBef>
            </a:pPr>
            <a:r>
              <a:rPr lang="en-US" sz="1000" dirty="0"/>
              <a:t>Oliver </a:t>
            </a:r>
            <a:r>
              <a:rPr lang="en-US" sz="1000" dirty="0" err="1"/>
              <a:t>Bruening</a:t>
            </a:r>
            <a:r>
              <a:rPr lang="en-US" sz="1000" dirty="0"/>
              <a:t> (CERN), </a:t>
            </a:r>
          </a:p>
          <a:p>
            <a:pPr>
              <a:spcBef>
                <a:spcPct val="50000"/>
              </a:spcBef>
            </a:pPr>
            <a:r>
              <a:rPr lang="en-US" sz="1000" dirty="0"/>
              <a:t>John </a:t>
            </a:r>
            <a:r>
              <a:rPr lang="en-US" sz="1000" dirty="0" err="1"/>
              <a:t>Dainton</a:t>
            </a:r>
            <a:r>
              <a:rPr lang="en-US" sz="1000" dirty="0"/>
              <a:t> (CI/Liverpool)</a:t>
            </a:r>
          </a:p>
          <a:p>
            <a:pPr>
              <a:spcBef>
                <a:spcPct val="50000"/>
              </a:spcBef>
            </a:pPr>
            <a:r>
              <a:rPr lang="en-US" sz="1000" b="1" dirty="0"/>
              <a:t>Interaction Region and Fwd/</a:t>
            </a:r>
            <a:r>
              <a:rPr lang="en-US" sz="1000" b="1" dirty="0" err="1"/>
              <a:t>Bwd</a:t>
            </a:r>
            <a:r>
              <a:rPr lang="en-US" sz="1000" b="1" dirty="0"/>
              <a:t> </a:t>
            </a:r>
            <a:endParaRPr lang="en-US" sz="1000" dirty="0"/>
          </a:p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</a:rPr>
              <a:t>Bernhard </a:t>
            </a:r>
            <a:r>
              <a:rPr lang="en-US" sz="1000" dirty="0" err="1">
                <a:solidFill>
                  <a:srgbClr val="000000"/>
                </a:solidFill>
              </a:rPr>
              <a:t>Holzer</a:t>
            </a:r>
            <a:r>
              <a:rPr lang="en-US" sz="1000" dirty="0">
                <a:solidFill>
                  <a:srgbClr val="000000"/>
                </a:solidFill>
              </a:rPr>
              <a:t> (DESY), </a:t>
            </a:r>
          </a:p>
          <a:p>
            <a:pPr>
              <a:spcBef>
                <a:spcPct val="50000"/>
              </a:spcBef>
            </a:pPr>
            <a:r>
              <a:rPr lang="en-US" sz="1000" dirty="0" err="1">
                <a:solidFill>
                  <a:srgbClr val="000000"/>
                </a:solidFill>
              </a:rPr>
              <a:t>Uwe</a:t>
            </a:r>
            <a:r>
              <a:rPr lang="en-US" sz="1000" dirty="0">
                <a:solidFill>
                  <a:srgbClr val="000000"/>
                </a:solidFill>
              </a:rPr>
              <a:t> </a:t>
            </a:r>
            <a:r>
              <a:rPr lang="en-US" sz="1000" dirty="0" err="1">
                <a:solidFill>
                  <a:srgbClr val="000000"/>
                </a:solidFill>
              </a:rPr>
              <a:t>Schneeekloth</a:t>
            </a:r>
            <a:r>
              <a:rPr lang="en-US" sz="1000" dirty="0">
                <a:solidFill>
                  <a:srgbClr val="000000"/>
                </a:solidFill>
              </a:rPr>
              <a:t> (DESY),</a:t>
            </a:r>
          </a:p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</a:rPr>
              <a:t>Pierre van </a:t>
            </a:r>
            <a:r>
              <a:rPr lang="en-US" sz="1000" dirty="0" err="1">
                <a:solidFill>
                  <a:srgbClr val="000000"/>
                </a:solidFill>
              </a:rPr>
              <a:t>Mechelen</a:t>
            </a:r>
            <a:r>
              <a:rPr lang="en-US" sz="1000" dirty="0">
                <a:solidFill>
                  <a:srgbClr val="000000"/>
                </a:solidFill>
              </a:rPr>
              <a:t> (</a:t>
            </a:r>
            <a:r>
              <a:rPr lang="en-US" sz="1000" dirty="0" err="1">
                <a:solidFill>
                  <a:srgbClr val="000000"/>
                </a:solidFill>
              </a:rPr>
              <a:t>Antwerpen</a:t>
            </a:r>
            <a:r>
              <a:rPr lang="en-US" sz="1000" dirty="0">
                <a:solidFill>
                  <a:srgbClr val="000000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1000" b="1" dirty="0"/>
              <a:t>Detector Design </a:t>
            </a:r>
          </a:p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</a:rPr>
              <a:t>Peter </a:t>
            </a:r>
            <a:r>
              <a:rPr lang="en-US" sz="1000" dirty="0" err="1">
                <a:solidFill>
                  <a:srgbClr val="000000"/>
                </a:solidFill>
              </a:rPr>
              <a:t>Kostka</a:t>
            </a:r>
            <a:r>
              <a:rPr lang="en-US" sz="1000" dirty="0">
                <a:solidFill>
                  <a:srgbClr val="000000"/>
                </a:solidFill>
              </a:rPr>
              <a:t> (DESY), </a:t>
            </a:r>
          </a:p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</a:rPr>
              <a:t>Rainer </a:t>
            </a:r>
            <a:r>
              <a:rPr lang="en-US" sz="1000" dirty="0" err="1">
                <a:solidFill>
                  <a:srgbClr val="000000"/>
                </a:solidFill>
              </a:rPr>
              <a:t>Wallny</a:t>
            </a:r>
            <a:r>
              <a:rPr lang="en-US" sz="1000" dirty="0">
                <a:solidFill>
                  <a:srgbClr val="000000"/>
                </a:solidFill>
              </a:rPr>
              <a:t> (</a:t>
            </a:r>
            <a:r>
              <a:rPr lang="en-US" sz="1000" dirty="0" smtClean="0">
                <a:solidFill>
                  <a:srgbClr val="000000"/>
                </a:solidFill>
              </a:rPr>
              <a:t>U Zurich)</a:t>
            </a:r>
            <a:r>
              <a:rPr lang="en-US" sz="1000" dirty="0">
                <a:solidFill>
                  <a:srgbClr val="000000"/>
                </a:solidFill>
              </a:rPr>
              <a:t>, </a:t>
            </a:r>
          </a:p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</a:rPr>
              <a:t>Alessandro </a:t>
            </a:r>
            <a:r>
              <a:rPr lang="en-US" sz="1000" dirty="0" err="1">
                <a:solidFill>
                  <a:srgbClr val="000000"/>
                </a:solidFill>
              </a:rPr>
              <a:t>Polini</a:t>
            </a:r>
            <a:r>
              <a:rPr lang="en-US" sz="1000" dirty="0">
                <a:solidFill>
                  <a:srgbClr val="000000"/>
                </a:solidFill>
              </a:rPr>
              <a:t> (Bologna</a:t>
            </a:r>
            <a:r>
              <a:rPr lang="en-US" sz="1000" dirty="0" smtClean="0">
                <a:solidFill>
                  <a:srgbClr val="000000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1000" b="1" dirty="0" smtClean="0"/>
              <a:t>New Physics at Large Scales</a:t>
            </a:r>
            <a:r>
              <a:rPr lang="en-US" sz="1000" dirty="0" smtClean="0"/>
              <a:t> 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George </a:t>
            </a:r>
            <a:r>
              <a:rPr lang="en-US" sz="1000" dirty="0" err="1" smtClean="0">
                <a:solidFill>
                  <a:srgbClr val="000000"/>
                </a:solidFill>
              </a:rPr>
              <a:t>Azuelos</a:t>
            </a:r>
            <a:r>
              <a:rPr lang="en-US" sz="1000" dirty="0" smtClean="0">
                <a:solidFill>
                  <a:srgbClr val="000000"/>
                </a:solidFill>
              </a:rPr>
              <a:t> (Montreal)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Emmanuelle Perez (CERN), 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Georg </a:t>
            </a:r>
            <a:r>
              <a:rPr lang="en-US" sz="1000" dirty="0" err="1" smtClean="0">
                <a:solidFill>
                  <a:srgbClr val="000000"/>
                </a:solidFill>
              </a:rPr>
              <a:t>Weiglein</a:t>
            </a:r>
            <a:r>
              <a:rPr lang="en-US" sz="1000" dirty="0" smtClean="0">
                <a:solidFill>
                  <a:srgbClr val="000000"/>
                </a:solidFill>
              </a:rPr>
              <a:t> (Durham)</a:t>
            </a:r>
          </a:p>
          <a:p>
            <a:pPr>
              <a:spcBef>
                <a:spcPct val="50000"/>
              </a:spcBef>
            </a:pPr>
            <a:r>
              <a:rPr lang="en-US" sz="1000" b="1" dirty="0" smtClean="0"/>
              <a:t>Precision QCD and Electroweak 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Olaf </a:t>
            </a:r>
            <a:r>
              <a:rPr lang="en-US" sz="1000" dirty="0" err="1" smtClean="0">
                <a:solidFill>
                  <a:srgbClr val="000000"/>
                </a:solidFill>
              </a:rPr>
              <a:t>Behnke</a:t>
            </a:r>
            <a:r>
              <a:rPr lang="en-US" sz="1000" dirty="0" smtClean="0">
                <a:solidFill>
                  <a:srgbClr val="000000"/>
                </a:solidFill>
              </a:rPr>
              <a:t> (DESY),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Paolo </a:t>
            </a:r>
            <a:r>
              <a:rPr lang="en-US" sz="1000" dirty="0" err="1" smtClean="0">
                <a:solidFill>
                  <a:srgbClr val="000000"/>
                </a:solidFill>
              </a:rPr>
              <a:t>Gambino</a:t>
            </a:r>
            <a:r>
              <a:rPr lang="en-US" sz="1000" dirty="0" smtClean="0">
                <a:solidFill>
                  <a:srgbClr val="000000"/>
                </a:solidFill>
              </a:rPr>
              <a:t> (Torino),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Thomas </a:t>
            </a:r>
            <a:r>
              <a:rPr lang="en-US" sz="1000" dirty="0" err="1" smtClean="0">
                <a:solidFill>
                  <a:srgbClr val="000000"/>
                </a:solidFill>
              </a:rPr>
              <a:t>Gehrmann</a:t>
            </a:r>
            <a:r>
              <a:rPr lang="en-US" sz="1000" dirty="0" smtClean="0">
                <a:solidFill>
                  <a:srgbClr val="000000"/>
                </a:solidFill>
              </a:rPr>
              <a:t> (</a:t>
            </a:r>
            <a:r>
              <a:rPr lang="en-US" sz="1000" dirty="0" err="1" smtClean="0">
                <a:solidFill>
                  <a:srgbClr val="000000"/>
                </a:solidFill>
              </a:rPr>
              <a:t>Zuerich</a:t>
            </a:r>
            <a:r>
              <a:rPr lang="en-US" sz="1000" dirty="0" smtClean="0">
                <a:solidFill>
                  <a:srgbClr val="000000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Claire </a:t>
            </a:r>
            <a:r>
              <a:rPr lang="en-US" sz="1000" dirty="0" err="1" smtClean="0">
                <a:solidFill>
                  <a:srgbClr val="000000"/>
                </a:solidFill>
              </a:rPr>
              <a:t>Gwenlan</a:t>
            </a:r>
            <a:r>
              <a:rPr lang="en-US" sz="1000" dirty="0" smtClean="0">
                <a:solidFill>
                  <a:srgbClr val="000000"/>
                </a:solidFill>
              </a:rPr>
              <a:t> (Oxford)</a:t>
            </a:r>
          </a:p>
          <a:p>
            <a:pPr>
              <a:spcBef>
                <a:spcPct val="50000"/>
              </a:spcBef>
            </a:pPr>
            <a:r>
              <a:rPr lang="en-US" sz="1000" b="1" dirty="0" smtClean="0"/>
              <a:t>Physics at High Parton Densities </a:t>
            </a:r>
            <a:endParaRPr lang="en-US" sz="1000" dirty="0" smtClean="0"/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Nestor </a:t>
            </a:r>
            <a:r>
              <a:rPr lang="en-US" sz="1000" dirty="0" err="1" smtClean="0">
                <a:solidFill>
                  <a:srgbClr val="000000"/>
                </a:solidFill>
              </a:rPr>
              <a:t>Armesto</a:t>
            </a:r>
            <a:r>
              <a:rPr lang="en-US" sz="1000" dirty="0" smtClean="0">
                <a:solidFill>
                  <a:srgbClr val="000000"/>
                </a:solidFill>
              </a:rPr>
              <a:t> (Santiago), 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Brian Cole (Columbia), 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Paul Newman (Birmingham), 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Anna </a:t>
            </a:r>
            <a:r>
              <a:rPr lang="en-US" sz="1000" dirty="0" err="1" smtClean="0">
                <a:solidFill>
                  <a:srgbClr val="000000"/>
                </a:solidFill>
              </a:rPr>
              <a:t>Stasto</a:t>
            </a:r>
            <a:r>
              <a:rPr lang="en-US" sz="1000" dirty="0" smtClean="0">
                <a:solidFill>
                  <a:srgbClr val="000000"/>
                </a:solidFill>
              </a:rPr>
              <a:t> (MSU)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296903" y="4059724"/>
            <a:ext cx="1838076" cy="2092881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Oliver </a:t>
            </a:r>
            <a:r>
              <a:rPr lang="en-US" sz="1000" dirty="0" err="1"/>
              <a:t>Bruening</a:t>
            </a:r>
            <a:r>
              <a:rPr lang="en-US" sz="1000" dirty="0"/>
              <a:t>          (CERN)</a:t>
            </a:r>
          </a:p>
          <a:p>
            <a:r>
              <a:rPr lang="en-US" sz="1000" dirty="0"/>
              <a:t>John </a:t>
            </a:r>
            <a:r>
              <a:rPr lang="en-US" sz="1000" dirty="0" err="1"/>
              <a:t>Dainton</a:t>
            </a:r>
            <a:r>
              <a:rPr lang="en-US" sz="1000" dirty="0"/>
              <a:t>          (Cockcroft)</a:t>
            </a:r>
          </a:p>
          <a:p>
            <a:r>
              <a:rPr lang="en-US" sz="1000" dirty="0"/>
              <a:t>Albert </a:t>
            </a:r>
            <a:r>
              <a:rPr lang="en-US" sz="1000" dirty="0" err="1"/>
              <a:t>DeRoeck</a:t>
            </a:r>
            <a:r>
              <a:rPr lang="en-US" sz="1000" dirty="0"/>
              <a:t>          (CERN)</a:t>
            </a:r>
          </a:p>
          <a:p>
            <a:r>
              <a:rPr lang="en-US" sz="1000" dirty="0"/>
              <a:t>Stefano Forte             (Milano)</a:t>
            </a:r>
          </a:p>
          <a:p>
            <a:r>
              <a:rPr lang="en-US" sz="1000" dirty="0"/>
              <a:t>Max Klein - chair    (Liverpool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Paul </a:t>
            </a:r>
            <a:r>
              <a:rPr lang="en-US" sz="1000" dirty="0" err="1" smtClean="0"/>
              <a:t>Laycock</a:t>
            </a:r>
            <a:r>
              <a:rPr lang="en-US" sz="1000" dirty="0" smtClean="0"/>
              <a:t> (secretary) (</a:t>
            </a:r>
            <a:r>
              <a:rPr lang="en-US" sz="1000" dirty="0" err="1" smtClean="0"/>
              <a:t>L’pool</a:t>
            </a:r>
            <a:r>
              <a:rPr lang="en-US" sz="1000" dirty="0" smtClean="0"/>
              <a:t>)</a:t>
            </a:r>
          </a:p>
          <a:p>
            <a:r>
              <a:rPr lang="en-US" sz="1000" dirty="0"/>
              <a:t>Paul Newman    (Birmingham)</a:t>
            </a:r>
          </a:p>
          <a:p>
            <a:r>
              <a:rPr lang="en-US" sz="1000" dirty="0"/>
              <a:t>Emmanuelle Perez     (CERN)</a:t>
            </a:r>
          </a:p>
          <a:p>
            <a:r>
              <a:rPr lang="en-US" sz="1000" dirty="0"/>
              <a:t>Wesley Smith       (Wisconsin)</a:t>
            </a:r>
          </a:p>
          <a:p>
            <a:r>
              <a:rPr lang="en-US" sz="1000" dirty="0"/>
              <a:t>Bernd </a:t>
            </a:r>
            <a:r>
              <a:rPr lang="en-US" sz="1000" dirty="0" err="1"/>
              <a:t>Surrow</a:t>
            </a:r>
            <a:r>
              <a:rPr lang="en-US" sz="1000" dirty="0"/>
              <a:t>                 (MIT)</a:t>
            </a:r>
          </a:p>
          <a:p>
            <a:r>
              <a:rPr lang="en-US" sz="1000" dirty="0" err="1"/>
              <a:t>Katsuo</a:t>
            </a:r>
            <a:r>
              <a:rPr lang="en-US" sz="1000" dirty="0"/>
              <a:t> </a:t>
            </a:r>
            <a:r>
              <a:rPr lang="en-US" sz="1000" dirty="0" err="1"/>
              <a:t>Tokushuku</a:t>
            </a:r>
            <a:r>
              <a:rPr lang="en-US" sz="1000" dirty="0"/>
              <a:t>        (KEK)</a:t>
            </a:r>
          </a:p>
          <a:p>
            <a:r>
              <a:rPr lang="en-US" sz="1000" dirty="0" err="1"/>
              <a:t>Urs</a:t>
            </a:r>
            <a:r>
              <a:rPr lang="en-US" sz="1000" dirty="0"/>
              <a:t> </a:t>
            </a:r>
            <a:r>
              <a:rPr lang="en-US" sz="1000" dirty="0" err="1"/>
              <a:t>Wiedemann</a:t>
            </a:r>
            <a:r>
              <a:rPr lang="en-US" sz="1000" dirty="0"/>
              <a:t>          (CERN)</a:t>
            </a:r>
            <a:r>
              <a:rPr lang="en-US" sz="10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1000" dirty="0" smtClean="0"/>
              <a:t>Frank Zimmermann (CERN)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14244" y="1932609"/>
            <a:ext cx="2082659" cy="393954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Guido </a:t>
            </a:r>
            <a:r>
              <a:rPr lang="en-US" sz="1000" dirty="0" err="1"/>
              <a:t>Altarelli</a:t>
            </a:r>
            <a:r>
              <a:rPr lang="en-US" sz="1000" dirty="0"/>
              <a:t> (Rome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Sergio </a:t>
            </a:r>
            <a:r>
              <a:rPr lang="en-US" sz="1000" dirty="0" err="1" smtClean="0"/>
              <a:t>Bertolucci</a:t>
            </a:r>
            <a:r>
              <a:rPr lang="en-US" sz="1000" dirty="0" smtClean="0"/>
              <a:t> (CERN)</a:t>
            </a:r>
          </a:p>
          <a:p>
            <a:r>
              <a:rPr lang="en-US" sz="1000" dirty="0"/>
              <a:t>Stan Brodsky (SLAC)</a:t>
            </a:r>
          </a:p>
          <a:p>
            <a:r>
              <a:rPr lang="en-US" sz="1000" dirty="0"/>
              <a:t>Allen Caldwell -chair  (MPI Munich)</a:t>
            </a:r>
          </a:p>
          <a:p>
            <a:r>
              <a:rPr lang="en-US" sz="1000" dirty="0" err="1"/>
              <a:t>Swapan</a:t>
            </a:r>
            <a:r>
              <a:rPr lang="en-US" sz="1000" dirty="0"/>
              <a:t> </a:t>
            </a:r>
            <a:r>
              <a:rPr lang="en-US" sz="1000" dirty="0" err="1"/>
              <a:t>Chattopadhyay</a:t>
            </a:r>
            <a:r>
              <a:rPr lang="en-US" sz="1000" dirty="0"/>
              <a:t> (Cockcroft)</a:t>
            </a:r>
          </a:p>
          <a:p>
            <a:r>
              <a:rPr lang="en-US" sz="1000" dirty="0"/>
              <a:t>John </a:t>
            </a:r>
            <a:r>
              <a:rPr lang="en-US" sz="1000" dirty="0" err="1"/>
              <a:t>Dainton</a:t>
            </a:r>
            <a:r>
              <a:rPr lang="en-US" sz="1000" dirty="0"/>
              <a:t> (Liverpool)</a:t>
            </a:r>
          </a:p>
          <a:p>
            <a:r>
              <a:rPr lang="en-US" sz="1000" dirty="0"/>
              <a:t>John Ellis (CERN)</a:t>
            </a:r>
          </a:p>
          <a:p>
            <a:r>
              <a:rPr lang="en-US" sz="1000" dirty="0" err="1"/>
              <a:t>Jos</a:t>
            </a:r>
            <a:r>
              <a:rPr lang="en-US" sz="1000" dirty="0"/>
              <a:t> </a:t>
            </a:r>
            <a:r>
              <a:rPr lang="en-US" sz="1000" dirty="0" err="1"/>
              <a:t>Engelen</a:t>
            </a:r>
            <a:r>
              <a:rPr lang="en-US" sz="1000" dirty="0"/>
              <a:t> (CERN)</a:t>
            </a:r>
          </a:p>
          <a:p>
            <a:r>
              <a:rPr lang="en-US" sz="1000" dirty="0"/>
              <a:t>Joel </a:t>
            </a:r>
            <a:r>
              <a:rPr lang="en-US" sz="1000" dirty="0" err="1"/>
              <a:t>Feltesse</a:t>
            </a:r>
            <a:r>
              <a:rPr lang="en-US" sz="1000" dirty="0"/>
              <a:t> (</a:t>
            </a:r>
            <a:r>
              <a:rPr lang="en-US" sz="1000" dirty="0" err="1"/>
              <a:t>Saclay</a:t>
            </a:r>
            <a:r>
              <a:rPr lang="en-US" sz="1000" dirty="0"/>
              <a:t>)</a:t>
            </a:r>
          </a:p>
          <a:p>
            <a:r>
              <a:rPr lang="en-US" sz="1000" dirty="0"/>
              <a:t>Lev </a:t>
            </a:r>
            <a:r>
              <a:rPr lang="en-US" sz="1000" dirty="0" err="1"/>
              <a:t>Lipatov</a:t>
            </a:r>
            <a:r>
              <a:rPr lang="en-US" sz="1000" dirty="0"/>
              <a:t> (</a:t>
            </a:r>
            <a:r>
              <a:rPr lang="en-US" sz="1000" dirty="0" err="1"/>
              <a:t>St.Petersburg</a:t>
            </a:r>
            <a:r>
              <a:rPr lang="en-US" sz="1000" dirty="0"/>
              <a:t>)</a:t>
            </a:r>
          </a:p>
          <a:p>
            <a:r>
              <a:rPr lang="en-US" sz="1000" dirty="0"/>
              <a:t>Roland </a:t>
            </a:r>
            <a:r>
              <a:rPr lang="en-US" sz="1000" dirty="0" err="1"/>
              <a:t>Garoby</a:t>
            </a:r>
            <a:r>
              <a:rPr lang="en-US" sz="1000" dirty="0"/>
              <a:t> (CERN</a:t>
            </a:r>
            <a:r>
              <a:rPr lang="en-US" sz="1000" dirty="0" smtClean="0"/>
              <a:t>)</a:t>
            </a:r>
          </a:p>
          <a:p>
            <a:r>
              <a:rPr lang="en-US" sz="1000" dirty="0"/>
              <a:t>Roland </a:t>
            </a:r>
            <a:r>
              <a:rPr lang="en-US" sz="1000" dirty="0" err="1"/>
              <a:t>Horisberger</a:t>
            </a:r>
            <a:r>
              <a:rPr lang="en-US" sz="1000" dirty="0"/>
              <a:t> (PSI)</a:t>
            </a:r>
          </a:p>
          <a:p>
            <a:r>
              <a:rPr lang="en-US" sz="1000" dirty="0"/>
              <a:t>Young-</a:t>
            </a:r>
            <a:r>
              <a:rPr lang="en-US" sz="1000" dirty="0" err="1"/>
              <a:t>Kee</a:t>
            </a:r>
            <a:r>
              <a:rPr lang="en-US" sz="1000" dirty="0"/>
              <a:t> Kim (</a:t>
            </a:r>
            <a:r>
              <a:rPr lang="en-US" sz="1000" dirty="0" err="1"/>
              <a:t>Fermilab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Aharon</a:t>
            </a:r>
            <a:r>
              <a:rPr lang="en-US" sz="1000" dirty="0"/>
              <a:t> Levy (Tel Aviv)</a:t>
            </a:r>
          </a:p>
          <a:p>
            <a:r>
              <a:rPr lang="en-US" sz="1000" dirty="0" err="1"/>
              <a:t>Karlheinz</a:t>
            </a:r>
            <a:r>
              <a:rPr lang="en-US" sz="1000" dirty="0"/>
              <a:t> Meier (</a:t>
            </a:r>
            <a:r>
              <a:rPr lang="en-US" sz="1000" dirty="0" smtClean="0"/>
              <a:t>Heidelberg)</a:t>
            </a:r>
            <a:endParaRPr lang="en-US" sz="1000" dirty="0"/>
          </a:p>
          <a:p>
            <a:r>
              <a:rPr lang="en-US" sz="1000" dirty="0"/>
              <a:t>Richard Milner (Bates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Joachim </a:t>
            </a:r>
            <a:r>
              <a:rPr lang="en-US" sz="1000" dirty="0" err="1" smtClean="0"/>
              <a:t>Mnich</a:t>
            </a:r>
            <a:r>
              <a:rPr lang="en-US" sz="1000" dirty="0" smtClean="0"/>
              <a:t> (DESY)</a:t>
            </a:r>
          </a:p>
          <a:p>
            <a:r>
              <a:rPr lang="en-US" sz="1000" dirty="0"/>
              <a:t>Steven Myers, (CERN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Tatsuya </a:t>
            </a:r>
            <a:r>
              <a:rPr lang="en-US" sz="1000" dirty="0" err="1" smtClean="0"/>
              <a:t>Nakada</a:t>
            </a:r>
            <a:r>
              <a:rPr lang="en-US" sz="1000" dirty="0" smtClean="0"/>
              <a:t> (Lausanne, ECFA)</a:t>
            </a:r>
          </a:p>
          <a:p>
            <a:r>
              <a:rPr lang="en-US" sz="1000" dirty="0" smtClean="0"/>
              <a:t>Guenther </a:t>
            </a:r>
            <a:r>
              <a:rPr lang="en-US" sz="1000" dirty="0" err="1"/>
              <a:t>Rosner</a:t>
            </a:r>
            <a:r>
              <a:rPr lang="en-US" sz="1000" dirty="0"/>
              <a:t> (Glasgow, </a:t>
            </a:r>
            <a:r>
              <a:rPr lang="en-US" sz="1000" dirty="0" err="1"/>
              <a:t>NuPECC</a:t>
            </a:r>
            <a:r>
              <a:rPr lang="en-US" sz="1000" dirty="0"/>
              <a:t>)</a:t>
            </a:r>
          </a:p>
          <a:p>
            <a:r>
              <a:rPr lang="en-US" sz="1000" dirty="0"/>
              <a:t>Alexander </a:t>
            </a:r>
            <a:r>
              <a:rPr lang="en-US" sz="1000" dirty="0" err="1"/>
              <a:t>Skrinsky</a:t>
            </a:r>
            <a:r>
              <a:rPr lang="en-US" sz="1000" dirty="0"/>
              <a:t> (Novosibirsk)</a:t>
            </a:r>
          </a:p>
          <a:p>
            <a:r>
              <a:rPr lang="en-US" sz="1000" dirty="0"/>
              <a:t>Anthony Thomas (</a:t>
            </a:r>
            <a:r>
              <a:rPr lang="en-US" sz="1000" dirty="0" err="1"/>
              <a:t>Jlab</a:t>
            </a:r>
            <a:r>
              <a:rPr lang="en-US" sz="1000" dirty="0"/>
              <a:t>)</a:t>
            </a:r>
          </a:p>
          <a:p>
            <a:r>
              <a:rPr lang="en-US" sz="1000" dirty="0"/>
              <a:t>Steven </a:t>
            </a:r>
            <a:r>
              <a:rPr lang="en-US" sz="1000" dirty="0" err="1"/>
              <a:t>Vigdor</a:t>
            </a:r>
            <a:r>
              <a:rPr lang="en-US" sz="1000" dirty="0"/>
              <a:t> (BNL)</a:t>
            </a:r>
          </a:p>
          <a:p>
            <a:r>
              <a:rPr lang="en-US" sz="1000" dirty="0"/>
              <a:t>Frank </a:t>
            </a:r>
            <a:r>
              <a:rPr lang="en-US" sz="1000" dirty="0" err="1"/>
              <a:t>Wilczek</a:t>
            </a:r>
            <a:r>
              <a:rPr lang="en-US" sz="1000" dirty="0"/>
              <a:t> (MIT)</a:t>
            </a:r>
          </a:p>
          <a:p>
            <a:r>
              <a:rPr lang="en-US" sz="1000" dirty="0"/>
              <a:t>Ferdinand </a:t>
            </a:r>
            <a:r>
              <a:rPr lang="en-US" sz="1000" dirty="0" err="1"/>
              <a:t>Willeke</a:t>
            </a:r>
            <a:r>
              <a:rPr lang="en-US" sz="1000" dirty="0"/>
              <a:t> (BNL)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971" y="1368671"/>
            <a:ext cx="2416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1F497D"/>
                </a:solidFill>
              </a:rPr>
              <a:t>Scientific Advisory Committee</a:t>
            </a:r>
            <a:endParaRPr lang="en-US" sz="1400" b="1" dirty="0">
              <a:solidFill>
                <a:srgbClr val="1F497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4017" y="3478696"/>
            <a:ext cx="1672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1F497D"/>
                </a:solidFill>
              </a:rPr>
              <a:t>Steering Committee</a:t>
            </a:r>
            <a:endParaRPr lang="en-US" sz="1400" b="1" dirty="0">
              <a:solidFill>
                <a:srgbClr val="1F497D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91323" y="6581001"/>
            <a:ext cx="1864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1F497D"/>
                </a:solidFill>
              </a:rPr>
              <a:t>Working Group </a:t>
            </a:r>
            <a:r>
              <a:rPr lang="en-US" sz="1200" b="1" dirty="0" err="1" smtClean="0">
                <a:solidFill>
                  <a:srgbClr val="1F497D"/>
                </a:solidFill>
              </a:rPr>
              <a:t>Convenors</a:t>
            </a:r>
            <a:endParaRPr lang="en-US" sz="1200" b="1" dirty="0">
              <a:solidFill>
                <a:srgbClr val="1F497D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2609"/>
          </a:xfrm>
          <a:solidFill>
            <a:srgbClr val="D1B039">
              <a:alpha val="25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1F497D"/>
                </a:solidFill>
              </a:rPr>
              <a:t>Organisation</a:t>
            </a:r>
            <a:r>
              <a:rPr lang="en-US" sz="2800" b="1" dirty="0">
                <a:solidFill>
                  <a:srgbClr val="1F497D"/>
                </a:solidFill>
              </a:rPr>
              <a:t> </a:t>
            </a:r>
            <a:r>
              <a:rPr lang="en-US" sz="2800" b="1" dirty="0" smtClean="0">
                <a:solidFill>
                  <a:srgbClr val="1F497D"/>
                </a:solidFill>
              </a:rPr>
              <a:t>for the CDR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27688" y="1214782"/>
            <a:ext cx="1466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1F497D"/>
                </a:solidFill>
              </a:rPr>
              <a:t>Referees of CERN</a:t>
            </a:r>
            <a:endParaRPr lang="en-US" sz="1400" b="1" dirty="0">
              <a:solidFill>
                <a:srgbClr val="1F497D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385" y="1949726"/>
            <a:ext cx="2962179" cy="4219996"/>
          </a:xfrm>
          <a:prstGeom prst="rect">
            <a:avLst/>
          </a:prstGeom>
          <a:ln w="25400">
            <a:solidFill>
              <a:srgbClr val="1F497D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Final Remarks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2151" y="663851"/>
            <a:ext cx="8550087" cy="6494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The CDR draft is currently being written  </a:t>
            </a:r>
            <a:r>
              <a:rPr lang="en-US" sz="1600" dirty="0" smtClean="0"/>
              <a:t>(140 pages on </a:t>
            </a:r>
            <a:r>
              <a:rPr lang="en-US" sz="1600" dirty="0" err="1" smtClean="0"/>
              <a:t>svn</a:t>
            </a:r>
            <a:r>
              <a:rPr lang="en-US" sz="1600" dirty="0" smtClean="0"/>
              <a:t>) by perhaps 100 authors.</a:t>
            </a:r>
          </a:p>
          <a:p>
            <a:r>
              <a:rPr lang="en-US" sz="1600" dirty="0" smtClean="0"/>
              <a:t>November 12/13: 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</a:t>
            </a:r>
            <a:r>
              <a:rPr lang="en-US" sz="1600" dirty="0" err="1" smtClean="0"/>
              <a:t>LHeC</a:t>
            </a:r>
            <a:r>
              <a:rPr lang="en-US" sz="1600" dirty="0" smtClean="0"/>
              <a:t> Workshop.         December and January for completion and updates</a:t>
            </a:r>
          </a:p>
          <a:p>
            <a:r>
              <a:rPr lang="en-US" sz="1600" dirty="0" smtClean="0"/>
              <a:t>February/March for referees to comment, followed  by updating the CDR</a:t>
            </a:r>
          </a:p>
          <a:p>
            <a:r>
              <a:rPr lang="en-US" sz="1600" dirty="0" smtClean="0"/>
              <a:t>Cost estimate </a:t>
            </a:r>
            <a:r>
              <a:rPr lang="en-US" sz="1600" dirty="0" err="1" smtClean="0"/>
              <a:t>organised</a:t>
            </a:r>
            <a:r>
              <a:rPr lang="en-US" sz="1600" dirty="0" smtClean="0"/>
              <a:t> by CERN                                               Print in spring 2011</a:t>
            </a:r>
          </a:p>
          <a:p>
            <a:endParaRPr lang="en-US" sz="1600" dirty="0" smtClean="0"/>
          </a:p>
          <a:p>
            <a:r>
              <a:rPr lang="en-US" sz="1600" b="1" dirty="0" smtClean="0"/>
              <a:t>Issues of present concern and attention</a:t>
            </a:r>
            <a:r>
              <a:rPr lang="en-US" sz="1600" dirty="0" smtClean="0"/>
              <a:t>:    Coherence, plots, text for all chapters. </a:t>
            </a:r>
          </a:p>
          <a:p>
            <a:r>
              <a:rPr lang="en-US" sz="1600" dirty="0" smtClean="0"/>
              <a:t>Detailed IR layout with masks and absorbers – </a:t>
            </a:r>
            <a:r>
              <a:rPr lang="en-US" sz="1600" dirty="0" err="1" smtClean="0"/>
              <a:t>finalisation</a:t>
            </a:r>
            <a:r>
              <a:rPr lang="en-US" sz="1600" dirty="0" smtClean="0"/>
              <a:t> of detector concept</a:t>
            </a:r>
          </a:p>
          <a:p>
            <a:r>
              <a:rPr lang="en-US" sz="1600" dirty="0" smtClean="0"/>
              <a:t>Understanding and write-up of necessary R+D steps</a:t>
            </a:r>
          </a:p>
          <a:p>
            <a:endParaRPr lang="en-US" sz="1600" dirty="0" smtClean="0"/>
          </a:p>
          <a:p>
            <a:r>
              <a:rPr lang="en-US" sz="1600" dirty="0" smtClean="0"/>
              <a:t>For the continuation of the project, </a:t>
            </a:r>
            <a:r>
              <a:rPr lang="en-US" sz="1600" b="1" dirty="0" smtClean="0"/>
              <a:t>a new mandate/expressions of interest</a:t>
            </a:r>
            <a:r>
              <a:rPr lang="en-US" sz="1600" dirty="0" smtClean="0"/>
              <a:t> by ECFA and </a:t>
            </a:r>
            <a:r>
              <a:rPr lang="en-US" sz="1600" dirty="0" err="1" smtClean="0"/>
              <a:t>NuPECC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are essential, which allow to adapt the </a:t>
            </a:r>
            <a:r>
              <a:rPr lang="en-US" sz="1600" dirty="0" err="1" smtClean="0"/>
              <a:t>organisation</a:t>
            </a:r>
            <a:r>
              <a:rPr lang="en-US" sz="1600" dirty="0" smtClean="0"/>
              <a:t> of the further work, together with CERN.</a:t>
            </a:r>
          </a:p>
          <a:p>
            <a:endParaRPr lang="en-US" sz="1600" dirty="0" smtClean="0"/>
          </a:p>
          <a:p>
            <a:r>
              <a:rPr lang="en-US" sz="1600" b="1" dirty="0" smtClean="0"/>
              <a:t>The Ring </a:t>
            </a:r>
            <a:r>
              <a:rPr lang="en-US" sz="1600" dirty="0" smtClean="0"/>
              <a:t>(which has </a:t>
            </a:r>
            <a:r>
              <a:rPr lang="en-US" sz="1600" dirty="0" err="1" smtClean="0"/>
              <a:t>Linac</a:t>
            </a:r>
            <a:r>
              <a:rPr lang="en-US" sz="1600" dirty="0" smtClean="0"/>
              <a:t> elements)  has high </a:t>
            </a:r>
            <a:r>
              <a:rPr lang="en-US" sz="1600" dirty="0" err="1" smtClean="0"/>
              <a:t>lumi</a:t>
            </a:r>
            <a:r>
              <a:rPr lang="en-US" sz="1600" dirty="0" smtClean="0"/>
              <a:t> with both charges,  reserve for high luminosity and estimated lepton </a:t>
            </a:r>
            <a:r>
              <a:rPr lang="en-US" sz="1600" dirty="0" err="1" smtClean="0"/>
              <a:t>polarisation</a:t>
            </a:r>
            <a:r>
              <a:rPr lang="en-US" sz="1600" dirty="0" smtClean="0"/>
              <a:t> between 25 and 40%. It looks easier to build but is hard to install.</a:t>
            </a:r>
          </a:p>
          <a:p>
            <a:endParaRPr lang="en-US" sz="1600" dirty="0" smtClean="0"/>
          </a:p>
          <a:p>
            <a:r>
              <a:rPr lang="en-US" sz="1600" b="1" dirty="0" smtClean="0"/>
              <a:t>The </a:t>
            </a:r>
            <a:r>
              <a:rPr lang="en-US" sz="1600" b="1" dirty="0" err="1" smtClean="0"/>
              <a:t>Linac</a:t>
            </a:r>
            <a:r>
              <a:rPr lang="en-US" sz="1600" b="1" dirty="0" smtClean="0"/>
              <a:t> </a:t>
            </a:r>
            <a:r>
              <a:rPr lang="en-US" sz="1600" dirty="0" smtClean="0"/>
              <a:t>(which has arcs..) with ER has high </a:t>
            </a:r>
            <a:r>
              <a:rPr lang="en-US" sz="1600" dirty="0" err="1" smtClean="0"/>
              <a:t>lumi</a:t>
            </a:r>
            <a:r>
              <a:rPr lang="en-US" sz="1600" dirty="0" smtClean="0"/>
              <a:t> for </a:t>
            </a:r>
            <a:r>
              <a:rPr lang="en-US" sz="1600" dirty="0" err="1" smtClean="0"/>
              <a:t>e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 and &gt;80% </a:t>
            </a:r>
            <a:r>
              <a:rPr lang="en-US" sz="1600" dirty="0" err="1" smtClean="0"/>
              <a:t>polarisation</a:t>
            </a:r>
            <a:r>
              <a:rPr lang="en-US" sz="1600" dirty="0" smtClean="0"/>
              <a:t>, yet is much less luminous for </a:t>
            </a:r>
            <a:r>
              <a:rPr lang="en-US" sz="1600" dirty="0" err="1" smtClean="0"/>
              <a:t>e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. It is challenging to build but easier to install. </a:t>
            </a:r>
          </a:p>
          <a:p>
            <a:endParaRPr lang="en-US" sz="1600" dirty="0" smtClean="0"/>
          </a:p>
          <a:p>
            <a:r>
              <a:rPr lang="en-US" sz="1600" dirty="0" smtClean="0"/>
              <a:t>It has been decided early on to </a:t>
            </a:r>
            <a:r>
              <a:rPr lang="en-US" sz="1600" b="1" dirty="0" smtClean="0"/>
              <a:t>first conclude the design work and then choose L </a:t>
            </a:r>
            <a:r>
              <a:rPr lang="en-US" sz="1600" b="1" dirty="0" err="1" smtClean="0"/>
              <a:t>vs</a:t>
            </a:r>
            <a:r>
              <a:rPr lang="en-US" sz="1600" b="1" dirty="0" smtClean="0"/>
              <a:t> R</a:t>
            </a:r>
            <a:r>
              <a:rPr lang="en-US" sz="1600" dirty="0" smtClean="0"/>
              <a:t>. This is not</a:t>
            </a:r>
          </a:p>
          <a:p>
            <a:r>
              <a:rPr lang="en-US" sz="1600" dirty="0" smtClean="0"/>
              <a:t>unrelated to the LHC. The CDR also has a section on a 140 </a:t>
            </a:r>
            <a:r>
              <a:rPr lang="en-US" sz="1600" dirty="0" err="1" smtClean="0"/>
              <a:t>GeV</a:t>
            </a:r>
            <a:r>
              <a:rPr lang="en-US" sz="1600" dirty="0" smtClean="0"/>
              <a:t> straight LINAC, which would need more than 100 MW to exceed 10</a:t>
            </a:r>
            <a:r>
              <a:rPr lang="en-US" sz="1600" baseline="30000" dirty="0" smtClean="0"/>
              <a:t>32</a:t>
            </a:r>
            <a:r>
              <a:rPr lang="en-US" sz="1600" dirty="0" smtClean="0"/>
              <a:t> luminosity (and thus extraordinary physics reasons to be built). </a:t>
            </a:r>
          </a:p>
          <a:p>
            <a:endParaRPr lang="en-US" sz="1600" dirty="0" smtClean="0"/>
          </a:p>
          <a:p>
            <a:r>
              <a:rPr lang="en-US" sz="1600" b="1" dirty="0" smtClean="0"/>
              <a:t>The detector  </a:t>
            </a:r>
            <a:r>
              <a:rPr lang="en-US" sz="1600" dirty="0" smtClean="0"/>
              <a:t>will and can be based on ‘existing’ technology, but it </a:t>
            </a:r>
            <a:r>
              <a:rPr lang="en-US" sz="1600" b="1" dirty="0" smtClean="0"/>
              <a:t>needs 10 years </a:t>
            </a:r>
            <a:r>
              <a:rPr lang="en-US" sz="1600" dirty="0" smtClean="0"/>
              <a:t>too.</a:t>
            </a:r>
          </a:p>
          <a:p>
            <a:endParaRPr lang="en-US" sz="1600" dirty="0" smtClean="0">
              <a:solidFill>
                <a:srgbClr val="1F497D"/>
              </a:solidFill>
            </a:endParaRPr>
          </a:p>
          <a:p>
            <a:r>
              <a:rPr lang="en-US" sz="1600" dirty="0" smtClean="0"/>
              <a:t>The </a:t>
            </a:r>
            <a:r>
              <a:rPr lang="en-US" sz="1600" dirty="0" err="1" smtClean="0"/>
              <a:t>LHeC</a:t>
            </a:r>
            <a:r>
              <a:rPr lang="en-US" sz="1600" dirty="0" smtClean="0"/>
              <a:t> is worth an intensified, broadened effort, but cannot ignore </a:t>
            </a:r>
            <a:r>
              <a:rPr lang="en-US" sz="1600" b="1" dirty="0" smtClean="0"/>
              <a:t>the pace of the  LHC clock</a:t>
            </a:r>
            <a:r>
              <a:rPr lang="en-US" sz="16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1304"/>
            <a:ext cx="7772400" cy="66385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Thanks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8347" y="4711822"/>
            <a:ext cx="6613939" cy="138383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855812" y="6095652"/>
            <a:ext cx="1189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Gell</a:t>
            </a:r>
            <a:r>
              <a:rPr lang="en-US" sz="1200" dirty="0"/>
              <a:t>-</a:t>
            </a:r>
            <a:r>
              <a:rPr lang="en-US" sz="1200" dirty="0" smtClean="0"/>
              <a:t>Mann 1966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325917" y="1247913"/>
            <a:ext cx="6364242" cy="2800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 the many experts in engineering, accelerators, detectors, experimental</a:t>
            </a:r>
          </a:p>
          <a:p>
            <a:r>
              <a:rPr lang="en-US" sz="1600" dirty="0" smtClean="0"/>
              <a:t>physics, software, theory and politics for their engagement in this project,</a:t>
            </a:r>
          </a:p>
          <a:p>
            <a:r>
              <a:rPr lang="en-US" sz="1600" dirty="0" smtClean="0"/>
              <a:t>which was launched in 2007 by the SPC, CERN and ECFA and approaches</a:t>
            </a:r>
          </a:p>
          <a:p>
            <a:r>
              <a:rPr lang="en-US" sz="1600" dirty="0" smtClean="0"/>
              <a:t>completion of its first phase in the attempt to reach the real world.</a:t>
            </a:r>
          </a:p>
          <a:p>
            <a:r>
              <a:rPr lang="en-US" sz="1600" dirty="0" smtClean="0"/>
              <a:t> </a:t>
            </a:r>
          </a:p>
          <a:p>
            <a:r>
              <a:rPr lang="en-US" sz="1600" dirty="0" smtClean="0"/>
              <a:t>Particular thanks to the directors of CERN, to ECFA and </a:t>
            </a:r>
            <a:r>
              <a:rPr lang="en-US" sz="1600" dirty="0" err="1" smtClean="0"/>
              <a:t>NuPECC</a:t>
            </a:r>
            <a:r>
              <a:rPr lang="en-US" sz="1600" dirty="0" smtClean="0"/>
              <a:t> for their</a:t>
            </a:r>
          </a:p>
          <a:p>
            <a:r>
              <a:rPr lang="en-US" sz="1600" dirty="0" smtClean="0"/>
              <a:t>attention and support. </a:t>
            </a:r>
          </a:p>
          <a:p>
            <a:endParaRPr lang="en-US" sz="1600" dirty="0" smtClean="0"/>
          </a:p>
          <a:p>
            <a:r>
              <a:rPr lang="en-US" sz="1600" dirty="0" smtClean="0"/>
              <a:t>Personal thanks to Patricia Mage, to my Liverpool colleagues for extending</a:t>
            </a:r>
          </a:p>
          <a:p>
            <a:r>
              <a:rPr lang="en-US" sz="1600" dirty="0" smtClean="0"/>
              <a:t>their understanding of academic freedom to </a:t>
            </a:r>
            <a:r>
              <a:rPr lang="en-US" sz="1600" smtClean="0"/>
              <a:t>my</a:t>
            </a:r>
            <a:r>
              <a:rPr lang="en-US" sz="1600" smtClean="0"/>
              <a:t> ‘hobby’ </a:t>
            </a:r>
            <a:r>
              <a:rPr lang="en-US" sz="1600" dirty="0" smtClean="0"/>
              <a:t>and many old and</a:t>
            </a:r>
          </a:p>
          <a:p>
            <a:r>
              <a:rPr lang="en-US" sz="1600" dirty="0" smtClean="0"/>
              <a:t>new friends.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911955" y="773043"/>
            <a:ext cx="1774845" cy="341632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BINP Novosibirsk</a:t>
            </a:r>
          </a:p>
          <a:p>
            <a:r>
              <a:rPr lang="en-US" dirty="0" smtClean="0"/>
              <a:t>BNL</a:t>
            </a:r>
          </a:p>
          <a:p>
            <a:r>
              <a:rPr lang="en-US" dirty="0" smtClean="0"/>
              <a:t>CERN</a:t>
            </a:r>
          </a:p>
          <a:p>
            <a:r>
              <a:rPr lang="en-US" dirty="0" smtClean="0"/>
              <a:t>Cockcroft </a:t>
            </a:r>
          </a:p>
          <a:p>
            <a:r>
              <a:rPr lang="en-US" dirty="0" smtClean="0"/>
              <a:t>Cornell</a:t>
            </a:r>
          </a:p>
          <a:p>
            <a:r>
              <a:rPr lang="en-US" dirty="0" smtClean="0"/>
              <a:t>DESY</a:t>
            </a:r>
          </a:p>
          <a:p>
            <a:r>
              <a:rPr lang="en-US" dirty="0" smtClean="0"/>
              <a:t>EPFL Lausanne</a:t>
            </a:r>
          </a:p>
          <a:p>
            <a:r>
              <a:rPr lang="en-US" dirty="0" err="1" smtClean="0"/>
              <a:t>Jlab</a:t>
            </a:r>
            <a:endParaRPr lang="en-US" dirty="0" smtClean="0"/>
          </a:p>
          <a:p>
            <a:r>
              <a:rPr lang="en-US" dirty="0" smtClean="0"/>
              <a:t>KEK</a:t>
            </a:r>
          </a:p>
          <a:p>
            <a:r>
              <a:rPr lang="en-US" dirty="0" smtClean="0"/>
              <a:t>Liverpool U</a:t>
            </a:r>
          </a:p>
          <a:p>
            <a:r>
              <a:rPr lang="en-US" dirty="0" smtClean="0"/>
              <a:t>SLAC</a:t>
            </a:r>
          </a:p>
          <a:p>
            <a:r>
              <a:rPr lang="en-US" dirty="0" smtClean="0"/>
              <a:t>TAC Turkey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RF</a:t>
            </a:r>
            <a:endParaRPr lang="en-US" sz="2800" b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51137"/>
            <a:ext cx="6671372" cy="6470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1F497D"/>
                </a:solidFill>
              </a:rPr>
              <a:t>LHeC</a:t>
            </a:r>
            <a:r>
              <a:rPr lang="en-US" sz="2800" b="1" dirty="0" smtClean="0">
                <a:solidFill>
                  <a:srgbClr val="1F497D"/>
                </a:solidFill>
              </a:rPr>
              <a:t> Physics -1 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7974" y="960783"/>
            <a:ext cx="6900334" cy="5539979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Grand unification? </a:t>
            </a:r>
            <a:r>
              <a:rPr lang="en-US" dirty="0" err="1" smtClean="0"/>
              <a:t>α</a:t>
            </a:r>
            <a:r>
              <a:rPr lang="en-US" baseline="-25000" dirty="0" err="1" smtClean="0"/>
              <a:t>s</a:t>
            </a:r>
            <a:r>
              <a:rPr lang="en-US" dirty="0" smtClean="0"/>
              <a:t> to per mille accuracy: jets </a:t>
            </a:r>
            <a:r>
              <a:rPr lang="en-US" dirty="0" err="1" smtClean="0"/>
              <a:t>vs</a:t>
            </a:r>
            <a:r>
              <a:rPr lang="en-US" dirty="0" smtClean="0"/>
              <a:t> inclusive</a:t>
            </a:r>
            <a:endParaRPr lang="en-US" dirty="0" smtClean="0">
              <a:sym typeface="Wingdings"/>
            </a:endParaRPr>
          </a:p>
          <a:p>
            <a:pPr marL="342900" indent="-342900"/>
            <a:r>
              <a:rPr lang="en-US" dirty="0" smtClean="0">
                <a:sym typeface="Wingdings"/>
              </a:rPr>
              <a:t>                </a:t>
            </a:r>
            <a:r>
              <a:rPr lang="en-US" dirty="0" err="1" smtClean="0">
                <a:sym typeface="Wingdings"/>
              </a:rPr>
              <a:t>ultraprecision</a:t>
            </a:r>
            <a:r>
              <a:rPr lang="en-US" dirty="0" smtClean="0">
                <a:sym typeface="Wingdings"/>
              </a:rPr>
              <a:t> DIS </a:t>
            </a:r>
            <a:r>
              <a:rPr lang="en-US" dirty="0" err="1" smtClean="0">
                <a:sym typeface="Wingdings"/>
              </a:rPr>
              <a:t>programme</a:t>
            </a:r>
            <a:r>
              <a:rPr lang="en-US" dirty="0" smtClean="0">
                <a:sym typeface="Wingdings"/>
              </a:rPr>
              <a:t>: </a:t>
            </a:r>
            <a:r>
              <a:rPr lang="en-US" dirty="0" err="1" smtClean="0">
                <a:sym typeface="Wingdings"/>
              </a:rPr>
              <a:t>N</a:t>
            </a:r>
            <a:r>
              <a:rPr lang="en-US" baseline="30000" dirty="0" err="1" smtClean="0">
                <a:sym typeface="Wingdings"/>
              </a:rPr>
              <a:t>k</a:t>
            </a:r>
            <a:r>
              <a:rPr lang="en-US" dirty="0" err="1" smtClean="0">
                <a:sym typeface="Wingdings"/>
              </a:rPr>
              <a:t>LO</a:t>
            </a:r>
            <a:r>
              <a:rPr lang="en-US" dirty="0" smtClean="0">
                <a:sym typeface="Wingdings"/>
              </a:rPr>
              <a:t>, charm, beauty, </a:t>
            </a:r>
            <a:r>
              <a:rPr lang="en-US" dirty="0" err="1" smtClean="0">
                <a:sym typeface="Wingdings"/>
              </a:rPr>
              <a:t>ep/eD</a:t>
            </a:r>
            <a:r>
              <a:rPr lang="en-US" dirty="0" smtClean="0">
                <a:sym typeface="Wingdings"/>
              </a:rPr>
              <a:t>,..</a:t>
            </a:r>
          </a:p>
          <a:p>
            <a:pPr marL="342900" indent="-342900"/>
            <a:endParaRPr lang="en-US" dirty="0" smtClean="0">
              <a:sym typeface="Wingdings"/>
            </a:endParaRPr>
          </a:p>
          <a:p>
            <a:pPr marL="342900" indent="-342900">
              <a:buAutoNum type="arabicPeriod" startAt="2"/>
            </a:pPr>
            <a:r>
              <a:rPr lang="en-US" dirty="0" smtClean="0">
                <a:sym typeface="Wingdings"/>
              </a:rPr>
              <a:t>A new phase of </a:t>
            </a:r>
            <a:r>
              <a:rPr lang="en-US" dirty="0" err="1" smtClean="0">
                <a:sym typeface="Wingdings"/>
              </a:rPr>
              <a:t>hadronic</a:t>
            </a:r>
            <a:r>
              <a:rPr lang="en-US" dirty="0" smtClean="0">
                <a:sym typeface="Wingdings"/>
              </a:rPr>
              <a:t> matter: high densities, small </a:t>
            </a:r>
            <a:r>
              <a:rPr lang="en-US" dirty="0" err="1" smtClean="0"/>
              <a:t>α</a:t>
            </a:r>
            <a:r>
              <a:rPr lang="en-US" baseline="-25000" dirty="0" err="1" smtClean="0"/>
              <a:t>s</a:t>
            </a:r>
            <a:r>
              <a:rPr lang="en-US" baseline="-25000" dirty="0" smtClean="0"/>
              <a:t>     </a:t>
            </a:r>
          </a:p>
          <a:p>
            <a:pPr marL="342900" indent="-342900"/>
            <a:r>
              <a:rPr lang="en-US" baseline="-25000" dirty="0" smtClean="0"/>
              <a:t> </a:t>
            </a:r>
            <a:r>
              <a:rPr lang="en-US" dirty="0" smtClean="0"/>
              <a:t>                saturation of the gluon density? BFKL-Planck scale</a:t>
            </a:r>
          </a:p>
          <a:p>
            <a:pPr marL="342900" indent="-342900"/>
            <a:r>
              <a:rPr lang="en-US" dirty="0" smtClean="0"/>
              <a:t>                 </a:t>
            </a:r>
            <a:r>
              <a:rPr lang="en-US" dirty="0" err="1" smtClean="0"/>
              <a:t>superhigh</a:t>
            </a:r>
            <a:r>
              <a:rPr lang="en-US" dirty="0" smtClean="0"/>
              <a:t>-energy neutrino physics (</a:t>
            </a:r>
            <a:r>
              <a:rPr lang="en-US" dirty="0" err="1" smtClean="0"/>
              <a:t>p</a:t>
            </a:r>
            <a:r>
              <a:rPr lang="en-US" dirty="0" smtClean="0"/>
              <a:t>-N)</a:t>
            </a:r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 startAt="3"/>
            </a:pPr>
            <a:r>
              <a:rPr lang="en-US" dirty="0" err="1" smtClean="0"/>
              <a:t>Partons</a:t>
            </a:r>
            <a:r>
              <a:rPr lang="en-US" dirty="0" smtClean="0"/>
              <a:t> in nuclei (4 orders of magnitude extension)</a:t>
            </a:r>
          </a:p>
          <a:p>
            <a:pPr marL="342900" indent="-342900"/>
            <a:r>
              <a:rPr lang="en-US" dirty="0" smtClean="0"/>
              <a:t>                 saturation in </a:t>
            </a:r>
            <a:r>
              <a:rPr lang="en-US" dirty="0" err="1" smtClean="0"/>
              <a:t>eA</a:t>
            </a:r>
            <a:r>
              <a:rPr lang="en-US" dirty="0" smtClean="0"/>
              <a:t> (A</a:t>
            </a:r>
            <a:r>
              <a:rPr lang="en-US" baseline="30000" dirty="0" smtClean="0"/>
              <a:t>1/3</a:t>
            </a:r>
            <a:r>
              <a:rPr lang="en-US" dirty="0" smtClean="0"/>
              <a:t>?), nuclear </a:t>
            </a:r>
            <a:r>
              <a:rPr lang="en-US" dirty="0" err="1" smtClean="0"/>
              <a:t>parton</a:t>
            </a:r>
            <a:r>
              <a:rPr lang="en-US" dirty="0" smtClean="0"/>
              <a:t> distributions</a:t>
            </a:r>
          </a:p>
          <a:p>
            <a:pPr marL="342900" indent="-342900"/>
            <a:r>
              <a:rPr lang="en-US" dirty="0" smtClean="0"/>
              <a:t>                 black body limit of F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dirty="0" err="1" smtClean="0"/>
              <a:t>colour</a:t>
            </a:r>
            <a:r>
              <a:rPr lang="en-US" dirty="0" smtClean="0"/>
              <a:t> transparency, …</a:t>
            </a:r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 startAt="4"/>
            </a:pPr>
            <a:r>
              <a:rPr lang="en-US" dirty="0" smtClean="0"/>
              <a:t>Novel QCD phenomena</a:t>
            </a:r>
          </a:p>
          <a:p>
            <a:pPr marL="342900" indent="-342900"/>
            <a:r>
              <a:rPr lang="en-US" dirty="0" smtClean="0"/>
              <a:t>                  </a:t>
            </a:r>
            <a:r>
              <a:rPr lang="en-US" dirty="0" err="1" smtClean="0"/>
              <a:t>instantons</a:t>
            </a:r>
            <a:r>
              <a:rPr lang="en-US" dirty="0" smtClean="0"/>
              <a:t>, </a:t>
            </a:r>
            <a:r>
              <a:rPr lang="en-US" dirty="0" err="1" smtClean="0"/>
              <a:t>odderons</a:t>
            </a:r>
            <a:r>
              <a:rPr lang="en-US" dirty="0" smtClean="0"/>
              <a:t>, hidden </a:t>
            </a:r>
            <a:r>
              <a:rPr lang="en-US" dirty="0" err="1" smtClean="0"/>
              <a:t>colour</a:t>
            </a:r>
            <a:r>
              <a:rPr lang="en-US" dirty="0" smtClean="0"/>
              <a:t>, sea=</a:t>
            </a:r>
            <a:r>
              <a:rPr lang="en-US" dirty="0" err="1" smtClean="0"/>
              <a:t>antiquarks</a:t>
            </a:r>
            <a:r>
              <a:rPr lang="en-US" dirty="0" smtClean="0"/>
              <a:t> (strange)</a:t>
            </a:r>
          </a:p>
          <a:p>
            <a:pPr marL="342900" indent="-342900"/>
            <a:r>
              <a:rPr lang="en-US" dirty="0" smtClean="0"/>
              <a:t>                  </a:t>
            </a:r>
          </a:p>
          <a:p>
            <a:pPr marL="342900" indent="-342900">
              <a:buAutoNum type="arabicPeriod" startAt="5"/>
            </a:pPr>
            <a:r>
              <a:rPr lang="en-US" dirty="0" err="1" smtClean="0"/>
              <a:t>Complementarity</a:t>
            </a:r>
            <a:r>
              <a:rPr lang="en-US" dirty="0" smtClean="0"/>
              <a:t> to new physics at the LHC</a:t>
            </a:r>
          </a:p>
          <a:p>
            <a:pPr marL="342900" indent="-342900"/>
            <a:r>
              <a:rPr lang="en-US" dirty="0" smtClean="0"/>
              <a:t>                   LQ spectroscopy, </a:t>
            </a:r>
            <a:r>
              <a:rPr lang="en-US" dirty="0" err="1" smtClean="0"/>
              <a:t>eeqq</a:t>
            </a:r>
            <a:r>
              <a:rPr lang="en-US" dirty="0" smtClean="0"/>
              <a:t> CI, Higgs, </a:t>
            </a:r>
            <a:r>
              <a:rPr lang="en-US" dirty="0" err="1" smtClean="0"/>
              <a:t>e</a:t>
            </a:r>
            <a:r>
              <a:rPr lang="en-US" baseline="30000" dirty="0" smtClean="0"/>
              <a:t>*</a:t>
            </a:r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 startAt="6"/>
            </a:pPr>
            <a:r>
              <a:rPr lang="en-US" dirty="0" smtClean="0">
                <a:sym typeface="Wingdings"/>
              </a:rPr>
              <a:t>Complete unfolding of </a:t>
            </a:r>
            <a:r>
              <a:rPr lang="en-US" dirty="0" err="1" smtClean="0">
                <a:sym typeface="Wingdings"/>
              </a:rPr>
              <a:t>partonic</a:t>
            </a:r>
            <a:r>
              <a:rPr lang="en-US" dirty="0" smtClean="0">
                <a:sym typeface="Wingdings"/>
              </a:rPr>
              <a:t> content of the proton, </a:t>
            </a:r>
          </a:p>
          <a:p>
            <a:pPr marL="342900" indent="-342900"/>
            <a:r>
              <a:rPr lang="en-US" dirty="0" smtClean="0">
                <a:sym typeface="Wingdings"/>
              </a:rPr>
              <a:t>                   direct and in QCD</a:t>
            </a:r>
            <a:endParaRPr lang="en-US" dirty="0" smtClean="0"/>
          </a:p>
          <a:p>
            <a:pPr marL="342900" indent="-342900"/>
            <a:endParaRPr lang="en-US" baseline="30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2 solenoid detector concept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14" y="895876"/>
            <a:ext cx="7719693" cy="57021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24681" y="1088661"/>
            <a:ext cx="2143191" cy="385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  <a:ln w="3175">
            <a:solidFill>
              <a:schemeClr val="tx1"/>
            </a:solidFill>
          </a:ln>
        </p:spPr>
        <p:txBody>
          <a:bodyPr/>
          <a:lstStyle/>
          <a:p>
            <a:r>
              <a:rPr lang="de-CH" dirty="0" smtClean="0"/>
              <a:t>Ring-Ring Cryogenics (basics)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0981" y="1700808"/>
            <a:ext cx="4221339" cy="3049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75856" y="4509120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/>
              <a:t>ATLAS by-pass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6396" y="5445224"/>
            <a:ext cx="4169766" cy="72008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 flipH="1">
            <a:off x="539552" y="4725144"/>
            <a:ext cx="936104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flipH="1">
            <a:off x="1907704" y="4725144"/>
            <a:ext cx="936104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rot="10800000">
            <a:off x="539552" y="4869160"/>
            <a:ext cx="57606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39552" y="5013176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beam</a:t>
            </a:r>
            <a:endParaRPr lang="en-US" sz="1200" dirty="0"/>
          </a:p>
        </p:txBody>
      </p:sp>
      <p:cxnSp>
        <p:nvCxnSpPr>
          <p:cNvPr id="34" name="Straight Arrow Connector 33"/>
          <p:cNvCxnSpPr/>
          <p:nvPr/>
        </p:nvCxnSpPr>
        <p:spPr>
          <a:xfrm rot="10800000" flipV="1">
            <a:off x="2987824" y="4509120"/>
            <a:ext cx="720080" cy="1424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 flipH="1">
            <a:off x="6804248" y="1844824"/>
            <a:ext cx="17281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660232" y="1484784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String of cryomodules</a:t>
            </a:r>
            <a:endParaRPr lang="en-US" sz="1200" dirty="0"/>
          </a:p>
        </p:txBody>
      </p:sp>
      <p:sp>
        <p:nvSpPr>
          <p:cNvPr id="38" name="Oval 37"/>
          <p:cNvSpPr/>
          <p:nvPr/>
        </p:nvSpPr>
        <p:spPr>
          <a:xfrm>
            <a:off x="1259632" y="4509120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971600" y="4232121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cryoplant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1763688" y="4797152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String of cryomodules</a:t>
            </a:r>
            <a:endParaRPr lang="en-US" sz="1200" dirty="0"/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6228184" y="1844824"/>
            <a:ext cx="50405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8532440" y="1689775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8100392" y="1412776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cryoplant</a:t>
            </a:r>
            <a:endParaRPr lang="en-US" sz="1200" dirty="0"/>
          </a:p>
        </p:txBody>
      </p:sp>
      <p:cxnSp>
        <p:nvCxnSpPr>
          <p:cNvPr id="54" name="Straight Arrow Connector 53"/>
          <p:cNvCxnSpPr/>
          <p:nvPr/>
        </p:nvCxnSpPr>
        <p:spPr>
          <a:xfrm rot="10800000">
            <a:off x="8244408" y="1772816"/>
            <a:ext cx="21602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1547664" y="4509120"/>
            <a:ext cx="288032" cy="720080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403648" y="5199583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ATLAS area</a:t>
            </a:r>
            <a:endParaRPr lang="en-US" sz="1200" dirty="0"/>
          </a:p>
        </p:txBody>
      </p:sp>
      <p:cxnSp>
        <p:nvCxnSpPr>
          <p:cNvPr id="59" name="Straight Arrow Connector 58"/>
          <p:cNvCxnSpPr/>
          <p:nvPr/>
        </p:nvCxnSpPr>
        <p:spPr>
          <a:xfrm rot="16200000" flipH="1">
            <a:off x="4932040" y="4725144"/>
            <a:ext cx="36004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932040" y="5085184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/>
              <a:t>Injector</a:t>
            </a:r>
            <a:endParaRPr lang="en-US" sz="16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6444208" y="4797152"/>
            <a:ext cx="2627784" cy="1384995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400" b="1" dirty="0" smtClean="0"/>
              <a:t>Injector</a:t>
            </a:r>
            <a:r>
              <a:rPr lang="de-CH" sz="1400" dirty="0" smtClean="0"/>
              <a:t>:</a:t>
            </a:r>
          </a:p>
          <a:p>
            <a:r>
              <a:rPr lang="de-CH" sz="1400" dirty="0" smtClean="0"/>
              <a:t>12 ILC (XFEL) cryomodules. Intermittend operation. Operation temp. 2K.</a:t>
            </a:r>
          </a:p>
          <a:p>
            <a:r>
              <a:rPr lang="de-CH" sz="1400" dirty="0" smtClean="0"/>
              <a:t>Cryoplant of modest size </a:t>
            </a:r>
          </a:p>
          <a:p>
            <a:r>
              <a:rPr lang="de-CH" sz="1400" dirty="0" smtClean="0"/>
              <a:t>(0.2 kW @ 2 K)  </a:t>
            </a:r>
            <a:endParaRPr lang="en-US" sz="1400" dirty="0"/>
          </a:p>
        </p:txBody>
      </p:sp>
      <p:sp>
        <p:nvSpPr>
          <p:cNvPr id="63" name="TextBox 62"/>
          <p:cNvSpPr txBox="1"/>
          <p:nvPr/>
        </p:nvSpPr>
        <p:spPr>
          <a:xfrm>
            <a:off x="5508104" y="1484784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/>
              <a:t>CMS by-pass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1475656" y="4581128"/>
            <a:ext cx="576064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rot="5400000">
            <a:off x="1115616" y="4581128"/>
            <a:ext cx="72008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07504" y="1196752"/>
            <a:ext cx="3096344" cy="2893100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400" dirty="0" smtClean="0"/>
              <a:t>For the CMS and ATLAS bypasses are considered:</a:t>
            </a:r>
          </a:p>
          <a:p>
            <a:pPr marL="228600" indent="-228600">
              <a:buAutoNum type="arabicPeriod"/>
            </a:pPr>
            <a:r>
              <a:rPr lang="de-CH" sz="1400" dirty="0" smtClean="0"/>
              <a:t>LHC type cryomodules (400 MHZ)</a:t>
            </a:r>
          </a:p>
          <a:p>
            <a:pPr marL="228600" indent="-228600">
              <a:buAutoNum type="arabicPeriod"/>
            </a:pPr>
            <a:r>
              <a:rPr lang="de-CH" sz="1400" dirty="0" smtClean="0"/>
              <a:t>SPL type cryomodules (704 MHz)</a:t>
            </a:r>
          </a:p>
          <a:p>
            <a:pPr marL="228600" indent="-228600">
              <a:buAutoNum type="arabicPeriod"/>
            </a:pPr>
            <a:endParaRPr lang="de-CH" sz="1400" dirty="0" smtClean="0"/>
          </a:p>
          <a:p>
            <a:pPr marL="228600" indent="-228600"/>
            <a:r>
              <a:rPr lang="de-CH" sz="1400" dirty="0" smtClean="0"/>
              <a:t>Cryogenics requirements</a:t>
            </a:r>
          </a:p>
          <a:p>
            <a:pPr marL="228600" indent="-228600">
              <a:buAutoNum type="arabicPeriod"/>
            </a:pPr>
            <a:r>
              <a:rPr lang="de-CH" sz="1400" dirty="0" smtClean="0"/>
              <a:t>4.5 K operation. Two cryoplants of approx.  10 kW @ 4.5 K each. El. power approx. 5 MW  total.</a:t>
            </a:r>
          </a:p>
          <a:p>
            <a:pPr marL="228600" indent="-228600">
              <a:buAutoNum type="arabicPeriod"/>
            </a:pPr>
            <a:r>
              <a:rPr lang="de-CH" sz="1400" dirty="0" smtClean="0"/>
              <a:t>2 K operation. The installed power of the cryoplants is a function of acc. field (to be determined). (El. power comparable to 1.)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3675"/>
            <a:ext cx="9144000" cy="720725"/>
          </a:xfrm>
        </p:spPr>
        <p:txBody>
          <a:bodyPr/>
          <a:lstStyle/>
          <a:p>
            <a:pPr eaLnBrk="1" hangingPunct="1"/>
            <a:r>
              <a:rPr lang="en-US" sz="3600" u="sng" smtClean="0">
                <a:solidFill>
                  <a:srgbClr val="FF0000"/>
                </a:solidFill>
                <a:latin typeface="Garamond" charset="0"/>
                <a:ea typeface="Garamond" charset="0"/>
                <a:cs typeface="Garamond" charset="0"/>
              </a:rPr>
              <a:t>Time Considerations for an LHeC Installation: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76200" y="1066800"/>
            <a:ext cx="9042400" cy="5200650"/>
            <a:chOff x="288" y="2160"/>
            <a:chExt cx="5696" cy="3276"/>
          </a:xfrm>
        </p:grpSpPr>
        <p:sp>
          <p:nvSpPr>
            <p:cNvPr id="19462" name="Rectangle 13"/>
            <p:cNvSpPr>
              <a:spLocks noChangeArrowheads="1"/>
            </p:cNvSpPr>
            <p:nvPr/>
          </p:nvSpPr>
          <p:spPr bwMode="auto">
            <a:xfrm>
              <a:off x="288" y="225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algn="l" eaLnBrk="1" hangingPunct="1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463" name="Text Box 14"/>
            <p:cNvSpPr txBox="1">
              <a:spLocks noChangeArrowheads="1"/>
            </p:cNvSpPr>
            <p:nvPr/>
          </p:nvSpPr>
          <p:spPr bwMode="auto">
            <a:xfrm>
              <a:off x="674" y="2160"/>
              <a:ext cx="5310" cy="3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>
                  <a:solidFill>
                    <a:srgbClr val="3333CC"/>
                  </a:solidFill>
                </a:rPr>
                <a:t>LHC upgrade plans:</a:t>
              </a:r>
              <a:endParaRPr lang="en-US">
                <a:solidFill>
                  <a:srgbClr val="000000"/>
                </a:solidFill>
              </a:endParaRPr>
            </a:p>
            <a:p>
              <a:pPr algn="l" eaLnBrk="1" hangingPunct="1">
                <a:buFont typeface="Wingdings" charset="2"/>
                <a:buChar char="è"/>
              </a:pPr>
              <a:r>
                <a:rPr lang="en-US" sz="2200">
                  <a:solidFill>
                    <a:srgbClr val="800000"/>
                  </a:solidFill>
                  <a:sym typeface="Wingdings" charset="2"/>
                </a:rPr>
                <a:t> HiLumi upgrade planned for 2020 with goal of </a:t>
              </a:r>
            </a:p>
            <a:p>
              <a:pPr lvl="1" algn="l" eaLnBrk="1" hangingPunct="1">
                <a:buFont typeface="Wingdings" charset="2"/>
                <a:buChar char="è"/>
              </a:pPr>
              <a:r>
                <a:rPr lang="en-US" sz="2200">
                  <a:solidFill>
                    <a:srgbClr val="27551F"/>
                  </a:solidFill>
                  <a:sym typeface="Wingdings" charset="2"/>
                </a:rPr>
                <a:t> an average luminosity of 5 10</a:t>
              </a:r>
              <a:r>
                <a:rPr lang="en-US" sz="2200" baseline="30000">
                  <a:solidFill>
                    <a:srgbClr val="27551F"/>
                  </a:solidFill>
                  <a:sym typeface="Wingdings" charset="2"/>
                </a:rPr>
                <a:t>34</a:t>
              </a:r>
              <a:r>
                <a:rPr lang="en-US" sz="2200">
                  <a:solidFill>
                    <a:srgbClr val="27551F"/>
                  </a:solidFill>
                  <a:sym typeface="Wingdings" charset="2"/>
                </a:rPr>
                <a:t> cm</a:t>
              </a:r>
              <a:r>
                <a:rPr lang="en-US" sz="2200" baseline="30000">
                  <a:solidFill>
                    <a:srgbClr val="27551F"/>
                  </a:solidFill>
                  <a:sym typeface="Wingdings" charset="2"/>
                </a:rPr>
                <a:t>-2 </a:t>
              </a:r>
              <a:r>
                <a:rPr lang="en-US" sz="2200">
                  <a:solidFill>
                    <a:srgbClr val="27551F"/>
                  </a:solidFill>
                  <a:sym typeface="Wingdings" charset="2"/>
                </a:rPr>
                <a:t>sec</a:t>
              </a:r>
              <a:r>
                <a:rPr lang="en-US" sz="2200" baseline="30000">
                  <a:solidFill>
                    <a:srgbClr val="27551F"/>
                  </a:solidFill>
                  <a:sym typeface="Wingdings" charset="2"/>
                </a:rPr>
                <a:t>-1 </a:t>
              </a:r>
              <a:endParaRPr lang="en-US" sz="2200">
                <a:solidFill>
                  <a:srgbClr val="27551F"/>
                </a:solidFill>
                <a:sym typeface="Wingdings" charset="2"/>
              </a:endParaRPr>
            </a:p>
            <a:p>
              <a:pPr lvl="1" algn="l" eaLnBrk="1" hangingPunct="1">
                <a:buFont typeface="Wingdings" charset="2"/>
                <a:buChar char="è"/>
              </a:pPr>
              <a:r>
                <a:rPr lang="en-US" sz="2200">
                  <a:solidFill>
                    <a:srgbClr val="27551F"/>
                  </a:solidFill>
                  <a:sym typeface="Wingdings" charset="2"/>
                </a:rPr>
                <a:t> an integrated luminosity of 250fb</a:t>
              </a:r>
              <a:r>
                <a:rPr lang="en-US" sz="2200" baseline="30000">
                  <a:solidFill>
                    <a:srgbClr val="27551F"/>
                  </a:solidFill>
                  <a:sym typeface="Wingdings" charset="2"/>
                </a:rPr>
                <a:t>-1 </a:t>
              </a:r>
              <a:r>
                <a:rPr lang="en-US" sz="2200">
                  <a:solidFill>
                    <a:srgbClr val="27551F"/>
                  </a:solidFill>
                  <a:sym typeface="Wingdings" charset="2"/>
                </a:rPr>
                <a:t>per year and </a:t>
              </a:r>
            </a:p>
            <a:p>
              <a:pPr lvl="1" algn="l" eaLnBrk="1" hangingPunct="1">
                <a:buFont typeface="Wingdings" charset="2"/>
                <a:buChar char="è"/>
              </a:pPr>
              <a:r>
                <a:rPr lang="en-US" sz="2200">
                  <a:solidFill>
                    <a:srgbClr val="27551F"/>
                  </a:solidFill>
                  <a:sym typeface="Wingdings" charset="2"/>
                </a:rPr>
                <a:t> a total of 3000 fb-1 over the lifetime of the LHC.</a:t>
              </a:r>
            </a:p>
            <a:p>
              <a:pPr algn="l" eaLnBrk="1" hangingPunct="1">
                <a:buFont typeface="Wingdings" charset="2"/>
                <a:buChar char="è"/>
              </a:pPr>
              <a:r>
                <a:rPr lang="en-US" sz="2200">
                  <a:solidFill>
                    <a:srgbClr val="800000"/>
                  </a:solidFill>
                  <a:sym typeface="Wingdings" charset="2"/>
                </a:rPr>
                <a:t> With the HiLumi parameters the LHC will reach the lifetime goal of</a:t>
              </a:r>
            </a:p>
            <a:p>
              <a:pPr algn="l" eaLnBrk="1" hangingPunct="1"/>
              <a:r>
                <a:rPr lang="en-US" sz="2200">
                  <a:solidFill>
                    <a:srgbClr val="800000"/>
                  </a:solidFill>
                  <a:sym typeface="Wingdings" charset="2"/>
                </a:rPr>
                <a:t>     3000 fb</a:t>
              </a:r>
              <a:r>
                <a:rPr lang="en-US" sz="2200" baseline="30000">
                  <a:solidFill>
                    <a:srgbClr val="800000"/>
                  </a:solidFill>
                  <a:sym typeface="Wingdings" charset="2"/>
                </a:rPr>
                <a:t>-1 </a:t>
              </a:r>
              <a:r>
                <a:rPr lang="en-US" sz="2200">
                  <a:solidFill>
                    <a:srgbClr val="800000"/>
                  </a:solidFill>
                  <a:sym typeface="Wingdings" charset="2"/>
                </a:rPr>
                <a:t>by 2030 to 2035 depending on the efficiency of the HiLumi </a:t>
              </a:r>
            </a:p>
            <a:p>
              <a:pPr algn="l" eaLnBrk="1" hangingPunct="1"/>
              <a:r>
                <a:rPr lang="en-US" sz="2200">
                  <a:solidFill>
                    <a:srgbClr val="800000"/>
                  </a:solidFill>
                  <a:sym typeface="Wingdings" charset="2"/>
                </a:rPr>
                <a:t>     commissioning performance ramp up.</a:t>
              </a:r>
            </a:p>
            <a:p>
              <a:pPr algn="l" eaLnBrk="1" hangingPunct="1">
                <a:buFont typeface="Wingdings" charset="2"/>
                <a:buChar char="è"/>
              </a:pPr>
              <a:r>
                <a:rPr lang="en-US" sz="2200">
                  <a:solidFill>
                    <a:srgbClr val="800000"/>
                  </a:solidFill>
                  <a:sym typeface="Wingdings" charset="2"/>
                </a:rPr>
                <a:t> Aiming for a minimum of 10 years of exploitation for the LHeC this</a:t>
              </a:r>
            </a:p>
            <a:p>
              <a:pPr algn="l" eaLnBrk="1" hangingPunct="1"/>
              <a:r>
                <a:rPr lang="en-US" sz="2200">
                  <a:solidFill>
                    <a:srgbClr val="800000"/>
                  </a:solidFill>
                  <a:sym typeface="Wingdings" charset="2"/>
                </a:rPr>
                <a:t>     requires start of LHeC operation by about 2020 </a:t>
              </a:r>
            </a:p>
            <a:p>
              <a:pPr algn="l" eaLnBrk="1" hangingPunct="1">
                <a:buFont typeface="Wingdings" charset="2"/>
                <a:buChar char="è"/>
              </a:pPr>
              <a:r>
                <a:rPr lang="en-US" sz="2200">
                  <a:solidFill>
                    <a:srgbClr val="800000"/>
                  </a:solidFill>
                  <a:sym typeface="Wingdings" charset="2"/>
                </a:rPr>
                <a:t> Based on the experience of other projects (e.g. LEP, XFEL and LHC),</a:t>
              </a:r>
            </a:p>
            <a:p>
              <a:pPr algn="l" eaLnBrk="1" hangingPunct="1"/>
              <a:r>
                <a:rPr lang="en-US" sz="2200">
                  <a:solidFill>
                    <a:srgbClr val="800000"/>
                  </a:solidFill>
                  <a:sym typeface="Wingdings" charset="2"/>
                </a:rPr>
                <a:t>     a large facility like the LHeC will require 1-2 years of installation; </a:t>
              </a:r>
            </a:p>
            <a:p>
              <a:pPr algn="l" eaLnBrk="1" hangingPunct="1"/>
              <a:r>
                <a:rPr lang="en-US" sz="2200">
                  <a:solidFill>
                    <a:srgbClr val="800000"/>
                  </a:solidFill>
                  <a:sym typeface="Wingdings" charset="2"/>
                </a:rPr>
                <a:t>     ca. 3 years of production including pre-series production; plus ca</a:t>
              </a:r>
            </a:p>
            <a:p>
              <a:pPr algn="l" eaLnBrk="1" hangingPunct="1"/>
              <a:r>
                <a:rPr lang="en-US" sz="2200">
                  <a:solidFill>
                    <a:srgbClr val="800000"/>
                  </a:solidFill>
                  <a:sym typeface="Wingdings" charset="2"/>
                </a:rPr>
                <a:t>     1-2 years of test bench operation of the key components</a:t>
              </a:r>
            </a:p>
            <a:p>
              <a:pPr algn="l" eaLnBrk="1" hangingPunct="1">
                <a:buFont typeface="Wingdings" charset="2"/>
                <a:buChar char="è"/>
              </a:pPr>
              <a:r>
                <a:rPr lang="en-US" sz="2200">
                  <a:solidFill>
                    <a:srgbClr val="800000"/>
                  </a:solidFill>
                  <a:sym typeface="Wingdings" charset="2"/>
                </a:rPr>
                <a:t> Total installation time of 5 to 7 years.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9367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smtClean="0">
                <a:solidFill>
                  <a:srgbClr val="FF0000"/>
                </a:solidFill>
              </a:rPr>
              <a:t>Civil Engineering Requirements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76200" y="990600"/>
            <a:ext cx="9239250" cy="2554288"/>
            <a:chOff x="288" y="2160"/>
            <a:chExt cx="5820" cy="1609"/>
          </a:xfrm>
        </p:grpSpPr>
        <p:sp>
          <p:nvSpPr>
            <p:cNvPr id="21513" name="Rectangle 13"/>
            <p:cNvSpPr>
              <a:spLocks noChangeArrowheads="1"/>
            </p:cNvSpPr>
            <p:nvPr/>
          </p:nvSpPr>
          <p:spPr bwMode="auto">
            <a:xfrm>
              <a:off x="288" y="225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algn="l" eaLnBrk="1" hangingPunct="1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1514" name="Text Box 14"/>
            <p:cNvSpPr txBox="1">
              <a:spLocks noChangeArrowheads="1"/>
            </p:cNvSpPr>
            <p:nvPr/>
          </p:nvSpPr>
          <p:spPr bwMode="auto">
            <a:xfrm>
              <a:off x="674" y="2160"/>
              <a:ext cx="5434" cy="1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2600">
                  <a:solidFill>
                    <a:srgbClr val="3333CC"/>
                  </a:solidFill>
                </a:rPr>
                <a:t>Energy recovery linac option for linac-ring design:</a:t>
              </a:r>
            </a:p>
            <a:p>
              <a:pPr algn="l" eaLnBrk="1" hangingPunct="1"/>
              <a:r>
                <a:rPr lang="en-US">
                  <a:solidFill>
                    <a:srgbClr val="000000"/>
                  </a:solidFill>
                </a:rPr>
                <a:t>total tunnel length of ca. 10km (similar to 500 GeV CLIC option):</a:t>
              </a:r>
            </a:p>
            <a:p>
              <a:pPr algn="l" eaLnBrk="1" hangingPunct="1">
                <a:buFont typeface="Wingdings" charset="2"/>
                <a:buChar char="è"/>
              </a:pPr>
              <a:r>
                <a:rPr lang="en-US" sz="2200">
                  <a:solidFill>
                    <a:srgbClr val="800000"/>
                  </a:solidFill>
                  <a:sym typeface="Wingdings" charset="2"/>
                </a:rPr>
                <a:t> 4 years for civil engineering</a:t>
              </a:r>
            </a:p>
            <a:p>
              <a:pPr algn="l" eaLnBrk="1" hangingPunct="1">
                <a:buFont typeface="Wingdings" charset="2"/>
                <a:buChar char="è"/>
              </a:pPr>
              <a:r>
                <a:rPr lang="en-US" sz="2200">
                  <a:solidFill>
                    <a:srgbClr val="800000"/>
                  </a:solidFill>
                  <a:sym typeface="Wingdings" charset="2"/>
                </a:rPr>
                <a:t> 2 years of service installation (piping, cabling, EL general services)</a:t>
              </a:r>
            </a:p>
            <a:p>
              <a:pPr algn="l" eaLnBrk="1" hangingPunct="1">
                <a:buFont typeface="Wingdings" charset="2"/>
                <a:buChar char="è"/>
              </a:pPr>
              <a:r>
                <a:rPr lang="en-US" sz="2200">
                  <a:solidFill>
                    <a:srgbClr val="800000"/>
                  </a:solidFill>
                  <a:sym typeface="Wingdings" charset="2"/>
                </a:rPr>
                <a:t> 2 years of actual machine installation</a:t>
              </a:r>
            </a:p>
            <a:p>
              <a:pPr algn="l" eaLnBrk="1" hangingPunct="1">
                <a:buFont typeface="Wingdings" charset="2"/>
                <a:buChar char="è"/>
              </a:pPr>
              <a:r>
                <a:rPr lang="en-US" sz="2200">
                  <a:solidFill>
                    <a:srgbClr val="27551F"/>
                  </a:solidFill>
                  <a:sym typeface="Wingdings" charset="2"/>
                </a:rPr>
                <a:t> Total of 6 years with partial overlap of some of these activities</a:t>
              </a:r>
            </a:p>
            <a:p>
              <a:pPr algn="l" eaLnBrk="1" hangingPunct="1"/>
              <a:r>
                <a:rPr lang="en-US" sz="2200">
                  <a:solidFill>
                    <a:srgbClr val="27551F"/>
                  </a:solidFill>
                  <a:sym typeface="Wingdings" charset="2"/>
                </a:rPr>
                <a:t>      </a:t>
              </a:r>
              <a:r>
                <a:rPr lang="en-US" sz="1800">
                  <a:solidFill>
                    <a:srgbClr val="27551F"/>
                  </a:solidFill>
                  <a:sym typeface="Wingdings" charset="2"/>
                </a:rPr>
                <a:t>(Not counting any time for legal preparations for construction on communal property!)</a:t>
              </a:r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76200" y="3575050"/>
            <a:ext cx="9202738" cy="2616200"/>
            <a:chOff x="288" y="2160"/>
            <a:chExt cx="5797" cy="1648"/>
          </a:xfrm>
        </p:grpSpPr>
        <p:sp>
          <p:nvSpPr>
            <p:cNvPr id="21511" name="Rectangle 13"/>
            <p:cNvSpPr>
              <a:spLocks noChangeArrowheads="1"/>
            </p:cNvSpPr>
            <p:nvPr/>
          </p:nvSpPr>
          <p:spPr bwMode="auto">
            <a:xfrm>
              <a:off x="288" y="225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algn="l" eaLnBrk="1" hangingPunct="1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1512" name="Text Box 14"/>
            <p:cNvSpPr txBox="1">
              <a:spLocks noChangeArrowheads="1"/>
            </p:cNvSpPr>
            <p:nvPr/>
          </p:nvSpPr>
          <p:spPr bwMode="auto">
            <a:xfrm>
              <a:off x="674" y="2160"/>
              <a:ext cx="5411" cy="1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2600">
                  <a:solidFill>
                    <a:srgbClr val="3333CC"/>
                  </a:solidFill>
                </a:rPr>
                <a:t>Bypass for ring-ring option:</a:t>
              </a:r>
            </a:p>
            <a:p>
              <a:pPr algn="l" eaLnBrk="1" hangingPunct="1"/>
              <a:r>
                <a:rPr lang="en-US">
                  <a:solidFill>
                    <a:srgbClr val="000000"/>
                  </a:solidFill>
                </a:rPr>
                <a:t>Total tunnel length of ca. 2km (ca. 500 on either side of experiment)</a:t>
              </a:r>
            </a:p>
            <a:p>
              <a:pPr algn="l" eaLnBrk="1" hangingPunct="1"/>
              <a:r>
                <a:rPr lang="en-US">
                  <a:solidFill>
                    <a:srgbClr val="000000"/>
                  </a:solidFill>
                </a:rPr>
                <a:t>But also requires two access shafts (safety)</a:t>
              </a:r>
            </a:p>
            <a:p>
              <a:pPr algn="l" eaLnBrk="1" hangingPunct="1"/>
              <a:r>
                <a:rPr lang="en-US">
                  <a:solidFill>
                    <a:srgbClr val="000000"/>
                  </a:solidFill>
                </a:rPr>
                <a:t>Requires dedicated alcoves for Klystrons and RF system </a:t>
              </a:r>
            </a:p>
            <a:p>
              <a:pPr algn="l" eaLnBrk="1" hangingPunct="1">
                <a:buFont typeface="Wingdings" charset="2"/>
                <a:buChar char="è"/>
              </a:pPr>
              <a:r>
                <a:rPr lang="en-US" sz="2200">
                  <a:solidFill>
                    <a:srgbClr val="800000"/>
                  </a:solidFill>
                  <a:sym typeface="Wingdings" charset="2"/>
                </a:rPr>
                <a:t> perhaps slightly shorter intervention time as for Linac-Ring options </a:t>
              </a:r>
            </a:p>
            <a:p>
              <a:pPr algn="l" eaLnBrk="1" hangingPunct="1">
                <a:buFont typeface="Wingdings" charset="2"/>
                <a:buChar char="è"/>
              </a:pPr>
              <a:r>
                <a:rPr lang="en-US" sz="2200">
                  <a:solidFill>
                    <a:srgbClr val="27551F"/>
                  </a:solidFill>
                  <a:sym typeface="Wingdings" charset="2"/>
                </a:rPr>
                <a:t> Total of 5 years with partial overall of some of these activities</a:t>
              </a:r>
            </a:p>
            <a:p>
              <a:pPr algn="l" eaLnBrk="1" hangingPunct="1"/>
              <a:r>
                <a:rPr lang="en-US" sz="2200">
                  <a:solidFill>
                    <a:srgbClr val="27551F"/>
                  </a:solidFill>
                  <a:sym typeface="Wingdings" charset="2"/>
                </a:rPr>
                <a:t>     </a:t>
              </a:r>
              <a:r>
                <a:rPr lang="en-US" sz="2200">
                  <a:solidFill>
                    <a:srgbClr val="800000"/>
                  </a:solidFill>
                  <a:sym typeface="Wingdings" charset="2"/>
                </a:rPr>
                <a:t>(Civil engineering for injector complex not considered here)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3627"/>
            <a:ext cx="7772400" cy="66385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CDR in 2010/2011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6000" y="1568174"/>
            <a:ext cx="7499920" cy="313932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April   - DIS and QCD Workshop at Florence (DIS10)</a:t>
            </a:r>
          </a:p>
          <a:p>
            <a:r>
              <a:rPr lang="en-US" dirty="0" smtClean="0"/>
              <a:t>May    - KEK IPAC</a:t>
            </a:r>
          </a:p>
          <a:p>
            <a:r>
              <a:rPr lang="en-US" dirty="0" smtClean="0"/>
              <a:t>              </a:t>
            </a:r>
            <a:r>
              <a:rPr lang="en-US" dirty="0" err="1" smtClean="0"/>
              <a:t>NuPECC</a:t>
            </a:r>
            <a:r>
              <a:rPr lang="en-US" dirty="0" smtClean="0"/>
              <a:t> at Madrid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LHeC</a:t>
            </a:r>
            <a:r>
              <a:rPr lang="en-US" dirty="0" smtClean="0">
                <a:sym typeface="Wingdings"/>
              </a:rPr>
              <a:t> on Long Range Plan (Roadmap)  </a:t>
            </a:r>
            <a:endParaRPr lang="en-US" dirty="0" smtClean="0"/>
          </a:p>
          <a:p>
            <a:r>
              <a:rPr lang="en-US" dirty="0" smtClean="0"/>
              <a:t>June   - CERN SPC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Reported to Council</a:t>
            </a:r>
            <a:endParaRPr lang="en-US" dirty="0" smtClean="0"/>
          </a:p>
          <a:p>
            <a:r>
              <a:rPr lang="en-US" dirty="0" smtClean="0"/>
              <a:t>July     - ICHEP at Paris</a:t>
            </a:r>
          </a:p>
          <a:p>
            <a:r>
              <a:rPr lang="en-US" dirty="0" smtClean="0"/>
              <a:t>October – Dipole Prototype (Novosibirsk) successfully tested</a:t>
            </a:r>
          </a:p>
          <a:p>
            <a:r>
              <a:rPr lang="en-US" dirty="0" smtClean="0"/>
              <a:t>November – 3</a:t>
            </a:r>
            <a:r>
              <a:rPr lang="en-US" baseline="30000" dirty="0" smtClean="0"/>
              <a:t>rd</a:t>
            </a:r>
            <a:r>
              <a:rPr lang="en-US" dirty="0" smtClean="0"/>
              <a:t> CERN-ECFA-</a:t>
            </a:r>
            <a:r>
              <a:rPr lang="en-US" dirty="0" err="1" smtClean="0"/>
              <a:t>NuPECC</a:t>
            </a:r>
            <a:r>
              <a:rPr lang="en-US" dirty="0" smtClean="0"/>
              <a:t> Workshop (12/13.11.) </a:t>
            </a:r>
            <a:r>
              <a:rPr lang="en-US" dirty="0" smtClean="0">
                <a:solidFill>
                  <a:srgbClr val="1F497D"/>
                </a:solidFill>
              </a:rPr>
              <a:t>http://cern.ch/lhec</a:t>
            </a:r>
          </a:p>
          <a:p>
            <a:endParaRPr lang="en-US" dirty="0" smtClean="0"/>
          </a:p>
          <a:p>
            <a:r>
              <a:rPr lang="en-US" dirty="0" smtClean="0"/>
              <a:t>December/January – Completion/editing of CDR</a:t>
            </a:r>
          </a:p>
          <a:p>
            <a:r>
              <a:rPr lang="en-US" dirty="0" smtClean="0"/>
              <a:t>February/March – Refereeing</a:t>
            </a:r>
          </a:p>
          <a:p>
            <a:r>
              <a:rPr lang="en-US" dirty="0" smtClean="0"/>
              <a:t>April/May – Update and Print 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18435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Strong Coupling Constant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425" y="1266825"/>
            <a:ext cx="35782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4800600" y="1074738"/>
            <a:ext cx="346514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sym typeface="Symbol" charset="2"/>
              </a:rPr>
              <a:t></a:t>
            </a:r>
            <a:r>
              <a:rPr lang="en-US" sz="1600" b="1" baseline="-25000" dirty="0" err="1">
                <a:solidFill>
                  <a:srgbClr val="FF0000"/>
                </a:solidFill>
                <a:sym typeface="Symbol" charset="2"/>
              </a:rPr>
              <a:t>s</a:t>
            </a:r>
            <a:r>
              <a:rPr lang="en-US" sz="1600" b="1" dirty="0">
                <a:solidFill>
                  <a:srgbClr val="FF0000"/>
                </a:solidFill>
                <a:sym typeface="Symbol" charset="2"/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least known of coupling constants</a:t>
            </a:r>
            <a:r>
              <a:rPr lang="en-US" sz="1400" b="1" dirty="0"/>
              <a:t> </a:t>
            </a:r>
          </a:p>
          <a:p>
            <a:r>
              <a:rPr lang="en-US" sz="1400" dirty="0"/>
              <a:t>Grand Unification predictions suffer from </a:t>
            </a:r>
            <a:r>
              <a:rPr lang="en-US" sz="1400" dirty="0" err="1">
                <a:sym typeface="Symbol" charset="2"/>
              </a:rPr>
              <a:t></a:t>
            </a:r>
            <a:r>
              <a:rPr lang="en-US" sz="1400" baseline="-25000" dirty="0" err="1">
                <a:sym typeface="Symbol" charset="2"/>
              </a:rPr>
              <a:t>s</a:t>
            </a:r>
            <a:r>
              <a:rPr lang="en-US" sz="1400" dirty="0"/>
              <a:t> </a:t>
            </a:r>
          </a:p>
          <a:p>
            <a:endParaRPr lang="en-US" sz="1400" b="1" dirty="0"/>
          </a:p>
          <a:p>
            <a:r>
              <a:rPr lang="en-US" sz="1400" b="1" dirty="0"/>
              <a:t>DIS tends to be lower than world average</a:t>
            </a:r>
          </a:p>
          <a:p>
            <a:endParaRPr lang="en-US" sz="1400" b="1" dirty="0"/>
          </a:p>
          <a:p>
            <a:r>
              <a:rPr lang="en-US" sz="1400" b="1" dirty="0" err="1">
                <a:solidFill>
                  <a:srgbClr val="FF0000"/>
                </a:solidFill>
              </a:rPr>
              <a:t>LHeC</a:t>
            </a:r>
            <a:r>
              <a:rPr lang="en-US" sz="1400" b="1" dirty="0">
                <a:solidFill>
                  <a:srgbClr val="FF0000"/>
                </a:solidFill>
              </a:rPr>
              <a:t>: per mille accuracy </a:t>
            </a:r>
            <a:r>
              <a:rPr lang="en-US" sz="1400" b="1" dirty="0" err="1">
                <a:solidFill>
                  <a:srgbClr val="FF0000"/>
                </a:solidFill>
              </a:rPr>
              <a:t>indep</a:t>
            </a:r>
            <a:r>
              <a:rPr lang="en-US" sz="1400" b="1" dirty="0">
                <a:solidFill>
                  <a:srgbClr val="FF0000"/>
                </a:solidFill>
              </a:rPr>
              <a:t>. of BCDMS.</a:t>
            </a:r>
          </a:p>
          <a:p>
            <a:r>
              <a:rPr lang="en-US" sz="1400" b="1" dirty="0"/>
              <a:t>Challenge to experiment and to </a:t>
            </a:r>
            <a:r>
              <a:rPr lang="en-US" sz="1400" b="1" dirty="0" err="1"/>
              <a:t>h.o</a:t>
            </a:r>
            <a:r>
              <a:rPr lang="en-US" sz="1400" b="1" dirty="0"/>
              <a:t>. QCD</a:t>
            </a:r>
            <a:endParaRPr lang="en-US" b="1" dirty="0"/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822325" y="809625"/>
            <a:ext cx="2914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Simulation of </a:t>
            </a:r>
            <a:r>
              <a:rPr lang="en-US" sz="1200" dirty="0" err="1">
                <a:sym typeface="Symbol" charset="2"/>
              </a:rPr>
              <a:t></a:t>
            </a:r>
            <a:r>
              <a:rPr lang="en-US" sz="1200" baseline="-25000" dirty="0" err="1">
                <a:sym typeface="Symbol" charset="2"/>
              </a:rPr>
              <a:t>s</a:t>
            </a:r>
            <a:r>
              <a:rPr lang="en-US" sz="1200" dirty="0">
                <a:sym typeface="Symbol" charset="2"/>
              </a:rPr>
              <a:t> measurement at </a:t>
            </a:r>
            <a:r>
              <a:rPr lang="en-US" sz="1200" dirty="0" err="1">
                <a:sym typeface="Symbol" charset="2"/>
              </a:rPr>
              <a:t>LHeC</a:t>
            </a:r>
            <a:r>
              <a:rPr lang="en-US" dirty="0"/>
              <a:t> </a:t>
            </a: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288925" y="1470025"/>
            <a:ext cx="444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1/</a:t>
            </a:r>
            <a:r>
              <a:rPr lang="en-US" sz="1400">
                <a:sym typeface="Symbol" charset="2"/>
              </a:rPr>
              <a:t></a:t>
            </a:r>
            <a:endParaRPr lang="en-US"/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1092200" y="4084637"/>
            <a:ext cx="24780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MSSM - </a:t>
            </a:r>
            <a:r>
              <a:rPr lang="en-US" sz="1000" dirty="0" err="1"/>
              <a:t>B.Allnach</a:t>
            </a:r>
            <a:r>
              <a:rPr lang="en-US" sz="1000" dirty="0"/>
              <a:t> et al, hep-ex/0403133</a:t>
            </a:r>
            <a:endParaRPr lang="en-US" dirty="0"/>
          </a:p>
        </p:txBody>
      </p:sp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2574925" y="1511300"/>
            <a:ext cx="995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FF"/>
                </a:solidFill>
              </a:rPr>
              <a:t>fine structure</a:t>
            </a:r>
            <a:endParaRPr lang="en-US"/>
          </a:p>
        </p:txBody>
      </p:sp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974725" y="2044700"/>
            <a:ext cx="495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FF00"/>
                </a:solidFill>
              </a:rPr>
              <a:t>weak</a:t>
            </a:r>
            <a:endParaRPr lang="en-US"/>
          </a:p>
        </p:txBody>
      </p:sp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974725" y="3162300"/>
            <a:ext cx="658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strong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3098800"/>
            <a:ext cx="3505200" cy="334962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rot="5400000" flipH="1" flipV="1">
            <a:off x="8153400" y="3162300"/>
            <a:ext cx="15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6763544" y="4401344"/>
            <a:ext cx="2474912" cy="15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044551" y="6448425"/>
            <a:ext cx="3221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J.Bluemlein</a:t>
            </a:r>
            <a:r>
              <a:rPr lang="en-US" sz="1100" dirty="0" smtClean="0"/>
              <a:t> and H. Boettcher, </a:t>
            </a:r>
            <a:r>
              <a:rPr lang="en-US" sz="1100" dirty="0" err="1" smtClean="0"/>
              <a:t>arXiv</a:t>
            </a:r>
            <a:r>
              <a:rPr lang="en-US" sz="1100" dirty="0" smtClean="0"/>
              <a:t> 1005.3013 (2010)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8047849" y="4067502"/>
            <a:ext cx="435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+</a:t>
            </a:r>
            <a:r>
              <a:rPr lang="en-US" sz="1100" dirty="0" err="1" smtClean="0">
                <a:solidFill>
                  <a:srgbClr val="FF0000"/>
                </a:solidFill>
              </a:rPr>
              <a:t>pol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4067502"/>
            <a:ext cx="327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20568" cy="700881"/>
          </a:xfrm>
        </p:spPr>
        <p:txBody>
          <a:bodyPr>
            <a:normAutofit/>
          </a:bodyPr>
          <a:lstStyle/>
          <a:p>
            <a:r>
              <a:rPr lang="en-US" sz="2400" b="1" dirty="0" err="1" smtClean="0"/>
              <a:t>eA</a:t>
            </a:r>
            <a:r>
              <a:rPr lang="en-US" sz="2400" b="1" dirty="0" smtClean="0"/>
              <a:t> </a:t>
            </a:r>
            <a:r>
              <a:rPr lang="en-US" sz="1400" b="1" dirty="0" err="1" smtClean="0">
                <a:sym typeface="Wingdings"/>
              </a:rPr>
              <a:t>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eX</a:t>
            </a:r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2BAA-81C4-184E-8BFA-3AFA3D83D16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598" y="274638"/>
            <a:ext cx="2917569" cy="30019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6347" y="5715000"/>
            <a:ext cx="455142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Extension of kinematic range by 3-4 orders of</a:t>
            </a:r>
          </a:p>
          <a:p>
            <a:r>
              <a:rPr lang="en-US" sz="1600" dirty="0" smtClean="0"/>
              <a:t>magnitude into saturation region (with </a:t>
            </a:r>
            <a:r>
              <a:rPr lang="en-US" sz="1600" dirty="0" err="1" smtClean="0"/>
              <a:t>p</a:t>
            </a:r>
            <a:r>
              <a:rPr lang="en-US" sz="1600" dirty="0" smtClean="0"/>
              <a:t> and A)</a:t>
            </a:r>
          </a:p>
          <a:p>
            <a:r>
              <a:rPr lang="en-US" sz="1600" dirty="0" smtClean="0"/>
              <a:t>Like </a:t>
            </a:r>
            <a:r>
              <a:rPr lang="en-US" sz="1600" dirty="0" err="1" smtClean="0"/>
              <a:t>LHeC</a:t>
            </a:r>
            <a:r>
              <a:rPr lang="en-US" sz="1600" dirty="0" smtClean="0"/>
              <a:t> </a:t>
            </a:r>
            <a:r>
              <a:rPr lang="en-US" sz="1600" dirty="0" err="1" smtClean="0"/>
              <a:t>ep</a:t>
            </a:r>
            <a:r>
              <a:rPr lang="en-US" sz="1600" dirty="0" smtClean="0"/>
              <a:t> without HERA.. (e.g. heavy quarks in </a:t>
            </a:r>
            <a:r>
              <a:rPr lang="en-US" dirty="0" smtClean="0"/>
              <a:t>A)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424" y="3429000"/>
            <a:ext cx="2917742" cy="29323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73" y="840573"/>
            <a:ext cx="5215795" cy="4874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en-US" sz="2800" b="1" dirty="0"/>
              <a:t>Single</a:t>
            </a:r>
            <a:r>
              <a:rPr lang="en-US" sz="2800" b="1" dirty="0" smtClean="0">
                <a:solidFill>
                  <a:srgbClr val="FF0000"/>
                </a:solidFill>
              </a:rPr>
              <a:t> top </a:t>
            </a:r>
            <a:r>
              <a:rPr lang="en-US" sz="2800" b="1" dirty="0" smtClean="0"/>
              <a:t>and </a:t>
            </a:r>
            <a:r>
              <a:rPr lang="en-US" sz="2800" b="1" dirty="0" smtClean="0">
                <a:solidFill>
                  <a:srgbClr val="0000FF"/>
                </a:solidFill>
              </a:rPr>
              <a:t>anti-top  </a:t>
            </a:r>
            <a:r>
              <a:rPr lang="en-US" sz="2800" b="1" dirty="0"/>
              <a:t>Production in</a:t>
            </a:r>
            <a:r>
              <a:rPr lang="en-US" sz="2800" b="1" dirty="0" smtClean="0"/>
              <a:t> Charged </a:t>
            </a:r>
            <a:r>
              <a:rPr lang="en-US" sz="2800" b="1" dirty="0"/>
              <a:t>C</a:t>
            </a:r>
            <a:r>
              <a:rPr lang="en-US" sz="2800" b="1" dirty="0" smtClean="0"/>
              <a:t>urrents</a:t>
            </a:r>
            <a:endParaRPr lang="en-US" sz="2800" dirty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219200"/>
            <a:ext cx="591820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228" name="Object 4"/>
          <p:cNvGraphicFramePr>
            <a:graphicFrameLocks noChangeAspect="1"/>
          </p:cNvGraphicFramePr>
          <p:nvPr/>
        </p:nvGraphicFramePr>
        <p:xfrm>
          <a:off x="2057400" y="1790700"/>
          <a:ext cx="914400" cy="293688"/>
        </p:xfrm>
        <a:graphic>
          <a:graphicData uri="http://schemas.openxmlformats.org/presentationml/2006/ole">
            <p:oleObj spid="_x0000_s49154" name="Equation" r:id="rId5" imgW="635000" imgH="203200" progId="Equation.3">
              <p:embed/>
            </p:oleObj>
          </a:graphicData>
        </a:graphic>
      </p:graphicFrame>
      <p:graphicFrame>
        <p:nvGraphicFramePr>
          <p:cNvPr id="52229" name="Object 5"/>
          <p:cNvGraphicFramePr>
            <a:graphicFrameLocks noChangeAspect="1"/>
          </p:cNvGraphicFramePr>
          <p:nvPr/>
        </p:nvGraphicFramePr>
        <p:xfrm>
          <a:off x="4876800" y="1809750"/>
          <a:ext cx="854075" cy="263525"/>
        </p:xfrm>
        <a:graphic>
          <a:graphicData uri="http://schemas.openxmlformats.org/presentationml/2006/ole">
            <p:oleObj spid="_x0000_s49155" name="Equation" r:id="rId6" imgW="660400" imgH="203200" progId="Equation.3">
              <p:embed/>
            </p:oleObj>
          </a:graphicData>
        </a:graphic>
      </p:graphicFrame>
      <p:graphicFrame>
        <p:nvGraphicFramePr>
          <p:cNvPr id="52230" name="Object 6"/>
          <p:cNvGraphicFramePr>
            <a:graphicFrameLocks noChangeAspect="1"/>
          </p:cNvGraphicFramePr>
          <p:nvPr/>
        </p:nvGraphicFramePr>
        <p:xfrm>
          <a:off x="4114800" y="2286000"/>
          <a:ext cx="812800" cy="230188"/>
        </p:xfrm>
        <a:graphic>
          <a:graphicData uri="http://schemas.openxmlformats.org/presentationml/2006/ole">
            <p:oleObj spid="_x0000_s49156" name="Equation" r:id="rId7" imgW="584200" imgH="165100" progId="Equation.3">
              <p:embed/>
            </p:oleObj>
          </a:graphicData>
        </a:graphic>
      </p:graphicFrame>
      <p:graphicFrame>
        <p:nvGraphicFramePr>
          <p:cNvPr id="52231" name="Object 7"/>
          <p:cNvGraphicFramePr>
            <a:graphicFrameLocks noChangeAspect="1"/>
          </p:cNvGraphicFramePr>
          <p:nvPr/>
        </p:nvGraphicFramePr>
        <p:xfrm>
          <a:off x="1295400" y="2362200"/>
          <a:ext cx="754063" cy="209550"/>
        </p:xfrm>
        <a:graphic>
          <a:graphicData uri="http://schemas.openxmlformats.org/presentationml/2006/ole">
            <p:oleObj spid="_x0000_s49157" name="Equation" r:id="rId8" imgW="596900" imgH="165100" progId="Equation.3">
              <p:embed/>
            </p:oleObj>
          </a:graphicData>
        </a:graphic>
      </p:graphicFrame>
      <p:graphicFrame>
        <p:nvGraphicFramePr>
          <p:cNvPr id="52232" name="Object 8"/>
          <p:cNvGraphicFramePr>
            <a:graphicFrameLocks noChangeAspect="1"/>
          </p:cNvGraphicFramePr>
          <p:nvPr/>
        </p:nvGraphicFramePr>
        <p:xfrm>
          <a:off x="2057400" y="4343400"/>
          <a:ext cx="812800" cy="230188"/>
        </p:xfrm>
        <a:graphic>
          <a:graphicData uri="http://schemas.openxmlformats.org/presentationml/2006/ole">
            <p:oleObj spid="_x0000_s49158" name="Equation" r:id="rId9" imgW="584200" imgH="165100" progId="Equation.3">
              <p:embed/>
            </p:oleObj>
          </a:graphicData>
        </a:graphic>
      </p:graphicFrame>
      <p:graphicFrame>
        <p:nvGraphicFramePr>
          <p:cNvPr id="52233" name="Object 9"/>
          <p:cNvGraphicFramePr>
            <a:graphicFrameLocks noChangeAspect="1"/>
          </p:cNvGraphicFramePr>
          <p:nvPr/>
        </p:nvGraphicFramePr>
        <p:xfrm>
          <a:off x="4724400" y="4267200"/>
          <a:ext cx="812800" cy="228600"/>
        </p:xfrm>
        <a:graphic>
          <a:graphicData uri="http://schemas.openxmlformats.org/presentationml/2006/ole">
            <p:oleObj spid="_x0000_s49159" name="Equation" r:id="rId10" imgW="584200" imgH="165100" progId="Equation.3">
              <p:embed/>
            </p:oleObj>
          </a:graphicData>
        </a:graphic>
      </p:graphicFrame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6553200" y="4267200"/>
            <a:ext cx="2372665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LHeC</a:t>
            </a:r>
            <a:r>
              <a:rPr lang="en-US" sz="1600" b="1" dirty="0">
                <a:solidFill>
                  <a:srgbClr val="FF0000"/>
                </a:solidFill>
              </a:rPr>
              <a:t> is a single top and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single </a:t>
            </a:r>
            <a:r>
              <a:rPr lang="en-US" sz="1600" b="1" dirty="0" err="1">
                <a:solidFill>
                  <a:srgbClr val="FF0000"/>
                </a:solidFill>
              </a:rPr>
              <a:t>tbar</a:t>
            </a:r>
            <a:r>
              <a:rPr lang="en-US" sz="1600" b="1" dirty="0">
                <a:solidFill>
                  <a:srgbClr val="FF0000"/>
                </a:solidFill>
              </a:rPr>
              <a:t> quark `factory</a:t>
            </a:r>
            <a:r>
              <a:rPr lang="en-US" sz="1400" b="1" dirty="0">
                <a:solidFill>
                  <a:srgbClr val="FF0000"/>
                </a:solidFill>
              </a:rPr>
              <a:t>’</a:t>
            </a:r>
          </a:p>
          <a:p>
            <a:endParaRPr lang="en-US" sz="1400" b="1" dirty="0"/>
          </a:p>
          <a:p>
            <a:r>
              <a:rPr lang="en-US" sz="1600" dirty="0"/>
              <a:t>CC </a:t>
            </a:r>
            <a:r>
              <a:rPr lang="en-US" sz="1600" dirty="0" err="1"/>
              <a:t>t</a:t>
            </a:r>
            <a:r>
              <a:rPr lang="en-US" sz="1600" dirty="0"/>
              <a:t> cross section O(5)pb</a:t>
            </a:r>
            <a:r>
              <a:rPr lang="en-US" sz="1600" dirty="0" smtClean="0"/>
              <a:t> </a:t>
            </a:r>
          </a:p>
        </p:txBody>
      </p:sp>
      <p:pic>
        <p:nvPicPr>
          <p:cNvPr id="52236" name="Picture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29400" y="1809750"/>
            <a:ext cx="1768475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914400" y="6400800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CC events for 10 fb</a:t>
            </a:r>
            <a:r>
              <a:rPr lang="en-US" sz="1600" baseline="30000" dirty="0" smtClean="0"/>
              <a:t>-1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75252"/>
          </a:xfrm>
          <a:solidFill>
            <a:srgbClr val="FFFF00">
              <a:alpha val="26000"/>
            </a:srgbClr>
          </a:solidFill>
        </p:spPr>
        <p:txBody>
          <a:bodyPr>
            <a:normAutofit/>
          </a:bodyPr>
          <a:lstStyle/>
          <a:p>
            <a:r>
              <a:rPr lang="en-US" sz="3200" b="1" dirty="0" smtClean="0"/>
              <a:t>Interaction Region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048027"/>
            <a:ext cx="74022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crossing angle of about 1mrad to avoid first parasitic crossing  (L </a:t>
            </a:r>
            <a:r>
              <a:rPr lang="en-US" dirty="0" err="1" smtClean="0"/>
              <a:t>x</a:t>
            </a:r>
            <a:r>
              <a:rPr lang="en-US" dirty="0" smtClean="0"/>
              <a:t> 0.77)</a:t>
            </a:r>
          </a:p>
          <a:p>
            <a:r>
              <a:rPr lang="en-US" dirty="0" smtClean="0"/>
              <a:t>(Dipole in detector? Crab cavities? Design for 25ns bunch crossing [50ns?]</a:t>
            </a:r>
          </a:p>
          <a:p>
            <a:r>
              <a:rPr lang="en-US" dirty="0" smtClean="0"/>
              <a:t> Synchrotron radiation –direct and back, absorption …  recall HERA upgrade…)</a:t>
            </a:r>
          </a:p>
        </p:txBody>
      </p:sp>
      <p:pic>
        <p:nvPicPr>
          <p:cNvPr id="5" name="Picture 4" descr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6468" y="2362865"/>
            <a:ext cx="2089478" cy="26574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84116" y="5979779"/>
            <a:ext cx="36876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quad: 3 beams in horizontal plane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eparation 8.5cm, MQY cables, 7600 A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57069" y="5687391"/>
            <a:ext cx="37045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sc half quad (focus and deflect)</a:t>
            </a:r>
          </a:p>
          <a:p>
            <a:r>
              <a:rPr lang="en-US" sz="1400" dirty="0" smtClean="0"/>
              <a:t> separation 5cm, </a:t>
            </a:r>
            <a:r>
              <a:rPr lang="en-US" sz="1400" dirty="0" err="1" smtClean="0"/>
              <a:t>g</a:t>
            </a:r>
            <a:r>
              <a:rPr lang="en-US" sz="1400" dirty="0" smtClean="0"/>
              <a:t>=127T/m, MQY cables, 4600 A 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2085866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Focus of current activity</a:t>
            </a:r>
            <a:endParaRPr lang="en-US" sz="1200" b="1" dirty="0"/>
          </a:p>
        </p:txBody>
      </p:sp>
      <p:pic>
        <p:nvPicPr>
          <p:cNvPr id="9" name="Picture 4" descr="Ring-ring_2in1_half.pdf"/>
          <p:cNvPicPr>
            <a:picLocks noChangeAspect="1" noChangeArrowheads="1"/>
          </p:cNvPicPr>
          <p:nvPr/>
        </p:nvPicPr>
        <p:blipFill>
          <a:blip r:embed="rId4"/>
          <a:srcRect t="30334" b="16853"/>
          <a:stretch>
            <a:fillRect/>
          </a:stretch>
        </p:blipFill>
        <p:spPr bwMode="auto">
          <a:xfrm>
            <a:off x="4348159" y="3548322"/>
            <a:ext cx="2863232" cy="213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131574" y="2727739"/>
          <a:ext cx="4936217" cy="2634946"/>
        </p:xfrm>
        <a:graphic>
          <a:graphicData uri="http://schemas.openxmlformats.org/presentationml/2006/ole">
            <p:oleObj spid="_x0000_s51202" name="Photo Editor Photo" r:id="rId5" imgW="5695238" imgH="4420217" progId="">
              <p:embed/>
            </p:oleObj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rot="5400000" flipH="1" flipV="1">
            <a:off x="2876826" y="4897783"/>
            <a:ext cx="1303130" cy="276087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390347" y="5020337"/>
            <a:ext cx="1811131" cy="66705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4594088" y="3290956"/>
            <a:ext cx="2212381" cy="883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1F497D"/>
                </a:solidFill>
              </a:rPr>
              <a:t>LHeC</a:t>
            </a:r>
            <a:r>
              <a:rPr lang="en-US" sz="2800" b="1" dirty="0" smtClean="0">
                <a:solidFill>
                  <a:srgbClr val="1F497D"/>
                </a:solidFill>
              </a:rPr>
              <a:t> Physics - 2 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5540" y="1004957"/>
            <a:ext cx="5198859" cy="3416320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Neutron structure free of Fermi motion </a:t>
            </a:r>
          </a:p>
          <a:p>
            <a:pPr marL="342900" indent="-342900">
              <a:buAutoNum type="arabicPeriod"/>
            </a:pPr>
            <a:r>
              <a:rPr lang="en-US" dirty="0" smtClean="0"/>
              <a:t>Diffraction – Shadowing </a:t>
            </a:r>
            <a:r>
              <a:rPr lang="en-US" sz="1200" dirty="0" smtClean="0"/>
              <a:t>(</a:t>
            </a:r>
            <a:r>
              <a:rPr lang="en-US" sz="1200" dirty="0" err="1" smtClean="0"/>
              <a:t>Glauber</a:t>
            </a:r>
            <a:r>
              <a:rPr lang="en-US" sz="1200" dirty="0" smtClean="0"/>
              <a:t>)</a:t>
            </a:r>
            <a:r>
              <a:rPr lang="en-US" dirty="0" smtClean="0"/>
              <a:t>. </a:t>
            </a:r>
            <a:r>
              <a:rPr lang="en-US" dirty="0" err="1" smtClean="0"/>
              <a:t>Antishadowing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Vector Mesons to probe strong interactions</a:t>
            </a:r>
          </a:p>
          <a:p>
            <a:pPr marL="342900" indent="-342900">
              <a:buAutoNum type="arabicPeriod"/>
            </a:pPr>
            <a:r>
              <a:rPr lang="en-US" dirty="0" smtClean="0"/>
              <a:t>Diffractive scattering “in extreme domains” </a:t>
            </a:r>
            <a:r>
              <a:rPr lang="en-US" sz="1200" dirty="0" smtClean="0"/>
              <a:t>(Brodsky) </a:t>
            </a:r>
          </a:p>
          <a:p>
            <a:pPr marL="342900" indent="-342900">
              <a:buAutoNum type="arabicPeriod"/>
            </a:pPr>
            <a:r>
              <a:rPr lang="en-US" dirty="0" smtClean="0"/>
              <a:t>Single top and anti-top ‘factory’ (CC)</a:t>
            </a:r>
          </a:p>
          <a:p>
            <a:pPr marL="342900" indent="-342900">
              <a:buAutoNum type="arabicPeriod"/>
            </a:pPr>
            <a:r>
              <a:rPr lang="en-US" dirty="0" smtClean="0"/>
              <a:t>Gluon density over 6 orders of magnitude in </a:t>
            </a:r>
            <a:r>
              <a:rPr lang="en-US" dirty="0" err="1" smtClean="0"/>
              <a:t>x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err="1" smtClean="0"/>
              <a:t>GPDs</a:t>
            </a:r>
            <a:r>
              <a:rPr lang="en-US" dirty="0" smtClean="0"/>
              <a:t> via DVCS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Unintegrated</a:t>
            </a:r>
            <a:r>
              <a:rPr lang="en-US" dirty="0" smtClean="0"/>
              <a:t> </a:t>
            </a:r>
            <a:r>
              <a:rPr lang="en-US" dirty="0" err="1" smtClean="0"/>
              <a:t>parton</a:t>
            </a:r>
            <a:r>
              <a:rPr lang="en-US" dirty="0" smtClean="0"/>
              <a:t> distributions 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Partonic</a:t>
            </a:r>
            <a:r>
              <a:rPr lang="en-US" dirty="0" smtClean="0"/>
              <a:t> structure of the photon</a:t>
            </a:r>
          </a:p>
          <a:p>
            <a:pPr marL="342900" indent="-342900">
              <a:buAutoNum type="arabicPeriod"/>
            </a:pPr>
            <a:r>
              <a:rPr lang="en-US" dirty="0" smtClean="0"/>
              <a:t>Electroweak Couplings to per cent accuracy</a:t>
            </a:r>
          </a:p>
          <a:p>
            <a:pPr marL="342900" indent="-342900"/>
            <a:r>
              <a:rPr lang="en-US" dirty="0" smtClean="0"/>
              <a:t>…. </a:t>
            </a:r>
          </a:p>
          <a:p>
            <a:pPr marL="342900" indent="-342900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5289826"/>
            <a:ext cx="772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Every major step in energy can lead to new unexpected results, </a:t>
            </a:r>
            <a:r>
              <a:rPr lang="en-US" b="1" dirty="0" err="1" smtClean="0">
                <a:solidFill>
                  <a:srgbClr val="1F497D"/>
                </a:solidFill>
              </a:rPr>
              <a:t>ep</a:t>
            </a:r>
            <a:r>
              <a:rPr lang="en-US" b="1" dirty="0" smtClean="0">
                <a:solidFill>
                  <a:srgbClr val="1F497D"/>
                </a:solidFill>
              </a:rPr>
              <a:t>: SLAC, HERA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5900291"/>
            <a:ext cx="808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Requires: High energy, </a:t>
            </a:r>
            <a:r>
              <a:rPr lang="en-US" dirty="0" err="1" smtClean="0"/>
              <a:t>e</a:t>
            </a:r>
            <a:r>
              <a:rPr lang="en-US" baseline="30000" dirty="0" smtClean="0"/>
              <a:t>±</a:t>
            </a:r>
            <a:r>
              <a:rPr lang="en-US" dirty="0" smtClean="0"/>
              <a:t>, </a:t>
            </a:r>
            <a:r>
              <a:rPr lang="en-US" dirty="0" err="1" smtClean="0"/>
              <a:t>p</a:t>
            </a:r>
            <a:r>
              <a:rPr lang="en-US" dirty="0" smtClean="0"/>
              <a:t>, </a:t>
            </a:r>
            <a:r>
              <a:rPr lang="en-US" dirty="0" err="1" smtClean="0"/>
              <a:t>d</a:t>
            </a:r>
            <a:r>
              <a:rPr lang="en-US" dirty="0" smtClean="0"/>
              <a:t>, A, high luminosity, 4π acceptance, high precision (</a:t>
            </a:r>
            <a:r>
              <a:rPr lang="en-US" dirty="0" err="1" smtClean="0"/>
              <a:t>e/h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8" name="Bent-Up Arrow 7"/>
          <p:cNvSpPr/>
          <p:nvPr/>
        </p:nvSpPr>
        <p:spPr>
          <a:xfrm rot="5400000">
            <a:off x="1883824" y="6234958"/>
            <a:ext cx="280698" cy="302784"/>
          </a:xfrm>
          <a:prstGeom prst="bentUpArrow">
            <a:avLst/>
          </a:prstGeom>
          <a:solidFill>
            <a:srgbClr val="1F497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75565" y="6269623"/>
            <a:ext cx="4308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1F497D"/>
                </a:solidFill>
              </a:rPr>
              <a:t>TeV</a:t>
            </a:r>
            <a:r>
              <a:rPr lang="en-US" sz="1400" dirty="0" smtClean="0">
                <a:solidFill>
                  <a:srgbClr val="1F497D"/>
                </a:solidFill>
              </a:rPr>
              <a:t> scale physics, electroweak, top, Higgs, low </a:t>
            </a:r>
            <a:r>
              <a:rPr lang="en-US" sz="1400" dirty="0" err="1" smtClean="0">
                <a:solidFill>
                  <a:srgbClr val="1F497D"/>
                </a:solidFill>
              </a:rPr>
              <a:t>x</a:t>
            </a:r>
            <a:r>
              <a:rPr lang="en-US" sz="1400" dirty="0" smtClean="0">
                <a:solidFill>
                  <a:srgbClr val="1F497D"/>
                </a:solidFill>
              </a:rPr>
              <a:t> </a:t>
            </a:r>
            <a:r>
              <a:rPr lang="en-US" sz="1400" dirty="0" err="1" smtClean="0">
                <a:solidFill>
                  <a:srgbClr val="1F497D"/>
                </a:solidFill>
              </a:rPr>
              <a:t>unitarity</a:t>
            </a:r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8216" y="4588109"/>
            <a:ext cx="6757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For numeric studies and plots see recent talks at DIS10, ICHEP10, EIC and </a:t>
            </a:r>
            <a:r>
              <a:rPr lang="en-US" sz="1200" dirty="0" err="1" smtClean="0"/>
              <a:t>LHeC</a:t>
            </a:r>
            <a:r>
              <a:rPr lang="en-US" sz="1200" dirty="0" smtClean="0"/>
              <a:t> Workshops [ </a:t>
            </a:r>
            <a:r>
              <a:rPr lang="en-US" sz="1200" dirty="0" err="1" smtClean="0"/>
              <a:t>cern.ch/lhec</a:t>
            </a:r>
            <a:r>
              <a:rPr lang="en-US" sz="1200" dirty="0" smtClean="0"/>
              <a:t>]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99660"/>
          </a:xfrm>
          <a:solidFill>
            <a:srgbClr val="D1B039">
              <a:alpha val="27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Two Options </a:t>
            </a:r>
            <a:endParaRPr lang="en-US" sz="2800" b="1" dirty="0">
              <a:solidFill>
                <a:srgbClr val="1F497D"/>
              </a:solidFill>
            </a:endParaRP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4687818" y="3975652"/>
          <a:ext cx="3887788" cy="1985962"/>
        </p:xfrm>
        <a:graphic>
          <a:graphicData uri="http://schemas.openxmlformats.org/presentationml/2006/ole">
            <p:oleObj spid="_x0000_s20482" name="Equation" r:id="rId3" imgW="3162300" imgH="1612900" progId="Equation.3">
              <p:embed/>
            </p:oleObj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942975" y="1356622"/>
          <a:ext cx="3898900" cy="2078037"/>
        </p:xfrm>
        <a:graphic>
          <a:graphicData uri="http://schemas.openxmlformats.org/presentationml/2006/ole">
            <p:oleObj spid="_x0000_s20483" name="Equation" r:id="rId4" imgW="3175000" imgH="1689100" progId="Equation.3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36399" y="1356622"/>
            <a:ext cx="349326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1F497D"/>
                </a:solidFill>
              </a:rPr>
              <a:t>Ring-Ring</a:t>
            </a:r>
          </a:p>
          <a:p>
            <a:r>
              <a:rPr lang="en-US" dirty="0" smtClean="0"/>
              <a:t>Power Limit of 100 MW wall plug</a:t>
            </a:r>
          </a:p>
          <a:p>
            <a:r>
              <a:rPr lang="en-US" dirty="0" smtClean="0"/>
              <a:t>“ultimate” LHC proton beam</a:t>
            </a:r>
          </a:p>
          <a:p>
            <a:r>
              <a:rPr lang="en-US" b="1" dirty="0" smtClean="0"/>
              <a:t>60 </a:t>
            </a:r>
            <a:r>
              <a:rPr lang="en-US" b="1" dirty="0" err="1" smtClean="0"/>
              <a:t>GeV</a:t>
            </a:r>
            <a:r>
              <a:rPr lang="en-US" b="1" dirty="0" smtClean="0"/>
              <a:t> </a:t>
            </a:r>
            <a:r>
              <a:rPr lang="en-US" dirty="0" err="1" smtClean="0"/>
              <a:t>e</a:t>
            </a:r>
            <a:r>
              <a:rPr lang="en-US" baseline="30000" dirty="0" smtClean="0"/>
              <a:t>± </a:t>
            </a:r>
            <a:r>
              <a:rPr lang="en-US" dirty="0" smtClean="0"/>
              <a:t>beam</a:t>
            </a:r>
            <a:endParaRPr lang="en-US" baseline="30000" dirty="0" smtClean="0"/>
          </a:p>
          <a:p>
            <a:endParaRPr lang="en-US" dirty="0" smtClean="0"/>
          </a:p>
          <a:p>
            <a:pPr>
              <a:buFont typeface="Wingdings" charset="2"/>
              <a:buChar char="à"/>
            </a:pPr>
            <a:r>
              <a:rPr lang="en-US" dirty="0" smtClean="0">
                <a:sym typeface="Wingdings"/>
              </a:rPr>
              <a:t>L = 2 10</a:t>
            </a:r>
            <a:r>
              <a:rPr lang="en-US" baseline="30000" dirty="0" smtClean="0">
                <a:sym typeface="Wingdings"/>
              </a:rPr>
              <a:t>33</a:t>
            </a:r>
            <a:r>
              <a:rPr lang="en-US" dirty="0" smtClean="0">
                <a:sym typeface="Wingdings"/>
              </a:rPr>
              <a:t> cm</a:t>
            </a:r>
            <a:r>
              <a:rPr lang="en-US" baseline="30000" dirty="0" smtClean="0">
                <a:sym typeface="Wingdings"/>
              </a:rPr>
              <a:t>-2</a:t>
            </a:r>
            <a:r>
              <a:rPr lang="en-US" dirty="0" smtClean="0">
                <a:sym typeface="Wingdings"/>
              </a:rPr>
              <a:t>s</a:t>
            </a:r>
            <a:r>
              <a:rPr lang="en-US" baseline="30000" dirty="0" smtClean="0">
                <a:sym typeface="Wingdings"/>
              </a:rPr>
              <a:t>-1 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O(100) fb</a:t>
            </a:r>
            <a:r>
              <a:rPr lang="en-US" baseline="30000" dirty="0" smtClean="0">
                <a:sym typeface="Wingdings"/>
              </a:rPr>
              <a:t>-1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  HERA 0.5fb</a:t>
            </a:r>
            <a:r>
              <a:rPr lang="en-US" baseline="30000" dirty="0" smtClean="0">
                <a:sym typeface="Wingdings"/>
              </a:rPr>
              <a:t>-1 </a:t>
            </a:r>
            <a:r>
              <a:rPr lang="en-US" dirty="0" smtClean="0">
                <a:sym typeface="Wingdings"/>
              </a:rPr>
              <a:t> with 100 times less 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2975" y="3821043"/>
            <a:ext cx="2980303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D1B039"/>
                </a:solidFill>
              </a:rPr>
              <a:t>LINAC Ring </a:t>
            </a:r>
          </a:p>
          <a:p>
            <a:r>
              <a:rPr lang="en-US" dirty="0" smtClean="0"/>
              <a:t>Pulsed</a:t>
            </a:r>
            <a:r>
              <a:rPr lang="en-US" b="1" dirty="0" smtClean="0"/>
              <a:t>, 60 </a:t>
            </a:r>
            <a:r>
              <a:rPr lang="en-US" b="1" dirty="0" err="1" smtClean="0"/>
              <a:t>GeV</a:t>
            </a:r>
            <a:r>
              <a:rPr lang="en-US" dirty="0" smtClean="0"/>
              <a:t>: ~10</a:t>
            </a:r>
            <a:r>
              <a:rPr lang="en-US" baseline="30000" dirty="0" smtClean="0"/>
              <a:t>32</a:t>
            </a:r>
            <a:endParaRPr lang="en-US" dirty="0" smtClean="0"/>
          </a:p>
          <a:p>
            <a:r>
              <a:rPr lang="en-US" dirty="0" smtClean="0"/>
              <a:t>High luminosity:</a:t>
            </a:r>
          </a:p>
          <a:p>
            <a:r>
              <a:rPr lang="en-US" b="1" dirty="0" smtClean="0"/>
              <a:t>Energy recovery</a:t>
            </a:r>
            <a:r>
              <a:rPr lang="en-US" dirty="0" smtClean="0"/>
              <a:t>: P=P</a:t>
            </a:r>
            <a:r>
              <a:rPr lang="en-US" baseline="-25000" dirty="0" smtClean="0"/>
              <a:t>0</a:t>
            </a:r>
            <a:r>
              <a:rPr lang="en-US" dirty="0" smtClean="0"/>
              <a:t>/(1-η)</a:t>
            </a:r>
          </a:p>
          <a:p>
            <a:r>
              <a:rPr lang="en-US" dirty="0" err="1" smtClean="0"/>
              <a:t>β</a:t>
            </a:r>
            <a:r>
              <a:rPr lang="en-US" dirty="0" smtClean="0"/>
              <a:t>*=0.1m</a:t>
            </a:r>
          </a:p>
          <a:p>
            <a:r>
              <a:rPr lang="en-US" sz="1400" dirty="0" smtClean="0"/>
              <a:t>[5 times smaller than LHC by</a:t>
            </a:r>
          </a:p>
          <a:p>
            <a:r>
              <a:rPr lang="en-US" sz="1400" dirty="0" smtClean="0"/>
              <a:t> reduced </a:t>
            </a:r>
            <a:r>
              <a:rPr lang="en-US" sz="1400" dirty="0" err="1" smtClean="0"/>
              <a:t>l</a:t>
            </a:r>
            <a:r>
              <a:rPr lang="en-US" sz="1400" dirty="0" smtClean="0"/>
              <a:t>*, only one </a:t>
            </a:r>
            <a:r>
              <a:rPr lang="en-US" sz="1400" dirty="0" err="1" smtClean="0"/>
              <a:t>p</a:t>
            </a:r>
            <a:r>
              <a:rPr lang="en-US" sz="1400" dirty="0" smtClean="0"/>
              <a:t> squeezed</a:t>
            </a:r>
          </a:p>
          <a:p>
            <a:r>
              <a:rPr lang="en-US" sz="1400" dirty="0" smtClean="0"/>
              <a:t> and IR quads as for HL-LHC]</a:t>
            </a:r>
          </a:p>
          <a:p>
            <a:r>
              <a:rPr lang="en-US" dirty="0" smtClean="0">
                <a:sym typeface="Wingdings"/>
              </a:rPr>
              <a:t>L =  10</a:t>
            </a:r>
            <a:r>
              <a:rPr lang="en-US" baseline="30000" dirty="0" smtClean="0">
                <a:sym typeface="Wingdings"/>
              </a:rPr>
              <a:t>33</a:t>
            </a:r>
            <a:r>
              <a:rPr lang="en-US" dirty="0" smtClean="0">
                <a:sym typeface="Wingdings"/>
              </a:rPr>
              <a:t> cm</a:t>
            </a:r>
            <a:r>
              <a:rPr lang="en-US" baseline="30000" dirty="0" smtClean="0">
                <a:sym typeface="Wingdings"/>
              </a:rPr>
              <a:t>-2</a:t>
            </a:r>
            <a:r>
              <a:rPr lang="en-US" dirty="0" smtClean="0">
                <a:sym typeface="Wingdings"/>
              </a:rPr>
              <a:t>s</a:t>
            </a:r>
            <a:r>
              <a:rPr lang="en-US" baseline="30000" dirty="0" smtClean="0">
                <a:sym typeface="Wingdings"/>
              </a:rPr>
              <a:t>-1 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O(100) fb</a:t>
            </a:r>
            <a:r>
              <a:rPr lang="en-US" baseline="30000" dirty="0" smtClean="0">
                <a:sym typeface="Wingdings"/>
              </a:rPr>
              <a:t>-1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79782" y="6221699"/>
            <a:ext cx="4249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1F497D"/>
                </a:solidFill>
              </a:rPr>
              <a:t>Synchronous </a:t>
            </a:r>
            <a:r>
              <a:rPr lang="en-US" sz="1400" b="1" dirty="0" err="1" smtClean="0">
                <a:solidFill>
                  <a:srgbClr val="1F497D"/>
                </a:solidFill>
              </a:rPr>
              <a:t>ep</a:t>
            </a:r>
            <a:r>
              <a:rPr lang="en-US" sz="1400" b="1" dirty="0" smtClean="0">
                <a:solidFill>
                  <a:srgbClr val="1F497D"/>
                </a:solidFill>
              </a:rPr>
              <a:t> and pp operation (small </a:t>
            </a:r>
            <a:r>
              <a:rPr lang="en-US" sz="1400" b="1" dirty="0" err="1" smtClean="0">
                <a:solidFill>
                  <a:srgbClr val="1F497D"/>
                </a:solidFill>
              </a:rPr>
              <a:t>ep</a:t>
            </a:r>
            <a:r>
              <a:rPr lang="en-US" sz="1400" b="1" dirty="0" smtClean="0">
                <a:solidFill>
                  <a:srgbClr val="1F497D"/>
                </a:solidFill>
              </a:rPr>
              <a:t> </a:t>
            </a:r>
            <a:r>
              <a:rPr lang="en-US" sz="1400" b="1" dirty="0" err="1" smtClean="0">
                <a:solidFill>
                  <a:srgbClr val="1F497D"/>
                </a:solidFill>
              </a:rPr>
              <a:t>tuneshifts</a:t>
            </a:r>
            <a:r>
              <a:rPr lang="en-US" sz="1400" b="1" dirty="0" smtClean="0">
                <a:solidFill>
                  <a:srgbClr val="1F497D"/>
                </a:solidFill>
              </a:rPr>
              <a:t>)</a:t>
            </a:r>
            <a:endParaRPr lang="en-US" sz="1400" b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520" y="5550451"/>
            <a:ext cx="5844761" cy="1168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                          A 60 </a:t>
            </a:r>
            <a:r>
              <a:rPr lang="en-US" sz="2400" b="1" dirty="0" err="1" smtClean="0">
                <a:solidFill>
                  <a:srgbClr val="000090"/>
                </a:solidFill>
              </a:rPr>
              <a:t>GeV</a:t>
            </a:r>
            <a:r>
              <a:rPr lang="en-US" sz="2400" b="1" dirty="0" smtClean="0">
                <a:solidFill>
                  <a:srgbClr val="000090"/>
                </a:solidFill>
              </a:rPr>
              <a:t> Ring with 10 </a:t>
            </a:r>
            <a:r>
              <a:rPr lang="en-US" sz="2400" b="1" dirty="0" err="1" smtClean="0">
                <a:solidFill>
                  <a:srgbClr val="000090"/>
                </a:solidFill>
              </a:rPr>
              <a:t>GeV</a:t>
            </a:r>
            <a:r>
              <a:rPr lang="en-US" sz="2400" b="1" dirty="0" smtClean="0">
                <a:solidFill>
                  <a:srgbClr val="000090"/>
                </a:solidFill>
              </a:rPr>
              <a:t> LINAC Injector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40684" y="5897217"/>
            <a:ext cx="1366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5min filling time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13" y="662608"/>
            <a:ext cx="7690261" cy="507193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Ring - Arc Optics and matched IR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4" name="Picture 6" descr="layoutCartoon1de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7275" y="4105160"/>
            <a:ext cx="6136933" cy="248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24" y="975977"/>
            <a:ext cx="4020817" cy="2371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023" y="1326807"/>
            <a:ext cx="3827610" cy="2453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281" y="813563"/>
            <a:ext cx="2669672" cy="3248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7699" y="3780403"/>
            <a:ext cx="7676934" cy="281149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Ring Installation Study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71" y="862055"/>
            <a:ext cx="8134294" cy="505754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30065" y="6225783"/>
            <a:ext cx="6796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This is the big question for the ring option (interference, activation,..)</a:t>
            </a:r>
            <a:endParaRPr lang="en-US" b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147416" y="3582916"/>
          <a:ext cx="5159710" cy="2780017"/>
        </p:xfrm>
        <a:graphic>
          <a:graphicData uri="http://schemas.openxmlformats.org/presentationml/2006/ole">
            <p:oleObj spid="_x0000_s23554" name="Document" r:id="rId3" imgW="5892800" imgH="3175000" progId="Word.Document.12">
              <p:link updateAutomatic="1"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1F497D"/>
                </a:solidFill>
              </a:rPr>
              <a:t>LINACs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16" y="663851"/>
            <a:ext cx="4401697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9113" y="663851"/>
            <a:ext cx="4310565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113" y="3582916"/>
            <a:ext cx="4310565" cy="27224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47416" y="3582916"/>
            <a:ext cx="4401697" cy="272246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78087" y="3081130"/>
            <a:ext cx="86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95702" y="3081130"/>
            <a:ext cx="86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49630" y="5936046"/>
            <a:ext cx="54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60522" y="593342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BNL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9157" y="6519446"/>
            <a:ext cx="8327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1F497D"/>
                </a:solidFill>
              </a:rPr>
              <a:t>Two 10 </a:t>
            </a:r>
            <a:r>
              <a:rPr lang="en-US" sz="1600" b="1" dirty="0" err="1" smtClean="0">
                <a:solidFill>
                  <a:srgbClr val="1F497D"/>
                </a:solidFill>
              </a:rPr>
              <a:t>GeV</a:t>
            </a:r>
            <a:r>
              <a:rPr lang="en-US" sz="1600" b="1" dirty="0" smtClean="0">
                <a:solidFill>
                  <a:srgbClr val="1F497D"/>
                </a:solidFill>
              </a:rPr>
              <a:t> </a:t>
            </a:r>
            <a:r>
              <a:rPr lang="en-US" sz="1600" b="1" dirty="0" err="1" smtClean="0">
                <a:solidFill>
                  <a:srgbClr val="1F497D"/>
                </a:solidFill>
              </a:rPr>
              <a:t>Linacs</a:t>
            </a:r>
            <a:r>
              <a:rPr lang="en-US" sz="1600" b="1" dirty="0" smtClean="0">
                <a:solidFill>
                  <a:srgbClr val="1F497D"/>
                </a:solidFill>
              </a:rPr>
              <a:t>, 3 returns, compensation for synchrotron radiation losses, recovery of power</a:t>
            </a:r>
            <a:endParaRPr lang="en-US" sz="1600" b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1651</TotalTime>
  <Words>3524</Words>
  <Application>Microsoft Macintosh PowerPoint</Application>
  <PresentationFormat>On-screen Show (4:3)</PresentationFormat>
  <Paragraphs>526</Paragraphs>
  <Slides>38</Slides>
  <Notes>8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Office Theme</vt:lpstr>
      <vt:lpstr>Macintosh HD:Users:klein:LHeC:notes:Bogacz1010.doc!OLE_LINK1</vt:lpstr>
      <vt:lpstr>Equation</vt:lpstr>
      <vt:lpstr>Acrobat Document</vt:lpstr>
      <vt:lpstr>Photo Editor Photo</vt:lpstr>
      <vt:lpstr>Report on the Design Concepts for the LHeC</vt:lpstr>
      <vt:lpstr>title</vt:lpstr>
      <vt:lpstr>LHeC Physics -1 </vt:lpstr>
      <vt:lpstr>LHeC Physics - 2 </vt:lpstr>
      <vt:lpstr>Two Options </vt:lpstr>
      <vt:lpstr>Slide 6</vt:lpstr>
      <vt:lpstr>Ring - Arc Optics and matched IR</vt:lpstr>
      <vt:lpstr>Ring Installation Study</vt:lpstr>
      <vt:lpstr>LINACs</vt:lpstr>
      <vt:lpstr>60 GeV Energy Recovery Linac</vt:lpstr>
      <vt:lpstr>LINAC Views</vt:lpstr>
      <vt:lpstr>Design Parameters</vt:lpstr>
      <vt:lpstr>Ring RF system at 721.4 MHz.    60 GeV 100 mA</vt:lpstr>
      <vt:lpstr>3 – Pass ERL RF system at 721 MHz</vt:lpstr>
      <vt:lpstr>Linac-Ring Cryogenics</vt:lpstr>
      <vt:lpstr>Ring Dipole Magnets</vt:lpstr>
      <vt:lpstr>Dipole Prototype- BINP</vt:lpstr>
      <vt:lpstr>Status of CERN Dipole Prototype</vt:lpstr>
      <vt:lpstr>Ring-Arc       Quadrupoles          Linac</vt:lpstr>
      <vt:lpstr>    Final Proton Quadrupoles       </vt:lpstr>
      <vt:lpstr>Double Solenoid Detector</vt:lpstr>
      <vt:lpstr> Track Detector Concept</vt:lpstr>
      <vt:lpstr>Beam Pipe Design</vt:lpstr>
      <vt:lpstr>LHeC  DRAFT  Timeline</vt:lpstr>
      <vt:lpstr>Organisation for the CDR</vt:lpstr>
      <vt:lpstr>Final Remarks</vt:lpstr>
      <vt:lpstr>Thanks </vt:lpstr>
      <vt:lpstr>RF</vt:lpstr>
      <vt:lpstr>Slide 29</vt:lpstr>
      <vt:lpstr>2 solenoid detector concept</vt:lpstr>
      <vt:lpstr>Ring-Ring Cryogenics (basics)</vt:lpstr>
      <vt:lpstr>Time Considerations for an LHeC Installation:</vt:lpstr>
      <vt:lpstr>Civil Engineering Requirements</vt:lpstr>
      <vt:lpstr>CDR in 2010/2011</vt:lpstr>
      <vt:lpstr>Strong Coupling Constant</vt:lpstr>
      <vt:lpstr>eA  eX</vt:lpstr>
      <vt:lpstr>Single top and anti-top  Production in Charged Currents</vt:lpstr>
      <vt:lpstr>Interaction Region</vt:lpstr>
    </vt:vector>
  </TitlesOfParts>
  <Company>Liverpool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max klein</dc:creator>
  <cp:lastModifiedBy>max klein</cp:lastModifiedBy>
  <cp:revision>39</cp:revision>
  <cp:lastPrinted>2010-11-26T14:08:13Z</cp:lastPrinted>
  <dcterms:created xsi:type="dcterms:W3CDTF">2010-11-26T10:17:17Z</dcterms:created>
  <dcterms:modified xsi:type="dcterms:W3CDTF">2010-11-26T14:08:28Z</dcterms:modified>
</cp:coreProperties>
</file>