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287" r:id="rId2"/>
    <p:sldId id="336" r:id="rId3"/>
    <p:sldId id="316" r:id="rId4"/>
    <p:sldId id="317" r:id="rId5"/>
    <p:sldId id="256" r:id="rId6"/>
    <p:sldId id="340" r:id="rId7"/>
    <p:sldId id="318" r:id="rId8"/>
    <p:sldId id="310" r:id="rId9"/>
    <p:sldId id="263" r:id="rId10"/>
    <p:sldId id="265" r:id="rId11"/>
    <p:sldId id="264" r:id="rId12"/>
    <p:sldId id="267" r:id="rId13"/>
    <p:sldId id="296" r:id="rId14"/>
    <p:sldId id="308" r:id="rId15"/>
    <p:sldId id="295" r:id="rId16"/>
    <p:sldId id="322" r:id="rId17"/>
    <p:sldId id="258" r:id="rId18"/>
    <p:sldId id="259" r:id="rId19"/>
    <p:sldId id="277" r:id="rId20"/>
    <p:sldId id="326" r:id="rId21"/>
    <p:sldId id="279" r:id="rId22"/>
    <p:sldId id="335" r:id="rId23"/>
    <p:sldId id="303" r:id="rId24"/>
    <p:sldId id="338" r:id="rId25"/>
    <p:sldId id="262" r:id="rId26"/>
    <p:sldId id="311" r:id="rId27"/>
    <p:sldId id="313" r:id="rId28"/>
    <p:sldId id="312" r:id="rId29"/>
    <p:sldId id="281" r:id="rId30"/>
    <p:sldId id="283" r:id="rId31"/>
    <p:sldId id="305" r:id="rId32"/>
    <p:sldId id="284" r:id="rId33"/>
    <p:sldId id="304" r:id="rId34"/>
    <p:sldId id="285" r:id="rId35"/>
    <p:sldId id="288" r:id="rId36"/>
    <p:sldId id="286" r:id="rId37"/>
    <p:sldId id="319" r:id="rId38"/>
    <p:sldId id="270" r:id="rId39"/>
    <p:sldId id="273" r:id="rId40"/>
    <p:sldId id="274" r:id="rId41"/>
    <p:sldId id="275" r:id="rId42"/>
    <p:sldId id="276" r:id="rId43"/>
    <p:sldId id="324" r:id="rId44"/>
    <p:sldId id="268" r:id="rId45"/>
    <p:sldId id="289" r:id="rId46"/>
    <p:sldId id="307" r:id="rId47"/>
    <p:sldId id="291" r:id="rId48"/>
    <p:sldId id="292" r:id="rId49"/>
    <p:sldId id="293" r:id="rId50"/>
    <p:sldId id="328" r:id="rId51"/>
    <p:sldId id="330" r:id="rId52"/>
    <p:sldId id="329" r:id="rId53"/>
    <p:sldId id="333" r:id="rId54"/>
    <p:sldId id="331" r:id="rId55"/>
    <p:sldId id="320" r:id="rId56"/>
    <p:sldId id="332" r:id="rId57"/>
    <p:sldId id="298" r:id="rId58"/>
    <p:sldId id="323" r:id="rId59"/>
    <p:sldId id="339" r:id="rId60"/>
    <p:sldId id="325" r:id="rId61"/>
    <p:sldId id="315" r:id="rId62"/>
    <p:sldId id="337" r:id="rId63"/>
    <p:sldId id="327" r:id="rId64"/>
    <p:sldId id="294" r:id="rId65"/>
    <p:sldId id="302" r:id="rId66"/>
    <p:sldId id="334" r:id="rId67"/>
    <p:sldId id="280" r:id="rId68"/>
    <p:sldId id="271" r:id="rId69"/>
    <p:sldId id="290" r:id="rId70"/>
    <p:sldId id="299" r:id="rId71"/>
    <p:sldId id="306" r:id="rId72"/>
    <p:sldId id="260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715A"/>
    <a:srgbClr val="7B3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02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Relationship Id="rId2" Type="http://schemas.openxmlformats.org/officeDocument/2006/relationships/image" Target="../media/image164.emf"/><Relationship Id="rId3" Type="http://schemas.openxmlformats.org/officeDocument/2006/relationships/image" Target="../media/image1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E168C-45C7-4E43-B242-2ECB5E999A71}" type="datetimeFigureOut">
              <a:rPr lang="en-US" smtClean="0"/>
              <a:t>5/11/12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754CC-2AF6-0A4D-AAD2-F9BCB705C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68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BD93EE-E3D0-4046-A3C9-7D9DE9235329}" type="slidenum">
              <a:rPr lang="en-US"/>
              <a:pPr/>
              <a:t>3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975AF9-F449-4AD4-A295-D78FBCF3A708}" type="slidenum">
              <a:rPr lang="en-US">
                <a:solidFill>
                  <a:srgbClr val="000000"/>
                </a:solidFill>
              </a:rPr>
              <a:pPr eaLnBrk="1" hangingPunct="1"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81FCDA-FB0F-604C-B400-EEE74C13110C}" type="slidenum">
              <a:rPr lang="en-US"/>
              <a:pPr/>
              <a:t>65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35ED6-860C-F14C-9195-EBA6F9AD5FC7}" type="slidenum">
              <a:rPr lang="en-US"/>
              <a:pPr/>
              <a:t>67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D8F0D0-1814-CB44-B25C-03C81918990E}" type="slidenum">
              <a:rPr lang="en-US"/>
              <a:pPr/>
              <a:t>71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92F60-BD80-DB4A-9473-6D916610B58A}" type="slidenum">
              <a:rPr lang="en-US"/>
              <a:pPr/>
              <a:t>72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D9F248-CA02-F04D-A3E5-8FD5C725743D}" type="slidenum">
              <a:rPr lang="en-US"/>
              <a:pPr/>
              <a:t>17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8D94F-9924-C64A-AEAE-791C515E80DA}" type="slidenum">
              <a:rPr lang="en-US"/>
              <a:pPr/>
              <a:t>18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35ED6-860C-F14C-9195-EBA6F9AD5FC7}" type="slidenum">
              <a:rPr lang="en-US"/>
              <a:pPr/>
              <a:t>21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35ED6-860C-F14C-9195-EBA6F9AD5FC7}" type="slidenum">
              <a:rPr lang="en-US"/>
              <a:pPr/>
              <a:t>22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12B9F-6BBE-BA4F-8113-C09D0E3A8301}" type="slidenum">
              <a:rPr lang="en-US"/>
              <a:pPr/>
              <a:t>23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3FE666-BB7C-4640-8BD3-C9A1140AA7CE}" type="slidenum">
              <a:rPr lang="en-US"/>
              <a:pPr/>
              <a:t>30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D7E1E31-D773-A744-B8DD-C042CBAE2D2B}" type="slidenum">
              <a:rPr lang="en-US" sz="1200"/>
              <a:pPr algn="r"/>
              <a:t>34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D317A-59C5-9F4E-A642-60E4DB711D9D}" type="slidenum">
              <a:rPr lang="en-US"/>
              <a:pPr/>
              <a:t>35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5/11/12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5/11/12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5/11/12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5/11/12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5/11/12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5/11/12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5/11/12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5/11/12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5/11/12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5/11/12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DA64-C453-274E-946E-CBE87195EBA4}" type="datetimeFigureOut">
              <a:rPr lang="en-US" smtClean="0"/>
              <a:t>5/11/12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8DA64-C453-274E-946E-CBE87195EBA4}" type="datetimeFigureOut">
              <a:rPr lang="en-US" smtClean="0"/>
              <a:t>5/11/12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183BB-69D4-E14D-99ED-C0884FF9B5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43.emf"/><Relationship Id="rId13" Type="http://schemas.openxmlformats.org/officeDocument/2006/relationships/oleObject" Target="../embeddings/oleObject8.bin"/><Relationship Id="rId14" Type="http://schemas.openxmlformats.org/officeDocument/2006/relationships/image" Target="../media/image44.emf"/><Relationship Id="rId15" Type="http://schemas.openxmlformats.org/officeDocument/2006/relationships/oleObject" Target="../embeddings/oleObject9.bin"/><Relationship Id="rId16" Type="http://schemas.openxmlformats.org/officeDocument/2006/relationships/image" Target="../media/image45.emf"/><Relationship Id="rId17" Type="http://schemas.openxmlformats.org/officeDocument/2006/relationships/image" Target="../media/image4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46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41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jpe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png"/><Relationship Id="rId20" Type="http://schemas.openxmlformats.org/officeDocument/2006/relationships/image" Target="../media/image118.jpeg"/><Relationship Id="rId21" Type="http://schemas.openxmlformats.org/officeDocument/2006/relationships/image" Target="../media/image119.png"/><Relationship Id="rId22" Type="http://schemas.openxmlformats.org/officeDocument/2006/relationships/image" Target="../media/image120.png"/><Relationship Id="rId23" Type="http://schemas.openxmlformats.org/officeDocument/2006/relationships/oleObject" Target="???" TargetMode="External"/><Relationship Id="rId24" Type="http://schemas.openxmlformats.org/officeDocument/2006/relationships/image" Target="../media/image99.png"/><Relationship Id="rId25" Type="http://schemas.openxmlformats.org/officeDocument/2006/relationships/image" Target="../media/image100.png"/><Relationship Id="rId10" Type="http://schemas.openxmlformats.org/officeDocument/2006/relationships/image" Target="../media/image108.wmf"/><Relationship Id="rId11" Type="http://schemas.openxmlformats.org/officeDocument/2006/relationships/image" Target="../media/image109.png"/><Relationship Id="rId12" Type="http://schemas.openxmlformats.org/officeDocument/2006/relationships/image" Target="../media/image110.jpeg"/><Relationship Id="rId13" Type="http://schemas.openxmlformats.org/officeDocument/2006/relationships/image" Target="../media/image111.jpeg"/><Relationship Id="rId14" Type="http://schemas.openxmlformats.org/officeDocument/2006/relationships/image" Target="../media/image112.jpeg"/><Relationship Id="rId15" Type="http://schemas.openxmlformats.org/officeDocument/2006/relationships/image" Target="../media/image113.png"/><Relationship Id="rId16" Type="http://schemas.openxmlformats.org/officeDocument/2006/relationships/image" Target="../media/image114.jpeg"/><Relationship Id="rId17" Type="http://schemas.openxmlformats.org/officeDocument/2006/relationships/image" Target="../media/image115.png"/><Relationship Id="rId18" Type="http://schemas.openxmlformats.org/officeDocument/2006/relationships/image" Target="../media/image116.jpeg"/><Relationship Id="rId19" Type="http://schemas.openxmlformats.org/officeDocument/2006/relationships/image" Target="../media/image11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1.png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6" Type="http://schemas.openxmlformats.org/officeDocument/2006/relationships/image" Target="../media/image104.jpeg"/><Relationship Id="rId7" Type="http://schemas.openxmlformats.org/officeDocument/2006/relationships/image" Target="../media/image105.jpeg"/><Relationship Id="rId8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4" Type="http://schemas.openxmlformats.org/officeDocument/2006/relationships/image" Target="../media/image141.tiff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9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66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63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164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16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2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4982" y="592667"/>
            <a:ext cx="302598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dirty="0" err="1" smtClean="0">
                <a:solidFill>
                  <a:schemeClr val="bg1"/>
                </a:solidFill>
              </a:rPr>
              <a:t>LHeC</a:t>
            </a:r>
            <a:r>
              <a:rPr lang="en-US" sz="3200" dirty="0" smtClean="0">
                <a:solidFill>
                  <a:schemeClr val="bg1"/>
                </a:solidFill>
              </a:rPr>
              <a:t> Project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Max Klein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University of Liverpool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2333" y="5657335"/>
            <a:ext cx="34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Seminar at UCL, London, 11.5.2012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3723" y="6321779"/>
            <a:ext cx="198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http://</a:t>
            </a:r>
            <a:r>
              <a:rPr lang="en-US" dirty="0" err="1" smtClean="0">
                <a:solidFill>
                  <a:srgbClr val="FFFFFF"/>
                </a:solidFill>
              </a:rPr>
              <a:t>cern.ch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n-US" dirty="0" err="1" smtClean="0">
                <a:solidFill>
                  <a:srgbClr val="FFFFFF"/>
                </a:solidFill>
              </a:rPr>
              <a:t>lhec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00009" y="4291362"/>
            <a:ext cx="1146468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A715A"/>
                </a:solidFill>
              </a:rPr>
              <a:t>Overview</a:t>
            </a:r>
          </a:p>
          <a:p>
            <a:r>
              <a:rPr lang="en-US" sz="1600" dirty="0" smtClean="0">
                <a:solidFill>
                  <a:srgbClr val="6A715A"/>
                </a:solidFill>
              </a:rPr>
              <a:t>Physics</a:t>
            </a:r>
          </a:p>
          <a:p>
            <a:r>
              <a:rPr lang="en-US" sz="1600" dirty="0" smtClean="0">
                <a:solidFill>
                  <a:srgbClr val="6A715A"/>
                </a:solidFill>
              </a:rPr>
              <a:t>Accelerator</a:t>
            </a:r>
          </a:p>
          <a:p>
            <a:r>
              <a:rPr lang="en-US" sz="1600" dirty="0" smtClean="0">
                <a:solidFill>
                  <a:srgbClr val="6A715A"/>
                </a:solidFill>
              </a:rPr>
              <a:t>Detector</a:t>
            </a:r>
            <a:endParaRPr lang="en-US" sz="1600" dirty="0">
              <a:solidFill>
                <a:srgbClr val="6A715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367" y="1125761"/>
            <a:ext cx="312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43751" y="3163751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54141" y="1221135"/>
            <a:ext cx="2277070" cy="5211589"/>
            <a:chOff x="0" y="22"/>
            <a:chExt cx="2040" cy="4669"/>
          </a:xfrm>
        </p:grpSpPr>
        <p:pic>
          <p:nvPicPr>
            <p:cNvPr id="59406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2"/>
              <a:ext cx="2040" cy="4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7" name="Rectangle 2"/>
            <p:cNvSpPr>
              <a:spLocks/>
            </p:cNvSpPr>
            <p:nvPr/>
          </p:nvSpPr>
          <p:spPr bwMode="auto">
            <a:xfrm>
              <a:off x="0" y="22"/>
              <a:ext cx="1765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300" dirty="0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Working Group </a:t>
              </a:r>
              <a:r>
                <a:rPr lang="en-US" sz="1300" dirty="0" err="1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Convenors</a:t>
              </a:r>
              <a:endParaRPr lang="en-US" sz="1300" dirty="0">
                <a:solidFill>
                  <a:srgbClr val="002D99"/>
                </a:solidFill>
                <a:latin typeface="Arial Bold" charset="0"/>
                <a:ea typeface="ＭＳ Ｐゴシック" charset="0"/>
                <a:sym typeface="Arial Bold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411015" y="3614292"/>
            <a:ext cx="2112988" cy="2831827"/>
            <a:chOff x="0" y="22"/>
            <a:chExt cx="1893" cy="2537"/>
          </a:xfrm>
        </p:grpSpPr>
        <p:pic>
          <p:nvPicPr>
            <p:cNvPr id="5940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0"/>
              <a:ext cx="1893" cy="2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5" name="Rectangle 5"/>
            <p:cNvSpPr>
              <a:spLocks/>
            </p:cNvSpPr>
            <p:nvPr/>
          </p:nvSpPr>
          <p:spPr bwMode="auto">
            <a:xfrm>
              <a:off x="0" y="22"/>
              <a:ext cx="1320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300" dirty="0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Steering Committee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71437" y="1205508"/>
            <a:ext cx="2495848" cy="4144492"/>
            <a:chOff x="0" y="0"/>
            <a:chExt cx="2236" cy="3713"/>
          </a:xfrm>
        </p:grpSpPr>
        <p:pic>
          <p:nvPicPr>
            <p:cNvPr id="5940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"/>
              <a:ext cx="2236" cy="3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3" name="Rectangle 8"/>
            <p:cNvSpPr>
              <a:spLocks/>
            </p:cNvSpPr>
            <p:nvPr/>
          </p:nvSpPr>
          <p:spPr bwMode="auto">
            <a:xfrm>
              <a:off x="0" y="0"/>
              <a:ext cx="216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300" dirty="0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Scientific Advisory Committee</a:t>
              </a:r>
            </a:p>
          </p:txBody>
        </p:sp>
      </p:grpSp>
      <p:sp>
        <p:nvSpPr>
          <p:cNvPr id="59396" name="Rectangle 10"/>
          <p:cNvSpPr>
            <a:spLocks/>
          </p:cNvSpPr>
          <p:nvPr/>
        </p:nvSpPr>
        <p:spPr bwMode="auto">
          <a:xfrm>
            <a:off x="2500313" y="133945"/>
            <a:ext cx="475911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 dirty="0" smtClean="0">
                <a:latin typeface="Arial Bold" charset="0"/>
                <a:ea typeface="ＭＳ Ｐゴシック" charset="0"/>
                <a:sym typeface="Arial Bold" charset="0"/>
              </a:rPr>
              <a:t> </a:t>
            </a:r>
            <a:r>
              <a:rPr lang="en-US" sz="3200" dirty="0" err="1" smtClean="0">
                <a:latin typeface="+mj-lt"/>
                <a:ea typeface="ＭＳ Ｐゴシック" charset="0"/>
                <a:sym typeface="Arial Bold" charset="0"/>
              </a:rPr>
              <a:t>Organisation</a:t>
            </a:r>
            <a:r>
              <a:rPr lang="en-US" sz="3200" dirty="0" smtClean="0">
                <a:latin typeface="+mj-lt"/>
                <a:ea typeface="ＭＳ Ｐゴシック" charset="0"/>
                <a:sym typeface="Arial Bold" charset="0"/>
              </a:rPr>
              <a:t> for CDR</a:t>
            </a:r>
            <a:endParaRPr lang="en-US" sz="3200" dirty="0">
              <a:latin typeface="+mj-lt"/>
              <a:ea typeface="ＭＳ Ｐゴシック" charset="0"/>
              <a:sym typeface="Arial Bold" charset="0"/>
            </a:endParaRP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840141" y="1109514"/>
            <a:ext cx="2277070" cy="5328791"/>
            <a:chOff x="0" y="22"/>
            <a:chExt cx="2040" cy="4774"/>
          </a:xfrm>
        </p:grpSpPr>
        <p:pic>
          <p:nvPicPr>
            <p:cNvPr id="5939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228"/>
              <a:ext cx="1973" cy="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0" name="Rectangle 12"/>
            <p:cNvSpPr>
              <a:spLocks/>
            </p:cNvSpPr>
            <p:nvPr/>
          </p:nvSpPr>
          <p:spPr bwMode="auto">
            <a:xfrm>
              <a:off x="40" y="22"/>
              <a:ext cx="107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300" dirty="0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CERN Referees</a:t>
              </a:r>
            </a:p>
          </p:txBody>
        </p:sp>
        <p:sp>
          <p:nvSpPr>
            <p:cNvPr id="59401" name="AutoShape 13"/>
            <p:cNvSpPr>
              <a:spLocks/>
            </p:cNvSpPr>
            <p:nvPr/>
          </p:nvSpPr>
          <p:spPr bwMode="auto">
            <a:xfrm>
              <a:off x="0" y="236"/>
              <a:ext cx="2040" cy="4560"/>
            </a:xfrm>
            <a:prstGeom prst="roundRect">
              <a:avLst>
                <a:gd name="adj" fmla="val 5880"/>
              </a:avLst>
            </a:prstGeom>
            <a:noFill/>
            <a:ln w="25400">
              <a:solidFill>
                <a:srgbClr val="002D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59398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75" y="2635198"/>
            <a:ext cx="786163" cy="4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4226" cy="6880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2876" y="5087976"/>
            <a:ext cx="2636922" cy="1477328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Draft</a:t>
            </a:r>
            <a:r>
              <a:rPr lang="en-US" dirty="0" smtClean="0"/>
              <a:t> </a:t>
            </a:r>
            <a:r>
              <a:rPr lang="en-US" dirty="0" err="1" smtClean="0"/>
              <a:t>LHeC</a:t>
            </a:r>
            <a:r>
              <a:rPr lang="en-US" dirty="0" smtClean="0"/>
              <a:t> Design Report</a:t>
            </a:r>
          </a:p>
          <a:p>
            <a:r>
              <a:rPr lang="en-US" dirty="0" smtClean="0"/>
              <a:t>530 pages  refereed </a:t>
            </a:r>
            <a:r>
              <a:rPr lang="en-US" dirty="0" smtClean="0">
                <a:sym typeface="Wingdings"/>
              </a:rPr>
              <a:t></a:t>
            </a:r>
          </a:p>
          <a:p>
            <a:r>
              <a:rPr lang="en-US" dirty="0" smtClean="0">
                <a:sym typeface="Wingdings"/>
              </a:rPr>
              <a:t>Publication end of May 12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Most of plots from CDR.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14174" y="6140174"/>
            <a:ext cx="1804475" cy="2769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LHeC-Note-2011-003 GEN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960" y="376719"/>
            <a:ext cx="911246" cy="5619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826" y="6162261"/>
            <a:ext cx="45517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About </a:t>
            </a:r>
            <a:r>
              <a:rPr lang="en-US" sz="1400" dirty="0" smtClean="0">
                <a:solidFill>
                  <a:schemeClr val="tx2"/>
                </a:solidFill>
              </a:rPr>
              <a:t>180 </a:t>
            </a:r>
            <a:r>
              <a:rPr lang="en-US" sz="1400" dirty="0" smtClean="0">
                <a:solidFill>
                  <a:schemeClr val="tx2"/>
                </a:solidFill>
              </a:rPr>
              <a:t>Experimentalists and Theorists from </a:t>
            </a:r>
            <a:r>
              <a:rPr lang="en-US" sz="1400" dirty="0" smtClean="0">
                <a:solidFill>
                  <a:schemeClr val="tx2"/>
                </a:solidFill>
              </a:rPr>
              <a:t>60 </a:t>
            </a:r>
            <a:r>
              <a:rPr lang="en-US" sz="1400" dirty="0" smtClean="0">
                <a:solidFill>
                  <a:schemeClr val="tx2"/>
                </a:solidFill>
              </a:rPr>
              <a:t>Institutes</a:t>
            </a:r>
          </a:p>
          <a:p>
            <a:r>
              <a:rPr lang="en-US" sz="1200" dirty="0" smtClean="0"/>
              <a:t>Tentative</a:t>
            </a:r>
            <a:r>
              <a:rPr lang="en-US" sz="1200" b="1" dirty="0" smtClean="0"/>
              <a:t> list of those who contributed to the CDR  </a:t>
            </a:r>
            <a:r>
              <a:rPr lang="en-US" sz="1200" b="1" dirty="0" smtClean="0"/>
              <a:t>[</a:t>
            </a:r>
            <a:r>
              <a:rPr lang="en-US" sz="1200" b="1" dirty="0" smtClean="0"/>
              <a:t>11. May</a:t>
            </a:r>
            <a:r>
              <a:rPr lang="en-US" sz="1200" b="1" dirty="0" smtClean="0"/>
              <a:t> </a:t>
            </a:r>
            <a:r>
              <a:rPr lang="en-US" sz="1200" b="1" dirty="0" smtClean="0"/>
              <a:t>12]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93118" y="5985565"/>
            <a:ext cx="1691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</a:rPr>
              <a:t>Supported by </a:t>
            </a:r>
          </a:p>
          <a:p>
            <a:r>
              <a:rPr lang="en-US" sz="1400" dirty="0" smtClean="0">
                <a:solidFill>
                  <a:srgbClr val="1F497D"/>
                </a:solidFill>
              </a:rPr>
              <a:t>CERN, ECFA, </a:t>
            </a:r>
            <a:r>
              <a:rPr lang="en-US" sz="1400" dirty="0" err="1" smtClean="0">
                <a:solidFill>
                  <a:srgbClr val="1F497D"/>
                </a:solidFill>
              </a:rPr>
              <a:t>NuPECC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182" y="356464"/>
            <a:ext cx="197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http://</a:t>
            </a:r>
            <a:r>
              <a:rPr lang="en-US" dirty="0" err="1" smtClean="0">
                <a:solidFill>
                  <a:srgbClr val="1F497D"/>
                </a:solidFill>
              </a:rPr>
              <a:t>cern.ch/lhec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1" y="938145"/>
            <a:ext cx="8666373" cy="495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Why an </a:t>
            </a:r>
            <a:r>
              <a:rPr lang="en-US" sz="3200" dirty="0" err="1" smtClean="0">
                <a:solidFill>
                  <a:srgbClr val="008000"/>
                </a:solidFill>
              </a:rPr>
              <a:t>ep</a:t>
            </a:r>
            <a:r>
              <a:rPr lang="en-US" sz="3200" dirty="0" smtClean="0">
                <a:solidFill>
                  <a:srgbClr val="008000"/>
                </a:solidFill>
              </a:rPr>
              <a:t>/A Experiment at </a:t>
            </a:r>
            <a:r>
              <a:rPr lang="en-US" sz="3200" dirty="0" err="1" smtClean="0">
                <a:solidFill>
                  <a:srgbClr val="008000"/>
                </a:solidFill>
              </a:rPr>
              <a:t>TeV</a:t>
            </a:r>
            <a:r>
              <a:rPr lang="en-US" sz="3200" dirty="0" smtClean="0">
                <a:solidFill>
                  <a:srgbClr val="008000"/>
                </a:solidFill>
              </a:rPr>
              <a:t> Energies?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7351" y="986763"/>
            <a:ext cx="7545655" cy="5355313"/>
          </a:xfrm>
          <a:prstGeom prst="rect">
            <a:avLst/>
          </a:prstGeom>
          <a:solidFill>
            <a:srgbClr val="008000">
              <a:alpha val="4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For resolving the quark structure of the nucleon with </a:t>
            </a:r>
            <a:r>
              <a:rPr lang="en-US" dirty="0" err="1" smtClean="0"/>
              <a:t>p</a:t>
            </a:r>
            <a:r>
              <a:rPr lang="en-US" dirty="0" smtClean="0"/>
              <a:t>, </a:t>
            </a:r>
            <a:r>
              <a:rPr lang="en-US" dirty="0" err="1" smtClean="0"/>
              <a:t>d</a:t>
            </a:r>
            <a:r>
              <a:rPr lang="en-US" dirty="0" smtClean="0"/>
              <a:t> and ion beams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For the development of </a:t>
            </a:r>
            <a:r>
              <a:rPr lang="en-US" dirty="0" err="1" smtClean="0"/>
              <a:t>perturbative</a:t>
            </a:r>
            <a:r>
              <a:rPr lang="en-US" dirty="0" smtClean="0"/>
              <a:t> QCD 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For mapping the gluon field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For searches and the understanding of new physics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For investigating the physics of </a:t>
            </a:r>
            <a:r>
              <a:rPr lang="en-US" dirty="0" err="1" smtClean="0"/>
              <a:t>parton</a:t>
            </a:r>
            <a:r>
              <a:rPr lang="en-US" dirty="0" smtClean="0"/>
              <a:t> saturation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4188" y="1565270"/>
            <a:ext cx="7350089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QPM symmetries, quark distributions (complete set from data!), </a:t>
            </a:r>
            <a:r>
              <a:rPr lang="en-US" sz="1600" dirty="0" err="1" smtClean="0">
                <a:solidFill>
                  <a:srgbClr val="008000"/>
                </a:solidFill>
              </a:rPr>
              <a:t>GPDs</a:t>
            </a:r>
            <a:r>
              <a:rPr lang="en-US" sz="1600" dirty="0" smtClean="0">
                <a:solidFill>
                  <a:srgbClr val="008000"/>
                </a:solidFill>
              </a:rPr>
              <a:t>, nuclear </a:t>
            </a:r>
            <a:r>
              <a:rPr lang="en-US" sz="1600" dirty="0" err="1" smtClean="0">
                <a:solidFill>
                  <a:srgbClr val="008000"/>
                </a:solidFill>
              </a:rPr>
              <a:t>PDFs</a:t>
            </a:r>
            <a:r>
              <a:rPr lang="en-US" sz="1600" dirty="0" smtClean="0">
                <a:solidFill>
                  <a:srgbClr val="008000"/>
                </a:solidFill>
              </a:rPr>
              <a:t> ..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err="1" smtClean="0">
                <a:solidFill>
                  <a:srgbClr val="008000"/>
                </a:solidFill>
              </a:rPr>
              <a:t>N</a:t>
            </a:r>
            <a:r>
              <a:rPr lang="en-US" sz="1600" baseline="30000" dirty="0" err="1" smtClean="0">
                <a:solidFill>
                  <a:srgbClr val="008000"/>
                </a:solidFill>
              </a:rPr>
              <a:t>k</a:t>
            </a:r>
            <a:r>
              <a:rPr lang="en-US" sz="1600" dirty="0" err="1" smtClean="0">
                <a:solidFill>
                  <a:srgbClr val="008000"/>
                </a:solidFill>
              </a:rPr>
              <a:t>LO</a:t>
            </a:r>
            <a:r>
              <a:rPr lang="en-US" sz="1600" dirty="0" smtClean="0">
                <a:solidFill>
                  <a:srgbClr val="008000"/>
                </a:solidFill>
              </a:rPr>
              <a:t> (k≥2) and </a:t>
            </a:r>
            <a:r>
              <a:rPr lang="en-US" sz="1600" dirty="0" err="1" smtClean="0">
                <a:solidFill>
                  <a:srgbClr val="008000"/>
                </a:solidFill>
              </a:rPr>
              <a:t>h.o</a:t>
            </a:r>
            <a:r>
              <a:rPr lang="en-US" sz="1600" dirty="0" smtClean="0">
                <a:solidFill>
                  <a:srgbClr val="008000"/>
                </a:solidFill>
              </a:rPr>
              <a:t>. </a:t>
            </a:r>
            <a:r>
              <a:rPr lang="en-US" sz="1600" dirty="0" err="1" smtClean="0">
                <a:solidFill>
                  <a:srgbClr val="008000"/>
                </a:solidFill>
              </a:rPr>
              <a:t>eweak</a:t>
            </a:r>
            <a:r>
              <a:rPr lang="en-US" sz="1600" dirty="0" smtClean="0">
                <a:solidFill>
                  <a:srgbClr val="008000"/>
                </a:solidFill>
              </a:rPr>
              <a:t>, HQs, jets, </a:t>
            </a:r>
            <a:r>
              <a:rPr lang="en-US" sz="1600" dirty="0" err="1" smtClean="0">
                <a:solidFill>
                  <a:srgbClr val="008000"/>
                </a:solidFill>
              </a:rPr>
              <a:t>resummation</a:t>
            </a:r>
            <a:r>
              <a:rPr lang="en-US" sz="1600" dirty="0" smtClean="0">
                <a:solidFill>
                  <a:srgbClr val="008000"/>
                </a:solidFill>
              </a:rPr>
              <a:t>, </a:t>
            </a:r>
            <a:r>
              <a:rPr lang="en-US" sz="1600" dirty="0" err="1" smtClean="0">
                <a:solidFill>
                  <a:srgbClr val="008000"/>
                </a:solidFill>
              </a:rPr>
              <a:t>factorisation</a:t>
            </a:r>
            <a:r>
              <a:rPr lang="en-US" sz="1600" dirty="0" smtClean="0">
                <a:solidFill>
                  <a:srgbClr val="008000"/>
                </a:solidFill>
              </a:rPr>
              <a:t>, diffraction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Gluon for ~10</a:t>
            </a:r>
            <a:r>
              <a:rPr lang="en-US" sz="1600" baseline="30000" dirty="0" smtClean="0">
                <a:solidFill>
                  <a:srgbClr val="008000"/>
                </a:solidFill>
              </a:rPr>
              <a:t>-5 </a:t>
            </a:r>
            <a:r>
              <a:rPr lang="en-US" sz="1600" dirty="0" smtClean="0">
                <a:solidFill>
                  <a:srgbClr val="008000"/>
                </a:solidFill>
              </a:rPr>
              <a:t>&lt; </a:t>
            </a:r>
            <a:r>
              <a:rPr lang="en-US" sz="1600" dirty="0" err="1" smtClean="0">
                <a:solidFill>
                  <a:srgbClr val="008000"/>
                </a:solidFill>
              </a:rPr>
              <a:t>x</a:t>
            </a:r>
            <a:r>
              <a:rPr lang="en-US" sz="1600" dirty="0" smtClean="0">
                <a:solidFill>
                  <a:srgbClr val="008000"/>
                </a:solidFill>
              </a:rPr>
              <a:t> &lt;1 , is </a:t>
            </a:r>
            <a:r>
              <a:rPr lang="en-US" sz="1600" dirty="0" err="1" smtClean="0">
                <a:solidFill>
                  <a:srgbClr val="008000"/>
                </a:solidFill>
              </a:rPr>
              <a:t>unitarity</a:t>
            </a:r>
            <a:r>
              <a:rPr lang="en-US" sz="1600" dirty="0" smtClean="0">
                <a:solidFill>
                  <a:srgbClr val="008000"/>
                </a:solidFill>
              </a:rPr>
              <a:t> violated?  J/ψ, F</a:t>
            </a:r>
            <a:r>
              <a:rPr lang="en-US" sz="1600" baseline="-25000" dirty="0" smtClean="0">
                <a:solidFill>
                  <a:srgbClr val="008000"/>
                </a:solidFill>
              </a:rPr>
              <a:t>2</a:t>
            </a:r>
            <a:r>
              <a:rPr lang="en-US" sz="1600" baseline="30000" dirty="0" smtClean="0">
                <a:solidFill>
                  <a:srgbClr val="008000"/>
                </a:solidFill>
              </a:rPr>
              <a:t>c</a:t>
            </a:r>
            <a:r>
              <a:rPr lang="en-US" sz="1600" dirty="0" smtClean="0">
                <a:solidFill>
                  <a:srgbClr val="008000"/>
                </a:solidFill>
              </a:rPr>
              <a:t>, …  </a:t>
            </a:r>
            <a:r>
              <a:rPr lang="en-US" sz="1600" dirty="0" err="1" smtClean="0">
                <a:solidFill>
                  <a:srgbClr val="008000"/>
                </a:solidFill>
              </a:rPr>
              <a:t>unintegrated</a:t>
            </a:r>
            <a:r>
              <a:rPr lang="en-US" sz="1600" dirty="0" smtClean="0">
                <a:solidFill>
                  <a:srgbClr val="008000"/>
                </a:solidFill>
              </a:rPr>
              <a:t> gluon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GUT (</a:t>
            </a:r>
            <a:r>
              <a:rPr lang="en-US" sz="1600" dirty="0" err="1" smtClean="0">
                <a:solidFill>
                  <a:srgbClr val="008000"/>
                </a:solidFill>
              </a:rPr>
              <a:t>α</a:t>
            </a:r>
            <a:r>
              <a:rPr lang="en-US" sz="1600" baseline="-25000" dirty="0" err="1" smtClean="0">
                <a:solidFill>
                  <a:srgbClr val="008000"/>
                </a:solidFill>
              </a:rPr>
              <a:t>s</a:t>
            </a:r>
            <a:r>
              <a:rPr lang="en-US" sz="1600" dirty="0" smtClean="0">
                <a:solidFill>
                  <a:srgbClr val="008000"/>
                </a:solidFill>
              </a:rPr>
              <a:t> to 0.1%), </a:t>
            </a:r>
            <a:r>
              <a:rPr lang="en-US" sz="1600" dirty="0" err="1" smtClean="0">
                <a:solidFill>
                  <a:srgbClr val="008000"/>
                </a:solidFill>
              </a:rPr>
              <a:t>LQs</a:t>
            </a:r>
            <a:r>
              <a:rPr lang="en-US" sz="1600" dirty="0" smtClean="0">
                <a:solidFill>
                  <a:srgbClr val="008000"/>
                </a:solidFill>
              </a:rPr>
              <a:t> RPV, Higgs (bb, HWW) … PDFs4LHC… </a:t>
            </a:r>
            <a:r>
              <a:rPr lang="en-US" sz="1600" dirty="0" err="1" smtClean="0">
                <a:solidFill>
                  <a:srgbClr val="008000"/>
                </a:solidFill>
              </a:rPr>
              <a:t>instanton</a:t>
            </a:r>
            <a:r>
              <a:rPr lang="en-US" sz="1600" dirty="0" smtClean="0">
                <a:solidFill>
                  <a:srgbClr val="008000"/>
                </a:solidFill>
              </a:rPr>
              <a:t>, </a:t>
            </a:r>
            <a:r>
              <a:rPr lang="en-US" sz="1600" dirty="0" err="1" smtClean="0">
                <a:solidFill>
                  <a:srgbClr val="008000"/>
                </a:solidFill>
              </a:rPr>
              <a:t>odderon</a:t>
            </a:r>
            <a:r>
              <a:rPr lang="en-US" sz="1600" dirty="0" smtClean="0">
                <a:solidFill>
                  <a:srgbClr val="008000"/>
                </a:solidFill>
              </a:rPr>
              <a:t>,..?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Non-</a:t>
            </a:r>
            <a:r>
              <a:rPr lang="en-US" sz="1600" dirty="0" err="1" smtClean="0">
                <a:solidFill>
                  <a:srgbClr val="008000"/>
                </a:solidFill>
              </a:rPr>
              <a:t>pQCD</a:t>
            </a:r>
            <a:r>
              <a:rPr lang="en-US" sz="1600" dirty="0" smtClean="0">
                <a:solidFill>
                  <a:srgbClr val="008000"/>
                </a:solidFill>
              </a:rPr>
              <a:t> (chiral </a:t>
            </a:r>
            <a:r>
              <a:rPr lang="en-US" sz="1600" dirty="0" err="1" smtClean="0">
                <a:solidFill>
                  <a:srgbClr val="008000"/>
                </a:solidFill>
              </a:rPr>
              <a:t>symm</a:t>
            </a:r>
            <a:r>
              <a:rPr lang="en-US" sz="1600" dirty="0" smtClean="0">
                <a:solidFill>
                  <a:srgbClr val="008000"/>
                </a:solidFill>
              </a:rPr>
              <a:t> breaking, </a:t>
            </a:r>
            <a:r>
              <a:rPr lang="en-US" sz="1600" dirty="0" smtClean="0">
                <a:solidFill>
                  <a:srgbClr val="008000"/>
                </a:solidFill>
              </a:rPr>
              <a:t>strings</a:t>
            </a:r>
            <a:r>
              <a:rPr lang="en-US" sz="1600" dirty="0" smtClean="0">
                <a:solidFill>
                  <a:srgbClr val="008000"/>
                </a:solidFill>
              </a:rPr>
              <a:t>)</a:t>
            </a:r>
            <a:r>
              <a:rPr lang="en-US" sz="1600" dirty="0" smtClean="0">
                <a:solidFill>
                  <a:srgbClr val="008000"/>
                </a:solidFill>
              </a:rPr>
              <a:t>, black disc limit, saturation border..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522" y="6345128"/>
            <a:ext cx="89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..For providing data which could be of use for future experiments [Proposal for SLAC </a:t>
            </a:r>
            <a:r>
              <a:rPr lang="en-US" dirty="0" err="1" smtClean="0"/>
              <a:t>ep</a:t>
            </a:r>
            <a:r>
              <a:rPr lang="en-US" dirty="0" smtClean="0"/>
              <a:t> </a:t>
            </a:r>
            <a:r>
              <a:rPr lang="en-US" dirty="0" smtClean="0"/>
              <a:t>1967]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6" y="1813782"/>
            <a:ext cx="8643941" cy="3284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976" y="5088553"/>
            <a:ext cx="1932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Lev </a:t>
            </a:r>
            <a:r>
              <a:rPr lang="en-US" sz="1400" dirty="0" err="1" smtClean="0">
                <a:solidFill>
                  <a:srgbClr val="FF0000"/>
                </a:solidFill>
              </a:rPr>
              <a:t>Lipatov</a:t>
            </a:r>
            <a:r>
              <a:rPr lang="en-US" sz="1400" dirty="0" smtClean="0">
                <a:solidFill>
                  <a:srgbClr val="FF0000"/>
                </a:solidFill>
              </a:rPr>
              <a:t> in the CDR…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0976" y="4796914"/>
            <a:ext cx="8791356" cy="22681"/>
          </a:xfrm>
          <a:prstGeom prst="line">
            <a:avLst/>
          </a:prstGeom>
          <a:ln w="31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17517" y="244887"/>
            <a:ext cx="2230824" cy="646330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PDFs (</a:t>
            </a:r>
            <a:r>
              <a:rPr lang="en-US" dirty="0" smtClean="0"/>
              <a:t>t, s, q-q, </a:t>
            </a:r>
            <a:r>
              <a:rPr lang="en-US" dirty="0" err="1" smtClean="0"/>
              <a:t>val</a:t>
            </a:r>
            <a:r>
              <a:rPr lang="en-US" dirty="0" smtClean="0"/>
              <a:t>, </a:t>
            </a:r>
            <a:r>
              <a:rPr lang="en-US" dirty="0" err="1" smtClean="0"/>
              <a:t>xg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Odderon</a:t>
            </a:r>
            <a:endParaRPr lang="en-US" dirty="0" smtClean="0"/>
          </a:p>
          <a:p>
            <a:r>
              <a:rPr lang="en-US" dirty="0" err="1" smtClean="0"/>
              <a:t>Instanton</a:t>
            </a:r>
            <a:endParaRPr lang="en-US" dirty="0" smtClean="0"/>
          </a:p>
          <a:p>
            <a:r>
              <a:rPr lang="en-US" dirty="0"/>
              <a:t>(</a:t>
            </a:r>
            <a:r>
              <a:rPr lang="en-US" dirty="0" smtClean="0"/>
              <a:t>no) saturation, QCD</a:t>
            </a:r>
            <a:endParaRPr lang="en-US" dirty="0"/>
          </a:p>
          <a:p>
            <a:r>
              <a:rPr lang="en-US" dirty="0" smtClean="0"/>
              <a:t>QGP initial state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</a:t>
            </a:r>
            <a:r>
              <a:rPr lang="en-US" dirty="0" smtClean="0"/>
              <a:t>actorization </a:t>
            </a:r>
            <a:r>
              <a:rPr lang="en-US" dirty="0" err="1" smtClean="0"/>
              <a:t>pp-ep</a:t>
            </a:r>
            <a:endParaRPr lang="en-US" dirty="0"/>
          </a:p>
          <a:p>
            <a:r>
              <a:rPr lang="en-US" dirty="0" smtClean="0"/>
              <a:t>LQs, RPV SUSY</a:t>
            </a:r>
            <a:endParaRPr lang="en-US" dirty="0"/>
          </a:p>
          <a:p>
            <a:r>
              <a:rPr lang="en-US" dirty="0" smtClean="0"/>
              <a:t>e</a:t>
            </a:r>
            <a:r>
              <a:rPr lang="en-US" baseline="30000" dirty="0" smtClean="0"/>
              <a:t>*</a:t>
            </a:r>
          </a:p>
          <a:p>
            <a:r>
              <a:rPr lang="en-US" dirty="0" smtClean="0"/>
              <a:t>Higgs CP</a:t>
            </a:r>
          </a:p>
          <a:p>
            <a:r>
              <a:rPr lang="en-US" dirty="0" smtClean="0"/>
              <a:t>α</a:t>
            </a:r>
            <a:r>
              <a:rPr lang="en-US" baseline="-25000" dirty="0" smtClean="0"/>
              <a:t>s</a:t>
            </a:r>
            <a:r>
              <a:rPr lang="en-US" dirty="0" smtClean="0"/>
              <a:t> </a:t>
            </a:r>
            <a:r>
              <a:rPr lang="en-US" dirty="0" smtClean="0"/>
              <a:t>indeed small </a:t>
            </a:r>
            <a:r>
              <a:rPr lang="en-US" dirty="0" smtClean="0"/>
              <a:t>(GUT)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0976" y="288749"/>
            <a:ext cx="5249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Candidates for Surprises and Discoveries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327" y="5630978"/>
            <a:ext cx="5283258" cy="984885"/>
          </a:xfrm>
          <a:prstGeom prst="rect">
            <a:avLst/>
          </a:prstGeom>
          <a:solidFill>
            <a:srgbClr val="008000">
              <a:alpha val="1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Ultra high precision (detector, e-h redundancy)    -  new insight</a:t>
            </a:r>
          </a:p>
          <a:p>
            <a:r>
              <a:rPr lang="en-US" sz="1400" dirty="0" smtClean="0"/>
              <a:t>  Maximum luminosity and much extended range  -  rare, new effects</a:t>
            </a:r>
          </a:p>
          <a:p>
            <a:r>
              <a:rPr lang="en-US" sz="1400" dirty="0" smtClean="0"/>
              <a:t>  Deep relation to (HL-) LHC (</a:t>
            </a:r>
            <a:r>
              <a:rPr lang="en-US" sz="1400" dirty="0" err="1" smtClean="0"/>
              <a:t>precision+range</a:t>
            </a:r>
            <a:r>
              <a:rPr lang="en-US" sz="1400" dirty="0" smtClean="0"/>
              <a:t>)         -  complementarity</a:t>
            </a:r>
          </a:p>
          <a:p>
            <a:r>
              <a:rPr lang="en-US" sz="1200" dirty="0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b="1" dirty="0" err="1" smtClean="0">
                <a:sym typeface="Wingdings"/>
              </a:rPr>
              <a:t>LHeC</a:t>
            </a:r>
            <a:r>
              <a:rPr lang="en-US" sz="1600" b="1" dirty="0" smtClean="0">
                <a:sym typeface="Wingdings"/>
              </a:rPr>
              <a:t> brings a substantial enrichment of LHC physics</a:t>
            </a:r>
            <a:endParaRPr lang="en-US" sz="1600" b="1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632700" y="288749"/>
            <a:ext cx="20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15662" y="-1089691"/>
            <a:ext cx="5781244" cy="8758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10" y="6180423"/>
            <a:ext cx="6616700" cy="342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4695" y="0"/>
            <a:ext cx="544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Draft LHC Schedule for the coming decade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7565" y="6523323"/>
            <a:ext cx="332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s shown by S. Myers at EPS 2011 Grenoble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918510" y="6180423"/>
            <a:ext cx="6866590" cy="34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7595" y="2488940"/>
            <a:ext cx="3883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3200" dirty="0" smtClean="0"/>
              <a:t>Physics with the </a:t>
            </a:r>
            <a:r>
              <a:rPr lang="en-US" sz="3200" dirty="0" err="1" smtClean="0"/>
              <a:t>LHeC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3252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7772400" cy="609600"/>
          </a:xfrm>
        </p:spPr>
        <p:txBody>
          <a:bodyPr/>
          <a:lstStyle/>
          <a:p>
            <a:r>
              <a:rPr lang="en-US" sz="2400"/>
              <a:t>ee, ep, pp</a:t>
            </a:r>
            <a:endParaRPr lang="en-US"/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11" y="386522"/>
            <a:ext cx="8861647" cy="5919304"/>
          </a:xfrm>
          <a:prstGeom prst="rect">
            <a:avLst/>
          </a:prstGeom>
          <a:noFill/>
          <a:ln w="3175">
            <a:solidFill>
              <a:srgbClr val="334B7D"/>
            </a:solidFill>
            <a:miter lim="800000"/>
            <a:headEnd/>
            <a:tailEnd/>
          </a:ln>
          <a:effectLst/>
        </p:spPr>
      </p:pic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5851525" y="6446838"/>
            <a:ext cx="2987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G.Altarelli</a:t>
            </a:r>
            <a:r>
              <a:rPr lang="en-US" sz="1200" dirty="0"/>
              <a:t>, </a:t>
            </a:r>
            <a:r>
              <a:rPr lang="en-US" sz="1200" dirty="0" err="1"/>
              <a:t>LHeC</a:t>
            </a:r>
            <a:r>
              <a:rPr lang="en-US" sz="1200" dirty="0"/>
              <a:t> Workshop </a:t>
            </a:r>
            <a:r>
              <a:rPr lang="en-US" sz="1200" dirty="0" err="1"/>
              <a:t>Divonne</a:t>
            </a:r>
            <a:r>
              <a:rPr lang="en-US" sz="1200" dirty="0"/>
              <a:t> 9/08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The Fermi Scale [1985-</a:t>
            </a:r>
            <a:r>
              <a:rPr lang="en-US" sz="3200" dirty="0" smtClean="0"/>
              <a:t>2012]</a:t>
            </a:r>
            <a:endParaRPr lang="en-US" sz="3200" dirty="0"/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078288" y="2133600"/>
            <a:ext cx="11366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b quark</a:t>
            </a:r>
          </a:p>
          <a:p>
            <a:pPr algn="ctr"/>
            <a:r>
              <a:rPr lang="en-US" sz="1800"/>
              <a:t>top quark</a:t>
            </a:r>
          </a:p>
          <a:p>
            <a:pPr algn="ctr"/>
            <a:r>
              <a:rPr lang="en-US" sz="1800"/>
              <a:t>M</a:t>
            </a:r>
            <a:r>
              <a:rPr lang="en-US" sz="1800" baseline="-25000"/>
              <a:t>W</a:t>
            </a:r>
            <a:r>
              <a:rPr lang="en-US" sz="1800"/>
              <a:t>, H?</a:t>
            </a:r>
          </a:p>
          <a:p>
            <a:pPr algn="ctr"/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838200" y="4419600"/>
            <a:ext cx="22939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gluon</a:t>
            </a:r>
          </a:p>
          <a:p>
            <a:pPr algn="ctr"/>
            <a:r>
              <a:rPr lang="en-US" sz="1800"/>
              <a:t>h.o. strong </a:t>
            </a:r>
          </a:p>
          <a:p>
            <a:pPr algn="ctr"/>
            <a:r>
              <a:rPr lang="en-US" sz="1800"/>
              <a:t>c,b  distributions</a:t>
            </a:r>
          </a:p>
          <a:p>
            <a:pPr algn="ctr"/>
            <a:r>
              <a:rPr lang="en-US" sz="1800"/>
              <a:t>high parton densities</a:t>
            </a:r>
          </a:p>
          <a:p>
            <a:pPr algn="ctr"/>
            <a:endParaRPr lang="en-US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248400" y="4343400"/>
            <a:ext cx="2038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M</a:t>
            </a:r>
            <a:r>
              <a:rPr lang="en-US" sz="1800" baseline="-25000"/>
              <a:t>Z</a:t>
            </a:r>
            <a:r>
              <a:rPr lang="en-US" sz="1800"/>
              <a:t> , sin</a:t>
            </a:r>
            <a:r>
              <a:rPr lang="en-US" sz="1800" baseline="30000"/>
              <a:t>2 </a:t>
            </a:r>
            <a:r>
              <a:rPr lang="en-US" sz="1800">
                <a:sym typeface="Symbol" charset="2"/>
              </a:rPr>
              <a:t></a:t>
            </a:r>
            <a:endParaRPr lang="en-US" sz="1800"/>
          </a:p>
          <a:p>
            <a:pPr algn="ctr"/>
            <a:r>
              <a:rPr lang="en-US" sz="1800"/>
              <a:t>3 neutrinos</a:t>
            </a:r>
          </a:p>
          <a:p>
            <a:pPr algn="ctr"/>
            <a:r>
              <a:rPr lang="en-US" sz="1800"/>
              <a:t>h.o. el.weak (t,H?)</a:t>
            </a:r>
            <a:endParaRPr lang="en-US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6934200" y="3886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4267200" y="136525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3733800" y="4267200"/>
            <a:ext cx="1822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The Standard</a:t>
            </a:r>
          </a:p>
          <a:p>
            <a:r>
              <a:rPr lang="en-US" sz="1800" b="1"/>
              <a:t>Model Triumph</a:t>
            </a:r>
            <a:endParaRPr lang="en-US" sz="1800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4343400" y="1447800"/>
            <a:ext cx="228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4168775" y="3124200"/>
            <a:ext cx="1387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Tevatron</a:t>
            </a:r>
            <a:endParaRPr lang="en-US" dirty="0"/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6848475" y="5486400"/>
            <a:ext cx="1438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LEP/SLC</a:t>
            </a:r>
            <a:endParaRPr lang="en-US" dirty="0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1600200" y="5746750"/>
            <a:ext cx="103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HERA</a:t>
            </a:r>
            <a:endParaRPr lang="en-US" dirty="0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56388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 flipV="1">
            <a:off x="30480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72" y="67659"/>
            <a:ext cx="2500638" cy="2075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72" y="2142969"/>
            <a:ext cx="2769568" cy="4569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086" y="220870"/>
            <a:ext cx="5754812" cy="2164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086" y="2385133"/>
            <a:ext cx="5661922" cy="26656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4945" y="5235429"/>
            <a:ext cx="5361063" cy="132343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Precision measurement of gluon density to extreme </a:t>
            </a:r>
            <a:r>
              <a:rPr lang="en-US" sz="1600" dirty="0" err="1" smtClean="0"/>
              <a:t>x</a:t>
            </a:r>
            <a:r>
              <a:rPr lang="en-US" sz="1600" dirty="0" smtClean="0"/>
              <a:t>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/>
              <a:t> </a:t>
            </a:r>
            <a:r>
              <a:rPr lang="en-US" sz="1600" dirty="0" err="1" smtClean="0"/>
              <a:t>α</a:t>
            </a:r>
            <a:r>
              <a:rPr lang="en-US" sz="1600" baseline="-25000" dirty="0" err="1" smtClean="0"/>
              <a:t>s</a:t>
            </a:r>
            <a:endParaRPr lang="en-US" sz="1600" dirty="0" smtClean="0"/>
          </a:p>
          <a:p>
            <a:r>
              <a:rPr lang="en-US" sz="1600" dirty="0" smtClean="0"/>
              <a:t>Low </a:t>
            </a:r>
            <a:r>
              <a:rPr lang="en-US" sz="1600" dirty="0" err="1" smtClean="0"/>
              <a:t>x</a:t>
            </a:r>
            <a:r>
              <a:rPr lang="en-US" sz="1600" dirty="0" smtClean="0"/>
              <a:t>: saturation in </a:t>
            </a:r>
            <a:r>
              <a:rPr lang="en-US" sz="1600" dirty="0" err="1" smtClean="0"/>
              <a:t>ep</a:t>
            </a:r>
            <a:r>
              <a:rPr lang="en-US" sz="1600" dirty="0" smtClean="0"/>
              <a:t>? Crucial for QCD, LHC, UHE neutrinos!</a:t>
            </a:r>
          </a:p>
          <a:p>
            <a:r>
              <a:rPr lang="en-US" sz="1600" dirty="0" smtClean="0"/>
              <a:t>High </a:t>
            </a:r>
            <a:r>
              <a:rPr lang="en-US" sz="1600" dirty="0" err="1" smtClean="0"/>
              <a:t>x</a:t>
            </a:r>
            <a:r>
              <a:rPr lang="en-US" sz="1600" dirty="0" smtClean="0"/>
              <a:t>: </a:t>
            </a:r>
            <a:r>
              <a:rPr lang="en-US" sz="1600" dirty="0" err="1" smtClean="0"/>
              <a:t>xg</a:t>
            </a:r>
            <a:r>
              <a:rPr lang="en-US" sz="1600" dirty="0" smtClean="0"/>
              <a:t> and valence quarks: resolving new high mass states!</a:t>
            </a:r>
          </a:p>
          <a:p>
            <a:r>
              <a:rPr lang="en-US" sz="1600" dirty="0" smtClean="0"/>
              <a:t>Gluon in </a:t>
            </a:r>
            <a:r>
              <a:rPr lang="en-US" sz="1600" dirty="0" err="1" smtClean="0"/>
              <a:t>Pomeron</a:t>
            </a:r>
            <a:r>
              <a:rPr lang="en-US" sz="1600" dirty="0" smtClean="0"/>
              <a:t>, </a:t>
            </a:r>
            <a:r>
              <a:rPr lang="en-US" sz="1600" dirty="0" err="1" smtClean="0"/>
              <a:t>odderon</a:t>
            </a:r>
            <a:r>
              <a:rPr lang="en-US" sz="1600" dirty="0" smtClean="0"/>
              <a:t>, photon, nuclei.. Local spots in </a:t>
            </a:r>
            <a:r>
              <a:rPr lang="en-US" sz="1600" dirty="0" err="1" smtClean="0"/>
              <a:t>p</a:t>
            </a:r>
            <a:r>
              <a:rPr lang="en-US" sz="1600" dirty="0" smtClean="0"/>
              <a:t>?</a:t>
            </a:r>
          </a:p>
          <a:p>
            <a:r>
              <a:rPr lang="en-US" sz="1600" dirty="0" smtClean="0"/>
              <a:t>Heavy quarks intrinsic or only </a:t>
            </a:r>
            <a:r>
              <a:rPr lang="en-US" sz="1600" dirty="0" err="1" smtClean="0"/>
              <a:t>gluonic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834910" y="1192696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now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871194" y="2683565"/>
            <a:ext cx="57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then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5220" y="36204"/>
            <a:ext cx="1455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CDR Physics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>
            <a:endCxn id="10" idx="1"/>
          </p:cNvCxnSpPr>
          <p:nvPr/>
        </p:nvCxnSpPr>
        <p:spPr>
          <a:xfrm>
            <a:off x="334272" y="1355726"/>
            <a:ext cx="2500638" cy="6247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09043" y="436991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153 pages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6522" y="67659"/>
            <a:ext cx="190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Gluon Distribution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9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35695"/>
            <a:ext cx="8915400" cy="6686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1549" y="3009900"/>
            <a:ext cx="267082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en-US" sz="2800" dirty="0" err="1" smtClean="0">
                <a:solidFill>
                  <a:schemeClr val="bg1"/>
                </a:solidFill>
              </a:rPr>
              <a:t>LHeC</a:t>
            </a:r>
            <a:r>
              <a:rPr lang="en-US" sz="2800" dirty="0" smtClean="0">
                <a:solidFill>
                  <a:schemeClr val="bg1"/>
                </a:solidFill>
              </a:rPr>
              <a:t> Project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Max Klein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University of Liverpool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2000" y="6325632"/>
            <a:ext cx="26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Seminar at UCL, 11.5.2012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6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cs typeface="Baskerville"/>
              </a:rPr>
              <a:t>Strong Coupling Constant</a:t>
            </a:r>
            <a:endParaRPr lang="en-US" sz="3200" dirty="0">
              <a:latin typeface="+mn-lt"/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89170"/>
            <a:ext cx="2882900" cy="2073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00" y="4289170"/>
            <a:ext cx="1614837" cy="2073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4600" y="982076"/>
            <a:ext cx="3968751" cy="574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04981" y="1199971"/>
            <a:ext cx="387044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cs typeface="Baskerville"/>
                <a:sym typeface="Symbol" charset="2"/>
              </a:rPr>
              <a:t></a:t>
            </a:r>
            <a:r>
              <a:rPr lang="en-US" sz="1600" b="1" baseline="-25000" dirty="0" err="1">
                <a:solidFill>
                  <a:srgbClr val="FF0000"/>
                </a:solidFill>
                <a:cs typeface="Baskerville"/>
                <a:sym typeface="Symbol" charset="2"/>
              </a:rPr>
              <a:t>s</a:t>
            </a:r>
            <a:r>
              <a:rPr lang="en-US" sz="1600" b="1" dirty="0">
                <a:solidFill>
                  <a:srgbClr val="FF0000"/>
                </a:solidFill>
                <a:cs typeface="Baskerville"/>
                <a:sym typeface="Symbol" charset="2"/>
              </a:rPr>
              <a:t> </a:t>
            </a:r>
            <a:r>
              <a:rPr lang="en-US" sz="1600" b="1" dirty="0">
                <a:solidFill>
                  <a:srgbClr val="FF0000"/>
                </a:solidFill>
                <a:cs typeface="Baskerville"/>
              </a:rPr>
              <a:t>least known of coupling constants</a:t>
            </a:r>
            <a:r>
              <a:rPr lang="en-US" sz="1400" b="1" dirty="0">
                <a:cs typeface="Baskerville"/>
              </a:rPr>
              <a:t> </a:t>
            </a:r>
          </a:p>
          <a:p>
            <a:r>
              <a:rPr lang="en-US" sz="1400" dirty="0">
                <a:cs typeface="Baskerville"/>
              </a:rPr>
              <a:t>Grand Unification predictions suffer from </a:t>
            </a:r>
            <a:r>
              <a:rPr lang="en-US" sz="1400" dirty="0" err="1">
                <a:cs typeface="Baskerville"/>
                <a:sym typeface="Symbol" charset="2"/>
              </a:rPr>
              <a:t></a:t>
            </a:r>
            <a:r>
              <a:rPr lang="en-US" sz="1400" baseline="-25000" dirty="0" err="1">
                <a:cs typeface="Baskerville"/>
                <a:sym typeface="Symbol" charset="2"/>
              </a:rPr>
              <a:t>s</a:t>
            </a:r>
            <a:r>
              <a:rPr lang="en-US" sz="1400" dirty="0">
                <a:cs typeface="Baskerville"/>
              </a:rPr>
              <a:t> </a:t>
            </a:r>
          </a:p>
          <a:p>
            <a:endParaRPr lang="en-US" sz="1600" b="1" dirty="0">
              <a:cs typeface="Baskerville"/>
            </a:endParaRPr>
          </a:p>
          <a:p>
            <a:r>
              <a:rPr lang="en-US" sz="1600" b="1" dirty="0">
                <a:solidFill>
                  <a:srgbClr val="FF0000"/>
                </a:solidFill>
                <a:cs typeface="Baskerville"/>
              </a:rPr>
              <a:t>DIS tends to be lower than world </a:t>
            </a:r>
            <a:r>
              <a:rPr lang="en-US" sz="1600" b="1" dirty="0" smtClean="0">
                <a:solidFill>
                  <a:srgbClr val="FF0000"/>
                </a:solidFill>
                <a:cs typeface="Baskerville"/>
              </a:rPr>
              <a:t>average</a:t>
            </a:r>
          </a:p>
          <a:p>
            <a:r>
              <a:rPr lang="en-US" sz="1400" dirty="0" smtClean="0">
                <a:cs typeface="Baskerville"/>
              </a:rPr>
              <a:t>Recently challenged by MSTW and NNPDF – jets??</a:t>
            </a:r>
          </a:p>
          <a:p>
            <a:endParaRPr lang="en-US" sz="1400" b="1" dirty="0">
              <a:cs typeface="Baskerville"/>
            </a:endParaRPr>
          </a:p>
          <a:p>
            <a:r>
              <a:rPr lang="en-US" sz="1600" b="1" dirty="0" err="1">
                <a:solidFill>
                  <a:srgbClr val="FF0000"/>
                </a:solidFill>
                <a:cs typeface="Baskerville"/>
              </a:rPr>
              <a:t>LHeC</a:t>
            </a:r>
            <a:r>
              <a:rPr lang="en-US" sz="1600" b="1" dirty="0">
                <a:solidFill>
                  <a:srgbClr val="FF0000"/>
                </a:solidFill>
                <a:cs typeface="Baskerville"/>
              </a:rPr>
              <a:t>: per mille </a:t>
            </a:r>
            <a:r>
              <a:rPr lang="en-US" sz="1600" b="1" dirty="0" smtClean="0">
                <a:solidFill>
                  <a:srgbClr val="FF0000"/>
                </a:solidFill>
                <a:cs typeface="Baskerville"/>
              </a:rPr>
              <a:t> - independent </a:t>
            </a:r>
            <a:r>
              <a:rPr lang="en-US" sz="1600" b="1" dirty="0">
                <a:solidFill>
                  <a:srgbClr val="FF0000"/>
                </a:solidFill>
                <a:cs typeface="Baskerville"/>
              </a:rPr>
              <a:t>of BCDMS.</a:t>
            </a:r>
          </a:p>
          <a:p>
            <a:endParaRPr lang="en-US" sz="1400" b="1" dirty="0" smtClean="0">
              <a:cs typeface="Baskerville"/>
            </a:endParaRPr>
          </a:p>
          <a:p>
            <a:r>
              <a:rPr lang="en-US" sz="1400" b="1" dirty="0" smtClean="0">
                <a:cs typeface="Baskerville"/>
              </a:rPr>
              <a:t>Challenge </a:t>
            </a:r>
            <a:r>
              <a:rPr lang="en-US" sz="1400" b="1" dirty="0">
                <a:cs typeface="Baskerville"/>
              </a:rPr>
              <a:t>to experiment and to </a:t>
            </a:r>
            <a:r>
              <a:rPr lang="en-US" sz="1400" b="1" dirty="0" err="1">
                <a:cs typeface="Baskerville"/>
              </a:rPr>
              <a:t>h.o</a:t>
            </a:r>
            <a:r>
              <a:rPr lang="en-US" sz="1400" b="1" dirty="0">
                <a:cs typeface="Baskerville"/>
              </a:rPr>
              <a:t>. </a:t>
            </a:r>
            <a:r>
              <a:rPr lang="en-US" sz="1400" b="1" dirty="0" smtClean="0">
                <a:cs typeface="Baskerville"/>
              </a:rPr>
              <a:t>QCD </a:t>
            </a:r>
            <a:r>
              <a:rPr lang="en-US" sz="1400" b="1" dirty="0" err="1" smtClean="0">
                <a:cs typeface="Baskerville"/>
                <a:sym typeface="Wingdings"/>
              </a:rPr>
              <a:t></a:t>
            </a:r>
            <a:endParaRPr lang="en-US" sz="1400" b="1" dirty="0" smtClean="0">
              <a:cs typeface="Baskerville"/>
              <a:sym typeface="Wingdings"/>
            </a:endParaRPr>
          </a:p>
          <a:p>
            <a:r>
              <a:rPr lang="en-US" sz="1400" b="1" dirty="0" smtClean="0">
                <a:cs typeface="Baskerville"/>
                <a:sym typeface="Wingdings"/>
              </a:rPr>
              <a:t>A genuine DIS research </a:t>
            </a:r>
            <a:r>
              <a:rPr lang="en-US" sz="1400" b="1" dirty="0" err="1" smtClean="0">
                <a:cs typeface="Baskerville"/>
                <a:sym typeface="Wingdings"/>
              </a:rPr>
              <a:t>programme</a:t>
            </a:r>
            <a:r>
              <a:rPr lang="en-US" sz="1400" b="1" dirty="0" smtClean="0">
                <a:cs typeface="Baskerville"/>
                <a:sym typeface="Wingdings"/>
              </a:rPr>
              <a:t> rather than </a:t>
            </a:r>
          </a:p>
          <a:p>
            <a:r>
              <a:rPr lang="en-US" sz="1400" b="1" dirty="0">
                <a:cs typeface="Baskerville"/>
                <a:sym typeface="Wingdings"/>
              </a:rPr>
              <a:t>o</a:t>
            </a:r>
            <a:r>
              <a:rPr lang="en-US" sz="1400" b="1" dirty="0" smtClean="0">
                <a:cs typeface="Baskerville"/>
                <a:sym typeface="Wingdings"/>
              </a:rPr>
              <a:t>ne outstanding measurement only.</a:t>
            </a:r>
            <a:endParaRPr lang="en-US" b="1" dirty="0">
              <a:cs typeface="Baskerville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32350" y="1165225"/>
            <a:ext cx="44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1/</a:t>
            </a:r>
            <a:r>
              <a:rPr lang="en-US" sz="1400" dirty="0">
                <a:sym typeface="Symbol" charset="2"/>
              </a:rPr>
              <a:t></a:t>
            </a:r>
            <a:endParaRPr lang="en-US" dirty="0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540625" y="1466850"/>
            <a:ext cx="995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FF"/>
                </a:solidFill>
              </a:rPr>
              <a:t>fine structure</a:t>
            </a:r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889625" y="1922462"/>
            <a:ext cx="495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srgbClr val="00FF00"/>
                </a:solidFill>
              </a:rPr>
              <a:t>weak</a:t>
            </a:r>
            <a:endParaRPr lang="en-US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726112" y="3024981"/>
            <a:ext cx="658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strong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4981" y="6362700"/>
            <a:ext cx="4435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Baskerville"/>
              </a:rPr>
              <a:t>Two independent QCD analyses using </a:t>
            </a:r>
            <a:r>
              <a:rPr lang="en-US" sz="1400" dirty="0" err="1" smtClean="0">
                <a:cs typeface="Baskerville"/>
              </a:rPr>
              <a:t>LHeC+HERA</a:t>
            </a:r>
            <a:r>
              <a:rPr lang="en-US" sz="1400" dirty="0" smtClean="0">
                <a:cs typeface="Baskerville"/>
              </a:rPr>
              <a:t>/</a:t>
            </a:r>
            <a:r>
              <a:rPr lang="en-US" sz="1400" dirty="0" smtClean="0">
                <a:cs typeface="Baskerville"/>
              </a:rPr>
              <a:t>BCDMS</a:t>
            </a:r>
          </a:p>
          <a:p>
            <a:r>
              <a:rPr lang="en-US" sz="1400" dirty="0" smtClean="0">
                <a:cs typeface="Baskerville"/>
              </a:rPr>
              <a:t>Full experimental uncertainties (</a:t>
            </a:r>
            <a:r>
              <a:rPr lang="en-US" sz="1400" dirty="0" err="1" smtClean="0">
                <a:cs typeface="Baskerville"/>
              </a:rPr>
              <a:t>unc+corr</a:t>
            </a:r>
            <a:r>
              <a:rPr lang="en-US" sz="1400" dirty="0" smtClean="0">
                <a:cs typeface="Baskerville"/>
              </a:rPr>
              <a:t> systematics)</a:t>
            </a:r>
            <a:endParaRPr lang="en-US" sz="1400" dirty="0"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854993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62" y="996713"/>
            <a:ext cx="2443564" cy="2861336"/>
          </a:xfrm>
          <a:prstGeom prst="rect">
            <a:avLst/>
          </a:prstGeom>
        </p:spPr>
      </p:pic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Treatment of charm influences </a:t>
            </a:r>
            <a:r>
              <a:rPr lang="en-US" sz="3200" dirty="0" err="1" smtClean="0">
                <a:solidFill>
                  <a:srgbClr val="FF0000"/>
                </a:solidFill>
              </a:rPr>
              <a:t>α</a:t>
            </a:r>
            <a:r>
              <a:rPr lang="en-US" sz="3200" baseline="-25000" dirty="0" err="1" smtClean="0">
                <a:solidFill>
                  <a:srgbClr val="FF0000"/>
                </a:solidFill>
              </a:rPr>
              <a:t>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7866" y="5625312"/>
            <a:ext cx="42483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LHeC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vs</a:t>
            </a:r>
            <a:r>
              <a:rPr lang="en-US" sz="1600" b="1" dirty="0" smtClean="0">
                <a:solidFill>
                  <a:srgbClr val="FF0000"/>
                </a:solidFill>
              </a:rPr>
              <a:t> HERA: higher fraction of </a:t>
            </a:r>
            <a:r>
              <a:rPr lang="en-US" sz="1600" b="1" dirty="0" err="1" smtClean="0">
                <a:solidFill>
                  <a:srgbClr val="FF0000"/>
                </a:solidFill>
              </a:rPr>
              <a:t>c</a:t>
            </a:r>
            <a:r>
              <a:rPr lang="en-US" sz="1600" b="1" dirty="0" smtClean="0">
                <a:solidFill>
                  <a:srgbClr val="FF0000"/>
                </a:solidFill>
              </a:rPr>
              <a:t>, larger range,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smaller beam spot, better Silicon detectors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note:  100 MeV of m</a:t>
            </a:r>
            <a:r>
              <a:rPr lang="en-US" sz="1600" baseline="-25000" dirty="0" smtClean="0">
                <a:solidFill>
                  <a:srgbClr val="000000"/>
                </a:solidFill>
              </a:rPr>
              <a:t>c</a:t>
            </a:r>
            <a:r>
              <a:rPr lang="en-US" sz="1600" dirty="0" smtClean="0">
                <a:solidFill>
                  <a:srgbClr val="000000"/>
                </a:solidFill>
              </a:rPr>
              <a:t> is about 1% on </a:t>
            </a:r>
            <a:r>
              <a:rPr lang="en-US" sz="1600" dirty="0" smtClean="0">
                <a:solidFill>
                  <a:srgbClr val="000000"/>
                </a:solidFill>
              </a:rPr>
              <a:t>α</a:t>
            </a:r>
            <a:r>
              <a:rPr lang="en-US" sz="1600" baseline="-25000" dirty="0" smtClean="0">
                <a:solidFill>
                  <a:srgbClr val="000000"/>
                </a:solidFill>
              </a:rPr>
              <a:t>s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Intrinsic charm at large x?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62" y="3920435"/>
            <a:ext cx="2639510" cy="26811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9714" y="2211937"/>
            <a:ext cx="5052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FF0000"/>
                </a:solidFill>
              </a:rPr>
              <a:t>LHeC</a:t>
            </a:r>
            <a:endParaRPr lang="en-US" sz="1100" dirty="0" smtClean="0">
              <a:solidFill>
                <a:srgbClr val="FF0000"/>
              </a:solidFill>
            </a:endParaRPr>
          </a:p>
          <a:p>
            <a:r>
              <a:rPr lang="en-US" sz="1100" dirty="0" smtClean="0"/>
              <a:t>HERA</a:t>
            </a:r>
            <a:endParaRPr lang="en-US" sz="1100" dirty="0"/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1159565" y="996713"/>
            <a:ext cx="1612348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262" y="1402522"/>
            <a:ext cx="498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cc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652" y="745449"/>
            <a:ext cx="4865907" cy="48798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99814" y="636506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64014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Beauty - MSSM Higgs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38760" y="4936435"/>
            <a:ext cx="3968379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In MSSM Higgs production is </a:t>
            </a:r>
            <a:r>
              <a:rPr lang="en-US" sz="1600" b="1" dirty="0" err="1"/>
              <a:t>b</a:t>
            </a:r>
            <a:r>
              <a:rPr lang="en-US" sz="1600" b="1" dirty="0"/>
              <a:t> dominated</a:t>
            </a:r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HERA: First </a:t>
            </a:r>
            <a:r>
              <a:rPr lang="en-US" b="1" dirty="0">
                <a:solidFill>
                  <a:srgbClr val="FF0000"/>
                </a:solidFill>
              </a:rPr>
              <a:t>measurements of </a:t>
            </a:r>
            <a:r>
              <a:rPr lang="en-US" b="1" dirty="0" err="1" smtClean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 to ~20%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LHeC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en-US" b="1" dirty="0">
                <a:solidFill>
                  <a:srgbClr val="FF0000"/>
                </a:solidFill>
              </a:rPr>
              <a:t>precision measurement of </a:t>
            </a:r>
            <a:r>
              <a:rPr lang="en-US" b="1" dirty="0" err="1">
                <a:solidFill>
                  <a:srgbClr val="FF0000"/>
                </a:solidFill>
              </a:rPr>
              <a:t>b-</a:t>
            </a:r>
            <a:r>
              <a:rPr lang="en-US" b="1" dirty="0" err="1" smtClean="0">
                <a:solidFill>
                  <a:srgbClr val="FF0000"/>
                </a:solidFill>
              </a:rPr>
              <a:t>df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sz="1400" dirty="0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4800" y="4505739"/>
            <a:ext cx="2676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CTEQ </a:t>
            </a:r>
            <a:r>
              <a:rPr lang="en-US" sz="1000" dirty="0" err="1"/>
              <a:t>Belyayev</a:t>
            </a:r>
            <a:r>
              <a:rPr lang="en-US" sz="1000" dirty="0"/>
              <a:t> et al. JHEP 0601:069,2006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065982"/>
            <a:ext cx="5060764" cy="4898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9779" y="5964957"/>
            <a:ext cx="35157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LHeC</a:t>
            </a:r>
            <a:r>
              <a:rPr lang="en-US" sz="1600" b="1" dirty="0" smtClean="0"/>
              <a:t>: higher fraction of </a:t>
            </a:r>
            <a:r>
              <a:rPr lang="en-US" sz="1600" b="1" dirty="0" err="1" smtClean="0"/>
              <a:t>b</a:t>
            </a:r>
            <a:r>
              <a:rPr lang="en-US" sz="1600" b="1" dirty="0" smtClean="0"/>
              <a:t>, larger range,</a:t>
            </a:r>
          </a:p>
          <a:p>
            <a:r>
              <a:rPr lang="en-US" sz="1600" b="1" dirty="0" smtClean="0"/>
              <a:t>smaller beam spot, better Si detectors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20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Top and </a:t>
            </a:r>
            <a:r>
              <a:rPr lang="en-US" sz="3200" dirty="0">
                <a:solidFill>
                  <a:srgbClr val="FF0000"/>
                </a:solidFill>
              </a:rPr>
              <a:t>Top</a:t>
            </a:r>
            <a:r>
              <a:rPr lang="en-US" sz="3200" dirty="0">
                <a:solidFill>
                  <a:srgbClr val="0000FF"/>
                </a:solidFill>
              </a:rPr>
              <a:t> Production</a:t>
            </a:r>
            <a:r>
              <a:rPr lang="en-US" sz="3200" dirty="0" smtClean="0">
                <a:solidFill>
                  <a:srgbClr val="0000FF"/>
                </a:solidFill>
              </a:rPr>
              <a:t> in Charged Currents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9939" name="Picture 10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19200"/>
            <a:ext cx="59182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40" name="Object 1028"/>
          <p:cNvGraphicFramePr>
            <a:graphicFrameLocks noChangeAspect="1"/>
          </p:cNvGraphicFramePr>
          <p:nvPr/>
        </p:nvGraphicFramePr>
        <p:xfrm>
          <a:off x="2057400" y="1790700"/>
          <a:ext cx="914400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45" name="Equation" r:id="rId5" imgW="635000" imgH="203200" progId="Equation.3">
                  <p:embed/>
                </p:oleObj>
              </mc:Choice>
              <mc:Fallback>
                <p:oleObj name="Equation" r:id="rId5" imgW="6350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790700"/>
                        <a:ext cx="914400" cy="29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1" name="Object 1029"/>
          <p:cNvGraphicFramePr>
            <a:graphicFrameLocks noChangeAspect="1"/>
          </p:cNvGraphicFramePr>
          <p:nvPr/>
        </p:nvGraphicFramePr>
        <p:xfrm>
          <a:off x="4876800" y="1809750"/>
          <a:ext cx="854075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46" name="Equation" r:id="rId7" imgW="660400" imgH="203200" progId="Equation.3">
                  <p:embed/>
                </p:oleObj>
              </mc:Choice>
              <mc:Fallback>
                <p:oleObj name="Equation" r:id="rId7" imgW="660400" imgH="203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809750"/>
                        <a:ext cx="854075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2" name="Object 1030"/>
          <p:cNvGraphicFramePr>
            <a:graphicFrameLocks noChangeAspect="1"/>
          </p:cNvGraphicFramePr>
          <p:nvPr/>
        </p:nvGraphicFramePr>
        <p:xfrm>
          <a:off x="4114800" y="2286000"/>
          <a:ext cx="812800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47" name="Equation" r:id="rId9" imgW="584200" imgH="165100" progId="Equation.3">
                  <p:embed/>
                </p:oleObj>
              </mc:Choice>
              <mc:Fallback>
                <p:oleObj name="Equation" r:id="rId9" imgW="584200" imgH="165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286000"/>
                        <a:ext cx="812800" cy="23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3" name="Object 1031"/>
          <p:cNvGraphicFramePr>
            <a:graphicFrameLocks noChangeAspect="1"/>
          </p:cNvGraphicFramePr>
          <p:nvPr/>
        </p:nvGraphicFramePr>
        <p:xfrm>
          <a:off x="1295400" y="2362200"/>
          <a:ext cx="754063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48" name="Equation" r:id="rId11" imgW="596900" imgH="165100" progId="Equation.3">
                  <p:embed/>
                </p:oleObj>
              </mc:Choice>
              <mc:Fallback>
                <p:oleObj name="Equation" r:id="rId11" imgW="596900" imgH="1651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362200"/>
                        <a:ext cx="754063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4" name="Object 1032"/>
          <p:cNvGraphicFramePr>
            <a:graphicFrameLocks noChangeAspect="1"/>
          </p:cNvGraphicFramePr>
          <p:nvPr/>
        </p:nvGraphicFramePr>
        <p:xfrm>
          <a:off x="2057400" y="4343400"/>
          <a:ext cx="812800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49" name="Equation" r:id="rId13" imgW="584200" imgH="165100" progId="Equation.3">
                  <p:embed/>
                </p:oleObj>
              </mc:Choice>
              <mc:Fallback>
                <p:oleObj name="Equation" r:id="rId13" imgW="584200" imgH="1651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343400"/>
                        <a:ext cx="812800" cy="23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5" name="Object 1033"/>
          <p:cNvGraphicFramePr>
            <a:graphicFrameLocks noChangeAspect="1"/>
          </p:cNvGraphicFramePr>
          <p:nvPr/>
        </p:nvGraphicFramePr>
        <p:xfrm>
          <a:off x="4724400" y="4267200"/>
          <a:ext cx="812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50" name="Equation" r:id="rId15" imgW="584200" imgH="165100" progId="Equation.3">
                  <p:embed/>
                </p:oleObj>
              </mc:Choice>
              <mc:Fallback>
                <p:oleObj name="Equation" r:id="rId15" imgW="584200" imgH="1651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267200"/>
                        <a:ext cx="8128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6" name="Text Box 1034"/>
          <p:cNvSpPr txBox="1">
            <a:spLocks noChangeArrowheads="1"/>
          </p:cNvSpPr>
          <p:nvPr/>
        </p:nvSpPr>
        <p:spPr bwMode="auto">
          <a:xfrm>
            <a:off x="6629400" y="2860261"/>
            <a:ext cx="2112077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LHeC</a:t>
            </a:r>
            <a:r>
              <a:rPr lang="en-US" sz="1600" b="1" dirty="0" smtClean="0">
                <a:solidFill>
                  <a:srgbClr val="FF0000"/>
                </a:solidFill>
              </a:rPr>
              <a:t> copious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single </a:t>
            </a:r>
            <a:r>
              <a:rPr lang="en-US" sz="1600" b="1" dirty="0">
                <a:solidFill>
                  <a:srgbClr val="FF0000"/>
                </a:solidFill>
              </a:rPr>
              <a:t>top </a:t>
            </a:r>
            <a:r>
              <a:rPr lang="en-US" sz="1600" b="1" dirty="0" smtClean="0">
                <a:solidFill>
                  <a:srgbClr val="FF0000"/>
                </a:solidFill>
              </a:rPr>
              <a:t>and anti</a:t>
            </a:r>
            <a:r>
              <a:rPr lang="en-US" sz="1600" b="1" dirty="0">
                <a:solidFill>
                  <a:srgbClr val="FF0000"/>
                </a:solidFill>
              </a:rPr>
              <a:t>-top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q</a:t>
            </a:r>
            <a:r>
              <a:rPr lang="en-US" sz="1600" b="1" dirty="0" smtClean="0">
                <a:solidFill>
                  <a:srgbClr val="FF0000"/>
                </a:solidFill>
              </a:rPr>
              <a:t>uark production </a:t>
            </a:r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dirty="0"/>
              <a:t>with a CC cross section</a:t>
            </a:r>
          </a:p>
          <a:p>
            <a:r>
              <a:rPr lang="en-US" sz="1600" dirty="0"/>
              <a:t>of O(10</a:t>
            </a:r>
            <a:r>
              <a:rPr lang="en-US" sz="1600" dirty="0" smtClean="0"/>
              <a:t>) </a:t>
            </a:r>
            <a:r>
              <a:rPr lang="en-US" sz="1600" dirty="0" err="1" smtClean="0"/>
              <a:t>pb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Study Q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 evolution of</a:t>
            </a:r>
          </a:p>
          <a:p>
            <a:r>
              <a:rPr lang="en-US" sz="1600" dirty="0" smtClean="0"/>
              <a:t>top quark onset –</a:t>
            </a:r>
          </a:p>
          <a:p>
            <a:r>
              <a:rPr lang="en-US" sz="1600" dirty="0" smtClean="0"/>
              <a:t>6 quark CFNS </a:t>
            </a:r>
          </a:p>
          <a:p>
            <a:r>
              <a:rPr lang="en-US" sz="1200" dirty="0" smtClean="0"/>
              <a:t>(</a:t>
            </a:r>
            <a:r>
              <a:rPr lang="en-US" sz="1200" dirty="0" err="1" smtClean="0"/>
              <a:t>Pascaud</a:t>
            </a:r>
            <a:r>
              <a:rPr lang="en-US" sz="1200" dirty="0"/>
              <a:t> </a:t>
            </a:r>
            <a:r>
              <a:rPr lang="en-US" sz="1200" dirty="0" smtClean="0"/>
              <a:t>at DIS11)</a:t>
            </a:r>
          </a:p>
          <a:p>
            <a:endParaRPr lang="en-US" sz="1600" dirty="0" smtClean="0"/>
          </a:p>
          <a:p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endParaRPr lang="en-US" sz="1600" dirty="0" smtClean="0"/>
          </a:p>
          <a:p>
            <a:r>
              <a:rPr lang="en-US" sz="1600" dirty="0" smtClean="0"/>
              <a:t>Not yet simulated..</a:t>
            </a:r>
          </a:p>
        </p:txBody>
      </p:sp>
      <p:sp>
        <p:nvSpPr>
          <p:cNvPr id="39947" name="Line 1035"/>
          <p:cNvSpPr>
            <a:spLocks noChangeShapeType="1"/>
          </p:cNvSpPr>
          <p:nvPr/>
        </p:nvSpPr>
        <p:spPr bwMode="auto">
          <a:xfrm>
            <a:off x="1096963" y="198783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8" name="Picture 103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629400" y="992981"/>
            <a:ext cx="1768475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200" dirty="0" smtClean="0"/>
              <a:t>Weak Neutral Currents – </a:t>
            </a:r>
            <a:r>
              <a:rPr lang="en-US" sz="3200" dirty="0" err="1" smtClean="0"/>
              <a:t>Polarisation</a:t>
            </a:r>
            <a:r>
              <a:rPr lang="en-US" sz="3200" dirty="0" smtClean="0"/>
              <a:t> Asymmetry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76" y="1209440"/>
            <a:ext cx="2182429" cy="30771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021" y="1209440"/>
            <a:ext cx="5976023" cy="4277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76" y="4593639"/>
            <a:ext cx="2419622" cy="6140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76" y="5727638"/>
            <a:ext cx="4068425" cy="6207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91514" y="5638738"/>
            <a:ext cx="35919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easure </a:t>
            </a:r>
            <a:r>
              <a:rPr lang="en-US" sz="1600" dirty="0" smtClean="0"/>
              <a:t>running of the weak mixing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ngle to high precision with </a:t>
            </a:r>
            <a:r>
              <a:rPr lang="en-US" sz="1600" dirty="0" err="1" smtClean="0"/>
              <a:t>polarised</a:t>
            </a:r>
            <a:r>
              <a:rPr lang="en-US" sz="1600" dirty="0" smtClean="0"/>
              <a:t> 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[stat. errors, much of </a:t>
            </a:r>
            <a:r>
              <a:rPr lang="en-US" sz="1600" dirty="0" err="1" smtClean="0"/>
              <a:t>syst</a:t>
            </a:r>
            <a:r>
              <a:rPr lang="en-US" sz="1600" dirty="0" smtClean="0"/>
              <a:t> cancels, </a:t>
            </a:r>
            <a:r>
              <a:rPr lang="en-US" sz="1600" dirty="0" err="1" smtClean="0"/>
              <a:t>pdfs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from </a:t>
            </a:r>
            <a:r>
              <a:rPr lang="en-US" sz="1600" dirty="0" err="1" smtClean="0"/>
              <a:t>LHeC</a:t>
            </a:r>
            <a:r>
              <a:rPr lang="en-US" sz="1600" dirty="0" smtClean="0"/>
              <a:t> itself]</a:t>
            </a:r>
            <a:endParaRPr lang="en-US" sz="16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1077266" y="3084541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366FF"/>
                </a:solidFill>
              </a:rPr>
              <a:t>MSTW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CTEQ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2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3565"/>
            <a:ext cx="7772400" cy="52324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Complementing the LHC with </a:t>
            </a:r>
            <a:r>
              <a:rPr lang="en-US" sz="3200" dirty="0" err="1" smtClean="0"/>
              <a:t>ep</a:t>
            </a:r>
            <a:r>
              <a:rPr lang="en-US" sz="3200" dirty="0" smtClean="0"/>
              <a:t>/A</a:t>
            </a:r>
            <a:endParaRPr lang="en-US" sz="32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391" y="1273838"/>
            <a:ext cx="5086265" cy="492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3103217" y="3445565"/>
            <a:ext cx="2142435" cy="11044"/>
          </a:xfrm>
          <a:prstGeom prst="line">
            <a:avLst/>
          </a:prstGeom>
          <a:ln w="381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65305" y="666808"/>
            <a:ext cx="3335130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LHC </a:t>
            </a:r>
            <a:r>
              <a:rPr lang="en-US" sz="1600" dirty="0" err="1" smtClean="0"/>
              <a:t>partons</a:t>
            </a:r>
            <a:r>
              <a:rPr lang="en-US" sz="1600" dirty="0" smtClean="0"/>
              <a:t>: W,Z +</a:t>
            </a:r>
            <a:r>
              <a:rPr lang="en-US" sz="1600" dirty="0" err="1" smtClean="0"/>
              <a:t>c,b</a:t>
            </a:r>
            <a:r>
              <a:rPr lang="en-US" sz="1600" dirty="0" smtClean="0"/>
              <a:t> new constraints but severely limited in x,Q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range</a:t>
            </a:r>
          </a:p>
          <a:p>
            <a:endParaRPr lang="en-US" sz="1600" dirty="0" smtClean="0"/>
          </a:p>
          <a:p>
            <a:r>
              <a:rPr lang="en-US" sz="1600" dirty="0" smtClean="0"/>
              <a:t>Discoveries at the LHC will be at high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asses: large </a:t>
            </a:r>
            <a:r>
              <a:rPr lang="en-US" sz="1600" dirty="0" err="1" smtClean="0"/>
              <a:t>x</a:t>
            </a:r>
            <a:r>
              <a:rPr lang="en-US" sz="1600" dirty="0" smtClean="0"/>
              <a:t> and very high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which require high </a:t>
            </a:r>
            <a:r>
              <a:rPr lang="en-US" sz="1600" dirty="0" err="1" smtClean="0"/>
              <a:t>s</a:t>
            </a:r>
            <a:r>
              <a:rPr lang="en-US" sz="1600" dirty="0" smtClean="0"/>
              <a:t>, </a:t>
            </a:r>
            <a:r>
              <a:rPr lang="en-US" sz="1600" dirty="0" err="1" smtClean="0"/>
              <a:t>lumi</a:t>
            </a:r>
            <a:r>
              <a:rPr lang="en-US" sz="1600" dirty="0" smtClean="0"/>
              <a:t> of </a:t>
            </a:r>
            <a:r>
              <a:rPr lang="en-US" sz="1600" dirty="0" err="1" smtClean="0"/>
              <a:t>LHeC</a:t>
            </a:r>
            <a:endParaRPr lang="en-US" sz="1600" dirty="0" smtClean="0"/>
          </a:p>
          <a:p>
            <a:r>
              <a:rPr lang="en-US" sz="1600" dirty="0" smtClean="0"/>
              <a:t>for precision </a:t>
            </a:r>
            <a:r>
              <a:rPr lang="en-US" sz="1600" dirty="0" err="1" smtClean="0"/>
              <a:t>PDFs</a:t>
            </a:r>
            <a:r>
              <a:rPr lang="en-US" sz="1600" dirty="0" smtClean="0"/>
              <a:t> (</a:t>
            </a:r>
            <a:r>
              <a:rPr lang="en-US" sz="1600" dirty="0" err="1" smtClean="0"/>
              <a:t>u,d,xg</a:t>
            </a:r>
            <a:r>
              <a:rPr lang="en-US" sz="1600" dirty="0" smtClean="0"/>
              <a:t> mainly)</a:t>
            </a:r>
          </a:p>
          <a:p>
            <a:endParaRPr lang="en-US" sz="1600" dirty="0" smtClean="0"/>
          </a:p>
          <a:p>
            <a:r>
              <a:rPr lang="en-US" sz="1600" dirty="0" smtClean="0"/>
              <a:t>If the Higgs exists, its study will become a major field of research:</a:t>
            </a:r>
          </a:p>
          <a:p>
            <a:r>
              <a:rPr lang="en-US" sz="1600" dirty="0" err="1"/>
              <a:t>e</a:t>
            </a:r>
            <a:r>
              <a:rPr lang="en-US" sz="1600" dirty="0" err="1" smtClean="0"/>
              <a:t>p</a:t>
            </a:r>
            <a:r>
              <a:rPr lang="en-US" sz="1600" dirty="0" smtClean="0"/>
              <a:t>:  WW</a:t>
            </a:r>
            <a:r>
              <a:rPr lang="en-US" sz="1600" dirty="0" smtClean="0">
                <a:sym typeface="Wingdings"/>
              </a:rPr>
              <a:t> H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err="1" smtClean="0">
                <a:sym typeface="Wingdings"/>
              </a:rPr>
              <a:t>bbar</a:t>
            </a:r>
            <a:r>
              <a:rPr lang="en-US" sz="1600" dirty="0" smtClean="0">
                <a:sym typeface="Wingdings"/>
              </a:rPr>
              <a:t> (CP odd/even?)</a:t>
            </a:r>
          </a:p>
          <a:p>
            <a:endParaRPr lang="en-US" sz="1600" dirty="0" smtClean="0">
              <a:sym typeface="Wingdings"/>
            </a:endParaRPr>
          </a:p>
          <a:p>
            <a:r>
              <a:rPr lang="en-US" sz="1600" dirty="0">
                <a:sym typeface="Wingdings"/>
              </a:rPr>
              <a:t>t</a:t>
            </a:r>
            <a:r>
              <a:rPr lang="en-US" sz="1600" dirty="0" smtClean="0">
                <a:sym typeface="Wingdings"/>
              </a:rPr>
              <a:t>op distribution in the proton TDF</a:t>
            </a:r>
          </a:p>
          <a:p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IF RP is violated and LQ or RPV SUSY</a:t>
            </a:r>
          </a:p>
          <a:p>
            <a:r>
              <a:rPr lang="en-US" sz="1600" dirty="0">
                <a:sym typeface="Wingdings"/>
              </a:rPr>
              <a:t>d</a:t>
            </a:r>
            <a:r>
              <a:rPr lang="en-US" sz="1600" dirty="0" smtClean="0">
                <a:sym typeface="Wingdings"/>
              </a:rPr>
              <a:t>iscovered: </a:t>
            </a:r>
            <a:r>
              <a:rPr lang="en-US" sz="1600" dirty="0" err="1" smtClean="0">
                <a:sym typeface="Wingdings"/>
              </a:rPr>
              <a:t>LHeC</a:t>
            </a:r>
            <a:r>
              <a:rPr lang="en-US" sz="1600" dirty="0" smtClean="0">
                <a:sym typeface="Wingdings"/>
              </a:rPr>
              <a:t> is uniquely suited</a:t>
            </a:r>
          </a:p>
          <a:p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AA: QGP: study initial state in </a:t>
            </a:r>
            <a:r>
              <a:rPr lang="en-US" sz="1600" dirty="0" err="1" smtClean="0">
                <a:sym typeface="Wingdings"/>
              </a:rPr>
              <a:t>eA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Resolve </a:t>
            </a:r>
            <a:r>
              <a:rPr lang="en-US" sz="1600" dirty="0" err="1" smtClean="0">
                <a:sym typeface="Wingdings"/>
              </a:rPr>
              <a:t>parton</a:t>
            </a:r>
            <a:r>
              <a:rPr lang="en-US" sz="1600" dirty="0" smtClean="0">
                <a:sym typeface="Wingdings"/>
              </a:rPr>
              <a:t> distributions in nuclei</a:t>
            </a:r>
          </a:p>
          <a:p>
            <a:endParaRPr lang="en-US" sz="1600" dirty="0" smtClean="0">
              <a:sym typeface="Wingdings"/>
            </a:endParaRPr>
          </a:p>
          <a:p>
            <a:r>
              <a:rPr lang="en-US" sz="1600" dirty="0" err="1" smtClean="0">
                <a:sym typeface="Wingdings"/>
              </a:rPr>
              <a:t>LHeC</a:t>
            </a:r>
            <a:r>
              <a:rPr lang="en-US" sz="1600" dirty="0" smtClean="0">
                <a:sym typeface="Wingdings"/>
              </a:rPr>
              <a:t> is unique in various areas, e.g.: </a:t>
            </a:r>
          </a:p>
          <a:p>
            <a:r>
              <a:rPr lang="en-US" sz="1600" dirty="0" smtClean="0">
                <a:sym typeface="Wingdings"/>
              </a:rPr>
              <a:t>Low </a:t>
            </a:r>
            <a:r>
              <a:rPr lang="en-US" sz="1600" dirty="0" err="1" smtClean="0">
                <a:sym typeface="Wingdings"/>
              </a:rPr>
              <a:t>x</a:t>
            </a:r>
            <a:r>
              <a:rPr lang="en-US" sz="1600" dirty="0" smtClean="0">
                <a:sym typeface="Wingdings"/>
              </a:rPr>
              <a:t> and saturation physics</a:t>
            </a:r>
          </a:p>
          <a:p>
            <a:r>
              <a:rPr lang="en-US" sz="1600" dirty="0" smtClean="0">
                <a:sym typeface="Wingdings"/>
              </a:rPr>
              <a:t>Strong coupling constant to 0.1%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6466" y="6390327"/>
            <a:ext cx="4519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 </a:t>
            </a:r>
            <a:r>
              <a:rPr lang="en-US" sz="1400" dirty="0" err="1" smtClean="0"/>
              <a:t>Drell</a:t>
            </a:r>
            <a:r>
              <a:rPr lang="en-US" sz="1400" dirty="0" smtClean="0"/>
              <a:t>-Yan kinematics: mass and rapidity relate to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and </a:t>
            </a:r>
            <a:r>
              <a:rPr lang="en-US" sz="1400" dirty="0" err="1" smtClean="0"/>
              <a:t>x</a:t>
            </a:r>
            <a:endParaRPr lang="en-US" sz="14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87739" y="4947478"/>
            <a:ext cx="5477566" cy="110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-31202" y="4378219"/>
            <a:ext cx="76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 </a:t>
            </a:r>
            <a:r>
              <a:rPr lang="en-US" dirty="0" err="1" smtClean="0">
                <a:sym typeface="Wingdings"/>
              </a:rPr>
              <a:t>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3940"/>
            <a:ext cx="6705599" cy="65803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  <a:cs typeface="Baskerville"/>
              </a:rPr>
              <a:t>LHC and </a:t>
            </a:r>
            <a:r>
              <a:rPr lang="en-US" sz="2800" dirty="0" err="1" smtClean="0">
                <a:latin typeface="+mn-lt"/>
                <a:cs typeface="Baskerville"/>
              </a:rPr>
              <a:t>LHeC</a:t>
            </a:r>
            <a:r>
              <a:rPr lang="en-US" sz="2800" dirty="0" smtClean="0">
                <a:latin typeface="+mn-lt"/>
                <a:cs typeface="Baskerville"/>
              </a:rPr>
              <a:t> - </a:t>
            </a:r>
            <a:r>
              <a:rPr lang="en-US" sz="2800" dirty="0" smtClean="0">
                <a:latin typeface="+mn-lt"/>
                <a:cs typeface="Baskerville"/>
              </a:rPr>
              <a:t>Strange </a:t>
            </a:r>
            <a:r>
              <a:rPr lang="en-US" sz="2800" dirty="0" smtClean="0">
                <a:latin typeface="+mn-lt"/>
                <a:cs typeface="Baskerville"/>
              </a:rPr>
              <a:t>Quark Distribution </a:t>
            </a:r>
            <a:endParaRPr lang="en-US" sz="2800" dirty="0">
              <a:latin typeface="+mn-lt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77" y="847072"/>
            <a:ext cx="3516931" cy="2835928"/>
          </a:xfrm>
          <a:prstGeom prst="rect">
            <a:avLst/>
          </a:prstGeom>
        </p:spPr>
      </p:pic>
      <p:pic>
        <p:nvPicPr>
          <p:cNvPr id="5" name="Picture 4" descr="strangelh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92" y="2418698"/>
            <a:ext cx="4832851" cy="5773447"/>
          </a:xfrm>
          <a:prstGeom prst="rect">
            <a:avLst/>
          </a:prstGeom>
        </p:spPr>
      </p:pic>
      <p:pic>
        <p:nvPicPr>
          <p:cNvPr id="6" name="Picture 5" descr="r_s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4542" y="-327579"/>
            <a:ext cx="1975549" cy="43248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0609" y="2616200"/>
            <a:ext cx="3265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Baskerville"/>
              </a:rPr>
              <a:t>Trend confirmed in NNPDF collider only </a:t>
            </a:r>
            <a:r>
              <a:rPr lang="en-US" sz="1400" dirty="0" smtClean="0">
                <a:cs typeface="Baskerville"/>
              </a:rPr>
              <a:t>fit</a:t>
            </a:r>
            <a:endParaRPr lang="en-US" sz="1400" dirty="0">
              <a:cs typeface="Baskerville"/>
            </a:endParaRPr>
          </a:p>
        </p:txBody>
      </p:sp>
      <p:pic>
        <p:nvPicPr>
          <p:cNvPr id="8" name="Picture 7" descr="lightse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" y="1420191"/>
            <a:ext cx="4015485" cy="51965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4500" y="6426200"/>
            <a:ext cx="3329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Baskerville"/>
              </a:rPr>
              <a:t>Change of strange affects sea - UHE </a:t>
            </a:r>
            <a:r>
              <a:rPr lang="en-US" sz="1600" b="1" dirty="0" err="1" smtClean="0">
                <a:cs typeface="Baskerville"/>
              </a:rPr>
              <a:t>ν</a:t>
            </a:r>
            <a:endParaRPr lang="en-US" sz="1600" b="1" dirty="0">
              <a:cs typeface="Baskervil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9000" y="681972"/>
            <a:ext cx="881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ATLAS </a:t>
            </a:r>
            <a:r>
              <a:rPr lang="en-US" sz="1000" dirty="0" smtClean="0">
                <a:sym typeface="Wingdings"/>
              </a:rPr>
              <a:t> PRL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8725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447" y="129320"/>
            <a:ext cx="4969210" cy="65803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cs typeface="Baskerville"/>
              </a:rPr>
              <a:t>SUSY</a:t>
            </a:r>
            <a:endParaRPr lang="en-US" sz="3200" dirty="0">
              <a:latin typeface="+mn-lt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674237"/>
            <a:ext cx="4164696" cy="3224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448" y="2527300"/>
            <a:ext cx="4205191" cy="29436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9978" y="819871"/>
            <a:ext cx="3792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Baskerville"/>
              </a:rPr>
              <a:t>HL-LHC will explore highest mass</a:t>
            </a:r>
          </a:p>
          <a:p>
            <a:r>
              <a:rPr lang="en-US" dirty="0">
                <a:cs typeface="Baskerville"/>
              </a:rPr>
              <a:t>r</a:t>
            </a:r>
            <a:r>
              <a:rPr lang="en-US" dirty="0" smtClean="0">
                <a:cs typeface="Baskerville"/>
              </a:rPr>
              <a:t>ange. </a:t>
            </a:r>
            <a:r>
              <a:rPr lang="en-US" dirty="0" smtClean="0">
                <a:cs typeface="Baskerville"/>
              </a:rPr>
              <a:t>This</a:t>
            </a:r>
            <a:r>
              <a:rPr lang="en-US" dirty="0" smtClean="0">
                <a:cs typeface="Baskerville"/>
              </a:rPr>
              <a:t> </a:t>
            </a:r>
            <a:r>
              <a:rPr lang="en-US" dirty="0" smtClean="0">
                <a:cs typeface="Baskerville"/>
              </a:rPr>
              <a:t>requires to control</a:t>
            </a:r>
          </a:p>
          <a:p>
            <a:r>
              <a:rPr lang="en-US" dirty="0">
                <a:cs typeface="Baskerville"/>
              </a:rPr>
              <a:t>v</a:t>
            </a:r>
            <a:r>
              <a:rPr lang="en-US" dirty="0" smtClean="0">
                <a:cs typeface="Baskerville"/>
              </a:rPr>
              <a:t>ery high </a:t>
            </a:r>
            <a:r>
              <a:rPr lang="en-US" dirty="0" err="1" smtClean="0">
                <a:cs typeface="Baskerville"/>
              </a:rPr>
              <a:t>Bj</a:t>
            </a:r>
            <a:r>
              <a:rPr lang="en-US" dirty="0" smtClean="0">
                <a:cs typeface="Baskerville"/>
              </a:rPr>
              <a:t> </a:t>
            </a:r>
            <a:r>
              <a:rPr lang="en-US" dirty="0" smtClean="0">
                <a:cs typeface="Baskerville"/>
              </a:rPr>
              <a:t>x, where </a:t>
            </a:r>
            <a:r>
              <a:rPr lang="en-US" dirty="0" err="1" smtClean="0">
                <a:cs typeface="Baskerville"/>
              </a:rPr>
              <a:t>LHeC</a:t>
            </a:r>
            <a:r>
              <a:rPr lang="en-US" dirty="0" smtClean="0">
                <a:cs typeface="Baskerville"/>
              </a:rPr>
              <a:t> </a:t>
            </a:r>
            <a:r>
              <a:rPr lang="en-US" dirty="0" smtClean="0">
                <a:cs typeface="Baskerville"/>
              </a:rPr>
              <a:t>pins down</a:t>
            </a:r>
            <a:endParaRPr lang="en-US" dirty="0" smtClean="0">
              <a:cs typeface="Baskerville"/>
            </a:endParaRPr>
          </a:p>
          <a:p>
            <a:r>
              <a:rPr lang="en-US" dirty="0" err="1" smtClean="0">
                <a:cs typeface="Baskerville"/>
              </a:rPr>
              <a:t>partons</a:t>
            </a:r>
            <a:r>
              <a:rPr lang="en-US" dirty="0" smtClean="0">
                <a:cs typeface="Baskerville"/>
              </a:rPr>
              <a:t> </a:t>
            </a:r>
            <a:r>
              <a:rPr lang="en-US" dirty="0" smtClean="0">
                <a:cs typeface="Baskerville"/>
              </a:rPr>
              <a:t>such that </a:t>
            </a:r>
            <a:r>
              <a:rPr lang="en-US" dirty="0" err="1" smtClean="0">
                <a:cs typeface="Baskerville"/>
              </a:rPr>
              <a:t>resummation</a:t>
            </a:r>
            <a:r>
              <a:rPr lang="en-US" dirty="0" smtClean="0">
                <a:cs typeface="Baskerville"/>
              </a:rPr>
              <a:t> and</a:t>
            </a:r>
            <a:endParaRPr lang="en-US" dirty="0" smtClean="0">
              <a:cs typeface="Baskerville"/>
            </a:endParaRPr>
          </a:p>
          <a:p>
            <a:r>
              <a:rPr lang="en-US" dirty="0" err="1" smtClean="0">
                <a:cs typeface="Baskerville"/>
              </a:rPr>
              <a:t>factorisation</a:t>
            </a:r>
            <a:r>
              <a:rPr lang="en-US" dirty="0" smtClean="0">
                <a:cs typeface="Baskerville"/>
              </a:rPr>
              <a:t> </a:t>
            </a:r>
            <a:r>
              <a:rPr lang="en-US" dirty="0" smtClean="0">
                <a:cs typeface="Baskerville"/>
              </a:rPr>
              <a:t>effects can be </a:t>
            </a:r>
            <a:r>
              <a:rPr lang="en-US" dirty="0" smtClean="0">
                <a:cs typeface="Baskerville"/>
              </a:rPr>
              <a:t>controlled</a:t>
            </a:r>
            <a:r>
              <a:rPr lang="en-US" dirty="0" smtClean="0">
                <a:cs typeface="Baskerville"/>
              </a:rPr>
              <a:t>.</a:t>
            </a:r>
            <a:endParaRPr lang="en-US" dirty="0">
              <a:cs typeface="Baskerville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70859" y="4514657"/>
            <a:ext cx="4648200" cy="1912551"/>
            <a:chOff x="304800" y="4800600"/>
            <a:chExt cx="4391025" cy="1676400"/>
          </a:xfrm>
        </p:grpSpPr>
        <p:grpSp>
          <p:nvGrpSpPr>
            <p:cNvPr id="9" name="Group 8"/>
            <p:cNvGrpSpPr/>
            <p:nvPr/>
          </p:nvGrpSpPr>
          <p:grpSpPr>
            <a:xfrm>
              <a:off x="304800" y="4800600"/>
              <a:ext cx="4391025" cy="1676400"/>
              <a:chOff x="304800" y="4800600"/>
              <a:chExt cx="4391025" cy="1676400"/>
            </a:xfrm>
          </p:grpSpPr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62200" y="4800600"/>
                <a:ext cx="2333625" cy="1571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1000" y="4953000"/>
                <a:ext cx="2057400" cy="140810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04800" y="6248400"/>
                <a:ext cx="762000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14400" y="4876800"/>
                <a:ext cx="1219200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514600" y="5791200"/>
              <a:ext cx="8382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3610" y="5827110"/>
            <a:ext cx="3585398" cy="67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123006" y="4232259"/>
            <a:ext cx="279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Baskerville"/>
              </a:rPr>
              <a:t>RPV SUSY in 3</a:t>
            </a:r>
            <a:r>
              <a:rPr lang="en-US" baseline="30000" dirty="0" smtClean="0">
                <a:cs typeface="Baskerville"/>
              </a:rPr>
              <a:t>rd</a:t>
            </a:r>
            <a:r>
              <a:rPr lang="en-US" dirty="0" smtClean="0">
                <a:cs typeface="Baskerville"/>
              </a:rPr>
              <a:t> generation?</a:t>
            </a:r>
            <a:endParaRPr lang="en-US" dirty="0"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33647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81" y="800612"/>
            <a:ext cx="7503917" cy="502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6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0159"/>
            <a:ext cx="4062893" cy="6607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Higgs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" y="810861"/>
            <a:ext cx="3081131" cy="2781300"/>
          </a:xfrm>
          <a:prstGeom prst="rect">
            <a:avLst/>
          </a:prstGeom>
        </p:spPr>
      </p:pic>
      <p:pic>
        <p:nvPicPr>
          <p:cNvPr id="4" name="Bild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64" y="3433694"/>
            <a:ext cx="4605131" cy="32885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-1516135" y="3674299"/>
            <a:ext cx="5748965" cy="2208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694" y="150159"/>
            <a:ext cx="4087193" cy="310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088" y="3878246"/>
            <a:ext cx="2870955" cy="2843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6870" y="3259221"/>
            <a:ext cx="37075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Higgs is light (or absent), CC: </a:t>
            </a:r>
            <a:r>
              <a:rPr lang="en-US" sz="1600" dirty="0" err="1" smtClean="0"/>
              <a:t>WW</a:t>
            </a:r>
            <a:r>
              <a:rPr lang="en-US" sz="1200" dirty="0" err="1" smtClean="0">
                <a:sym typeface="Wingdings"/>
              </a:rPr>
              <a:t></a:t>
            </a:r>
            <a:r>
              <a:rPr lang="en-US" sz="1600" dirty="0" err="1" smtClean="0">
                <a:sym typeface="Wingdings"/>
              </a:rPr>
              <a:t>H</a:t>
            </a:r>
            <a:r>
              <a:rPr lang="en-US" sz="1200" dirty="0" err="1" smtClean="0">
                <a:sym typeface="Wingdings"/>
              </a:rPr>
              <a:t></a:t>
            </a:r>
            <a:r>
              <a:rPr lang="en-US" sz="1600" dirty="0" err="1" smtClean="0">
                <a:sym typeface="Wingdings"/>
              </a:rPr>
              <a:t>bb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CP even: SM, CP odd: </a:t>
            </a:r>
            <a:r>
              <a:rPr lang="en-US" sz="1600" dirty="0" err="1" smtClean="0">
                <a:sym typeface="Wingdings"/>
              </a:rPr>
              <a:t>nonSM</a:t>
            </a:r>
            <a:r>
              <a:rPr lang="en-US" sz="1600" dirty="0" smtClean="0">
                <a:sym typeface="Wingdings"/>
              </a:rPr>
              <a:t>, mixture?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589130" y="2065130"/>
            <a:ext cx="1441420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Process determines</a:t>
            </a:r>
          </a:p>
          <a:p>
            <a:r>
              <a:rPr lang="en-US" sz="1100" b="1" dirty="0" smtClean="0"/>
              <a:t>much of detector</a:t>
            </a:r>
          </a:p>
          <a:p>
            <a:r>
              <a:rPr lang="en-US" sz="1100" b="1" dirty="0" smtClean="0"/>
              <a:t>acceptance and </a:t>
            </a:r>
          </a:p>
          <a:p>
            <a:r>
              <a:rPr lang="en-US" sz="1100" b="1" dirty="0" smtClean="0"/>
              <a:t>calibration and </a:t>
            </a:r>
            <a:r>
              <a:rPr lang="en-US" sz="1100" b="1" dirty="0" err="1" smtClean="0"/>
              <a:t>b</a:t>
            </a:r>
            <a:r>
              <a:rPr lang="en-US" sz="1100" b="1" dirty="0" smtClean="0"/>
              <a:t> tag</a:t>
            </a:r>
          </a:p>
          <a:p>
            <a:r>
              <a:rPr lang="en-US" sz="1100" b="1" dirty="0" smtClean="0"/>
              <a:t>(also single top)</a:t>
            </a:r>
          </a:p>
          <a:p>
            <a:r>
              <a:rPr lang="en-US" sz="1100" b="1" dirty="0" smtClean="0"/>
              <a:t>and L/</a:t>
            </a:r>
            <a:r>
              <a:rPr lang="en-US" sz="1100" b="1" dirty="0" err="1" smtClean="0"/>
              <a:t>E</a:t>
            </a:r>
            <a:r>
              <a:rPr lang="en-US" sz="1100" b="1" baseline="-25000" dirty="0" err="1" smtClean="0"/>
              <a:t>e</a:t>
            </a:r>
            <a:r>
              <a:rPr lang="en-US" sz="1100" b="1" dirty="0" smtClean="0"/>
              <a:t> requirement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72093" y="5975192"/>
            <a:ext cx="894796" cy="230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288" y="781097"/>
            <a:ext cx="3023462" cy="53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1" y="1347434"/>
            <a:ext cx="5482271" cy="266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667956" y="4007556"/>
            <a:ext cx="385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/>
              <a:t>Q</a:t>
            </a:r>
            <a:r>
              <a:rPr lang="en-US" sz="1400" baseline="30000" dirty="0"/>
              <a:t>2</a:t>
            </a:r>
            <a:endParaRPr lang="en-US" dirty="0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60216" y="4484722"/>
            <a:ext cx="45282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Bjorken</a:t>
            </a:r>
            <a:r>
              <a:rPr lang="en-US" sz="1400" b="1" dirty="0" smtClean="0">
                <a:solidFill>
                  <a:srgbClr val="FF0000"/>
                </a:solidFill>
              </a:rPr>
              <a:t> scaling </a:t>
            </a:r>
            <a:r>
              <a:rPr lang="en-US" sz="1400" b="1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1400" b="1" dirty="0" err="1" smtClean="0">
                <a:solidFill>
                  <a:srgbClr val="FF0000"/>
                </a:solidFill>
                <a:sym typeface="Wingdings"/>
              </a:rPr>
              <a:t>Partons</a:t>
            </a:r>
            <a:r>
              <a:rPr lang="en-US" sz="1400" b="1" dirty="0" smtClean="0">
                <a:solidFill>
                  <a:srgbClr val="FF0000"/>
                </a:solidFill>
                <a:sym typeface="Wingdings"/>
              </a:rPr>
              <a:t>  Quark-Parton Model  QCD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237" y="365654"/>
            <a:ext cx="5515255" cy="63623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Foundation of DIS</a:t>
            </a:r>
            <a:endParaRPr lang="en-US" sz="32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857777"/>
              </p:ext>
            </p:extLst>
          </p:nvPr>
        </p:nvGraphicFramePr>
        <p:xfrm>
          <a:off x="2522538" y="5240338"/>
          <a:ext cx="2541587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3" name="Equation" r:id="rId6" imgW="1498600" imgH="520700" progId="Equation.3">
                  <p:embed/>
                </p:oleObj>
              </mc:Choice>
              <mc:Fallback>
                <p:oleObj name="Equation" r:id="rId6" imgW="14986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22538" y="5240338"/>
                        <a:ext cx="2541587" cy="884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0216" y="5240338"/>
            <a:ext cx="43909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SLAC </a:t>
            </a:r>
            <a:r>
              <a:rPr lang="en-US" sz="1600" dirty="0" smtClean="0"/>
              <a:t>1967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err="1" smtClean="0"/>
              <a:t>LHeC</a:t>
            </a:r>
            <a:r>
              <a:rPr lang="en-US" sz="1600" dirty="0" smtClean="0"/>
              <a:t> 2024</a:t>
            </a:r>
          </a:p>
          <a:p>
            <a:endParaRPr lang="en-US" sz="1600" dirty="0"/>
          </a:p>
          <a:p>
            <a:r>
              <a:rPr lang="en-US" sz="1600" dirty="0" smtClean="0"/>
              <a:t>With 2m (2*1km) </a:t>
            </a:r>
            <a:r>
              <a:rPr lang="en-US" sz="1600" dirty="0" err="1" smtClean="0"/>
              <a:t>linac</a:t>
            </a:r>
            <a:r>
              <a:rPr lang="en-US" sz="1600" dirty="0" smtClean="0"/>
              <a:t>, but off p at rest or the LHC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947680" y="6214111"/>
            <a:ext cx="2976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“</a:t>
            </a:r>
            <a:r>
              <a:rPr lang="en-US" dirty="0" err="1" smtClean="0"/>
              <a:t>Pief</a:t>
            </a:r>
            <a:r>
              <a:rPr lang="en-US" dirty="0" smtClean="0"/>
              <a:t>” </a:t>
            </a:r>
            <a:r>
              <a:rPr lang="en-US" dirty="0" err="1" smtClean="0"/>
              <a:t>Panowsky</a:t>
            </a:r>
            <a:r>
              <a:rPr lang="en-US" dirty="0" smtClean="0"/>
              <a:t> (1919-2007)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6902" y="180988"/>
            <a:ext cx="207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mile electron </a:t>
            </a:r>
            <a:r>
              <a:rPr lang="en-US" dirty="0" err="1" smtClean="0"/>
              <a:t>linac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75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1358" y="1270000"/>
            <a:ext cx="4700844" cy="443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823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High Parton Densities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189304" y="453887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20958" y="6131144"/>
            <a:ext cx="5168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CDR 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eN</a:t>
            </a:r>
            <a:r>
              <a:rPr lang="en-US" dirty="0" smtClean="0"/>
              <a:t>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 3-10 </a:t>
            </a:r>
            <a:r>
              <a:rPr lang="en-US" sz="1400" dirty="0" smtClean="0"/>
              <a:t>*</a:t>
            </a:r>
            <a:r>
              <a:rPr lang="en-US" dirty="0" smtClean="0"/>
              <a:t> 10</a:t>
            </a:r>
            <a:r>
              <a:rPr lang="en-US" baseline="30000" dirty="0" smtClean="0"/>
              <a:t>31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for D,A  - not </a:t>
            </a:r>
            <a:r>
              <a:rPr lang="en-US" dirty="0" err="1" smtClean="0"/>
              <a:t>optimised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11818" y="1676547"/>
            <a:ext cx="227498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Should lead to</a:t>
            </a:r>
          </a:p>
          <a:p>
            <a:r>
              <a:rPr lang="en-US" dirty="0"/>
              <a:t>n</a:t>
            </a:r>
            <a:r>
              <a:rPr lang="en-US" dirty="0" smtClean="0"/>
              <a:t>on-linear evolution</a:t>
            </a:r>
          </a:p>
          <a:p>
            <a:r>
              <a:rPr lang="en-US" dirty="0"/>
              <a:t>t</a:t>
            </a:r>
            <a:r>
              <a:rPr lang="en-US" dirty="0" smtClean="0"/>
              <a:t>heory and </a:t>
            </a:r>
            <a:r>
              <a:rPr lang="en-US" dirty="0" smtClean="0"/>
              <a:t>eventually</a:t>
            </a:r>
          </a:p>
          <a:p>
            <a:r>
              <a:rPr lang="en-US" dirty="0"/>
              <a:t>d</a:t>
            </a:r>
            <a:r>
              <a:rPr lang="en-US" dirty="0" smtClean="0"/>
              <a:t>iscover </a:t>
            </a:r>
            <a:r>
              <a:rPr lang="en-US" dirty="0" smtClean="0"/>
              <a:t>saturation </a:t>
            </a:r>
            <a:r>
              <a:rPr lang="en-US" dirty="0" smtClean="0"/>
              <a:t>of</a:t>
            </a:r>
          </a:p>
          <a:p>
            <a:r>
              <a:rPr lang="en-US" dirty="0" smtClean="0"/>
              <a:t>rise of </a:t>
            </a:r>
            <a:r>
              <a:rPr lang="en-US" dirty="0" smtClean="0"/>
              <a:t>gluon density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unitarity</a:t>
            </a:r>
            <a:r>
              <a:rPr lang="en-US" dirty="0" smtClean="0"/>
              <a:t> limit?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Needs highest energy</a:t>
            </a:r>
          </a:p>
          <a:p>
            <a:r>
              <a:rPr lang="en-US" dirty="0"/>
              <a:t>t</a:t>
            </a:r>
            <a:r>
              <a:rPr lang="en-US" dirty="0" smtClean="0"/>
              <a:t>o be studied in both</a:t>
            </a:r>
          </a:p>
          <a:p>
            <a:r>
              <a:rPr lang="en-US" dirty="0" err="1"/>
              <a:t>e</a:t>
            </a:r>
            <a:r>
              <a:rPr lang="en-US" dirty="0" err="1" smtClean="0"/>
              <a:t>p</a:t>
            </a:r>
            <a:r>
              <a:rPr lang="en-US" dirty="0" smtClean="0"/>
              <a:t> and </a:t>
            </a:r>
            <a:r>
              <a:rPr lang="en-US" dirty="0" err="1" smtClean="0"/>
              <a:t>eA</a:t>
            </a:r>
            <a:r>
              <a:rPr lang="en-US" dirty="0" err="1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15550" y="1417638"/>
            <a:ext cx="228050" cy="33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212" y="1239356"/>
            <a:ext cx="3306588" cy="4440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35" y="198843"/>
            <a:ext cx="3682900" cy="2464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35" y="2700324"/>
            <a:ext cx="4378732" cy="4514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36" y="3602481"/>
            <a:ext cx="4378732" cy="30392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4635" y="3151814"/>
            <a:ext cx="2994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Optical theorem relates J/ψ to F</a:t>
            </a:r>
            <a:r>
              <a:rPr lang="en-US" sz="1400" baseline="-25000" dirty="0" smtClean="0"/>
              <a:t>T</a:t>
            </a:r>
            <a:r>
              <a:rPr lang="en-US" sz="1400" dirty="0" smtClean="0"/>
              <a:t>=F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-F</a:t>
            </a:r>
            <a:r>
              <a:rPr lang="en-US" sz="1400" baseline="-25000" dirty="0" smtClean="0"/>
              <a:t>L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943600" y="5716976"/>
            <a:ext cx="2492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Coherent production in </a:t>
            </a:r>
            <a:r>
              <a:rPr lang="en-US" sz="1600" dirty="0" err="1" smtClean="0"/>
              <a:t>y</a:t>
            </a:r>
            <a:r>
              <a:rPr lang="en-US" sz="1600" dirty="0" smtClean="0"/>
              <a:t>*A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3366FF"/>
                </a:solidFill>
              </a:rPr>
              <a:t>Probing of nuclear matter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9231" y="1085467"/>
            <a:ext cx="192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E=J/ψ or </a:t>
            </a:r>
            <a:r>
              <a:rPr lang="en-US" sz="1400" dirty="0" smtClean="0"/>
              <a:t>photon</a:t>
            </a:r>
            <a:r>
              <a:rPr lang="en-US" sz="1400" dirty="0" smtClean="0"/>
              <a:t> </a:t>
            </a:r>
            <a:r>
              <a:rPr lang="en-US" sz="1400" dirty="0" smtClean="0"/>
              <a:t>(DVCS)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106637" y="716135"/>
            <a:ext cx="180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Test of saturation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610" y="0"/>
            <a:ext cx="6904390" cy="646879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Low x physics  - J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/ψ in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γ</a:t>
            </a:r>
            <a:r>
              <a:rPr lang="en-US" sz="3200" baseline="30000" dirty="0" smtClean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p/A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4" y="136036"/>
            <a:ext cx="4587553" cy="663042"/>
          </a:xfrm>
          <a:noFill/>
        </p:spPr>
        <p:txBody>
          <a:bodyPr>
            <a:normAutofit/>
          </a:bodyPr>
          <a:lstStyle/>
          <a:p>
            <a:r>
              <a:rPr lang="en-US" sz="3200" dirty="0" smtClean="0"/>
              <a:t>Electron-Ion Scattering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2BAA-81C4-184E-8BFA-3AFA3D83D16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758"/>
            <a:ext cx="4759739" cy="49982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56109" y="467557"/>
            <a:ext cx="3887139" cy="5888793"/>
          </a:xfrm>
          <a:prstGeom prst="rect">
            <a:avLst/>
          </a:prstGeom>
          <a:solidFill>
            <a:schemeClr val="bg1">
              <a:lumMod val="85000"/>
              <a:alpha val="36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Dipole models predict </a:t>
            </a:r>
            <a:r>
              <a:rPr lang="en-US" sz="1600" b="1" dirty="0" smtClean="0"/>
              <a:t>saturation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which </a:t>
            </a:r>
          </a:p>
          <a:p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esummation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pQCD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moves to lower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r>
              <a:rPr lang="en-US" sz="1600" dirty="0" smtClean="0"/>
              <a:t>..</a:t>
            </a:r>
          </a:p>
          <a:p>
            <a:r>
              <a:rPr lang="en-US" sz="1600" b="1" dirty="0" smtClean="0"/>
              <a:t>It requires highest energy, low </a:t>
            </a:r>
            <a:r>
              <a:rPr lang="en-US" sz="1600" b="1" dirty="0" err="1" smtClean="0"/>
              <a:t>x</a:t>
            </a:r>
            <a:r>
              <a:rPr lang="en-US" sz="1600" b="1" dirty="0" smtClean="0"/>
              <a:t>, Q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&gt;M</a:t>
            </a:r>
            <a:r>
              <a:rPr lang="en-US" sz="1600" b="1" baseline="-25000" dirty="0" smtClean="0"/>
              <a:t>p</a:t>
            </a:r>
            <a:r>
              <a:rPr lang="en-US" sz="1600" b="1" baseline="30000" dirty="0" smtClean="0"/>
              <a:t>2</a:t>
            </a:r>
          </a:p>
          <a:p>
            <a:endParaRPr lang="en-US" sz="1600" b="1" baseline="30000" dirty="0" smtClean="0"/>
          </a:p>
          <a:p>
            <a:r>
              <a:rPr lang="en-US" sz="1600" dirty="0" smtClean="0"/>
              <a:t>Saturation at 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 is predicted to be</a:t>
            </a:r>
          </a:p>
          <a:p>
            <a:r>
              <a:rPr lang="en-US" sz="1600" dirty="0" smtClean="0"/>
              <a:t>observed both in </a:t>
            </a:r>
            <a:r>
              <a:rPr lang="en-US" sz="1600" dirty="0" err="1" smtClean="0"/>
              <a:t>ep</a:t>
            </a:r>
            <a:r>
              <a:rPr lang="en-US" sz="1600" dirty="0" smtClean="0"/>
              <a:t> AND in </a:t>
            </a:r>
            <a:r>
              <a:rPr lang="en-US" sz="1600" dirty="0" err="1" smtClean="0"/>
              <a:t>eA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This combination is crucial to disentangle nuclear from </a:t>
            </a:r>
            <a:r>
              <a:rPr lang="en-US" sz="1600" dirty="0" err="1" smtClean="0"/>
              <a:t>unitarity</a:t>
            </a:r>
            <a:r>
              <a:rPr lang="en-US" sz="1600" dirty="0"/>
              <a:t> </a:t>
            </a:r>
            <a:r>
              <a:rPr lang="en-US" sz="1600" dirty="0" smtClean="0"/>
              <a:t>effects. </a:t>
            </a:r>
          </a:p>
          <a:p>
            <a:endParaRPr lang="en-US" sz="1600" dirty="0" smtClean="0"/>
          </a:p>
          <a:p>
            <a:r>
              <a:rPr lang="en-US" sz="1600" dirty="0" smtClean="0"/>
              <a:t>Expect </a:t>
            </a:r>
            <a:r>
              <a:rPr lang="en-US" sz="1600" b="1" dirty="0"/>
              <a:t>q</a:t>
            </a:r>
            <a:r>
              <a:rPr lang="en-US" sz="1600" b="1" dirty="0" smtClean="0"/>
              <a:t>ualitative changes of  </a:t>
            </a:r>
            <a:r>
              <a:rPr lang="en-US" sz="1600" b="1" dirty="0" err="1" smtClean="0"/>
              <a:t>behaviour</a:t>
            </a:r>
            <a:endParaRPr lang="en-US" sz="1600" b="1" dirty="0" smtClean="0"/>
          </a:p>
          <a:p>
            <a:endParaRPr lang="en-US" sz="1400" dirty="0" smtClean="0"/>
          </a:p>
          <a:p>
            <a:r>
              <a:rPr lang="en-US" sz="1600" dirty="0" smtClean="0"/>
              <a:t>- Black body limit of F</a:t>
            </a:r>
            <a:r>
              <a:rPr lang="en-US" sz="1600" baseline="-25000" dirty="0" smtClean="0"/>
              <a:t>2</a:t>
            </a:r>
            <a:endParaRPr lang="en-US" sz="1600" dirty="0" smtClean="0"/>
          </a:p>
          <a:p>
            <a:pPr>
              <a:buFontTx/>
              <a:buChar char="-"/>
            </a:pPr>
            <a:r>
              <a:rPr lang="en-US" sz="1600" dirty="0" smtClean="0"/>
              <a:t> Saturation amplified with A</a:t>
            </a:r>
            <a:r>
              <a:rPr lang="en-US" sz="1600" baseline="30000" dirty="0" smtClean="0"/>
              <a:t>1/3</a:t>
            </a:r>
            <a:r>
              <a:rPr lang="en-US" sz="1600" dirty="0" smtClean="0"/>
              <a:t> </a:t>
            </a:r>
            <a:endParaRPr lang="en-US" sz="1600" baseline="30000" dirty="0" smtClean="0"/>
          </a:p>
          <a:p>
            <a:pPr>
              <a:buFontTx/>
              <a:buChar char="-"/>
            </a:pPr>
            <a:r>
              <a:rPr lang="en-US" sz="1600" dirty="0" smtClean="0"/>
              <a:t> Rise of diffraction to 50%? ….</a:t>
            </a:r>
          </a:p>
          <a:p>
            <a:endParaRPr lang="en-US" sz="1600" b="1" dirty="0" smtClean="0"/>
          </a:p>
          <a:p>
            <a:r>
              <a:rPr lang="en-US" sz="1600" dirty="0"/>
              <a:t>B</a:t>
            </a:r>
            <a:r>
              <a:rPr lang="en-US" sz="1600" dirty="0" smtClean="0"/>
              <a:t>elow </a:t>
            </a:r>
            <a:r>
              <a:rPr lang="en-US" sz="1600" dirty="0" err="1" smtClean="0"/>
              <a:t>x</a:t>
            </a:r>
            <a:r>
              <a:rPr lang="en-US" sz="1600" dirty="0" smtClean="0"/>
              <a:t> ~ 10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: DIS data end. NO </a:t>
            </a:r>
            <a:r>
              <a:rPr lang="en-US" sz="1600" dirty="0" err="1" smtClean="0"/>
              <a:t>flavour</a:t>
            </a:r>
            <a:endParaRPr lang="en-US" sz="1600" dirty="0" smtClean="0"/>
          </a:p>
          <a:p>
            <a:r>
              <a:rPr lang="en-US" sz="1600" dirty="0"/>
              <a:t>s</a:t>
            </a:r>
            <a:r>
              <a:rPr lang="en-US" sz="1600" dirty="0" smtClean="0"/>
              <a:t>eparation yet. However indications are 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hat e.g. shadowing is </a:t>
            </a:r>
            <a:r>
              <a:rPr lang="en-US" sz="1600" dirty="0" err="1" smtClean="0"/>
              <a:t>flavour</a:t>
            </a:r>
            <a:r>
              <a:rPr lang="en-US" sz="1600" dirty="0" smtClean="0"/>
              <a:t> dependent</a:t>
            </a:r>
            <a:r>
              <a:rPr lang="en-US" sz="1600" dirty="0"/>
              <a:t>.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Deuterons</a:t>
            </a:r>
            <a:r>
              <a:rPr lang="en-US" sz="1600" dirty="0" smtClean="0"/>
              <a:t>: tag spectator, </a:t>
            </a:r>
          </a:p>
          <a:p>
            <a:r>
              <a:rPr lang="en-US" sz="1600" dirty="0" smtClean="0"/>
              <a:t>      relate shadowing-diffraction (</a:t>
            </a:r>
            <a:r>
              <a:rPr lang="en-US" sz="1600" dirty="0" err="1" smtClean="0"/>
              <a:t>Gribov</a:t>
            </a:r>
            <a:r>
              <a:rPr lang="en-US" sz="1600" dirty="0" smtClean="0"/>
              <a:t>)!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stabilise</a:t>
            </a:r>
            <a:r>
              <a:rPr lang="en-US" sz="1600" dirty="0" smtClean="0"/>
              <a:t> QCD evolution (singlet!)</a:t>
            </a:r>
          </a:p>
          <a:p>
            <a:endParaRPr lang="en-US" sz="1600" dirty="0" smtClean="0"/>
          </a:p>
          <a:p>
            <a:r>
              <a:rPr lang="en-US" sz="1600" b="1" dirty="0" smtClean="0"/>
              <a:t>Neutron (light sea, UHE neutrinos, QPM)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899" y="6063962"/>
            <a:ext cx="4120840" cy="584776"/>
          </a:xfrm>
          <a:prstGeom prst="rect">
            <a:avLst/>
          </a:prstGeom>
          <a:solidFill>
            <a:srgbClr val="7B3880">
              <a:alpha val="38000"/>
            </a:srgb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EIC </a:t>
            </a:r>
            <a:r>
              <a:rPr lang="en-US" sz="1600" dirty="0" err="1" smtClean="0"/>
              <a:t>programme</a:t>
            </a:r>
            <a:r>
              <a:rPr lang="en-US" sz="1600" dirty="0" smtClean="0"/>
              <a:t>: </a:t>
            </a:r>
          </a:p>
          <a:p>
            <a:r>
              <a:rPr lang="en-US" sz="1600" dirty="0" smtClean="0"/>
              <a:t>see recent workshop </a:t>
            </a:r>
            <a:r>
              <a:rPr lang="en-US" sz="1600" dirty="0"/>
              <a:t>arXiv:1108.1713 [</a:t>
            </a:r>
            <a:r>
              <a:rPr lang="en-US" sz="1600" dirty="0" err="1"/>
              <a:t>nucl-th</a:t>
            </a:r>
            <a:r>
              <a:rPr lang="en-US" sz="1600" dirty="0"/>
              <a:t>]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877744" y="-745222"/>
            <a:ext cx="2506868" cy="426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836" y="2441320"/>
            <a:ext cx="5438912" cy="3708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3809" y="561662"/>
            <a:ext cx="5749083" cy="561662"/>
          </a:xfrm>
          <a:noFill/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          </a:t>
            </a:r>
            <a:r>
              <a:rPr lang="en-US" sz="3556" dirty="0" smtClean="0">
                <a:solidFill>
                  <a:srgbClr val="17392E"/>
                </a:solidFill>
              </a:rPr>
              <a:t>Nuclear Parton Distributions</a:t>
            </a:r>
            <a:endParaRPr lang="en-US" sz="3556" dirty="0">
              <a:solidFill>
                <a:srgbClr val="17392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139" y="3180522"/>
            <a:ext cx="8558753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" charset="2"/>
              <a:buChar char="à"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A complete determination of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nPDFs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in grossly extended range, into nonlinear regime</a:t>
            </a:r>
          </a:p>
          <a:p>
            <a:r>
              <a:rPr lang="en-US" dirty="0" smtClean="0">
                <a:solidFill>
                  <a:srgbClr val="000000"/>
                </a:solidFill>
                <a:sym typeface="Wingdings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nPDFs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- certainly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more diverse than in V,S,G terms and cleaner than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pA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at the LHC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2175" y="1847600"/>
            <a:ext cx="227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Study using </a:t>
            </a:r>
            <a:r>
              <a:rPr lang="en-US" sz="1200" b="1" dirty="0" err="1" smtClean="0">
                <a:solidFill>
                  <a:srgbClr val="FF0000"/>
                </a:solidFill>
              </a:rPr>
              <a:t>eA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LHeC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pseudodata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574198" y="3963403"/>
            <a:ext cx="2541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K.Eskola</a:t>
            </a:r>
            <a:r>
              <a:rPr lang="en-US" sz="1000" dirty="0" smtClean="0"/>
              <a:t>, </a:t>
            </a:r>
            <a:r>
              <a:rPr lang="en-US" sz="1000" dirty="0" err="1" smtClean="0"/>
              <a:t>H.Paukkunen</a:t>
            </a:r>
            <a:r>
              <a:rPr lang="en-US" sz="1000" dirty="0" smtClean="0"/>
              <a:t>, </a:t>
            </a:r>
            <a:r>
              <a:rPr lang="en-US" sz="1000" dirty="0" err="1" smtClean="0"/>
              <a:t>C.Salgado</a:t>
            </a:r>
            <a:r>
              <a:rPr lang="en-US" sz="1000" dirty="0" smtClean="0"/>
              <a:t>, Divonne09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93" y="3180522"/>
            <a:ext cx="3079135" cy="26283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9061" y="2032266"/>
            <a:ext cx="99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R=</a:t>
            </a:r>
            <a:r>
              <a:rPr lang="en-US" dirty="0" err="1" smtClean="0">
                <a:solidFill>
                  <a:schemeClr val="tx2"/>
                </a:solidFill>
              </a:rPr>
              <a:t>q</a:t>
            </a:r>
            <a:r>
              <a:rPr lang="en-US" baseline="30000" dirty="0" err="1" smtClean="0">
                <a:solidFill>
                  <a:schemeClr val="tx2"/>
                </a:solidFill>
              </a:rPr>
              <a:t>Pb</a:t>
            </a:r>
            <a:r>
              <a:rPr lang="en-US" dirty="0" err="1" smtClean="0">
                <a:solidFill>
                  <a:schemeClr val="tx2"/>
                </a:solidFill>
              </a:rPr>
              <a:t>/q</a:t>
            </a:r>
            <a:r>
              <a:rPr lang="en-US" baseline="30000" dirty="0" err="1" smtClean="0">
                <a:solidFill>
                  <a:schemeClr val="tx2"/>
                </a:solidFill>
              </a:rPr>
              <a:t>p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06028" cy="6858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In-medium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Hadronisation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621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148" y="3580719"/>
            <a:ext cx="5791880" cy="136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22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4148" y="1695277"/>
            <a:ext cx="5791880" cy="147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912191" y="839304"/>
            <a:ext cx="73483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sz="1600" dirty="0" err="1" smtClean="0"/>
              <a:t>The</a:t>
            </a:r>
            <a:r>
              <a:rPr lang="es-ES_tradnl" sz="1600" dirty="0" smtClean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particle</a:t>
            </a:r>
            <a:r>
              <a:rPr lang="es-ES_tradnl" sz="1600" dirty="0"/>
              <a:t> </a:t>
            </a:r>
            <a:r>
              <a:rPr lang="es-ES_tradnl" sz="1600" dirty="0" err="1"/>
              <a:t>production</a:t>
            </a:r>
            <a:r>
              <a:rPr lang="es-ES_tradnl" sz="1600" dirty="0"/>
              <a:t> in </a:t>
            </a:r>
            <a:r>
              <a:rPr lang="es-ES_tradnl" sz="1600" dirty="0" err="1"/>
              <a:t>eA</a:t>
            </a:r>
            <a:r>
              <a:rPr lang="es-ES_tradnl" sz="1600" dirty="0"/>
              <a:t> (</a:t>
            </a:r>
            <a:r>
              <a:rPr lang="es-ES_tradnl" sz="1600" dirty="0" err="1"/>
              <a:t>fragmentation</a:t>
            </a:r>
            <a:r>
              <a:rPr lang="es-ES_tradnl" sz="1600" dirty="0"/>
              <a:t> </a:t>
            </a:r>
            <a:r>
              <a:rPr lang="es-ES_tradnl" sz="1600" dirty="0" err="1"/>
              <a:t>functions</a:t>
            </a:r>
            <a:r>
              <a:rPr lang="es-ES_tradnl" sz="1600" dirty="0"/>
              <a:t> </a:t>
            </a:r>
            <a:r>
              <a:rPr lang="es-ES_tradnl" sz="1600" dirty="0" err="1"/>
              <a:t>and</a:t>
            </a:r>
            <a:r>
              <a:rPr lang="es-ES_tradnl" sz="1600" dirty="0"/>
              <a:t> </a:t>
            </a:r>
            <a:r>
              <a:rPr lang="es-ES_tradnl" sz="1600" dirty="0" err="1"/>
              <a:t>hadrochemistry</a:t>
            </a:r>
            <a:r>
              <a:rPr lang="es-ES_tradnl" sz="1600" dirty="0"/>
              <a:t>)</a:t>
            </a:r>
            <a:r>
              <a:rPr lang="es-ES_tradnl" sz="1600" dirty="0" smtClean="0"/>
              <a:t> </a:t>
            </a:r>
          </a:p>
          <a:p>
            <a:r>
              <a:rPr lang="es-ES_tradnl" sz="1600" dirty="0" err="1" smtClean="0"/>
              <a:t>allows</a:t>
            </a:r>
            <a:r>
              <a:rPr lang="es-ES_tradnl" sz="1600" dirty="0" smtClean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space</a:t>
            </a:r>
            <a:r>
              <a:rPr lang="es-ES_tradnl" sz="1600" dirty="0"/>
              <a:t>-time </a:t>
            </a:r>
            <a:r>
              <a:rPr lang="es-ES_tradnl" sz="1600" dirty="0" err="1"/>
              <a:t>picture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 smtClean="0"/>
              <a:t>hadronisation</a:t>
            </a:r>
            <a:r>
              <a:rPr lang="es-ES_tradnl" sz="1600" dirty="0" smtClean="0"/>
              <a:t> (</a:t>
            </a:r>
            <a:r>
              <a:rPr lang="es-ES_tradnl" sz="1600" dirty="0" err="1" smtClean="0"/>
              <a:t>the</a:t>
            </a:r>
            <a:r>
              <a:rPr lang="es-ES_tradnl" sz="1600" dirty="0" smtClean="0"/>
              <a:t> final </a:t>
            </a:r>
            <a:r>
              <a:rPr lang="es-ES_tradnl" sz="1600" dirty="0" err="1" smtClean="0"/>
              <a:t>phase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of</a:t>
            </a:r>
            <a:r>
              <a:rPr lang="es-ES_tradnl" sz="1600" dirty="0" smtClean="0"/>
              <a:t> QGP).  </a:t>
            </a:r>
            <a:endParaRPr lang="es-ES_tradnl" sz="1600" dirty="0"/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9043" y="1976783"/>
            <a:ext cx="235007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Low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need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of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hadronization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inside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Parton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propagation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pt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broadening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Hadron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formation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attenuation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 smtClean="0">
                <a:solidFill>
                  <a:schemeClr val="accent2">
                    <a:lumMod val="50000"/>
                  </a:schemeClr>
                </a:solidFill>
              </a:rPr>
              <a:t>High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partonic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evolution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altered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in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nuclear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medium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393828" y="5342184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600" b="1" dirty="0" smtClean="0"/>
              <a:t> </a:t>
            </a:r>
            <a:r>
              <a:rPr lang="es-ES_tradnl" sz="1600" b="1" dirty="0" err="1" smtClean="0"/>
              <a:t>LHeC</a:t>
            </a:r>
            <a:r>
              <a:rPr lang="es-ES_tradnl" sz="1600" b="1" dirty="0" smtClean="0"/>
              <a:t> : 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transition</a:t>
            </a:r>
            <a:r>
              <a:rPr lang="es-ES_tradnl" sz="1600" b="1" dirty="0"/>
              <a:t> </a:t>
            </a:r>
            <a:r>
              <a:rPr lang="es-ES_tradnl" sz="1600" b="1" dirty="0" err="1"/>
              <a:t>from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small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to</a:t>
            </a:r>
            <a:r>
              <a:rPr lang="es-ES_tradnl" sz="1600" b="1" dirty="0"/>
              <a:t> </a:t>
            </a:r>
            <a:r>
              <a:rPr lang="es-ES_tradnl" sz="1600" b="1" dirty="0" err="1"/>
              <a:t>high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energies</a:t>
            </a:r>
            <a:r>
              <a:rPr lang="es-ES_tradnl" sz="1600" b="1" dirty="0" smtClean="0"/>
              <a:t> </a:t>
            </a:r>
            <a:r>
              <a:rPr lang="es-ES_tradnl" sz="1600" b="1" dirty="0" smtClean="0"/>
              <a:t>in </a:t>
            </a:r>
            <a:r>
              <a:rPr lang="es-ES_tradnl" sz="1600" b="1" dirty="0" err="1" smtClean="0"/>
              <a:t>hugely</a:t>
            </a:r>
            <a:r>
              <a:rPr lang="es-ES_tradnl" sz="1600" b="1" dirty="0" smtClean="0"/>
              <a:t> </a:t>
            </a:r>
            <a:r>
              <a:rPr lang="es-ES_tradnl" sz="1600" b="1" dirty="0" smtClean="0"/>
              <a:t>extended </a:t>
            </a:r>
            <a:r>
              <a:rPr lang="es-ES_tradnl" sz="1600" b="1" dirty="0" err="1" smtClean="0"/>
              <a:t>range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wrt</a:t>
            </a:r>
            <a:r>
              <a:rPr lang="es-ES_tradnl" sz="1600" b="1" dirty="0" smtClean="0"/>
              <a:t>. </a:t>
            </a:r>
            <a:r>
              <a:rPr lang="es-ES_tradnl" sz="1600" b="1" dirty="0" err="1" smtClean="0"/>
              <a:t>fixed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target</a:t>
            </a:r>
            <a:r>
              <a:rPr lang="es-ES_tradnl" sz="1600" b="1" dirty="0" smtClean="0"/>
              <a:t> data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smtClean="0"/>
              <a:t>test of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energy</a:t>
            </a:r>
            <a:r>
              <a:rPr lang="es-ES_tradnl" sz="1600" b="1" dirty="0"/>
              <a:t> </a:t>
            </a:r>
            <a:r>
              <a:rPr lang="es-ES_tradnl" sz="1600" b="1" dirty="0" err="1"/>
              <a:t>loss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mechanism</a:t>
            </a:r>
            <a:r>
              <a:rPr lang="es-ES_tradnl" sz="1600" b="1" dirty="0" smtClean="0"/>
              <a:t> crucial </a:t>
            </a:r>
            <a:r>
              <a:rPr lang="es-ES_tradnl" sz="1600" b="1" dirty="0" err="1" smtClean="0"/>
              <a:t>for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understanding</a:t>
            </a:r>
            <a:r>
              <a:rPr lang="es-ES_tradnl" sz="1600" b="1" dirty="0"/>
              <a:t> of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medium</a:t>
            </a:r>
            <a:r>
              <a:rPr lang="es-ES_tradnl" sz="1600" b="1" dirty="0"/>
              <a:t> </a:t>
            </a:r>
            <a:r>
              <a:rPr lang="es-ES_tradnl" sz="1600" b="1" dirty="0" err="1"/>
              <a:t>produced</a:t>
            </a:r>
            <a:r>
              <a:rPr lang="es-ES_tradnl" sz="1600" b="1" dirty="0"/>
              <a:t> in </a:t>
            </a:r>
            <a:r>
              <a:rPr lang="es-ES_tradnl" sz="1600" b="1" dirty="0" smtClean="0"/>
              <a:t>HIC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detailed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of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heavy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quark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hadronisation</a:t>
            </a:r>
            <a:r>
              <a:rPr lang="es-ES_tradnl" sz="1600" b="1" dirty="0" smtClean="0"/>
              <a:t>  …</a:t>
            </a:r>
            <a:endParaRPr lang="es-ES_tradnl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28" y="5023150"/>
            <a:ext cx="1295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W.Brooks</a:t>
            </a:r>
            <a:r>
              <a:rPr lang="en-US" sz="1000" dirty="0" smtClean="0"/>
              <a:t>, Divonne09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The </a:t>
            </a:r>
            <a:r>
              <a:rPr lang="en-US" sz="3200" dirty="0" err="1"/>
              <a:t>TeV</a:t>
            </a:r>
            <a:r>
              <a:rPr lang="en-US" sz="3200" dirty="0"/>
              <a:t> Scale [2010-2035..]</a:t>
            </a:r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581400" y="1905000"/>
            <a:ext cx="20383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/>
              <a:t>W,Z,top</a:t>
            </a:r>
            <a:endParaRPr lang="en-US" sz="1800" dirty="0"/>
          </a:p>
          <a:p>
            <a:pPr algn="ctr"/>
            <a:r>
              <a:rPr lang="en-US" sz="1800" dirty="0"/>
              <a:t>Higgs</a:t>
            </a:r>
            <a:r>
              <a:rPr lang="en-US" sz="1800" dirty="0" smtClean="0"/>
              <a:t>?</a:t>
            </a:r>
            <a:endParaRPr lang="en-US" sz="1800" dirty="0"/>
          </a:p>
          <a:p>
            <a:pPr algn="ctr"/>
            <a:r>
              <a:rPr lang="en-US" sz="1800" dirty="0"/>
              <a:t>New Particles??</a:t>
            </a:r>
          </a:p>
          <a:p>
            <a:pPr algn="ctr"/>
            <a:r>
              <a:rPr lang="en-US" sz="1800" dirty="0"/>
              <a:t>New Symmetries?</a:t>
            </a:r>
          </a:p>
          <a:p>
            <a:pPr algn="ctr"/>
            <a:endParaRPr lang="en-US" dirty="0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915988" y="4495800"/>
            <a:ext cx="2228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High Precision QCD</a:t>
            </a:r>
          </a:p>
          <a:p>
            <a:pPr algn="ctr"/>
            <a:r>
              <a:rPr lang="en-US" sz="1800"/>
              <a:t>High Density Matter</a:t>
            </a:r>
          </a:p>
          <a:p>
            <a:pPr algn="ctr"/>
            <a:r>
              <a:rPr lang="en-US" sz="1800"/>
              <a:t>Substructure??</a:t>
            </a:r>
          </a:p>
          <a:p>
            <a:pPr algn="ctr"/>
            <a:r>
              <a:rPr lang="en-US" sz="1800"/>
              <a:t>eq-Spectroscopy??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430610" y="4413250"/>
            <a:ext cx="16532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/>
              <a:t>ttbar</a:t>
            </a:r>
            <a:endParaRPr lang="en-US" sz="1800" dirty="0"/>
          </a:p>
          <a:p>
            <a:pPr algn="ctr"/>
            <a:r>
              <a:rPr lang="en-US" sz="1800" dirty="0"/>
              <a:t>Higgs</a:t>
            </a:r>
            <a:r>
              <a:rPr lang="en-US" sz="1800" dirty="0" smtClean="0"/>
              <a:t>?</a:t>
            </a:r>
            <a:endParaRPr lang="en-US" sz="1800" dirty="0"/>
          </a:p>
          <a:p>
            <a:pPr algn="ctr"/>
            <a:r>
              <a:rPr lang="en-US" sz="1800" dirty="0"/>
              <a:t>Spectroscopy??</a:t>
            </a:r>
            <a:endParaRPr lang="en-US" dirty="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6934200" y="395605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267200" y="136525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886200" y="434340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New Physics</a:t>
            </a:r>
            <a:endParaRPr lang="en-US" sz="1800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4191000" y="3124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LHC</a:t>
            </a:r>
            <a:endParaRPr lang="en-US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6731000" y="5562600"/>
            <a:ext cx="1438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ILC/CLIC</a:t>
            </a:r>
            <a:endParaRPr lang="en-US" dirty="0"/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1736725" y="5715000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LHeC</a:t>
            </a:r>
            <a:endParaRPr lang="en-US" dirty="0"/>
          </a:p>
        </p:txBody>
      </p:sp>
      <p:sp>
        <p:nvSpPr>
          <p:cNvPr id="24592" name="Line 17"/>
          <p:cNvSpPr>
            <a:spLocks noChangeShapeType="1"/>
          </p:cNvSpPr>
          <p:nvPr/>
        </p:nvSpPr>
        <p:spPr bwMode="auto">
          <a:xfrm>
            <a:off x="5638800" y="35052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3" name="Line 18"/>
          <p:cNvSpPr>
            <a:spLocks noChangeShapeType="1"/>
          </p:cNvSpPr>
          <p:nvPr/>
        </p:nvSpPr>
        <p:spPr bwMode="auto">
          <a:xfrm flipV="1">
            <a:off x="29718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4" name="Line 19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5770" y="2593618"/>
            <a:ext cx="4575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Accelerator and Detector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HC_tunn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508000"/>
            <a:ext cx="8793261" cy="58863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47433" y="6407097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Baskerville"/>
                <a:cs typeface="Baskerville"/>
              </a:rPr>
              <a:t>S.Russenschuck</a:t>
            </a:r>
            <a:endParaRPr lang="en-US" sz="1200" dirty="0">
              <a:latin typeface="Baskerville"/>
              <a:cs typeface="Baskervil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1600" y="43934"/>
            <a:ext cx="3558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Baskerville"/>
              </a:rPr>
              <a:t>How can we use the LHC for </a:t>
            </a:r>
            <a:r>
              <a:rPr lang="en-US" dirty="0" err="1" smtClean="0">
                <a:cs typeface="Baskerville"/>
              </a:rPr>
              <a:t>ep</a:t>
            </a:r>
            <a:r>
              <a:rPr lang="en-US" dirty="0" smtClean="0">
                <a:cs typeface="Baskerville"/>
              </a:rPr>
              <a:t>/A?</a:t>
            </a:r>
            <a:endParaRPr lang="en-US" dirty="0"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27508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782" y="286647"/>
            <a:ext cx="4670287" cy="72983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 Ring- p/A Ring – “RR”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2" y="1016483"/>
            <a:ext cx="4289277" cy="4325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94" y="5418481"/>
            <a:ext cx="4798789" cy="888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2174" y="541848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</a:t>
            </a:r>
            <a:r>
              <a:rPr lang="en-US" dirty="0" err="1" smtClean="0"/>
              <a:t>GeV</a:t>
            </a:r>
            <a:r>
              <a:rPr lang="en-US" dirty="0" smtClean="0"/>
              <a:t> injector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334" y="420134"/>
            <a:ext cx="2982979" cy="29043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3235739" y="1468782"/>
            <a:ext cx="2510595" cy="13252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0094" y="3702690"/>
            <a:ext cx="3188409" cy="2455317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5994" y="6398555"/>
            <a:ext cx="5480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 </a:t>
            </a:r>
            <a:r>
              <a:rPr lang="en-US" sz="1600" dirty="0" err="1" smtClean="0"/>
              <a:t>GeV</a:t>
            </a:r>
            <a:r>
              <a:rPr lang="en-US" sz="1600" dirty="0" smtClean="0"/>
              <a:t> injection: dipoles with low field and 10</a:t>
            </a:r>
            <a:r>
              <a:rPr lang="en-US" sz="1600" baseline="30000" dirty="0" smtClean="0"/>
              <a:t>-4</a:t>
            </a:r>
            <a:r>
              <a:rPr lang="en-US" sz="1600" dirty="0" smtClean="0"/>
              <a:t> </a:t>
            </a:r>
            <a:r>
              <a:rPr lang="en-US" sz="1600" dirty="0" err="1" smtClean="0"/>
              <a:t>reproducability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545111"/>
            <a:ext cx="2330174" cy="1603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8" y="2149065"/>
            <a:ext cx="2769487" cy="4239523"/>
          </a:xfrm>
          <a:prstGeom prst="rect">
            <a:avLst/>
          </a:prstGeom>
        </p:spPr>
      </p:pic>
      <p:pic>
        <p:nvPicPr>
          <p:cNvPr id="7" name="Picture 5" descr="DSC00136"/>
          <p:cNvPicPr>
            <a:picLocks noChangeAspect="1" noChangeArrowheads="1"/>
          </p:cNvPicPr>
          <p:nvPr/>
        </p:nvPicPr>
        <p:blipFill>
          <a:blip r:embed="rId4" cstate="print">
            <a:lum bright="22000" contrast="20000"/>
          </a:blip>
          <a:srcRect l="15677" t="2953" r="8269" b="10925"/>
          <a:stretch>
            <a:fillRect/>
          </a:stretch>
        </p:blipFill>
        <p:spPr bwMode="auto">
          <a:xfrm>
            <a:off x="3749906" y="2281587"/>
            <a:ext cx="2165681" cy="182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530" y="2281587"/>
            <a:ext cx="2416624" cy="1828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059" y="4355885"/>
            <a:ext cx="4082067" cy="2032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3934" y="164834"/>
            <a:ext cx="4418220" cy="19842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9906" y="6388588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Prototypes from BINP and CERN: function to spec’s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54001" y="1391478"/>
            <a:ext cx="3749933" cy="11044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95136" y="1391478"/>
            <a:ext cx="1095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5.35 </a:t>
            </a:r>
            <a:r>
              <a:rPr lang="en-US" sz="1400" dirty="0" err="1" smtClean="0">
                <a:solidFill>
                  <a:srgbClr val="008000"/>
                </a:solidFill>
              </a:rPr>
              <a:t>m</a:t>
            </a:r>
            <a:endParaRPr lang="en-US" sz="1400" dirty="0" smtClean="0">
              <a:solidFill>
                <a:srgbClr val="008000"/>
              </a:solidFill>
            </a:endParaRPr>
          </a:p>
          <a:p>
            <a:r>
              <a:rPr lang="en-US" sz="1400" dirty="0" smtClean="0">
                <a:solidFill>
                  <a:srgbClr val="008000"/>
                </a:solidFill>
              </a:rPr>
              <a:t>0.013-0.08 T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~200kg/m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33962" y="0"/>
            <a:ext cx="16407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Magnet</a:t>
            </a:r>
            <a:r>
              <a:rPr lang="en-US" sz="3200" dirty="0" smtClean="0"/>
              <a:t>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3053" y="790222"/>
            <a:ext cx="1867747" cy="3937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 sz="1000"/>
              <a:t>Particle Physics - L11 - M.Klein 25/04/08</a:t>
            </a:r>
          </a:p>
        </p:txBody>
      </p:sp>
      <p:pic>
        <p:nvPicPr>
          <p:cNvPr id="158722" name="Picture 2" descr="Hera_Protonrin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0" y="34925"/>
            <a:ext cx="9180513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1335970" y="4720166"/>
            <a:ext cx="2655970" cy="16989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HERA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</a:rPr>
              <a:t>ep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: built 1985-1991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6.2 km ring accelerator(s)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Superconducting p ring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Warm magnet e ring</a:t>
            </a:r>
          </a:p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Data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delivery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1992-2007</a:t>
            </a:r>
            <a:endParaRPr lang="en-GB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Picture 1" descr="obit2_4-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497" y="2738603"/>
            <a:ext cx="1867747" cy="2971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5831" y="5710019"/>
            <a:ext cx="1331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Bjoern</a:t>
            </a:r>
            <a:r>
              <a:rPr lang="en-US" dirty="0" smtClean="0"/>
              <a:t> </a:t>
            </a:r>
            <a:r>
              <a:rPr lang="en-US" dirty="0" err="1" smtClean="0"/>
              <a:t>Wiik</a:t>
            </a:r>
            <a:endParaRPr lang="en-US" dirty="0" smtClean="0"/>
          </a:p>
          <a:p>
            <a:r>
              <a:rPr lang="en-US" dirty="0" smtClean="0"/>
              <a:t>(1937-1999)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129497" y="2738603"/>
            <a:ext cx="1867747" cy="3617747"/>
          </a:xfrm>
          <a:prstGeom prst="rect">
            <a:avLst/>
          </a:prstGeom>
          <a:noFill/>
          <a:ln w="349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135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47416" y="3582916"/>
          <a:ext cx="5159710" cy="2780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1" name="Document" r:id="rId3" imgW="5892800" imgH="3175000" progId="Word.Document.12">
                  <p:link updateAutomatic="1"/>
                </p:oleObj>
              </mc:Choice>
              <mc:Fallback>
                <p:oleObj name="Document" r:id="rId3" imgW="5892800" imgH="31750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16" y="3582916"/>
                        <a:ext cx="5159710" cy="27800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60 </a:t>
            </a:r>
            <a:r>
              <a:rPr lang="en-US" sz="3200" dirty="0" err="1" smtClean="0">
                <a:solidFill>
                  <a:srgbClr val="000000"/>
                </a:solidFill>
              </a:rPr>
              <a:t>GeV</a:t>
            </a:r>
            <a:r>
              <a:rPr lang="en-US" sz="3200" dirty="0" smtClean="0">
                <a:solidFill>
                  <a:srgbClr val="000000"/>
                </a:solidFill>
              </a:rPr>
              <a:t> Energy Recovery </a:t>
            </a:r>
            <a:r>
              <a:rPr lang="en-US" sz="3200" dirty="0" err="1" smtClean="0">
                <a:solidFill>
                  <a:srgbClr val="000000"/>
                </a:solidFill>
              </a:rPr>
              <a:t>Linac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16" y="663851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13" y="663851"/>
            <a:ext cx="4310565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113" y="3582916"/>
            <a:ext cx="4310565" cy="27224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7416" y="3582916"/>
            <a:ext cx="4401697" cy="27224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78087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95702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49630" y="5936046"/>
            <a:ext cx="54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60522" y="593342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10882" y="6519446"/>
            <a:ext cx="5670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Two 10 </a:t>
            </a:r>
            <a:r>
              <a:rPr lang="en-US" sz="1600" dirty="0" err="1" smtClean="0">
                <a:solidFill>
                  <a:srgbClr val="000000"/>
                </a:solidFill>
              </a:rPr>
              <a:t>GeV</a:t>
            </a:r>
            <a:r>
              <a:rPr lang="en-US" sz="1600" dirty="0" smtClean="0">
                <a:solidFill>
                  <a:srgbClr val="000000"/>
                </a:solidFill>
              </a:rPr>
              <a:t> energy recovery </a:t>
            </a:r>
            <a:r>
              <a:rPr lang="en-US" sz="1600" dirty="0" err="1" smtClean="0">
                <a:solidFill>
                  <a:srgbClr val="000000"/>
                </a:solidFill>
              </a:rPr>
              <a:t>Linacs</a:t>
            </a:r>
            <a:r>
              <a:rPr lang="en-US" sz="1600" dirty="0" smtClean="0">
                <a:solidFill>
                  <a:srgbClr val="000000"/>
                </a:solidFill>
              </a:rPr>
              <a:t>, 3 returns, 720 MHz cavities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531" y="1428366"/>
            <a:ext cx="6742774" cy="5094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29" y="375478"/>
            <a:ext cx="3357944" cy="227813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42429" y="2324746"/>
            <a:ext cx="3357944" cy="1588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2429" y="4086087"/>
            <a:ext cx="2056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944 cavities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59 </a:t>
            </a:r>
            <a:r>
              <a:rPr lang="en-US" sz="1400" dirty="0" err="1" smtClean="0">
                <a:solidFill>
                  <a:srgbClr val="000000"/>
                </a:solidFill>
              </a:rPr>
              <a:t>cryo</a:t>
            </a:r>
            <a:r>
              <a:rPr lang="en-US" sz="1400" dirty="0" smtClean="0">
                <a:solidFill>
                  <a:srgbClr val="000000"/>
                </a:solidFill>
              </a:rPr>
              <a:t> modules per </a:t>
            </a:r>
            <a:r>
              <a:rPr lang="en-US" sz="1400" dirty="0" err="1" smtClean="0">
                <a:solidFill>
                  <a:srgbClr val="000000"/>
                </a:solidFill>
              </a:rPr>
              <a:t>linac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721 MHz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20 MV/</a:t>
            </a:r>
            <a:r>
              <a:rPr lang="en-US" sz="1400" dirty="0" err="1" smtClean="0">
                <a:solidFill>
                  <a:srgbClr val="000000"/>
                </a:solidFill>
              </a:rPr>
              <a:t>m</a:t>
            </a:r>
            <a:r>
              <a:rPr lang="en-US" sz="1400" smtClean="0">
                <a:solidFill>
                  <a:srgbClr val="000000"/>
                </a:solidFill>
              </a:rPr>
              <a:t> CW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0257" y="4301530"/>
            <a:ext cx="24939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Multibunch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wakefields</a:t>
            </a:r>
            <a:r>
              <a:rPr lang="en-US" sz="1400" dirty="0" smtClean="0">
                <a:solidFill>
                  <a:srgbClr val="000000"/>
                </a:solidFill>
              </a:rPr>
              <a:t> - ok</a:t>
            </a:r>
          </a:p>
          <a:p>
            <a:r>
              <a:rPr lang="en-US" sz="1400" dirty="0" err="1" smtClean="0">
                <a:solidFill>
                  <a:srgbClr val="000000"/>
                </a:solidFill>
              </a:rPr>
              <a:t>Emittance</a:t>
            </a:r>
            <a:r>
              <a:rPr lang="en-US" sz="1400" dirty="0" smtClean="0">
                <a:solidFill>
                  <a:srgbClr val="000000"/>
                </a:solidFill>
              </a:rPr>
              <a:t> growth - ok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[ILC 10nm, </a:t>
            </a:r>
            <a:r>
              <a:rPr lang="en-US" sz="1400" dirty="0" err="1" smtClean="0">
                <a:solidFill>
                  <a:srgbClr val="000000"/>
                </a:solidFill>
              </a:rPr>
              <a:t>LHeC</a:t>
            </a:r>
            <a:r>
              <a:rPr lang="en-US" sz="1400" dirty="0" smtClean="0">
                <a:solidFill>
                  <a:srgbClr val="000000"/>
                </a:solidFill>
              </a:rPr>
              <a:t> 10μm]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36σ separation at 3.5m - ok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Fast ion instability - probably ok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with clearing gap (1/3)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64695" y="902492"/>
            <a:ext cx="22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</a:t>
            </a:r>
            <a:r>
              <a:rPr lang="en-US" baseline="-25000" dirty="0" err="1" smtClean="0"/>
              <a:t>LHeC</a:t>
            </a:r>
            <a:r>
              <a:rPr lang="en-US" dirty="0" smtClean="0"/>
              <a:t>=U</a:t>
            </a:r>
            <a:r>
              <a:rPr lang="en-US" baseline="-25000" dirty="0" smtClean="0"/>
              <a:t>LHC</a:t>
            </a:r>
            <a:r>
              <a:rPr lang="en-US" dirty="0" smtClean="0"/>
              <a:t>/3 </a:t>
            </a:r>
            <a:r>
              <a:rPr lang="en-US" sz="1400" dirty="0" smtClean="0"/>
              <a:t>: 1.5 </a:t>
            </a:r>
            <a:r>
              <a:rPr lang="en-US" sz="1400" dirty="0" err="1" smtClean="0"/>
              <a:t>x</a:t>
            </a:r>
            <a:r>
              <a:rPr lang="en-US" sz="1400" dirty="0" smtClean="0"/>
              <a:t> HERA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928" y="95730"/>
            <a:ext cx="911246" cy="5619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16924" y="95730"/>
            <a:ext cx="34233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Linac</a:t>
            </a:r>
            <a:r>
              <a:rPr lang="en-US" sz="3200" dirty="0" smtClean="0"/>
              <a:t> Infrastructure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545111"/>
            <a:ext cx="2330174" cy="1603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8" y="2149065"/>
            <a:ext cx="2769487" cy="4239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348" y="941631"/>
            <a:ext cx="3771604" cy="3180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999" y="4122101"/>
            <a:ext cx="5063711" cy="121493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54001" y="4751554"/>
            <a:ext cx="3454060" cy="22680"/>
          </a:xfrm>
          <a:prstGeom prst="line">
            <a:avLst/>
          </a:prstGeom>
          <a:ln w="12700">
            <a:solidFill>
              <a:srgbClr val="32B7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56662" y="6425672"/>
            <a:ext cx="9774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from CDR </a:t>
            </a:r>
            <a:r>
              <a:rPr lang="en-US" sz="1000" dirty="0" err="1" smtClean="0"/>
              <a:t>LHeC</a:t>
            </a:r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689" y="5802798"/>
            <a:ext cx="5086374" cy="585790"/>
          </a:xfrm>
          <a:prstGeom prst="rect">
            <a:avLst/>
          </a:prstGeom>
          <a:ln>
            <a:solidFill>
              <a:srgbClr val="32B7D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022149" y="179769"/>
            <a:ext cx="1983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Cryogenics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41538"/>
            <a:ext cx="5260589" cy="6591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84900" y="3961368"/>
            <a:ext cx="23427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Baskerville"/>
              </a:rPr>
              <a:t>Proton beam parameters:</a:t>
            </a:r>
          </a:p>
          <a:p>
            <a:r>
              <a:rPr lang="en-US" sz="1600" dirty="0" err="1" smtClean="0">
                <a:cs typeface="Baskerville"/>
              </a:rPr>
              <a:t>E</a:t>
            </a:r>
            <a:r>
              <a:rPr lang="en-US" sz="1600" baseline="-25000" dirty="0" err="1" smtClean="0">
                <a:cs typeface="Baskerville"/>
              </a:rPr>
              <a:t>p</a:t>
            </a:r>
            <a:r>
              <a:rPr lang="en-US" sz="1600" dirty="0" smtClean="0">
                <a:cs typeface="Baskerville"/>
              </a:rPr>
              <a:t>   perhaps 6.5 </a:t>
            </a:r>
            <a:r>
              <a:rPr lang="en-US" sz="1600" dirty="0" err="1" smtClean="0">
                <a:cs typeface="Baskerville"/>
              </a:rPr>
              <a:t>TeV</a:t>
            </a:r>
            <a:endParaRPr lang="en-US" sz="1600" dirty="0" smtClean="0">
              <a:cs typeface="Baskerville"/>
            </a:endParaRPr>
          </a:p>
          <a:p>
            <a:r>
              <a:rPr lang="en-US" sz="1600" dirty="0" err="1" smtClean="0">
                <a:cs typeface="Baskerville"/>
              </a:rPr>
              <a:t>N</a:t>
            </a:r>
            <a:r>
              <a:rPr lang="en-US" sz="1600" baseline="-25000" dirty="0" err="1" smtClean="0">
                <a:cs typeface="Baskerville"/>
              </a:rPr>
              <a:t>p</a:t>
            </a:r>
            <a:r>
              <a:rPr lang="en-US" sz="1600" dirty="0" smtClean="0">
                <a:cs typeface="Baskerville"/>
              </a:rPr>
              <a:t>   almost achieved</a:t>
            </a:r>
          </a:p>
          <a:p>
            <a:r>
              <a:rPr lang="en-US" sz="1600" dirty="0" err="1" smtClean="0">
                <a:cs typeface="Baskerville"/>
              </a:rPr>
              <a:t>ε</a:t>
            </a:r>
            <a:r>
              <a:rPr lang="en-US" sz="1600" baseline="-25000" dirty="0" err="1" smtClean="0">
                <a:cs typeface="Baskerville"/>
              </a:rPr>
              <a:t>p</a:t>
            </a:r>
            <a:r>
              <a:rPr lang="en-US" sz="1600" dirty="0" smtClean="0">
                <a:cs typeface="Baskerville"/>
              </a:rPr>
              <a:t>  already lower in 2011</a:t>
            </a:r>
          </a:p>
          <a:p>
            <a:endParaRPr lang="en-US" sz="1600" dirty="0">
              <a:latin typeface="Baskerville"/>
              <a:cs typeface="Baskerville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74700" y="5511800"/>
            <a:ext cx="5753100" cy="2540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023100" y="2692400"/>
            <a:ext cx="1537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cs typeface="Baskerville"/>
              </a:rPr>
              <a:t>Linac</a:t>
            </a:r>
            <a:r>
              <a:rPr lang="en-US" dirty="0" smtClean="0">
                <a:cs typeface="Baskerville"/>
              </a:rPr>
              <a:t> has real</a:t>
            </a:r>
          </a:p>
          <a:p>
            <a:r>
              <a:rPr lang="en-US" dirty="0" err="1" smtClean="0">
                <a:cs typeface="Baskerville"/>
              </a:rPr>
              <a:t>γ</a:t>
            </a:r>
            <a:r>
              <a:rPr lang="en-US" dirty="0" smtClean="0">
                <a:cs typeface="Baskerville"/>
              </a:rPr>
              <a:t> beam option</a:t>
            </a:r>
            <a:endParaRPr lang="en-US" dirty="0"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0986" y="5306442"/>
            <a:ext cx="21602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Both the ring and the </a:t>
            </a:r>
            <a:r>
              <a:rPr lang="en-US" sz="1400" dirty="0" err="1" smtClean="0">
                <a:solidFill>
                  <a:srgbClr val="008000"/>
                </a:solidFill>
              </a:rPr>
              <a:t>linac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are feasible and both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come very close to the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desired performance.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The decision is essentially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taken for the </a:t>
            </a:r>
            <a:r>
              <a:rPr lang="en-US" sz="1400" dirty="0" err="1" smtClean="0">
                <a:solidFill>
                  <a:srgbClr val="008000"/>
                </a:solidFill>
              </a:rPr>
              <a:t>linac</a:t>
            </a:r>
            <a:r>
              <a:rPr lang="en-US" sz="1400" dirty="0" smtClean="0">
                <a:solidFill>
                  <a:srgbClr val="008000"/>
                </a:solidFill>
              </a:rPr>
              <a:t>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57574" y="5932209"/>
            <a:ext cx="111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M.Klein</a:t>
            </a:r>
            <a:r>
              <a:rPr lang="en-US" sz="1000" dirty="0" smtClean="0"/>
              <a:t> at IPAC11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1345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2" y="5676900"/>
            <a:ext cx="3100388" cy="113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8923" y="4953000"/>
            <a:ext cx="2844100" cy="76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066800"/>
            <a:ext cx="13260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819400"/>
            <a:ext cx="47625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266700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2743200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743200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038600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8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7939088" y="3362325"/>
            <a:ext cx="1204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TOBB ETU</a:t>
            </a:r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00" y="4038600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57600" y="914400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62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934200" y="5334000"/>
            <a:ext cx="1865313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21075" y="1752600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28600" y="4114800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5105400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8497888" y="6172200"/>
            <a:ext cx="671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ea typeface="Arial" charset="0"/>
                <a:cs typeface="Arial" charset="0"/>
              </a:rPr>
              <a:t> </a:t>
            </a:r>
            <a:r>
              <a:rPr lang="en-US" sz="3200" dirty="0" err="1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LHeC</a:t>
            </a:r>
            <a:r>
              <a:rPr lang="en-US" sz="3200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 Accelerator Design: Participating </a:t>
            </a:r>
            <a:r>
              <a:rPr lang="en-US" sz="3200" dirty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I</a:t>
            </a:r>
            <a:r>
              <a:rPr lang="en-US" sz="3200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nstitutes</a:t>
            </a:r>
            <a:endParaRPr lang="en-US" sz="3200" dirty="0">
              <a:solidFill>
                <a:srgbClr val="1F497D"/>
              </a:solidFill>
              <a:latin typeface="+mj-lt"/>
              <a:ea typeface="Arial" charset="0"/>
              <a:cs typeface="Arial" charset="0"/>
            </a:endParaRP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3888923" y="6000750"/>
          <a:ext cx="3045277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3" name="Document" r:id="rId23" imgW="5486400" imgH="812800" progId="Word.Document.12">
                  <p:link updateAutomatic="1"/>
                </p:oleObj>
              </mc:Choice>
              <mc:Fallback>
                <p:oleObj name="Document" r:id="rId23" imgW="5486400" imgH="8128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8923" y="6000750"/>
                        <a:ext cx="3045277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3956750" y="5849938"/>
          <a:ext cx="620899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4" name="Document" r:id="rId23" imgW="774700" imgH="863600" progId="Word.Document.12">
                  <p:link updateAutomatic="1"/>
                </p:oleObj>
              </mc:Choice>
              <mc:Fallback>
                <p:oleObj name="Document" r:id="rId23" imgW="774700" imgH="8636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750" y="5849938"/>
                        <a:ext cx="620899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83656" y="1958120"/>
            <a:ext cx="5663837" cy="3705820"/>
          </a:xfrm>
        </p:spPr>
        <p:txBody>
          <a:bodyPr>
            <a:noAutofit/>
          </a:bodyPr>
          <a:lstStyle/>
          <a:p>
            <a:pPr marL="238861" lvl="1">
              <a:buClr>
                <a:srgbClr val="FFC903"/>
              </a:buClr>
              <a:defRPr/>
            </a:pPr>
            <a:r>
              <a:rPr lang="en-US" sz="1400" b="1" dirty="0"/>
              <a:t>High Precision 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 resolution</a:t>
            </a:r>
            <a:r>
              <a:rPr lang="en-US" sz="1400" b="1" dirty="0"/>
              <a:t>, calibration, low noise at low </a:t>
            </a:r>
            <a:r>
              <a:rPr lang="en-US" sz="1400" b="1" dirty="0" err="1"/>
              <a:t>y</a:t>
            </a:r>
            <a:r>
              <a:rPr lang="en-US" sz="1400" b="1" dirty="0"/>
              <a:t>, tagging of </a:t>
            </a:r>
            <a:r>
              <a:rPr lang="en-US" sz="1400" b="1" dirty="0" err="1"/>
              <a:t>b,c</a:t>
            </a:r>
            <a:r>
              <a:rPr lang="en-US" sz="1400" b="1" dirty="0" smtClean="0"/>
              <a:t>;</a:t>
            </a:r>
          </a:p>
          <a:p>
            <a:pPr marL="238861" lvl="1">
              <a:buClr>
                <a:srgbClr val="FFC903"/>
              </a:buClr>
              <a:buNone/>
              <a:defRPr/>
            </a:pPr>
            <a:endParaRPr lang="en-US" sz="1400" b="1" dirty="0" smtClean="0"/>
          </a:p>
          <a:p>
            <a:pPr marL="238861" lvl="1">
              <a:buClr>
                <a:srgbClr val="FFC903"/>
              </a:buClr>
              <a:defRPr/>
            </a:pPr>
            <a:r>
              <a:rPr lang="en-US" sz="1400" b="1" dirty="0"/>
              <a:t>B</a:t>
            </a:r>
            <a:r>
              <a:rPr lang="en-US" sz="1400" b="1" dirty="0" smtClean="0"/>
              <a:t>ased </a:t>
            </a:r>
            <a:r>
              <a:rPr lang="en-US" sz="1400" b="1" dirty="0"/>
              <a:t>on the recent detector developments,</a:t>
            </a:r>
            <a:r>
              <a:rPr lang="en-US" sz="1400" b="1" dirty="0" smtClean="0"/>
              <a:t>  “settled” </a:t>
            </a:r>
            <a:r>
              <a:rPr lang="en-US" sz="1400" b="1" dirty="0"/>
              <a:t>technology,</a:t>
            </a:r>
            <a:r>
              <a:rPr lang="en-US" sz="1400" b="1" dirty="0" smtClean="0"/>
              <a:t>   </a:t>
            </a:r>
          </a:p>
          <a:p>
            <a:pPr marL="238861" lvl="1">
              <a:buClr>
                <a:srgbClr val="FFC903"/>
              </a:buClr>
              <a:buNone/>
              <a:defRPr/>
            </a:pPr>
            <a:r>
              <a:rPr lang="en-US" sz="1400" b="1" dirty="0" smtClean="0"/>
              <a:t>      avoiding time consuming dedicated R</a:t>
            </a:r>
            <a:r>
              <a:rPr lang="en-US" sz="1400" b="1" dirty="0"/>
              <a:t>&amp;D programs.</a:t>
            </a:r>
            <a:br>
              <a:rPr lang="en-US" sz="1400" b="1" dirty="0"/>
            </a:br>
            <a:endParaRPr lang="en-US" sz="1400" b="1" dirty="0"/>
          </a:p>
          <a:p>
            <a:pPr marL="238861" lvl="1">
              <a:buClr>
                <a:srgbClr val="FFC903"/>
              </a:buClr>
              <a:defRPr/>
            </a:pPr>
            <a:r>
              <a:rPr lang="en-US" sz="1400" b="1" dirty="0"/>
              <a:t>Modular</a:t>
            </a:r>
            <a:r>
              <a:rPr lang="en-US" sz="1400" b="1" dirty="0" smtClean="0"/>
              <a:t> for installation and flexible for access </a:t>
            </a:r>
            <a:br>
              <a:rPr lang="en-US" sz="1400" b="1" dirty="0" smtClean="0"/>
            </a:br>
            <a:r>
              <a:rPr lang="en-US" sz="1400" b="1" dirty="0" smtClean="0"/>
              <a:t> Detector </a:t>
            </a:r>
            <a:r>
              <a:rPr lang="en-US" sz="1400" b="1" dirty="0"/>
              <a:t>construction above </a:t>
            </a:r>
            <a:r>
              <a:rPr lang="en-US" sz="1400" b="1" dirty="0" smtClean="0"/>
              <a:t>ground (LHC schedule!)</a:t>
            </a:r>
            <a:br>
              <a:rPr lang="en-US" sz="1400" b="1" dirty="0" smtClean="0"/>
            </a:br>
            <a:endParaRPr lang="en-US" sz="1400" b="1" dirty="0"/>
          </a:p>
          <a:p>
            <a:pPr marL="238861" lvl="1">
              <a:buClr>
                <a:srgbClr val="FFC903"/>
              </a:buClr>
              <a:defRPr/>
            </a:pPr>
            <a:r>
              <a:rPr lang="en-US" sz="1400" b="1" dirty="0"/>
              <a:t>Small radius and </a:t>
            </a:r>
            <a:r>
              <a:rPr lang="en-US" sz="1400" b="1" dirty="0" smtClean="0"/>
              <a:t>thickness of  </a:t>
            </a:r>
            <a:r>
              <a:rPr lang="en-US" sz="1400" b="1" dirty="0"/>
              <a:t>beam pipe optimized in view</a:t>
            </a:r>
            <a:r>
              <a:rPr lang="en-US" sz="1400" b="1" dirty="0" smtClean="0"/>
              <a:t> of</a:t>
            </a:r>
            <a:br>
              <a:rPr lang="en-US" sz="1400" b="1" dirty="0" smtClean="0"/>
            </a:br>
            <a:r>
              <a:rPr lang="en-US" sz="1400" b="1" dirty="0" smtClean="0"/>
              <a:t> 1</a:t>
            </a:r>
            <a:r>
              <a:rPr lang="en-US" sz="1400" b="1" dirty="0"/>
              <a:t>-179</a:t>
            </a:r>
            <a:r>
              <a:rPr lang="en-US" sz="1400" b="1" baseline="32000" dirty="0"/>
              <a:t>o </a:t>
            </a:r>
            <a:r>
              <a:rPr lang="en-US" sz="1400" b="1" dirty="0"/>
              <a:t>acceptance</a:t>
            </a:r>
            <a:r>
              <a:rPr lang="en-US" sz="1400" b="1" dirty="0" smtClean="0"/>
              <a:t> [for </a:t>
            </a:r>
            <a:r>
              <a:rPr lang="en-US" sz="1400" b="1" dirty="0"/>
              <a:t>low</a:t>
            </a:r>
            <a:r>
              <a:rPr lang="en-US" sz="1400" b="1" dirty="0" smtClean="0"/>
              <a:t> x,</a:t>
            </a:r>
            <a:r>
              <a:rPr lang="en-US" sz="1400" b="1" dirty="0" smtClean="0">
                <a:latin typeface="Arial Italic" charset="0"/>
                <a:cs typeface="Arial Italic" charset="0"/>
                <a:sym typeface="Arial Italic" charset="0"/>
              </a:rPr>
              <a:t>Q</a:t>
            </a:r>
            <a:r>
              <a:rPr lang="en-US" sz="1400" b="1" baseline="32000" dirty="0" smtClean="0">
                <a:latin typeface="Arial Italic" charset="0"/>
                <a:cs typeface="Arial Italic" charset="0"/>
                <a:sym typeface="Arial Italic" charset="0"/>
              </a:rPr>
              <a:t>2</a:t>
            </a:r>
            <a:r>
              <a:rPr lang="en-US" sz="1400" b="1" dirty="0" smtClean="0">
                <a:sym typeface="Arial Italic" charset="0"/>
              </a:rPr>
              <a:t> (</a:t>
            </a:r>
            <a:r>
              <a:rPr lang="en-US" sz="1400" b="1" dirty="0" err="1" smtClean="0">
                <a:sym typeface="Arial Italic" charset="0"/>
              </a:rPr>
              <a:t>e</a:t>
            </a:r>
            <a:r>
              <a:rPr lang="en-US" sz="1400" b="1" dirty="0" smtClean="0">
                <a:sym typeface="Arial Italic" charset="0"/>
              </a:rPr>
              <a:t>) as for</a:t>
            </a:r>
            <a:r>
              <a:rPr lang="en-US" sz="1400" b="1" dirty="0" smtClean="0"/>
              <a:t> </a:t>
            </a:r>
            <a:r>
              <a:rPr lang="en-US" sz="1400" b="1" dirty="0"/>
              <a:t>high </a:t>
            </a:r>
            <a:r>
              <a:rPr lang="en-US" sz="1400" b="1" dirty="0" err="1" smtClean="0">
                <a:latin typeface="Arial Italic" charset="0"/>
                <a:cs typeface="Arial Italic" charset="0"/>
                <a:sym typeface="Arial Italic" charset="0"/>
              </a:rPr>
              <a:t>x</a:t>
            </a:r>
            <a:r>
              <a:rPr lang="en-US" sz="1400" b="1" dirty="0" smtClean="0">
                <a:latin typeface="Arial Italic" charset="0"/>
                <a:cs typeface="Arial Italic" charset="0"/>
                <a:sym typeface="Arial Italic" charset="0"/>
              </a:rPr>
              <a:t> (final state)</a:t>
            </a:r>
            <a:r>
              <a:rPr lang="en-US" sz="1400" b="1" dirty="0" smtClean="0"/>
              <a:t>, </a:t>
            </a:r>
            <a:br>
              <a:rPr lang="en-US" sz="1400" b="1" dirty="0" smtClean="0"/>
            </a:br>
            <a:r>
              <a:rPr lang="en-US" sz="1400" b="1" dirty="0" smtClean="0"/>
              <a:t> synchrotron </a:t>
            </a:r>
            <a:r>
              <a:rPr lang="en-US" sz="1400" b="1" dirty="0"/>
              <a:t>radiation and background production.</a:t>
            </a:r>
            <a:br>
              <a:rPr lang="en-US" sz="1400" b="1" dirty="0"/>
            </a:br>
            <a:endParaRPr lang="en-US" sz="1400" b="1" dirty="0"/>
          </a:p>
          <a:p>
            <a:pPr marL="238861" lvl="1">
              <a:buClr>
                <a:srgbClr val="FFC903"/>
              </a:buClr>
              <a:defRPr/>
            </a:pPr>
            <a:r>
              <a:rPr lang="en-US" sz="1400" b="1" dirty="0"/>
              <a:t>Affordable - comparatively reasonable cost</a:t>
            </a:r>
            <a:r>
              <a:rPr lang="en-US" sz="1400" b="1" dirty="0" smtClean="0"/>
              <a:t>.</a:t>
            </a:r>
          </a:p>
          <a:p>
            <a:pPr marL="238861" lvl="1">
              <a:buClr>
                <a:srgbClr val="FFC903"/>
              </a:buClr>
              <a:buNone/>
              <a:defRPr/>
            </a:pPr>
            <a:r>
              <a:rPr lang="en-US" sz="1400" b="1" dirty="0" smtClean="0"/>
              <a:t> </a:t>
            </a:r>
          </a:p>
          <a:p>
            <a:pPr marL="238861" lvl="1">
              <a:buClr>
                <a:srgbClr val="FFC903"/>
              </a:buClr>
              <a:defRPr/>
            </a:pPr>
            <a:r>
              <a:rPr lang="en-US" sz="1400" b="1" dirty="0" smtClean="0">
                <a:sym typeface="Wingdings"/>
              </a:rPr>
              <a:t>One IR, one detector (no push-pull, two teams/reconstructions..?) 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3313043" y="74787"/>
            <a:ext cx="4969889" cy="119657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 Detector Requirements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3022118" y="1667566"/>
            <a:ext cx="6121882" cy="4395304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48" y="74788"/>
            <a:ext cx="2712970" cy="4904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08" y="4979328"/>
            <a:ext cx="2945848" cy="168965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LHeC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 Detector Overview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Forward/backward asymmetry in energy deposited and thus in geometry and technology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=14x9m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9709" y="4052957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Tile Calorimeter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9709" y="3489739"/>
            <a:ext cx="253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LAr</a:t>
            </a:r>
            <a:r>
              <a:rPr lang="en-US" sz="1400" dirty="0" smtClean="0">
                <a:solidFill>
                  <a:srgbClr val="000000"/>
                </a:solidFill>
              </a:rPr>
              <a:t> electromagnetic calorimeter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1" y="663851"/>
            <a:ext cx="8202099" cy="52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32294" y="5842337"/>
            <a:ext cx="3546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 option 1 for LR and full acceptance coverage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56" y="977275"/>
            <a:ext cx="8606811" cy="552682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Silicon Tracker and </a:t>
            </a:r>
            <a:r>
              <a:rPr lang="en-US" sz="3200" dirty="0" smtClean="0">
                <a:solidFill>
                  <a:srgbClr val="008000"/>
                </a:solidFill>
              </a:rPr>
              <a:t>EM Calorimeter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843" y="810861"/>
            <a:ext cx="1870299" cy="1169551"/>
          </a:xfrm>
          <a:prstGeom prst="rect">
            <a:avLst/>
          </a:prstGeom>
          <a:solidFill>
            <a:schemeClr val="accent3">
              <a:lumMod val="20000"/>
              <a:lumOff val="80000"/>
              <a:alpha val="4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Transverse momentum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Δp</a:t>
            </a:r>
            <a:r>
              <a:rPr lang="en-US" sz="1400" baseline="-25000" dirty="0" smtClean="0">
                <a:solidFill>
                  <a:srgbClr val="000000"/>
                </a:solidFill>
              </a:rPr>
              <a:t>t</a:t>
            </a:r>
            <a:r>
              <a:rPr lang="en-US" sz="1400" dirty="0" smtClean="0">
                <a:solidFill>
                  <a:srgbClr val="000000"/>
                </a:solidFill>
              </a:rPr>
              <a:t>/p</a:t>
            </a:r>
            <a:r>
              <a:rPr lang="en-US" sz="140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baseline="-25000" dirty="0" smtClean="0">
                <a:solidFill>
                  <a:srgbClr val="000000"/>
                </a:solidFill>
              </a:rPr>
              <a:t>t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 6 10</a:t>
            </a:r>
            <a:r>
              <a:rPr lang="en-US" sz="1400" baseline="30000" dirty="0" smtClean="0">
                <a:solidFill>
                  <a:srgbClr val="000000"/>
                </a:solidFill>
                <a:sym typeface="Wingdings"/>
              </a:rPr>
              <a:t>-4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 GeV</a:t>
            </a:r>
            <a:r>
              <a:rPr lang="en-US" sz="1400" baseline="30000" dirty="0" smtClean="0">
                <a:solidFill>
                  <a:srgbClr val="000000"/>
                </a:solidFill>
                <a:sym typeface="Wingdings"/>
              </a:rPr>
              <a:t>-1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transverse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impact parameter</a:t>
            </a:r>
          </a:p>
          <a:p>
            <a:r>
              <a:rPr lang="en-US" sz="14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 10μm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8" y="4959555"/>
            <a:ext cx="103584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Liquid Argon Electromagnetic Calorimeter 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894" y="3764456"/>
            <a:ext cx="3999992" cy="2557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076353"/>
            <a:ext cx="4061372" cy="209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94828"/>
            <a:ext cx="6000307" cy="2669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3101" y="945931"/>
            <a:ext cx="1941785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Inside Coil</a:t>
            </a:r>
          </a:p>
          <a:p>
            <a:r>
              <a:rPr lang="en-US" dirty="0" smtClean="0"/>
              <a:t>H1, ATLAS</a:t>
            </a:r>
          </a:p>
          <a:p>
            <a:r>
              <a:rPr lang="en-US" dirty="0"/>
              <a:t>e</a:t>
            </a:r>
            <a:r>
              <a:rPr lang="en-US" dirty="0" smtClean="0"/>
              <a:t>xperience.</a:t>
            </a:r>
          </a:p>
          <a:p>
            <a:endParaRPr lang="en-US" dirty="0" smtClean="0"/>
          </a:p>
          <a:p>
            <a:r>
              <a:rPr lang="en-US" sz="1400" dirty="0" smtClean="0"/>
              <a:t>Barrel: </a:t>
            </a:r>
            <a:r>
              <a:rPr lang="en-US" sz="1400" dirty="0" err="1" smtClean="0"/>
              <a:t>Pb</a:t>
            </a:r>
            <a:r>
              <a:rPr lang="en-US" sz="1400" dirty="0" smtClean="0"/>
              <a:t>, 20 X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 , 11m</a:t>
            </a:r>
            <a:r>
              <a:rPr lang="en-US" sz="1400" baseline="30000" dirty="0" smtClean="0"/>
              <a:t>3</a:t>
            </a:r>
          </a:p>
          <a:p>
            <a:endParaRPr lang="en-US" sz="1400" dirty="0" smtClean="0"/>
          </a:p>
          <a:p>
            <a:r>
              <a:rPr lang="en-US" sz="1400" dirty="0" smtClean="0"/>
              <a:t>      fwd/</a:t>
            </a:r>
            <a:r>
              <a:rPr lang="en-US" sz="1400" dirty="0" err="1" smtClean="0"/>
              <a:t>bwd</a:t>
            </a:r>
            <a:r>
              <a:rPr lang="en-US" sz="1400" dirty="0" smtClean="0"/>
              <a:t> inserts:</a:t>
            </a:r>
          </a:p>
          <a:p>
            <a:endParaRPr lang="en-US" sz="1400" baseline="30000" dirty="0" smtClean="0"/>
          </a:p>
          <a:p>
            <a:r>
              <a:rPr lang="en-US" sz="1400" dirty="0" smtClean="0"/>
              <a:t>FEC: Si -W,  30 X</a:t>
            </a:r>
            <a:r>
              <a:rPr lang="en-US" sz="1400" baseline="-25000" dirty="0" smtClean="0"/>
              <a:t>0 </a:t>
            </a:r>
            <a:r>
              <a:rPr lang="en-US" sz="1400" dirty="0" smtClean="0"/>
              <a:t>,0.3m</a:t>
            </a:r>
            <a:r>
              <a:rPr lang="en-US" sz="1400" baseline="30000" dirty="0" smtClean="0"/>
              <a:t>3</a:t>
            </a:r>
          </a:p>
          <a:p>
            <a:endParaRPr lang="en-US" sz="1400" baseline="30000" dirty="0" smtClean="0"/>
          </a:p>
          <a:p>
            <a:r>
              <a:rPr lang="en-US" sz="1400" dirty="0" smtClean="0"/>
              <a:t>BEC: Si -</a:t>
            </a:r>
            <a:r>
              <a:rPr lang="en-US" sz="1400" dirty="0" err="1" smtClean="0"/>
              <a:t>Pb</a:t>
            </a:r>
            <a:r>
              <a:rPr lang="en-US" sz="1400" dirty="0" smtClean="0"/>
              <a:t>, 25 X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,0.3m</a:t>
            </a:r>
            <a:r>
              <a:rPr lang="en-US" sz="1400" baseline="30000" dirty="0" smtClean="0"/>
              <a:t>3</a:t>
            </a:r>
            <a:endParaRPr lang="en-US" sz="14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944776" y="6173077"/>
            <a:ext cx="1802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GEANT4 Simulation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189" y="3862552"/>
            <a:ext cx="4246705" cy="2501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chemeClr val="bg2">
                    <a:lumMod val="50000"/>
                  </a:schemeClr>
                </a:solidFill>
              </a:rPr>
              <a:t>Hadronic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 Tile Calorimeter 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8505" y="810861"/>
            <a:ext cx="2912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Outside Coil:  flux return </a:t>
            </a:r>
          </a:p>
          <a:p>
            <a:r>
              <a:rPr lang="en-US" dirty="0" smtClean="0"/>
              <a:t>Modular. </a:t>
            </a:r>
            <a:r>
              <a:rPr lang="en-US" dirty="0"/>
              <a:t> </a:t>
            </a:r>
            <a:r>
              <a:rPr lang="en-US" dirty="0" smtClean="0"/>
              <a:t>ATLAS experience.</a:t>
            </a:r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114484" y="6363576"/>
            <a:ext cx="3735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Combined GEANT4 Calorimeter Simulation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3" y="1003524"/>
            <a:ext cx="5077090" cy="4216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091" y="1734191"/>
            <a:ext cx="1983071" cy="1954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0595" y="2162297"/>
            <a:ext cx="4573889" cy="1964945"/>
          </a:xfrm>
          <a:prstGeom prst="rect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13" y="5406160"/>
            <a:ext cx="4818349" cy="12959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055" y="5690111"/>
            <a:ext cx="57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+5.9m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724189" y="5690111"/>
            <a:ext cx="549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-3.6m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372941" y="5267660"/>
            <a:ext cx="662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R=2.6m</a:t>
            </a:r>
            <a:endParaRPr lang="en-US" sz="1200" dirty="0"/>
          </a:p>
        </p:txBody>
      </p:sp>
      <p:cxnSp>
        <p:nvCxnSpPr>
          <p:cNvPr id="19" name="Straight Connector 18"/>
          <p:cNvCxnSpPr/>
          <p:nvPr/>
        </p:nvCxnSpPr>
        <p:spPr>
          <a:xfrm rot="5400000" flipH="1" flipV="1">
            <a:off x="2594000" y="6054145"/>
            <a:ext cx="1295970" cy="1588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444" y="0"/>
            <a:ext cx="7772400" cy="69573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from HERA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4" y="905566"/>
            <a:ext cx="3924484" cy="3627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187" y="6411195"/>
            <a:ext cx="7135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M.Klein</a:t>
            </a:r>
            <a:r>
              <a:rPr lang="en-US" sz="1200" dirty="0" smtClean="0"/>
              <a:t>, </a:t>
            </a:r>
            <a:r>
              <a:rPr lang="en-US" sz="1200" dirty="0" err="1" smtClean="0"/>
              <a:t>R.Yoshida</a:t>
            </a:r>
            <a:r>
              <a:rPr lang="en-US" sz="1200" dirty="0" smtClean="0"/>
              <a:t>:  Collider Physics at HERA </a:t>
            </a:r>
            <a:r>
              <a:rPr lang="en-US" sz="1200" dirty="0" err="1" smtClean="0"/>
              <a:t>Prog.Part.Nucl.Phys</a:t>
            </a:r>
            <a:r>
              <a:rPr lang="en-US" sz="1200" dirty="0"/>
              <a:t>. 61 (2008) 343-</a:t>
            </a:r>
            <a:r>
              <a:rPr lang="en-US" sz="1200" dirty="0" smtClean="0"/>
              <a:t>393 and recent H1,ZEUS results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083365" y="4536495"/>
            <a:ext cx="265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rises towards low </a:t>
            </a:r>
            <a:r>
              <a:rPr lang="en-US" sz="1400" dirty="0" err="1" smtClean="0"/>
              <a:t>x</a:t>
            </a:r>
            <a:r>
              <a:rPr lang="en-US" sz="1400" dirty="0" smtClean="0"/>
              <a:t>, and </a:t>
            </a:r>
            <a:r>
              <a:rPr lang="en-US" sz="1400" dirty="0" err="1" smtClean="0"/>
              <a:t>xg</a:t>
            </a:r>
            <a:r>
              <a:rPr lang="en-US" sz="1400" dirty="0" smtClean="0"/>
              <a:t> too. </a:t>
            </a:r>
          </a:p>
          <a:p>
            <a:r>
              <a:rPr lang="en-US" sz="1400" dirty="0" smtClean="0"/>
              <a:t>Parton evolution - QCD to NNLO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521" y="905566"/>
            <a:ext cx="3941135" cy="36309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7296" y="4406162"/>
            <a:ext cx="3286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weak and electromagnetic interactions reach similar strength when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≥ M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W,Z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39187" y="5205655"/>
            <a:ext cx="7545655" cy="116955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Measurements on </a:t>
            </a:r>
            <a:r>
              <a:rPr lang="en-US" sz="1400" dirty="0" err="1" smtClean="0"/>
              <a:t>α</a:t>
            </a:r>
            <a:r>
              <a:rPr lang="en-US" sz="1400" baseline="-25000" dirty="0" err="1" smtClean="0"/>
              <a:t>s</a:t>
            </a:r>
            <a:r>
              <a:rPr lang="en-US" sz="1400" dirty="0" smtClean="0"/>
              <a:t>, Basic tests of QCD: longitudinal structure function, jet production, </a:t>
            </a:r>
            <a:r>
              <a:rPr lang="en-US" sz="1400" dirty="0" err="1" smtClean="0"/>
              <a:t>γ</a:t>
            </a:r>
            <a:r>
              <a:rPr lang="en-US" sz="1400" dirty="0" smtClean="0"/>
              <a:t> structure </a:t>
            </a:r>
          </a:p>
          <a:p>
            <a:r>
              <a:rPr lang="en-US" sz="1400" b="1" dirty="0" smtClean="0"/>
              <a:t>Some 10% of the cross section is diffractive (</a:t>
            </a:r>
            <a:r>
              <a:rPr lang="en-US" sz="1400" b="1" dirty="0" err="1" smtClean="0"/>
              <a:t>ep</a:t>
            </a:r>
            <a:r>
              <a:rPr lang="en-US" sz="1400" b="1" dirty="0" smtClean="0"/>
              <a:t> </a:t>
            </a:r>
            <a:r>
              <a:rPr lang="en-US" sz="1400" b="1" dirty="0" err="1" smtClean="0">
                <a:sym typeface="Wingdings"/>
              </a:rPr>
              <a:t>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b="1" dirty="0" err="1" smtClean="0">
                <a:sym typeface="Wingdings"/>
              </a:rPr>
              <a:t>eXp</a:t>
            </a:r>
            <a:r>
              <a:rPr lang="en-US" sz="1400" b="1" dirty="0" smtClean="0">
                <a:sym typeface="Wingdings"/>
              </a:rPr>
              <a:t>) : diffractive </a:t>
            </a:r>
            <a:r>
              <a:rPr lang="en-US" sz="1400" b="1" dirty="0" err="1" smtClean="0">
                <a:sym typeface="Wingdings"/>
              </a:rPr>
              <a:t>partons</a:t>
            </a:r>
            <a:r>
              <a:rPr lang="en-US" sz="1400" b="1" dirty="0" smtClean="0">
                <a:sym typeface="Wingdings"/>
              </a:rPr>
              <a:t>; </a:t>
            </a:r>
            <a:r>
              <a:rPr lang="en-US" sz="1400" b="1" dirty="0" err="1" smtClean="0">
                <a:sym typeface="Wingdings"/>
              </a:rPr>
              <a:t>c,b</a:t>
            </a:r>
            <a:r>
              <a:rPr lang="en-US" sz="1400" b="1" dirty="0" smtClean="0">
                <a:sym typeface="Wingdings"/>
              </a:rPr>
              <a:t> quark distributions</a:t>
            </a:r>
          </a:p>
          <a:p>
            <a:r>
              <a:rPr lang="en-US" sz="1400" dirty="0" smtClean="0">
                <a:sym typeface="Wingdings"/>
              </a:rPr>
              <a:t>New concepts: </a:t>
            </a:r>
            <a:r>
              <a:rPr lang="en-US" sz="1400" dirty="0" err="1" smtClean="0">
                <a:sym typeface="Wingdings"/>
              </a:rPr>
              <a:t>unintegrated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parton</a:t>
            </a:r>
            <a:r>
              <a:rPr lang="en-US" sz="1400" dirty="0" smtClean="0">
                <a:sym typeface="Wingdings"/>
              </a:rPr>
              <a:t> distributions (</a:t>
            </a:r>
            <a:r>
              <a:rPr lang="en-US" sz="1400" dirty="0" err="1" smtClean="0">
                <a:sym typeface="Wingdings"/>
              </a:rPr>
              <a:t>k</a:t>
            </a:r>
            <a:r>
              <a:rPr lang="en-US" sz="1400" baseline="-25000" dirty="0" err="1" smtClean="0">
                <a:sym typeface="Wingdings"/>
              </a:rPr>
              <a:t>T</a:t>
            </a:r>
            <a:r>
              <a:rPr lang="en-US" sz="1400" dirty="0" smtClean="0">
                <a:sym typeface="Wingdings"/>
              </a:rPr>
              <a:t>) , </a:t>
            </a:r>
            <a:r>
              <a:rPr lang="en-US" sz="1400" dirty="0" err="1" smtClean="0">
                <a:sym typeface="Wingdings"/>
              </a:rPr>
              <a:t>generalised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parton</a:t>
            </a:r>
            <a:r>
              <a:rPr lang="en-US" sz="1400" dirty="0" smtClean="0">
                <a:sym typeface="Wingdings"/>
              </a:rPr>
              <a:t> distributions (DVCS)</a:t>
            </a:r>
          </a:p>
          <a:p>
            <a:r>
              <a:rPr lang="en-US" sz="1400" dirty="0" smtClean="0">
                <a:sym typeface="Wingdings"/>
              </a:rPr>
              <a:t>New limits for </a:t>
            </a:r>
            <a:r>
              <a:rPr lang="en-US" sz="1400" dirty="0" err="1" smtClean="0">
                <a:sym typeface="Wingdings"/>
              </a:rPr>
              <a:t>leptoquarks</a:t>
            </a:r>
            <a:r>
              <a:rPr lang="en-US" sz="1400" dirty="0" smtClean="0">
                <a:sym typeface="Wingdings"/>
              </a:rPr>
              <a:t>, excited electrons and neutrinos, quark substructure, RPV SUSY</a:t>
            </a:r>
          </a:p>
          <a:p>
            <a:r>
              <a:rPr lang="en-US" sz="1400" dirty="0" smtClean="0">
                <a:sym typeface="Wingdings"/>
              </a:rPr>
              <a:t>Interpretation of the </a:t>
            </a:r>
            <a:r>
              <a:rPr lang="en-US" sz="1400" dirty="0" err="1" smtClean="0">
                <a:sym typeface="Wingdings"/>
              </a:rPr>
              <a:t>Tevatron</a:t>
            </a:r>
            <a:r>
              <a:rPr lang="en-US" sz="1400" dirty="0" smtClean="0">
                <a:sym typeface="Wingdings"/>
              </a:rPr>
              <a:t> measurements (high Et jet excess, M</a:t>
            </a:r>
            <a:r>
              <a:rPr lang="en-US" sz="1400" baseline="-25000" dirty="0" smtClean="0">
                <a:sym typeface="Wingdings"/>
              </a:rPr>
              <a:t>W</a:t>
            </a:r>
            <a:r>
              <a:rPr lang="en-US" sz="1400" dirty="0" smtClean="0">
                <a:sym typeface="Wingdings"/>
              </a:rPr>
              <a:t>, searches..)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44" y="217015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Some </a:t>
            </a:r>
            <a:r>
              <a:rPr lang="en-US" sz="3600" dirty="0" err="1" smtClean="0"/>
              <a:t>current+next</a:t>
            </a:r>
            <a:r>
              <a:rPr lang="en-US" sz="3600" dirty="0" smtClean="0"/>
              <a:t> steps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6520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834306"/>
            <a:ext cx="5486400" cy="3737694"/>
          </a:xfrm>
          <a:prstGeom prst="rect">
            <a:avLst/>
          </a:prstGeom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627470"/>
            <a:ext cx="2066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ular Callout 19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60306"/>
              <a:gd name="adj2" fmla="val 19021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318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LR </a:t>
            </a:r>
            <a:r>
              <a:rPr lang="en-US" sz="3200" dirty="0" err="1" smtClean="0">
                <a:latin typeface="Baskerville"/>
                <a:cs typeface="Baskerville"/>
              </a:rPr>
              <a:t>LHeC</a:t>
            </a:r>
            <a:r>
              <a:rPr lang="en-US" sz="3200" dirty="0" smtClean="0">
                <a:latin typeface="Baskerville"/>
                <a:cs typeface="Baskerville"/>
              </a:rPr>
              <a:t> IR layout &amp; SC IR </a:t>
            </a:r>
            <a:r>
              <a:rPr lang="en-US" sz="3200" dirty="0" err="1" smtClean="0">
                <a:latin typeface="Baskerville"/>
                <a:cs typeface="Baskerville"/>
              </a:rPr>
              <a:t>quadrupoles</a:t>
            </a:r>
            <a:endParaRPr lang="en-US" sz="3200" dirty="0" smtClean="0">
              <a:latin typeface="Baskerville"/>
              <a:cs typeface="Baskerville"/>
            </a:endParaRPr>
          </a:p>
        </p:txBody>
      </p:sp>
      <p:pic>
        <p:nvPicPr>
          <p:cNvPr id="9319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71625"/>
            <a:ext cx="2009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Rectangular Callout 8"/>
          <p:cNvSpPr>
            <a:spLocks noChangeArrowheads="1"/>
          </p:cNvSpPr>
          <p:nvPr/>
        </p:nvSpPr>
        <p:spPr bwMode="auto">
          <a:xfrm>
            <a:off x="4343400" y="3886200"/>
            <a:ext cx="914400" cy="914400"/>
          </a:xfrm>
          <a:prstGeom prst="wedgeRectCallout">
            <a:avLst>
              <a:gd name="adj1" fmla="val -26690"/>
              <a:gd name="adj2" fmla="val -118759"/>
            </a:avLst>
          </a:prstGeom>
          <a:solidFill>
            <a:srgbClr val="66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Non-colliding proton beam</a:t>
            </a:r>
          </a:p>
        </p:txBody>
      </p:sp>
      <p:sp>
        <p:nvSpPr>
          <p:cNvPr id="93192" name="Rectangular Callout 9"/>
          <p:cNvSpPr>
            <a:spLocks noChangeArrowheads="1"/>
          </p:cNvSpPr>
          <p:nvPr/>
        </p:nvSpPr>
        <p:spPr bwMode="auto">
          <a:xfrm>
            <a:off x="152400" y="3886200"/>
            <a:ext cx="1295400" cy="533400"/>
          </a:xfrm>
          <a:prstGeom prst="wedgeRectCallout">
            <a:avLst>
              <a:gd name="adj1" fmla="val 23144"/>
              <a:gd name="adj2" fmla="val -14106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colliding proton beam</a:t>
            </a:r>
          </a:p>
        </p:txBody>
      </p:sp>
      <p:sp>
        <p:nvSpPr>
          <p:cNvPr id="93193" name="Rectangular Callout 10"/>
          <p:cNvSpPr>
            <a:spLocks noChangeArrowheads="1"/>
          </p:cNvSpPr>
          <p:nvPr/>
        </p:nvSpPr>
        <p:spPr bwMode="auto">
          <a:xfrm>
            <a:off x="2514600" y="2971800"/>
            <a:ext cx="914400" cy="533400"/>
          </a:xfrm>
          <a:prstGeom prst="wedgeRectCallout">
            <a:avLst>
              <a:gd name="adj1" fmla="val 71130"/>
              <a:gd name="adj2" fmla="val -27806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Electron beam</a:t>
            </a:r>
          </a:p>
        </p:txBody>
      </p:sp>
      <p:sp>
        <p:nvSpPr>
          <p:cNvPr id="93194" name="Rectangular Callout 11"/>
          <p:cNvSpPr>
            <a:spLocks noChangeArrowheads="1"/>
          </p:cNvSpPr>
          <p:nvPr/>
        </p:nvSpPr>
        <p:spPr bwMode="auto">
          <a:xfrm>
            <a:off x="2438400" y="990600"/>
            <a:ext cx="1295400" cy="457200"/>
          </a:xfrm>
          <a:prstGeom prst="wedgeRectCallout">
            <a:avLst>
              <a:gd name="adj1" fmla="val -27556"/>
              <a:gd name="adj2" fmla="val 138009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Synchrotron radiation</a:t>
            </a:r>
          </a:p>
        </p:txBody>
      </p:sp>
      <p:sp>
        <p:nvSpPr>
          <p:cNvPr id="93195" name="Rectangle 5"/>
          <p:cNvSpPr>
            <a:spLocks noChangeArrowheads="1"/>
          </p:cNvSpPr>
          <p:nvPr/>
        </p:nvSpPr>
        <p:spPr bwMode="auto">
          <a:xfrm>
            <a:off x="228600" y="5430728"/>
            <a:ext cx="495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High-gradient SC IR </a:t>
            </a:r>
            <a:r>
              <a:rPr lang="en-US" dirty="0" err="1">
                <a:solidFill>
                  <a:srgbClr val="000000"/>
                </a:solidFill>
                <a:latin typeface="Baskerville"/>
                <a:cs typeface="Baskerville"/>
              </a:rPr>
              <a:t>quadrupoles</a:t>
            </a: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 based on Nb</a:t>
            </a:r>
            <a:r>
              <a:rPr lang="en-US" baseline="-25000" dirty="0">
                <a:solidFill>
                  <a:srgbClr val="000000"/>
                </a:solidFill>
                <a:latin typeface="Baskerville"/>
                <a:cs typeface="Baskerville"/>
              </a:rPr>
              <a:t>3</a:t>
            </a: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Sn for colliding proton beam with common low-</a:t>
            </a:r>
            <a:r>
              <a:rPr lang="en-US" dirty="0" smtClean="0">
                <a:solidFill>
                  <a:srgbClr val="000000"/>
                </a:solidFill>
                <a:latin typeface="Baskerville"/>
                <a:cs typeface="Baskerville"/>
              </a:rPr>
              <a:t>field</a:t>
            </a:r>
            <a:endParaRPr lang="en-US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cxnSp>
        <p:nvCxnSpPr>
          <p:cNvPr id="93197" name="Straight Arrow Connector 15"/>
          <p:cNvCxnSpPr>
            <a:cxnSpLocks noChangeShapeType="1"/>
          </p:cNvCxnSpPr>
          <p:nvPr/>
        </p:nvCxnSpPr>
        <p:spPr bwMode="auto">
          <a:xfrm flipV="1">
            <a:off x="914400" y="3048000"/>
            <a:ext cx="457200" cy="2286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198" name="Straight Arrow Connector 20"/>
          <p:cNvCxnSpPr>
            <a:cxnSpLocks noChangeShapeType="1"/>
          </p:cNvCxnSpPr>
          <p:nvPr/>
        </p:nvCxnSpPr>
        <p:spPr bwMode="auto">
          <a:xfrm rot="16200000" flipV="1">
            <a:off x="3810000" y="3429000"/>
            <a:ext cx="457200" cy="3048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199" name="Rectangular Callout 23"/>
          <p:cNvSpPr>
            <a:spLocks noChangeArrowheads="1"/>
          </p:cNvSpPr>
          <p:nvPr/>
        </p:nvSpPr>
        <p:spPr bwMode="auto">
          <a:xfrm>
            <a:off x="2209800" y="4267200"/>
            <a:ext cx="1295400" cy="304800"/>
          </a:xfrm>
          <a:prstGeom prst="wedgeRectCallout">
            <a:avLst>
              <a:gd name="adj1" fmla="val -41083"/>
              <a:gd name="adj2" fmla="val -182866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Inner triplets</a:t>
            </a:r>
          </a:p>
        </p:txBody>
      </p:sp>
      <p:sp>
        <p:nvSpPr>
          <p:cNvPr id="93200" name="Rectangular Callout 25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-165653"/>
              <a:gd name="adj2" fmla="val 1169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3201" name="Rectangular Callout 27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173162"/>
              <a:gd name="adj2" fmla="val 193519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Arial" charset="0"/>
              </a:rPr>
              <a:t>Exit hole for electrons &amp; non-colliding protons</a:t>
            </a:r>
          </a:p>
        </p:txBody>
      </p:sp>
      <p:sp>
        <p:nvSpPr>
          <p:cNvPr id="93202" name="Right Brace 18"/>
          <p:cNvSpPr>
            <a:spLocks/>
          </p:cNvSpPr>
          <p:nvPr/>
        </p:nvSpPr>
        <p:spPr bwMode="auto">
          <a:xfrm>
            <a:off x="2438400" y="1524000"/>
            <a:ext cx="304800" cy="9144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203" name="Rectangular Callout 21"/>
          <p:cNvSpPr>
            <a:spLocks noChangeArrowheads="1"/>
          </p:cNvSpPr>
          <p:nvPr/>
        </p:nvSpPr>
        <p:spPr bwMode="auto">
          <a:xfrm>
            <a:off x="2209800" y="4267200"/>
            <a:ext cx="1295400" cy="304800"/>
          </a:xfrm>
          <a:prstGeom prst="wedgeRectCallout">
            <a:avLst>
              <a:gd name="adj1" fmla="val 55343"/>
              <a:gd name="adj2" fmla="val -196259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Inner triplets</a:t>
            </a:r>
          </a:p>
        </p:txBody>
      </p:sp>
      <p:sp>
        <p:nvSpPr>
          <p:cNvPr id="93204" name="Rectangle 6"/>
          <p:cNvSpPr>
            <a:spLocks noChangeArrowheads="1"/>
          </p:cNvSpPr>
          <p:nvPr/>
        </p:nvSpPr>
        <p:spPr bwMode="auto">
          <a:xfrm>
            <a:off x="8534400" y="31242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Q1</a:t>
            </a:r>
          </a:p>
        </p:txBody>
      </p:sp>
      <p:sp>
        <p:nvSpPr>
          <p:cNvPr id="93205" name="Rectangle 6"/>
          <p:cNvSpPr>
            <a:spLocks noChangeArrowheads="1"/>
          </p:cNvSpPr>
          <p:nvPr/>
        </p:nvSpPr>
        <p:spPr bwMode="auto">
          <a:xfrm>
            <a:off x="6400800" y="31242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Q2</a:t>
            </a:r>
          </a:p>
        </p:txBody>
      </p:sp>
      <p:sp>
        <p:nvSpPr>
          <p:cNvPr id="93206" name="Rectangle 6"/>
          <p:cNvSpPr>
            <a:spLocks noChangeArrowheads="1"/>
          </p:cNvSpPr>
          <p:nvPr/>
        </p:nvSpPr>
        <p:spPr bwMode="auto">
          <a:xfrm>
            <a:off x="1600200" y="22860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Q2</a:t>
            </a:r>
          </a:p>
        </p:txBody>
      </p:sp>
      <p:sp>
        <p:nvSpPr>
          <p:cNvPr id="93207" name="Rectangle 6"/>
          <p:cNvSpPr>
            <a:spLocks noChangeArrowheads="1"/>
          </p:cNvSpPr>
          <p:nvPr/>
        </p:nvSpPr>
        <p:spPr bwMode="auto">
          <a:xfrm>
            <a:off x="2057400" y="32004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Q1</a:t>
            </a:r>
          </a:p>
        </p:txBody>
      </p:sp>
      <p:graphicFrame>
        <p:nvGraphicFramePr>
          <p:cNvPr id="32" name="Group 8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822734110"/>
              </p:ext>
            </p:extLst>
          </p:nvPr>
        </p:nvGraphicFramePr>
        <p:xfrm>
          <a:off x="5334000" y="3733800"/>
          <a:ext cx="3810000" cy="2052639"/>
        </p:xfrm>
        <a:graphic>
          <a:graphicData uri="http://schemas.openxmlformats.org/drawingml/2006/table">
            <a:tbl>
              <a:tblPr/>
              <a:tblGrid>
                <a:gridCol w="1981200"/>
                <a:gridCol w="1828800"/>
              </a:tblGrid>
              <a:tr h="1107612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Nb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Sn (HFM46): 5700 A, 175 T/m, 4.7 T at 82% on LL (4 layers), 4.2 K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Nb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Sn (HFM46): 8600 A, 311 T/m, at 83% LL, 4.2 K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533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46 mm (half) ap., 63 mm beam sep.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23 mm ap.. 87 mm beam sep.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494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0.5 T, 25 T/m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0.09 T, 9 T/m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48300" y="6427688"/>
            <a:ext cx="3484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As shown by F. Zimmermann at Chamonix12</a:t>
            </a:r>
            <a:endParaRPr lang="en-US" sz="1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21118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8136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                         Magnet Development at CERN</a:t>
            </a:r>
            <a:endParaRPr lang="en-US" sz="3200" dirty="0">
              <a:latin typeface="Baskerville"/>
              <a:cs typeface="Baskerville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summar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23801" r="25836" b="12008"/>
          <a:stretch/>
        </p:blipFill>
        <p:spPr>
          <a:xfrm>
            <a:off x="343688" y="872774"/>
            <a:ext cx="8260760" cy="5904656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2457" y="312738"/>
            <a:ext cx="2255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askerville"/>
                <a:cs typeface="Baskerville"/>
              </a:rPr>
              <a:t>L.Bottura</a:t>
            </a:r>
            <a:r>
              <a:rPr lang="en-US" dirty="0" smtClean="0">
                <a:latin typeface="Baskerville"/>
                <a:cs typeface="Baskerville"/>
              </a:rPr>
              <a:t> </a:t>
            </a:r>
          </a:p>
          <a:p>
            <a:r>
              <a:rPr lang="en-US" dirty="0" smtClean="0">
                <a:latin typeface="Baskerville"/>
                <a:cs typeface="Baskerville"/>
              </a:rPr>
              <a:t>Chamonix 2/12</a:t>
            </a:r>
          </a:p>
          <a:p>
            <a:r>
              <a:rPr lang="en-US" dirty="0">
                <a:latin typeface="Baskerville"/>
                <a:cs typeface="Baskerville"/>
              </a:rPr>
              <a:t>o</a:t>
            </a:r>
            <a:r>
              <a:rPr lang="en-US" dirty="0" smtClean="0">
                <a:latin typeface="Baskerville"/>
                <a:cs typeface="Baskerville"/>
              </a:rPr>
              <a:t>n Magnet R+D</a:t>
            </a:r>
          </a:p>
          <a:p>
            <a:r>
              <a:rPr lang="en-US" dirty="0" smtClean="0">
                <a:latin typeface="Baskerville"/>
                <a:cs typeface="Baskerville"/>
              </a:rPr>
              <a:t>for </a:t>
            </a:r>
            <a:r>
              <a:rPr lang="en-US" dirty="0" err="1" smtClean="0">
                <a:latin typeface="Baskerville"/>
                <a:cs typeface="Baskerville"/>
              </a:rPr>
              <a:t>LHeC</a:t>
            </a:r>
            <a:r>
              <a:rPr lang="en-US" dirty="0" smtClean="0">
                <a:latin typeface="Baskerville"/>
                <a:cs typeface="Baskerville"/>
              </a:rPr>
              <a:t> + HE-LHC</a:t>
            </a:r>
            <a:endParaRPr lang="en-US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28818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Baskerville"/>
                <a:cs typeface="Baskerville"/>
              </a:rPr>
              <a:t>ERL Choice of frequency </a:t>
            </a:r>
            <a:r>
              <a:rPr lang="en-GB" sz="1800" dirty="0" smtClean="0">
                <a:latin typeface="Baskerville"/>
                <a:cs typeface="Baskerville"/>
              </a:rPr>
              <a:t>(</a:t>
            </a:r>
            <a:r>
              <a:rPr lang="en-GB" sz="1800" dirty="0" err="1" smtClean="0">
                <a:latin typeface="Baskerville"/>
                <a:cs typeface="Baskerville"/>
              </a:rPr>
              <a:t>Erk</a:t>
            </a:r>
            <a:r>
              <a:rPr lang="en-GB" sz="1800" dirty="0" smtClean="0">
                <a:latin typeface="Baskerville"/>
                <a:cs typeface="Baskerville"/>
              </a:rPr>
              <a:t> Jensen - Chamonix12) </a:t>
            </a:r>
            <a:endParaRPr lang="en-GB" sz="1800" dirty="0">
              <a:latin typeface="Baskerville"/>
              <a:cs typeface="Baskervil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The frequency has to be a harmonic of 20.04 MHz!</a:t>
            </a:r>
          </a:p>
          <a:p>
            <a:r>
              <a:rPr lang="en-GB" dirty="0" err="1" smtClean="0"/>
              <a:t>LHeC</a:t>
            </a:r>
            <a:r>
              <a:rPr lang="en-GB" dirty="0" smtClean="0"/>
              <a:t> baseline: 721.42 MHz, alternative 1322.6 </a:t>
            </a:r>
            <a:r>
              <a:rPr lang="en-GB" dirty="0" err="1" smtClean="0"/>
              <a:t>MHz.</a:t>
            </a:r>
            <a:endParaRPr lang="en-GB" dirty="0" smtClean="0"/>
          </a:p>
          <a:p>
            <a:r>
              <a:rPr lang="en-GB" b="1" dirty="0" smtClean="0"/>
              <a:t>Advantages of lower frequency:</a:t>
            </a:r>
          </a:p>
          <a:p>
            <a:pPr lvl="1"/>
            <a:r>
              <a:rPr lang="en-GB" dirty="0" smtClean="0"/>
              <a:t>Less </a:t>
            </a:r>
            <a:r>
              <a:rPr lang="en-GB" dirty="0" err="1" smtClean="0"/>
              <a:t>cryo</a:t>
            </a:r>
            <a:r>
              <a:rPr lang="en-GB" dirty="0" smtClean="0"/>
              <a:t>-power</a:t>
            </a:r>
          </a:p>
          <a:p>
            <a:pPr lvl="1"/>
            <a:r>
              <a:rPr lang="en-GB" dirty="0" smtClean="0"/>
              <a:t>High-power </a:t>
            </a:r>
            <a:r>
              <a:rPr lang="en-GB" dirty="0"/>
              <a:t>couplers </a:t>
            </a:r>
            <a:r>
              <a:rPr lang="en-GB" dirty="0" smtClean="0"/>
              <a:t>easier</a:t>
            </a:r>
          </a:p>
          <a:p>
            <a:pPr lvl="1"/>
            <a:r>
              <a:rPr lang="en-GB" dirty="0" smtClean="0"/>
              <a:t>Less cells per cavity – less trapped modes</a:t>
            </a:r>
          </a:p>
          <a:p>
            <a:pPr lvl="1"/>
            <a:r>
              <a:rPr lang="en-GB" dirty="0" smtClean="0"/>
              <a:t>Less beam loading and transverse wake – better beam stability</a:t>
            </a:r>
          </a:p>
          <a:p>
            <a:pPr lvl="1"/>
            <a:r>
              <a:rPr lang="en-GB" dirty="0" smtClean="0"/>
              <a:t>Less HOM power </a:t>
            </a:r>
          </a:p>
          <a:p>
            <a:pPr lvl="1"/>
            <a:r>
              <a:rPr lang="en-GB" dirty="0" smtClean="0"/>
              <a:t>Synergy with SPL</a:t>
            </a:r>
            <a:r>
              <a:rPr lang="en-GB" dirty="0"/>
              <a:t>, </a:t>
            </a:r>
            <a:r>
              <a:rPr lang="en-GB" dirty="0" smtClean="0"/>
              <a:t>e-RHIC </a:t>
            </a:r>
            <a:r>
              <a:rPr lang="en-GB" dirty="0"/>
              <a:t>and ESS</a:t>
            </a:r>
            <a:r>
              <a:rPr lang="en-GB" dirty="0" smtClean="0"/>
              <a:t>.</a:t>
            </a:r>
          </a:p>
          <a:p>
            <a:r>
              <a:rPr lang="en-GB" b="1" dirty="0" smtClean="0"/>
              <a:t>Advantages of higher frequency:</a:t>
            </a:r>
          </a:p>
          <a:p>
            <a:pPr lvl="1"/>
            <a:r>
              <a:rPr lang="en-GB" dirty="0" smtClean="0"/>
              <a:t>Larger </a:t>
            </a:r>
            <a:r>
              <a:rPr lang="en-GB" i="1" dirty="0" smtClean="0"/>
              <a:t>R/Q</a:t>
            </a:r>
            <a:r>
              <a:rPr lang="en-GB" dirty="0" smtClean="0"/>
              <a:t> </a:t>
            </a:r>
            <a:r>
              <a:rPr lang="en-GB" dirty="0" smtClean="0">
                <a:sym typeface="Wingdings" pitchFamily="2" charset="2"/>
              </a:rPr>
              <a:t></a:t>
            </a:r>
            <a:r>
              <a:rPr lang="en-GB" dirty="0" smtClean="0"/>
              <a:t> with same </a:t>
            </a:r>
            <a:r>
              <a:rPr lang="en-GB" i="1" dirty="0" err="1" smtClean="0"/>
              <a:t>Q</a:t>
            </a:r>
            <a:r>
              <a:rPr lang="en-GB" i="1" baseline="-25000" dirty="0" err="1" smtClean="0"/>
              <a:t>ext</a:t>
            </a:r>
            <a:r>
              <a:rPr lang="en-GB" dirty="0" smtClean="0"/>
              <a:t> less RF power </a:t>
            </a:r>
            <a:r>
              <a:rPr lang="en-GB" sz="1900" dirty="0" smtClean="0"/>
              <a:t>(but </a:t>
            </a:r>
            <a:r>
              <a:rPr lang="en-GB" sz="1900" i="1" dirty="0" err="1"/>
              <a:t>Q</a:t>
            </a:r>
            <a:r>
              <a:rPr lang="en-GB" sz="1900" i="1" baseline="-25000" dirty="0" err="1"/>
              <a:t>ext</a:t>
            </a:r>
            <a:r>
              <a:rPr lang="en-GB" sz="1900" dirty="0"/>
              <a:t> must </a:t>
            </a:r>
            <a:r>
              <a:rPr lang="en-GB" sz="1900" dirty="0" smtClean="0"/>
              <a:t>be reduced!)</a:t>
            </a:r>
          </a:p>
          <a:p>
            <a:pPr lvl="1"/>
            <a:r>
              <a:rPr lang="en-GB" dirty="0" smtClean="0"/>
              <a:t>Synergy with ILC/X-FEL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01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7099" y="189040"/>
            <a:ext cx="4969210" cy="65803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Collaboration on ERL</a:t>
            </a:r>
            <a:endParaRPr lang="en-US" sz="3200" dirty="0">
              <a:latin typeface="Baskerville"/>
              <a:cs typeface="Baskerville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9700" y="847072"/>
            <a:ext cx="8804275" cy="5401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2800" y="6362700"/>
            <a:ext cx="169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Budker</a:t>
            </a:r>
            <a:r>
              <a:rPr lang="en-US" dirty="0" smtClean="0"/>
              <a:t>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5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HeC-assembl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460" y="256064"/>
            <a:ext cx="4155844" cy="2979798"/>
          </a:xfrm>
          <a:prstGeom prst="rect">
            <a:avLst/>
          </a:prstGeom>
          <a:ln>
            <a:solidFill>
              <a:schemeClr val="bg1">
                <a:lumMod val="85000"/>
                <a:alpha val="52000"/>
              </a:schemeClr>
            </a:solidFill>
          </a:ln>
        </p:spPr>
      </p:pic>
      <p:pic>
        <p:nvPicPr>
          <p:cNvPr id="3" name="Image 3" descr="LHeC-cutou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31" y="2379919"/>
            <a:ext cx="4164514" cy="3375366"/>
          </a:xfrm>
          <a:prstGeom prst="rect">
            <a:avLst/>
          </a:prstGeom>
          <a:ln>
            <a:solidFill>
              <a:schemeClr val="bg1">
                <a:lumMod val="85000"/>
                <a:alpha val="51000"/>
              </a:schemeClr>
            </a:solidFill>
          </a:ln>
        </p:spPr>
      </p:pic>
      <p:pic>
        <p:nvPicPr>
          <p:cNvPr id="5" name="Image 3" descr="LHeC-cutout-3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460" y="3445306"/>
            <a:ext cx="4155844" cy="3270172"/>
          </a:xfrm>
          <a:prstGeom prst="rect">
            <a:avLst/>
          </a:prstGeom>
          <a:ln>
            <a:solidFill>
              <a:schemeClr val="bg1">
                <a:lumMod val="85000"/>
                <a:alpha val="49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0325" y="6285876"/>
            <a:ext cx="426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cs typeface="Baskerville"/>
              </a:rPr>
              <a:t>Study of Installation of the </a:t>
            </a:r>
            <a:r>
              <a:rPr lang="en-US" sz="1100" dirty="0" err="1" smtClean="0">
                <a:cs typeface="Baskerville"/>
              </a:rPr>
              <a:t>LHeC</a:t>
            </a:r>
            <a:r>
              <a:rPr lang="en-US" sz="1100" dirty="0" smtClean="0">
                <a:cs typeface="Baskerville"/>
              </a:rPr>
              <a:t> Detector [ongoing]   </a:t>
            </a:r>
            <a:r>
              <a:rPr lang="en-US" sz="1100" dirty="0" err="1" smtClean="0">
                <a:cs typeface="Baskerville"/>
              </a:rPr>
              <a:t>A.Gaddi</a:t>
            </a:r>
            <a:r>
              <a:rPr lang="en-US" sz="1100" dirty="0">
                <a:cs typeface="Baskerville"/>
              </a:rPr>
              <a:t>, </a:t>
            </a:r>
            <a:r>
              <a:rPr lang="en-US" sz="1100" dirty="0" smtClean="0">
                <a:cs typeface="Baskerville"/>
              </a:rPr>
              <a:t>7.5.2012</a:t>
            </a:r>
            <a:endParaRPr lang="en-US" sz="1100" dirty="0">
              <a:cs typeface="Baskervill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87" y="279256"/>
            <a:ext cx="1092864" cy="698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3185" y="388044"/>
            <a:ext cx="714481" cy="698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325" y="1173870"/>
            <a:ext cx="41920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Detector has to be pre-mounted on top of IP2,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 hall be emptied, the detector lowered and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be mounted inside the L3 magnet barrel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during the 2-3 years shutdown LS3</a:t>
            </a:r>
          </a:p>
        </p:txBody>
      </p:sp>
    </p:spTree>
    <p:extLst>
      <p:ext uri="{BB962C8B-B14F-4D97-AF65-F5344CB8AC3E}">
        <p14:creationId xmlns:p14="http://schemas.microsoft.com/office/powerpoint/2010/main" val="76875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5499" y="7412"/>
            <a:ext cx="4969210" cy="65803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n-lt"/>
                <a:cs typeface="Baskerville"/>
              </a:rPr>
              <a:t>Concluding Remarks</a:t>
            </a:r>
            <a:endParaRPr lang="en-US" sz="3200" dirty="0">
              <a:latin typeface="+mn-lt"/>
              <a:cs typeface="Baskervil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7183" y="850240"/>
            <a:ext cx="7371467" cy="563231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Baskerville"/>
              </a:rPr>
              <a:t>The physics of deep inelastic scattering has been an essential part of HEP.</a:t>
            </a:r>
          </a:p>
          <a:p>
            <a:endParaRPr lang="en-US" dirty="0">
              <a:cs typeface="Baskerville"/>
            </a:endParaRPr>
          </a:p>
          <a:p>
            <a:r>
              <a:rPr lang="en-US" dirty="0" smtClean="0">
                <a:cs typeface="Baskerville"/>
              </a:rPr>
              <a:t>Major breakthroughs in (particle) physics are difficult to plan, despite certain</a:t>
            </a:r>
          </a:p>
          <a:p>
            <a:r>
              <a:rPr lang="en-US" dirty="0" smtClean="0">
                <a:cs typeface="Baskerville"/>
              </a:rPr>
              <a:t>“overconfidence of theorists” [</a:t>
            </a:r>
            <a:r>
              <a:rPr lang="en-US" dirty="0" err="1" smtClean="0">
                <a:cs typeface="Baskerville"/>
              </a:rPr>
              <a:t>Ledermann</a:t>
            </a:r>
            <a:r>
              <a:rPr lang="en-US" dirty="0" smtClean="0">
                <a:cs typeface="Baskerville"/>
              </a:rPr>
              <a:t> ICHEP 1980] in the past.</a:t>
            </a:r>
          </a:p>
          <a:p>
            <a:endParaRPr lang="en-US" dirty="0">
              <a:cs typeface="Baskerville"/>
            </a:endParaRPr>
          </a:p>
          <a:p>
            <a:r>
              <a:rPr lang="en-US" dirty="0" smtClean="0">
                <a:cs typeface="Baskerville"/>
              </a:rPr>
              <a:t>The </a:t>
            </a:r>
            <a:r>
              <a:rPr lang="en-US" dirty="0" err="1" smtClean="0">
                <a:cs typeface="Baskerville"/>
              </a:rPr>
              <a:t>LHeC</a:t>
            </a:r>
            <a:r>
              <a:rPr lang="en-US" dirty="0" smtClean="0">
                <a:cs typeface="Baskerville"/>
              </a:rPr>
              <a:t> has passed a major milestone with a refereed CDR, supported</a:t>
            </a:r>
          </a:p>
          <a:p>
            <a:r>
              <a:rPr lang="en-US" dirty="0">
                <a:cs typeface="Baskerville"/>
              </a:rPr>
              <a:t>a</a:t>
            </a:r>
            <a:r>
              <a:rPr lang="en-US" dirty="0" smtClean="0">
                <a:cs typeface="Baskerville"/>
              </a:rPr>
              <a:t>nd monitored by CERN, ECFA and </a:t>
            </a:r>
            <a:r>
              <a:rPr lang="en-US" dirty="0" err="1" smtClean="0">
                <a:cs typeface="Baskerville"/>
              </a:rPr>
              <a:t>NuPECC</a:t>
            </a:r>
            <a:r>
              <a:rPr lang="en-US" dirty="0" smtClean="0">
                <a:cs typeface="Baskerville"/>
              </a:rPr>
              <a:t>, soon to be published.</a:t>
            </a:r>
          </a:p>
          <a:p>
            <a:endParaRPr lang="en-US" dirty="0">
              <a:cs typeface="Baskerville"/>
            </a:endParaRPr>
          </a:p>
          <a:p>
            <a:r>
              <a:rPr lang="en-US" dirty="0">
                <a:cs typeface="Baskerville"/>
              </a:rPr>
              <a:t>The time schedule of the LHC is such that there is not more time than</a:t>
            </a:r>
          </a:p>
          <a:p>
            <a:r>
              <a:rPr lang="en-US" dirty="0">
                <a:cs typeface="Baskerville"/>
              </a:rPr>
              <a:t>a decade+ for </a:t>
            </a:r>
            <a:r>
              <a:rPr lang="en-US" dirty="0" err="1">
                <a:cs typeface="Baskerville"/>
              </a:rPr>
              <a:t>realising</a:t>
            </a:r>
            <a:r>
              <a:rPr lang="en-US" dirty="0">
                <a:cs typeface="Baskerville"/>
              </a:rPr>
              <a:t> the </a:t>
            </a:r>
            <a:r>
              <a:rPr lang="en-US" dirty="0" err="1">
                <a:cs typeface="Baskerville"/>
              </a:rPr>
              <a:t>LHeC</a:t>
            </a:r>
            <a:r>
              <a:rPr lang="en-US" dirty="0">
                <a:cs typeface="Baskerville"/>
              </a:rPr>
              <a:t>. This requires to continue to be realistic.</a:t>
            </a:r>
          </a:p>
          <a:p>
            <a:endParaRPr lang="en-US" dirty="0">
              <a:cs typeface="Baskerville"/>
            </a:endParaRPr>
          </a:p>
          <a:p>
            <a:r>
              <a:rPr lang="en-US" dirty="0" smtClean="0">
                <a:cs typeface="Baskerville"/>
              </a:rPr>
              <a:t>Collaborations are soon to be built for further design, of the machine </a:t>
            </a:r>
          </a:p>
          <a:p>
            <a:r>
              <a:rPr lang="en-US" dirty="0" smtClean="0">
                <a:cs typeface="Baskerville"/>
              </a:rPr>
              <a:t>and the detector. The experimental prospect challenges theory and </a:t>
            </a:r>
          </a:p>
          <a:p>
            <a:r>
              <a:rPr lang="en-US" dirty="0" smtClean="0">
                <a:cs typeface="Baskerville"/>
              </a:rPr>
              <a:t>requires to continue our intimate interaction with our thy colleagues.</a:t>
            </a:r>
          </a:p>
          <a:p>
            <a:endParaRPr lang="en-US" dirty="0">
              <a:cs typeface="Baskerville"/>
            </a:endParaRPr>
          </a:p>
          <a:p>
            <a:r>
              <a:rPr lang="en-US" dirty="0" smtClean="0">
                <a:cs typeface="Baskerville"/>
              </a:rPr>
              <a:t>A </a:t>
            </a:r>
            <a:r>
              <a:rPr lang="en-US" dirty="0" err="1" smtClean="0">
                <a:cs typeface="Baskerville"/>
              </a:rPr>
              <a:t>programme</a:t>
            </a:r>
            <a:r>
              <a:rPr lang="en-US" dirty="0" smtClean="0">
                <a:cs typeface="Baskerville"/>
              </a:rPr>
              <a:t> of technical and physics developments and a corresponding</a:t>
            </a:r>
          </a:p>
          <a:p>
            <a:r>
              <a:rPr lang="en-US" dirty="0">
                <a:cs typeface="Baskerville"/>
              </a:rPr>
              <a:t>p</a:t>
            </a:r>
            <a:r>
              <a:rPr lang="en-US" dirty="0" smtClean="0">
                <a:cs typeface="Baskerville"/>
              </a:rPr>
              <a:t>roject structure are being developed, with the goal to enable a project </a:t>
            </a:r>
          </a:p>
          <a:p>
            <a:r>
              <a:rPr lang="en-US" dirty="0" smtClean="0">
                <a:cs typeface="Baskerville"/>
              </a:rPr>
              <a:t>decision by 2015 based on a technical design.</a:t>
            </a:r>
          </a:p>
          <a:p>
            <a:endParaRPr lang="en-US" dirty="0">
              <a:cs typeface="Baskerville"/>
            </a:endParaRPr>
          </a:p>
          <a:p>
            <a:r>
              <a:rPr lang="en-US" dirty="0" smtClean="0">
                <a:cs typeface="Baskerville"/>
              </a:rPr>
              <a:t>You are invited to join the workshop and so you wish the project too.</a:t>
            </a:r>
            <a:endParaRPr lang="en-US" dirty="0"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90788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1503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6556" y="324556"/>
            <a:ext cx="4590153" cy="818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6556" y="449056"/>
            <a:ext cx="4671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Next Workshop - Chavannes 14/15.6.2012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7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9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35695"/>
            <a:ext cx="8915400" cy="6686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2000" y="6325632"/>
            <a:ext cx="266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Seminar at UCL, 11.5.2012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993900" y="939800"/>
            <a:ext cx="3263900" cy="3073400"/>
          </a:xfrm>
          <a:prstGeom prst="ellipse">
            <a:avLst/>
          </a:prstGeom>
          <a:noFill/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6100" y="4292600"/>
            <a:ext cx="315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----  </a:t>
            </a:r>
            <a:r>
              <a:rPr lang="en-US" dirty="0" err="1" smtClean="0">
                <a:solidFill>
                  <a:srgbClr val="3366FF"/>
                </a:solidFill>
              </a:rPr>
              <a:t>sLHC</a:t>
            </a:r>
            <a:r>
              <a:rPr lang="en-US" dirty="0" smtClean="0">
                <a:solidFill>
                  <a:srgbClr val="3366FF"/>
                </a:solidFill>
              </a:rPr>
              <a:t> 40 </a:t>
            </a:r>
            <a:r>
              <a:rPr lang="en-US" dirty="0" err="1" smtClean="0">
                <a:solidFill>
                  <a:srgbClr val="3366FF"/>
                </a:solidFill>
              </a:rPr>
              <a:t>TeV</a:t>
            </a:r>
            <a:r>
              <a:rPr lang="en-US" dirty="0" smtClean="0">
                <a:solidFill>
                  <a:srgbClr val="3366FF"/>
                </a:solidFill>
              </a:rPr>
              <a:t> (private guess)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5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44" y="905565"/>
            <a:ext cx="3882756" cy="4149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444" y="0"/>
            <a:ext cx="7772400" cy="69573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from HERA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39187" y="6411195"/>
            <a:ext cx="7135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M.Klein</a:t>
            </a:r>
            <a:r>
              <a:rPr lang="en-US" sz="1200" dirty="0" smtClean="0"/>
              <a:t>, </a:t>
            </a:r>
            <a:r>
              <a:rPr lang="en-US" sz="1200" dirty="0" err="1" smtClean="0"/>
              <a:t>R.Yoshida</a:t>
            </a:r>
            <a:r>
              <a:rPr lang="en-US" sz="1200" dirty="0" smtClean="0"/>
              <a:t>:  Collider Physics at HERA </a:t>
            </a:r>
            <a:r>
              <a:rPr lang="en-US" sz="1200" dirty="0" err="1" smtClean="0"/>
              <a:t>Prog.Part.Nucl.Phys</a:t>
            </a:r>
            <a:r>
              <a:rPr lang="en-US" sz="1200" dirty="0"/>
              <a:t>. 61 (2008) 343-</a:t>
            </a:r>
            <a:r>
              <a:rPr lang="en-US" sz="1200" dirty="0" smtClean="0"/>
              <a:t>393 and recent H1,ZEUS results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521" y="905566"/>
            <a:ext cx="3941135" cy="36309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7296" y="4406162"/>
            <a:ext cx="3286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weak and electromagnetic interactions reach similar strength when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≥ M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W,Z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39187" y="5205655"/>
            <a:ext cx="7545655" cy="116955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Measurements on </a:t>
            </a:r>
            <a:r>
              <a:rPr lang="en-US" sz="1400" dirty="0" err="1" smtClean="0"/>
              <a:t>α</a:t>
            </a:r>
            <a:r>
              <a:rPr lang="en-US" sz="1400" baseline="-25000" dirty="0" err="1" smtClean="0"/>
              <a:t>s</a:t>
            </a:r>
            <a:r>
              <a:rPr lang="en-US" sz="1400" dirty="0" smtClean="0"/>
              <a:t>, Basic tests of QCD: longitudinal structure function, jet production, </a:t>
            </a:r>
            <a:r>
              <a:rPr lang="en-US" sz="1400" dirty="0" err="1" smtClean="0"/>
              <a:t>γ</a:t>
            </a:r>
            <a:r>
              <a:rPr lang="en-US" sz="1400" dirty="0" smtClean="0"/>
              <a:t> structure </a:t>
            </a:r>
          </a:p>
          <a:p>
            <a:r>
              <a:rPr lang="en-US" sz="1400" b="1" dirty="0" smtClean="0"/>
              <a:t>Some 10% of the cross section is diffractive (</a:t>
            </a:r>
            <a:r>
              <a:rPr lang="en-US" sz="1400" b="1" dirty="0" err="1" smtClean="0"/>
              <a:t>ep</a:t>
            </a:r>
            <a:r>
              <a:rPr lang="en-US" sz="1400" b="1" dirty="0" smtClean="0"/>
              <a:t> </a:t>
            </a:r>
            <a:r>
              <a:rPr lang="en-US" sz="1400" b="1" dirty="0" err="1" smtClean="0">
                <a:sym typeface="Wingdings"/>
              </a:rPr>
              <a:t>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b="1" dirty="0" err="1" smtClean="0">
                <a:sym typeface="Wingdings"/>
              </a:rPr>
              <a:t>eXp</a:t>
            </a:r>
            <a:r>
              <a:rPr lang="en-US" sz="1400" b="1" dirty="0" smtClean="0">
                <a:sym typeface="Wingdings"/>
              </a:rPr>
              <a:t>) : diffractive </a:t>
            </a:r>
            <a:r>
              <a:rPr lang="en-US" sz="1400" b="1" dirty="0" err="1" smtClean="0">
                <a:sym typeface="Wingdings"/>
              </a:rPr>
              <a:t>partons</a:t>
            </a:r>
            <a:r>
              <a:rPr lang="en-US" sz="1400" b="1" dirty="0" smtClean="0">
                <a:sym typeface="Wingdings"/>
              </a:rPr>
              <a:t>; </a:t>
            </a:r>
            <a:r>
              <a:rPr lang="en-US" sz="1400" b="1" dirty="0" err="1" smtClean="0">
                <a:sym typeface="Wingdings"/>
              </a:rPr>
              <a:t>c,b</a:t>
            </a:r>
            <a:r>
              <a:rPr lang="en-US" sz="1400" b="1" dirty="0" smtClean="0">
                <a:sym typeface="Wingdings"/>
              </a:rPr>
              <a:t> quark distributions</a:t>
            </a:r>
          </a:p>
          <a:p>
            <a:r>
              <a:rPr lang="en-US" sz="1400" dirty="0" smtClean="0">
                <a:sym typeface="Wingdings"/>
              </a:rPr>
              <a:t>New concepts: </a:t>
            </a:r>
            <a:r>
              <a:rPr lang="en-US" sz="1400" dirty="0" err="1" smtClean="0">
                <a:sym typeface="Wingdings"/>
              </a:rPr>
              <a:t>unintegrated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parton</a:t>
            </a:r>
            <a:r>
              <a:rPr lang="en-US" sz="1400" dirty="0" smtClean="0">
                <a:sym typeface="Wingdings"/>
              </a:rPr>
              <a:t> distributions (</a:t>
            </a:r>
            <a:r>
              <a:rPr lang="en-US" sz="1400" dirty="0" err="1" smtClean="0">
                <a:sym typeface="Wingdings"/>
              </a:rPr>
              <a:t>k</a:t>
            </a:r>
            <a:r>
              <a:rPr lang="en-US" sz="1400" baseline="-25000" dirty="0" err="1" smtClean="0">
                <a:sym typeface="Wingdings"/>
              </a:rPr>
              <a:t>T</a:t>
            </a:r>
            <a:r>
              <a:rPr lang="en-US" sz="1400" dirty="0" smtClean="0">
                <a:sym typeface="Wingdings"/>
              </a:rPr>
              <a:t>) , </a:t>
            </a:r>
            <a:r>
              <a:rPr lang="en-US" sz="1400" dirty="0" err="1" smtClean="0">
                <a:sym typeface="Wingdings"/>
              </a:rPr>
              <a:t>generalised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parton</a:t>
            </a:r>
            <a:r>
              <a:rPr lang="en-US" sz="1400" dirty="0" smtClean="0">
                <a:sym typeface="Wingdings"/>
              </a:rPr>
              <a:t> distributions (DVCS)</a:t>
            </a:r>
          </a:p>
          <a:p>
            <a:r>
              <a:rPr lang="en-US" sz="1400" dirty="0" smtClean="0">
                <a:sym typeface="Wingdings"/>
              </a:rPr>
              <a:t>New limits for </a:t>
            </a:r>
            <a:r>
              <a:rPr lang="en-US" sz="1400" dirty="0" err="1" smtClean="0">
                <a:sym typeface="Wingdings"/>
              </a:rPr>
              <a:t>leptoquarks</a:t>
            </a:r>
            <a:r>
              <a:rPr lang="en-US" sz="1400" dirty="0" smtClean="0">
                <a:sym typeface="Wingdings"/>
              </a:rPr>
              <a:t>, excited electrons and neutrinos, quark substructure, RPV SUSY</a:t>
            </a:r>
          </a:p>
          <a:p>
            <a:r>
              <a:rPr lang="en-US" sz="1400" dirty="0" smtClean="0">
                <a:sym typeface="Wingdings"/>
              </a:rPr>
              <a:t>Interpretation of the </a:t>
            </a:r>
            <a:r>
              <a:rPr lang="en-US" sz="1400" dirty="0" err="1" smtClean="0">
                <a:sym typeface="Wingdings"/>
              </a:rPr>
              <a:t>Tevatron</a:t>
            </a:r>
            <a:r>
              <a:rPr lang="en-US" sz="1400" dirty="0" smtClean="0">
                <a:sym typeface="Wingdings"/>
              </a:rPr>
              <a:t> measurements (high Et jet excess, M</a:t>
            </a:r>
            <a:r>
              <a:rPr lang="en-US" sz="1400" baseline="-25000" dirty="0" smtClean="0">
                <a:sym typeface="Wingdings"/>
              </a:rPr>
              <a:t>W</a:t>
            </a:r>
            <a:r>
              <a:rPr lang="en-US" sz="1400" dirty="0" smtClean="0">
                <a:sym typeface="Wingdings"/>
              </a:rPr>
              <a:t>, searches..)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86872" y="382989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MSTW08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0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6780" y="547198"/>
            <a:ext cx="4302970" cy="3688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7099" y="189040"/>
            <a:ext cx="4969210" cy="65803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LHC</a:t>
            </a:r>
            <a:endParaRPr lang="en-US" sz="3200" dirty="0">
              <a:latin typeface="Baskerville"/>
              <a:cs typeface="Baskervil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4842" y="4427566"/>
            <a:ext cx="1984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Baskerville"/>
                <a:cs typeface="Baskerville"/>
              </a:rPr>
              <a:t>J.Gunion</a:t>
            </a:r>
            <a:r>
              <a:rPr lang="en-US" sz="1200" dirty="0" smtClean="0">
                <a:latin typeface="Baskerville"/>
                <a:cs typeface="Baskerville"/>
              </a:rPr>
              <a:t> (CERN 27.3.2012)</a:t>
            </a:r>
            <a:endParaRPr lang="en-US" sz="1200" dirty="0">
              <a:latin typeface="Baskerville"/>
              <a:cs typeface="Baskervil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0" y="847072"/>
            <a:ext cx="4470400" cy="5436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4242" y="393699"/>
            <a:ext cx="3717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Selected SUSY Search Results </a:t>
            </a:r>
            <a:r>
              <a:rPr lang="en-US" sz="1400" dirty="0" smtClean="0">
                <a:latin typeface="Baskerville"/>
                <a:cs typeface="Baskerville"/>
                <a:sym typeface="Wingdings"/>
              </a:rPr>
              <a:t> 3</a:t>
            </a:r>
            <a:r>
              <a:rPr lang="en-US" sz="1400" baseline="30000" dirty="0" smtClean="0">
                <a:latin typeface="Baskerville"/>
                <a:cs typeface="Baskerville"/>
                <a:sym typeface="Wingdings"/>
              </a:rPr>
              <a:t>rd</a:t>
            </a:r>
            <a:r>
              <a:rPr lang="en-US" sz="1400" dirty="0" smtClean="0">
                <a:latin typeface="Baskerville"/>
                <a:cs typeface="Baskerville"/>
                <a:sym typeface="Wingdings"/>
              </a:rPr>
              <a:t> generation?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67" y="4864030"/>
            <a:ext cx="3688197" cy="190821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Baskerville"/>
                <a:cs typeface="Baskerville"/>
                <a:sym typeface="Wingdings"/>
              </a:rPr>
              <a:t>Technicolor</a:t>
            </a:r>
            <a:r>
              <a:rPr lang="en-US" sz="1600" dirty="0">
                <a:solidFill>
                  <a:srgbClr val="000090"/>
                </a:solidFill>
                <a:latin typeface="Baskerville"/>
                <a:cs typeface="Baskerville"/>
                <a:sym typeface="Wingdings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Baskerville"/>
                <a:cs typeface="Baskerville"/>
                <a:sym typeface="Wingdings"/>
              </a:rPr>
              <a:t>?? 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“We argue that the existence of fundamental 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scalar fields constitutes a serious flaw of the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 Weinberg-Salam theory…</a:t>
            </a:r>
          </a:p>
          <a:p>
            <a:r>
              <a:rPr lang="en-US" sz="1200" dirty="0" err="1" smtClean="0">
                <a:latin typeface="Baskerville"/>
                <a:cs typeface="Baskerville"/>
              </a:rPr>
              <a:t>L.Susskind</a:t>
            </a:r>
            <a:r>
              <a:rPr lang="en-US" sz="1200" dirty="0" smtClean="0">
                <a:latin typeface="Baskerville"/>
                <a:cs typeface="Baskerville"/>
              </a:rPr>
              <a:t>, Dynamics of Spontaneous Symmetry </a:t>
            </a:r>
          </a:p>
          <a:p>
            <a:r>
              <a:rPr lang="en-US" sz="1200" dirty="0" smtClean="0">
                <a:latin typeface="Baskerville"/>
                <a:cs typeface="Baskerville"/>
              </a:rPr>
              <a:t>Breaking in the Weinberg Salam Theory. </a:t>
            </a:r>
          </a:p>
          <a:p>
            <a:r>
              <a:rPr lang="en-US" sz="1200" dirty="0" err="1" smtClean="0">
                <a:latin typeface="Baskerville"/>
                <a:cs typeface="Baskerville"/>
              </a:rPr>
              <a:t>Phys</a:t>
            </a:r>
            <a:r>
              <a:rPr lang="en-US" sz="1200" dirty="0" smtClean="0">
                <a:latin typeface="Baskerville"/>
                <a:cs typeface="Baskerville"/>
              </a:rPr>
              <a:t> D20 (1979) 2619-2625</a:t>
            </a:r>
            <a:endParaRPr lang="en-US" sz="1200" dirty="0" smtClean="0">
              <a:latin typeface="Baskerville"/>
              <a:cs typeface="Baskerville"/>
              <a:sym typeface="Wingdings"/>
            </a:endParaRPr>
          </a:p>
          <a:p>
            <a:r>
              <a:rPr lang="en-US" sz="1200" dirty="0" err="1" smtClean="0">
                <a:latin typeface="Baskerville"/>
                <a:cs typeface="Baskerville"/>
                <a:sym typeface="Wingdings"/>
              </a:rPr>
              <a:t>Dimopoulos,Susskind</a:t>
            </a:r>
            <a:r>
              <a:rPr lang="en-US" sz="1200" dirty="0" smtClean="0">
                <a:latin typeface="Baskerville"/>
                <a:cs typeface="Baskerville"/>
                <a:sym typeface="Wingdings"/>
              </a:rPr>
              <a:t>: Mass Without Scalars </a:t>
            </a:r>
          </a:p>
          <a:p>
            <a:r>
              <a:rPr lang="en-US" sz="1200" dirty="0" smtClean="0">
                <a:latin typeface="Baskerville"/>
                <a:cs typeface="Baskerville"/>
              </a:rPr>
              <a:t>NP. B155 (1979) 237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0700" y="6208369"/>
            <a:ext cx="4415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CMS similar results</a:t>
            </a:r>
          </a:p>
          <a:p>
            <a:r>
              <a:rPr lang="en-US" dirty="0" err="1" smtClean="0">
                <a:latin typeface="Baskerville"/>
                <a:cs typeface="Baskerville"/>
              </a:rPr>
              <a:t>LHCb</a:t>
            </a:r>
            <a:r>
              <a:rPr lang="en-US" dirty="0" smtClean="0">
                <a:latin typeface="Baskerville"/>
                <a:cs typeface="Baskerville"/>
              </a:rPr>
              <a:t>: </a:t>
            </a:r>
            <a:r>
              <a:rPr lang="en-US" dirty="0" err="1" smtClean="0">
                <a:latin typeface="Baskerville"/>
                <a:cs typeface="Baskerville"/>
              </a:rPr>
              <a:t>B</a:t>
            </a:r>
            <a:r>
              <a:rPr lang="en-US" baseline="-25000" dirty="0" err="1" smtClean="0">
                <a:latin typeface="Baskerville"/>
                <a:cs typeface="Baskerville"/>
              </a:rPr>
              <a:t>s</a:t>
            </a:r>
            <a:r>
              <a:rPr lang="en-US" dirty="0" err="1" smtClean="0">
                <a:latin typeface="Baskerville"/>
                <a:cs typeface="Baskerville"/>
                <a:sym typeface="Wingdings"/>
              </a:rPr>
              <a:t>μμ</a:t>
            </a:r>
            <a:r>
              <a:rPr lang="en-US" dirty="0" smtClean="0">
                <a:latin typeface="Baskerville"/>
                <a:cs typeface="Baskerville"/>
                <a:sym typeface="Wingdings"/>
              </a:rPr>
              <a:t> &lt; 4.5 10</a:t>
            </a:r>
            <a:r>
              <a:rPr lang="en-US" baseline="30000" dirty="0" smtClean="0">
                <a:latin typeface="Baskerville"/>
                <a:cs typeface="Baskerville"/>
                <a:sym typeface="Wingdings"/>
              </a:rPr>
              <a:t>-9</a:t>
            </a:r>
            <a:r>
              <a:rPr lang="en-US" dirty="0" smtClean="0">
                <a:latin typeface="Baskerville"/>
                <a:cs typeface="Baskerville"/>
                <a:sym typeface="Wingdings"/>
              </a:rPr>
              <a:t> SM(3.2±0.2) 10</a:t>
            </a:r>
            <a:r>
              <a:rPr lang="en-US" baseline="30000" dirty="0" smtClean="0">
                <a:latin typeface="Baskerville"/>
                <a:cs typeface="Baskerville"/>
                <a:sym typeface="Wingdings"/>
              </a:rPr>
              <a:t>-9</a:t>
            </a:r>
            <a:endParaRPr lang="en-US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83711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74895"/>
          </a:xfrm>
        </p:spPr>
        <p:txBody>
          <a:bodyPr>
            <a:normAutofit/>
          </a:bodyPr>
          <a:lstStyle/>
          <a:p>
            <a:r>
              <a:rPr lang="en-US" sz="3200" dirty="0" smtClean="0">
                <a:cs typeface="Baskerville"/>
              </a:rPr>
              <a:t>What HERA could not do or has not done</a:t>
            </a:r>
            <a:endParaRPr lang="en-US" sz="3200" dirty="0">
              <a:cs typeface="Baskervil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0088" y="883478"/>
            <a:ext cx="2486791" cy="535531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cs typeface="Baskerville"/>
              </a:rPr>
              <a:t>HERA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cs typeface="Baskerville"/>
              </a:rPr>
              <a:t>in one box</a:t>
            </a:r>
          </a:p>
          <a:p>
            <a:r>
              <a:rPr lang="en-US" b="1" dirty="0" smtClean="0">
                <a:cs typeface="Baskerville"/>
              </a:rPr>
              <a:t>the first </a:t>
            </a:r>
            <a:r>
              <a:rPr lang="en-US" b="1" dirty="0" err="1" smtClean="0">
                <a:cs typeface="Baskerville"/>
              </a:rPr>
              <a:t>ep</a:t>
            </a:r>
            <a:r>
              <a:rPr lang="en-US" b="1" dirty="0" smtClean="0">
                <a:cs typeface="Baskerville"/>
              </a:rPr>
              <a:t> collider</a:t>
            </a:r>
          </a:p>
          <a:p>
            <a:endParaRPr lang="en-US" dirty="0" smtClean="0"/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sz="1400" dirty="0" smtClean="0"/>
              <a:t>*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=</a:t>
            </a:r>
          </a:p>
          <a:p>
            <a:r>
              <a:rPr lang="en-US" dirty="0" smtClean="0"/>
              <a:t>920</a:t>
            </a:r>
            <a:r>
              <a:rPr lang="en-US" sz="1400" dirty="0" smtClean="0"/>
              <a:t>*</a:t>
            </a:r>
            <a:r>
              <a:rPr lang="en-US" dirty="0" smtClean="0"/>
              <a:t>27.6GeV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dirty="0" smtClean="0"/>
              <a:t>=2√E</a:t>
            </a:r>
            <a:r>
              <a:rPr lang="en-US" baseline="-25000" dirty="0" smtClean="0"/>
              <a:t>e</a:t>
            </a:r>
            <a:r>
              <a:rPr lang="en-US" dirty="0" smtClean="0"/>
              <a:t>E</a:t>
            </a:r>
            <a:r>
              <a:rPr lang="en-US" baseline="-25000" dirty="0" smtClean="0"/>
              <a:t>p</a:t>
            </a:r>
            <a:r>
              <a:rPr lang="en-US" dirty="0" smtClean="0"/>
              <a:t>=320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L=1..4 10</a:t>
            </a:r>
            <a:r>
              <a:rPr lang="en-US" baseline="30000" dirty="0" smtClean="0"/>
              <a:t>31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ΣL=0.5fb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smtClean="0"/>
              <a:t>1992-2000 &amp; 2003-2007</a:t>
            </a:r>
          </a:p>
          <a:p>
            <a:endParaRPr lang="en-US" dirty="0" smtClean="0"/>
          </a:p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= [0.1 -- 3</a:t>
            </a:r>
            <a:r>
              <a:rPr lang="en-US" sz="1400" dirty="0" smtClean="0"/>
              <a:t> * </a:t>
            </a:r>
            <a:r>
              <a:rPr lang="en-US" dirty="0" smtClean="0"/>
              <a:t>10</a:t>
            </a:r>
            <a:r>
              <a:rPr lang="en-US" baseline="30000" dirty="0" smtClean="0"/>
              <a:t>4</a:t>
            </a:r>
            <a:r>
              <a:rPr lang="en-US" dirty="0" smtClean="0"/>
              <a:t> ] GeV</a:t>
            </a:r>
            <a:r>
              <a:rPr lang="en-US" baseline="30000" dirty="0" smtClean="0"/>
              <a:t>2</a:t>
            </a:r>
          </a:p>
          <a:p>
            <a:r>
              <a:rPr lang="en-US" sz="1600" dirty="0" smtClean="0"/>
              <a:t>-4-momentum transfer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err="1" smtClean="0"/>
              <a:t>x</a:t>
            </a:r>
            <a:r>
              <a:rPr lang="en-US" dirty="0" smtClean="0"/>
              <a:t>=Q</a:t>
            </a:r>
            <a:r>
              <a:rPr lang="en-US" baseline="30000" dirty="0" smtClean="0"/>
              <a:t>2</a:t>
            </a:r>
            <a:r>
              <a:rPr lang="en-US" dirty="0" smtClean="0"/>
              <a:t>/(sy) </a:t>
            </a:r>
            <a:r>
              <a:rPr lang="en-US" dirty="0" smtClean="0">
                <a:ea typeface="ＭＳ ゴシック"/>
                <a:cs typeface="ＭＳ ゴシック"/>
              </a:rPr>
              <a:t>≅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r>
              <a:rPr lang="en-US" dirty="0" smtClean="0"/>
              <a:t> .. 0.7</a:t>
            </a:r>
          </a:p>
          <a:p>
            <a:r>
              <a:rPr lang="en-US" sz="1600" dirty="0" err="1" smtClean="0"/>
              <a:t>Bjorken</a:t>
            </a:r>
            <a:r>
              <a:rPr lang="en-US" sz="1600" dirty="0" smtClean="0"/>
              <a:t> </a:t>
            </a:r>
            <a:r>
              <a:rPr lang="en-US" sz="1600" dirty="0" err="1" smtClean="0"/>
              <a:t>x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smtClean="0"/>
              <a:t>y</a:t>
            </a:r>
            <a:r>
              <a:rPr lang="en-US" dirty="0" smtClean="0">
                <a:ea typeface="ＭＳ ゴシック"/>
                <a:cs typeface="ＭＳ ゴシック"/>
              </a:rPr>
              <a:t>≅</a:t>
            </a:r>
            <a:r>
              <a:rPr lang="en-US" dirty="0" smtClean="0"/>
              <a:t>0.005 .. 0.9</a:t>
            </a:r>
          </a:p>
          <a:p>
            <a:r>
              <a:rPr lang="en-US" sz="1600" dirty="0" smtClean="0"/>
              <a:t>inelasticity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7826" y="671690"/>
            <a:ext cx="5489503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Baskerville"/>
              </a:rPr>
              <a:t>Test of </a:t>
            </a:r>
            <a:r>
              <a:rPr lang="en-US" sz="1600" b="1" dirty="0" smtClean="0">
                <a:cs typeface="Baskerville"/>
              </a:rPr>
              <a:t>the </a:t>
            </a:r>
            <a:r>
              <a:rPr lang="en-US" sz="1600" b="1" dirty="0" err="1" smtClean="0">
                <a:cs typeface="Baskerville"/>
              </a:rPr>
              <a:t>isospin</a:t>
            </a:r>
            <a:r>
              <a:rPr lang="en-US" sz="1600" b="1" dirty="0" smtClean="0">
                <a:cs typeface="Baskerville"/>
              </a:rPr>
              <a:t> symmetry </a:t>
            </a:r>
            <a:r>
              <a:rPr lang="en-US" sz="1600" dirty="0" smtClean="0">
                <a:cs typeface="Baskerville"/>
              </a:rPr>
              <a:t>(</a:t>
            </a:r>
            <a:r>
              <a:rPr lang="en-US" sz="1600" dirty="0" err="1" smtClean="0">
                <a:cs typeface="Baskerville"/>
              </a:rPr>
              <a:t>u-d</a:t>
            </a:r>
            <a:r>
              <a:rPr lang="en-US" sz="1600" dirty="0" smtClean="0">
                <a:cs typeface="Baskerville"/>
              </a:rPr>
              <a:t>) with </a:t>
            </a:r>
            <a:r>
              <a:rPr lang="en-US" sz="1600" dirty="0" err="1" smtClean="0">
                <a:cs typeface="Baskerville"/>
              </a:rPr>
              <a:t>eD</a:t>
            </a:r>
            <a:r>
              <a:rPr lang="en-US" sz="1600" dirty="0" smtClean="0">
                <a:cs typeface="Baskerville"/>
              </a:rPr>
              <a:t>  - no deuterons</a:t>
            </a:r>
          </a:p>
          <a:p>
            <a:r>
              <a:rPr lang="en-US" sz="1600" dirty="0" smtClean="0">
                <a:cs typeface="Baskerville"/>
              </a:rPr>
              <a:t>Investigation of the </a:t>
            </a:r>
            <a:r>
              <a:rPr lang="en-US" sz="1600" dirty="0" err="1" smtClean="0">
                <a:cs typeface="Baskerville"/>
              </a:rPr>
              <a:t>q-g</a:t>
            </a:r>
            <a:r>
              <a:rPr lang="en-US" sz="1600" dirty="0" smtClean="0">
                <a:cs typeface="Baskerville"/>
              </a:rPr>
              <a:t> dynamics in </a:t>
            </a:r>
            <a:r>
              <a:rPr lang="en-US" sz="1600" b="1" dirty="0" smtClean="0">
                <a:cs typeface="Baskerville"/>
              </a:rPr>
              <a:t>nuclei</a:t>
            </a:r>
            <a:r>
              <a:rPr lang="en-US" sz="1600" dirty="0" smtClean="0">
                <a:cs typeface="Baskerville"/>
              </a:rPr>
              <a:t>  - no time for </a:t>
            </a:r>
            <a:r>
              <a:rPr lang="en-US" sz="1600" dirty="0" err="1" smtClean="0">
                <a:cs typeface="Baskerville"/>
              </a:rPr>
              <a:t>eA</a:t>
            </a:r>
            <a:endParaRPr lang="en-US" sz="1600" dirty="0" smtClean="0">
              <a:cs typeface="Baskerville"/>
            </a:endParaRPr>
          </a:p>
          <a:p>
            <a:r>
              <a:rPr lang="en-US" sz="1600" dirty="0" smtClean="0">
                <a:cs typeface="Baskerville"/>
              </a:rPr>
              <a:t>Verification of </a:t>
            </a:r>
            <a:r>
              <a:rPr lang="en-US" sz="1600" b="1" dirty="0" smtClean="0">
                <a:cs typeface="Baskerville"/>
              </a:rPr>
              <a:t>saturation</a:t>
            </a:r>
            <a:r>
              <a:rPr lang="en-US" sz="1600" dirty="0" smtClean="0">
                <a:cs typeface="Baskerville"/>
              </a:rPr>
              <a:t> prediction at low </a:t>
            </a:r>
            <a:r>
              <a:rPr lang="en-US" sz="1600" dirty="0" err="1" smtClean="0">
                <a:cs typeface="Baskerville"/>
              </a:rPr>
              <a:t>x</a:t>
            </a:r>
            <a:r>
              <a:rPr lang="en-US" sz="1600" dirty="0" smtClean="0">
                <a:cs typeface="Baskerville"/>
              </a:rPr>
              <a:t> – too low </a:t>
            </a:r>
            <a:r>
              <a:rPr lang="en-US" sz="1600" dirty="0" err="1" smtClean="0">
                <a:cs typeface="Baskerville"/>
              </a:rPr>
              <a:t>s</a:t>
            </a:r>
            <a:endParaRPr lang="en-US" sz="1600" dirty="0" smtClean="0">
              <a:cs typeface="Baskerville"/>
            </a:endParaRPr>
          </a:p>
          <a:p>
            <a:r>
              <a:rPr lang="en-US" sz="1600" dirty="0" smtClean="0">
                <a:cs typeface="Baskerville"/>
              </a:rPr>
              <a:t>Measurement of the</a:t>
            </a:r>
            <a:r>
              <a:rPr lang="en-US" sz="1600" b="1" dirty="0" smtClean="0">
                <a:cs typeface="Baskerville"/>
              </a:rPr>
              <a:t> strange </a:t>
            </a:r>
            <a:r>
              <a:rPr lang="en-US" sz="1600" dirty="0" smtClean="0">
                <a:cs typeface="Baskerville"/>
              </a:rPr>
              <a:t>quark distribution – too low L</a:t>
            </a:r>
          </a:p>
          <a:p>
            <a:r>
              <a:rPr lang="en-US" sz="1600" dirty="0" smtClean="0">
                <a:cs typeface="Baskerville"/>
              </a:rPr>
              <a:t>Discovery of </a:t>
            </a:r>
            <a:r>
              <a:rPr lang="en-US" sz="1600" b="1" dirty="0" smtClean="0">
                <a:cs typeface="Baskerville"/>
              </a:rPr>
              <a:t>Higgs</a:t>
            </a:r>
            <a:r>
              <a:rPr lang="en-US" sz="1600" dirty="0" smtClean="0">
                <a:cs typeface="Baskerville"/>
              </a:rPr>
              <a:t> in WW fusion in CC – too low cross section</a:t>
            </a:r>
          </a:p>
          <a:p>
            <a:r>
              <a:rPr lang="en-US" sz="1600" dirty="0" smtClean="0">
                <a:cs typeface="Baskerville"/>
              </a:rPr>
              <a:t>Study of </a:t>
            </a:r>
            <a:r>
              <a:rPr lang="en-US" sz="1600" b="1" dirty="0" smtClean="0">
                <a:cs typeface="Baskerville"/>
              </a:rPr>
              <a:t>top</a:t>
            </a:r>
            <a:r>
              <a:rPr lang="en-US" sz="1600" dirty="0" smtClean="0">
                <a:cs typeface="Baskerville"/>
              </a:rPr>
              <a:t> quark distribution in the proton – too low </a:t>
            </a:r>
            <a:r>
              <a:rPr lang="en-US" sz="1600" dirty="0" err="1" smtClean="0">
                <a:cs typeface="Baskerville"/>
              </a:rPr>
              <a:t>s</a:t>
            </a:r>
            <a:endParaRPr lang="en-US" sz="1600" dirty="0" smtClean="0">
              <a:cs typeface="Baskerville"/>
            </a:endParaRPr>
          </a:p>
          <a:p>
            <a:r>
              <a:rPr lang="en-US" sz="1600" dirty="0" smtClean="0">
                <a:cs typeface="Baskerville"/>
              </a:rPr>
              <a:t>Precise measurement of </a:t>
            </a:r>
            <a:r>
              <a:rPr lang="en-US" sz="1600" b="1" dirty="0" smtClean="0">
                <a:cs typeface="Baskerville"/>
              </a:rPr>
              <a:t>F</a:t>
            </a:r>
            <a:r>
              <a:rPr lang="en-US" sz="1600" b="1" baseline="-25000" dirty="0" smtClean="0">
                <a:cs typeface="Baskerville"/>
              </a:rPr>
              <a:t>L</a:t>
            </a:r>
            <a:r>
              <a:rPr lang="en-US" sz="1600" baseline="-25000" dirty="0" smtClean="0">
                <a:cs typeface="Baskerville"/>
              </a:rPr>
              <a:t> </a:t>
            </a:r>
            <a:r>
              <a:rPr lang="en-US" sz="1600" dirty="0" smtClean="0">
                <a:cs typeface="Baskerville"/>
              </a:rPr>
              <a:t>– too short running time left</a:t>
            </a:r>
          </a:p>
          <a:p>
            <a:r>
              <a:rPr lang="en-US" sz="1600" dirty="0" smtClean="0">
                <a:cs typeface="Baskerville"/>
              </a:rPr>
              <a:t>Resolving </a:t>
            </a:r>
            <a:r>
              <a:rPr lang="en-US" sz="1600" dirty="0" err="1" smtClean="0">
                <a:cs typeface="Baskerville"/>
              </a:rPr>
              <a:t>d/u</a:t>
            </a:r>
            <a:r>
              <a:rPr lang="en-US" sz="1600" dirty="0" smtClean="0">
                <a:cs typeface="Baskerville"/>
              </a:rPr>
              <a:t> question at </a:t>
            </a:r>
            <a:r>
              <a:rPr lang="en-US" sz="1600" b="1" dirty="0" smtClean="0">
                <a:cs typeface="Baskerville"/>
              </a:rPr>
              <a:t>large </a:t>
            </a:r>
            <a:r>
              <a:rPr lang="en-US" sz="1600" b="1" dirty="0" err="1" smtClean="0">
                <a:cs typeface="Baskerville"/>
              </a:rPr>
              <a:t>Bjorken</a:t>
            </a:r>
            <a:r>
              <a:rPr lang="en-US" sz="1600" b="1" dirty="0" smtClean="0">
                <a:cs typeface="Baskerville"/>
              </a:rPr>
              <a:t> </a:t>
            </a:r>
            <a:r>
              <a:rPr lang="en-US" sz="1600" b="1" dirty="0" err="1" smtClean="0">
                <a:cs typeface="Baskerville"/>
              </a:rPr>
              <a:t>x</a:t>
            </a:r>
            <a:r>
              <a:rPr lang="en-US" sz="1600" b="1" dirty="0" smtClean="0">
                <a:cs typeface="Baskerville"/>
              </a:rPr>
              <a:t> </a:t>
            </a:r>
            <a:r>
              <a:rPr lang="en-US" sz="1600" dirty="0" smtClean="0">
                <a:cs typeface="Baskerville"/>
              </a:rPr>
              <a:t>– too low L</a:t>
            </a:r>
          </a:p>
          <a:p>
            <a:r>
              <a:rPr lang="en-US" sz="1600" dirty="0" smtClean="0">
                <a:cs typeface="Baskerville"/>
              </a:rPr>
              <a:t>Determination of </a:t>
            </a:r>
            <a:r>
              <a:rPr lang="en-US" sz="1600" b="1" dirty="0" smtClean="0">
                <a:cs typeface="Baskerville"/>
              </a:rPr>
              <a:t>gluon distribution at hi/lo </a:t>
            </a:r>
            <a:r>
              <a:rPr lang="en-US" sz="1600" b="1" dirty="0" err="1" smtClean="0">
                <a:cs typeface="Baskerville"/>
              </a:rPr>
              <a:t>x</a:t>
            </a:r>
            <a:r>
              <a:rPr lang="en-US" sz="1600" b="1" dirty="0" smtClean="0">
                <a:cs typeface="Baskerville"/>
              </a:rPr>
              <a:t> </a:t>
            </a:r>
            <a:r>
              <a:rPr lang="en-US" sz="1600" dirty="0" smtClean="0">
                <a:cs typeface="Baskerville"/>
              </a:rPr>
              <a:t>– too small range</a:t>
            </a:r>
          </a:p>
          <a:p>
            <a:r>
              <a:rPr lang="en-US" sz="1600" dirty="0" smtClean="0">
                <a:cs typeface="Baskerville"/>
              </a:rPr>
              <a:t>High precision measurement of </a:t>
            </a:r>
            <a:r>
              <a:rPr lang="en-US" sz="1600" b="1" dirty="0" err="1" smtClean="0">
                <a:cs typeface="Baskerville"/>
              </a:rPr>
              <a:t>α</a:t>
            </a:r>
            <a:r>
              <a:rPr lang="en-US" sz="1600" b="1" baseline="-25000" dirty="0" err="1" smtClean="0">
                <a:cs typeface="Baskerville"/>
              </a:rPr>
              <a:t>s</a:t>
            </a:r>
            <a:r>
              <a:rPr lang="en-US" sz="1600" dirty="0" smtClean="0">
                <a:cs typeface="Baskerville"/>
              </a:rPr>
              <a:t> – overall not precise enough</a:t>
            </a:r>
          </a:p>
          <a:p>
            <a:r>
              <a:rPr lang="en-US" sz="1600" dirty="0" smtClean="0">
                <a:cs typeface="Baskerville"/>
              </a:rPr>
              <a:t>Discovering </a:t>
            </a:r>
            <a:r>
              <a:rPr lang="en-US" sz="1600" b="1" dirty="0" err="1" smtClean="0">
                <a:cs typeface="Baskerville"/>
              </a:rPr>
              <a:t>instantons</a:t>
            </a:r>
            <a:r>
              <a:rPr lang="en-US" sz="1600" b="1" dirty="0" smtClean="0">
                <a:cs typeface="Baskerville"/>
              </a:rPr>
              <a:t>, </a:t>
            </a:r>
            <a:r>
              <a:rPr lang="en-US" sz="1600" b="1" dirty="0" err="1" smtClean="0">
                <a:cs typeface="Baskerville"/>
              </a:rPr>
              <a:t>odderons</a:t>
            </a:r>
            <a:r>
              <a:rPr lang="en-US" sz="1600" b="1" dirty="0" smtClean="0">
                <a:cs typeface="Baskerville"/>
              </a:rPr>
              <a:t> </a:t>
            </a:r>
            <a:r>
              <a:rPr lang="en-US" sz="1600" dirty="0" smtClean="0">
                <a:cs typeface="Baskerville"/>
              </a:rPr>
              <a:t>– don’t know why not</a:t>
            </a:r>
          </a:p>
          <a:p>
            <a:r>
              <a:rPr lang="en-US" sz="1600" dirty="0" smtClean="0">
                <a:cs typeface="Baskerville"/>
              </a:rPr>
              <a:t>Finding </a:t>
            </a:r>
            <a:r>
              <a:rPr lang="en-US" sz="1600" b="1" dirty="0" smtClean="0">
                <a:cs typeface="Baskerville"/>
              </a:rPr>
              <a:t>RPV SUSY </a:t>
            </a:r>
            <a:r>
              <a:rPr lang="en-US" sz="1600" dirty="0" smtClean="0">
                <a:cs typeface="Baskerville"/>
              </a:rPr>
              <a:t>and/or  </a:t>
            </a:r>
            <a:r>
              <a:rPr lang="en-US" sz="1600" dirty="0" err="1" smtClean="0">
                <a:cs typeface="Baskerville"/>
              </a:rPr>
              <a:t>leptoquarks</a:t>
            </a:r>
            <a:r>
              <a:rPr lang="en-US" sz="1600" dirty="0" smtClean="0">
                <a:cs typeface="Baskerville"/>
              </a:rPr>
              <a:t> – may reside higher up</a:t>
            </a:r>
          </a:p>
          <a:p>
            <a:r>
              <a:rPr lang="en-US" sz="1600" dirty="0" smtClean="0">
                <a:cs typeface="Baskerville"/>
              </a:rPr>
              <a:t>…</a:t>
            </a:r>
          </a:p>
          <a:p>
            <a:endParaRPr lang="en-US" sz="1600" dirty="0" smtClean="0">
              <a:cs typeface="Baskerville"/>
            </a:endParaRPr>
          </a:p>
          <a:p>
            <a:r>
              <a:rPr lang="en-US" sz="1600" dirty="0" smtClean="0">
                <a:sym typeface="Wingdings"/>
              </a:rPr>
              <a:t>    </a:t>
            </a:r>
            <a:r>
              <a:rPr lang="en-US" sz="1600" dirty="0" smtClean="0">
                <a:cs typeface="Baskerville"/>
                <a:sym typeface="Wingdings"/>
              </a:rPr>
              <a:t>The H1 and ZEUS apparatus were basically well suited </a:t>
            </a:r>
          </a:p>
          <a:p>
            <a:r>
              <a:rPr lang="en-US" sz="1600" dirty="0" smtClean="0">
                <a:cs typeface="Baskerville"/>
                <a:sym typeface="Wingdings"/>
              </a:rPr>
              <a:t>    The machine had too low luminosity and running time    </a:t>
            </a:r>
          </a:p>
          <a:p>
            <a:endParaRPr lang="en-US" dirty="0" smtClean="0">
              <a:cs typeface="Baskerville"/>
              <a:sym typeface="Wingdings"/>
            </a:endParaRPr>
          </a:p>
          <a:p>
            <a:r>
              <a:rPr lang="en-US" dirty="0" smtClean="0">
                <a:cs typeface="Baskerville"/>
                <a:sym typeface="Wingdings"/>
              </a:rPr>
              <a:t> HEP needs a </a:t>
            </a:r>
            <a:r>
              <a:rPr lang="en-US" dirty="0" err="1" smtClean="0">
                <a:cs typeface="Baskerville"/>
                <a:sym typeface="Wingdings"/>
              </a:rPr>
              <a:t>TeV</a:t>
            </a:r>
            <a:r>
              <a:rPr lang="en-US" dirty="0" smtClean="0">
                <a:cs typeface="Baskerville"/>
                <a:sym typeface="Wingdings"/>
              </a:rPr>
              <a:t> energy scale machine with 100 times</a:t>
            </a:r>
          </a:p>
          <a:p>
            <a:r>
              <a:rPr lang="en-US" dirty="0" smtClean="0">
                <a:cs typeface="Baskerville"/>
                <a:sym typeface="Wingdings"/>
              </a:rPr>
              <a:t> higher luminosity than HERA to develop DIS physics </a:t>
            </a:r>
          </a:p>
          <a:p>
            <a:r>
              <a:rPr lang="en-US" dirty="0" smtClean="0">
                <a:cs typeface="Baskerville"/>
                <a:sym typeface="Wingdings"/>
              </a:rPr>
              <a:t> further and to complement the physics at the LHC. The</a:t>
            </a:r>
          </a:p>
          <a:p>
            <a:r>
              <a:rPr lang="en-US" dirty="0" smtClean="0">
                <a:cs typeface="Baskerville"/>
                <a:sym typeface="Wingdings"/>
              </a:rPr>
              <a:t> </a:t>
            </a:r>
            <a:r>
              <a:rPr lang="en-US" sz="1600" b="1" dirty="0" smtClean="0">
                <a:cs typeface="Baskerville"/>
                <a:sym typeface="Wingdings"/>
              </a:rPr>
              <a:t>Large Hadron Collider p and A beams offer a unique </a:t>
            </a:r>
          </a:p>
          <a:p>
            <a:r>
              <a:rPr lang="en-US" sz="1600" b="1" dirty="0" smtClean="0">
                <a:cs typeface="Baskerville"/>
                <a:sym typeface="Wingdings"/>
              </a:rPr>
              <a:t> opportunity to build a second </a:t>
            </a:r>
            <a:r>
              <a:rPr lang="en-US" sz="1600" b="1" dirty="0" err="1" smtClean="0">
                <a:cs typeface="Baskerville"/>
                <a:sym typeface="Wingdings"/>
              </a:rPr>
              <a:t>ep</a:t>
            </a:r>
            <a:r>
              <a:rPr lang="en-US" sz="1600" b="1" dirty="0" smtClean="0">
                <a:cs typeface="Baskerville"/>
                <a:sym typeface="Wingdings"/>
              </a:rPr>
              <a:t> and first </a:t>
            </a:r>
            <a:r>
              <a:rPr lang="en-US" sz="1600" b="1" dirty="0" err="1" smtClean="0">
                <a:cs typeface="Baskerville"/>
                <a:sym typeface="Wingdings"/>
              </a:rPr>
              <a:t>eA</a:t>
            </a:r>
            <a:r>
              <a:rPr lang="en-US" sz="1600" b="1" dirty="0" smtClean="0">
                <a:cs typeface="Baskerville"/>
                <a:sym typeface="Wingdings"/>
              </a:rPr>
              <a:t> collider</a:t>
            </a:r>
          </a:p>
          <a:p>
            <a:r>
              <a:rPr lang="en-US" dirty="0" smtClean="0">
                <a:cs typeface="Baskerville"/>
                <a:sym typeface="Wingdings"/>
              </a:rPr>
              <a:t> at the energy frontier</a:t>
            </a:r>
            <a:r>
              <a:rPr lang="en-US" dirty="0">
                <a:cs typeface="Baskerville"/>
                <a:sym typeface="Wingdings"/>
              </a:rPr>
              <a:t> </a:t>
            </a:r>
            <a:r>
              <a:rPr lang="en-US" sz="1600" dirty="0" smtClean="0">
                <a:cs typeface="Baskerville"/>
                <a:sym typeface="Wingdings"/>
              </a:rPr>
              <a:t>[discussed at DIS since Madison 2005]</a:t>
            </a:r>
            <a:endParaRPr lang="en-US" sz="1600" b="1" dirty="0" smtClean="0">
              <a:sym typeface="Wingdings"/>
            </a:endParaRPr>
          </a:p>
          <a:p>
            <a:r>
              <a:rPr lang="en-US" sz="1200" dirty="0" smtClean="0">
                <a:sym typeface="Wingdings"/>
              </a:rPr>
              <a:t>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388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18434"/>
          </a:xfrm>
          <a:solidFill>
            <a:schemeClr val="bg1">
              <a:lumMod val="65000"/>
              <a:alpha val="37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 </a:t>
            </a:r>
            <a:r>
              <a:rPr lang="en-US" sz="2800" dirty="0" err="1" smtClean="0"/>
              <a:t>Leptoquark</a:t>
            </a:r>
            <a:r>
              <a:rPr lang="en-US" sz="2800" dirty="0" smtClean="0"/>
              <a:t> Sensitivity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31" y="618434"/>
            <a:ext cx="4059164" cy="3169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6839" y="2915478"/>
            <a:ext cx="335807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cross section in </a:t>
            </a:r>
            <a:r>
              <a:rPr lang="en-US" sz="1400" dirty="0" err="1" smtClean="0"/>
              <a:t>ep</a:t>
            </a:r>
            <a:r>
              <a:rPr lang="en-US" sz="1400" dirty="0" smtClean="0"/>
              <a:t> is </a:t>
            </a:r>
            <a:r>
              <a:rPr lang="en-US" sz="1000" dirty="0" smtClean="0"/>
              <a:t>(depending on couplings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100 times higher than in pp,</a:t>
            </a:r>
          </a:p>
          <a:p>
            <a:r>
              <a:rPr lang="en-US" sz="1400" dirty="0" smtClean="0"/>
              <a:t>but LHC is there, has pair production 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nd higher energy</a:t>
            </a:r>
          </a:p>
          <a:p>
            <a:endParaRPr lang="en-US" sz="1400" dirty="0" smtClean="0"/>
          </a:p>
          <a:p>
            <a:r>
              <a:rPr lang="en-US" sz="1400" dirty="0" err="1" smtClean="0">
                <a:sym typeface="Wingdings"/>
              </a:rPr>
              <a:t>LHeC</a:t>
            </a:r>
            <a:r>
              <a:rPr lang="en-US" sz="1400" dirty="0" smtClean="0">
                <a:sym typeface="Wingdings"/>
              </a:rPr>
              <a:t> has mass reach up to about the</a:t>
            </a:r>
          </a:p>
          <a:p>
            <a:r>
              <a:rPr lang="en-US" sz="1400" dirty="0" err="1">
                <a:sym typeface="Wingdings"/>
              </a:rPr>
              <a:t>c</a:t>
            </a:r>
            <a:r>
              <a:rPr lang="en-US" sz="1400" dirty="0" err="1" smtClean="0">
                <a:sym typeface="Wingdings"/>
              </a:rPr>
              <a:t>ms</a:t>
            </a:r>
            <a:r>
              <a:rPr lang="en-US" sz="1400" dirty="0" smtClean="0">
                <a:sym typeface="Wingdings"/>
              </a:rPr>
              <a:t> energy (M &lt; </a:t>
            </a:r>
            <a:r>
              <a:rPr lang="en-US" sz="1400" dirty="0" err="1" smtClean="0">
                <a:sym typeface="Wingdings"/>
              </a:rPr>
              <a:t>sqrt(s</a:t>
            </a:r>
            <a:r>
              <a:rPr lang="en-US" sz="1400" dirty="0" smtClean="0">
                <a:sym typeface="Wingdings"/>
              </a:rPr>
              <a:t>) = 1.3 .. 2 </a:t>
            </a:r>
            <a:r>
              <a:rPr lang="en-US" sz="1400" dirty="0" err="1" smtClean="0">
                <a:sym typeface="Wingdings"/>
              </a:rPr>
              <a:t>TeV</a:t>
            </a:r>
            <a:endParaRPr lang="en-US" sz="1400" dirty="0" smtClean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 for 60 .. 140 </a:t>
            </a:r>
            <a:r>
              <a:rPr lang="en-US" sz="1400" dirty="0" err="1" smtClean="0">
                <a:sym typeface="Wingdings"/>
              </a:rPr>
              <a:t>GeV</a:t>
            </a:r>
            <a:r>
              <a:rPr lang="en-US" sz="1400" dirty="0" smtClean="0">
                <a:sym typeface="Wingdings"/>
              </a:rPr>
              <a:t> electron beam energy)</a:t>
            </a:r>
          </a:p>
          <a:p>
            <a:endParaRPr lang="en-US" sz="1400" dirty="0" smtClean="0">
              <a:sym typeface="Wingdings"/>
            </a:endParaRPr>
          </a:p>
          <a:p>
            <a:pPr>
              <a:buFont typeface="Wingdings" charset="2"/>
              <a:buChar char="à"/>
            </a:pPr>
            <a:r>
              <a:rPr lang="en-US" sz="1400" dirty="0" smtClean="0">
                <a:sym typeface="Wingdings"/>
              </a:rPr>
              <a:t>IF </a:t>
            </a:r>
            <a:r>
              <a:rPr lang="en-US" sz="1400" dirty="0" err="1" smtClean="0">
                <a:sym typeface="Wingdings"/>
              </a:rPr>
              <a:t>LQs</a:t>
            </a:r>
            <a:r>
              <a:rPr lang="en-US" sz="1400" dirty="0" smtClean="0">
                <a:sym typeface="Wingdings"/>
              </a:rPr>
              <a:t> are discovered at the LHC the </a:t>
            </a:r>
          </a:p>
          <a:p>
            <a:r>
              <a:rPr lang="en-US" sz="1400" dirty="0">
                <a:sym typeface="Wingdings"/>
              </a:rPr>
              <a:t>e</a:t>
            </a:r>
            <a:r>
              <a:rPr lang="en-US" sz="1400" dirty="0" smtClean="0">
                <a:sym typeface="Wingdings"/>
              </a:rPr>
              <a:t>lectron beam energy would possibly</a:t>
            </a:r>
          </a:p>
          <a:p>
            <a:r>
              <a:rPr lang="en-US" sz="1400" dirty="0" smtClean="0">
                <a:sym typeface="Wingdings"/>
              </a:rPr>
              <a:t>be adjusted</a:t>
            </a:r>
          </a:p>
          <a:p>
            <a:endParaRPr lang="en-US" sz="1400" dirty="0" smtClean="0">
              <a:sym typeface="Wingdings"/>
            </a:endParaRPr>
          </a:p>
          <a:p>
            <a:pPr>
              <a:buFont typeface="Wingdings" charset="2"/>
              <a:buChar char="à"/>
            </a:pPr>
            <a:r>
              <a:rPr lang="en-US" sz="1400" dirty="0" smtClean="0">
                <a:sym typeface="Wingdings"/>
              </a:rPr>
              <a:t>The role of </a:t>
            </a:r>
            <a:r>
              <a:rPr lang="en-US" sz="1400" dirty="0" err="1" smtClean="0">
                <a:sym typeface="Wingdings"/>
              </a:rPr>
              <a:t>ep</a:t>
            </a:r>
            <a:r>
              <a:rPr lang="en-US" sz="1400" dirty="0" smtClean="0">
                <a:sym typeface="Wingdings"/>
              </a:rPr>
              <a:t> would be to determine</a:t>
            </a:r>
          </a:p>
          <a:p>
            <a:r>
              <a:rPr lang="en-US" sz="1400" dirty="0">
                <a:sym typeface="Wingdings"/>
              </a:rPr>
              <a:t>t</a:t>
            </a:r>
            <a:r>
              <a:rPr lang="en-US" sz="1400" dirty="0" smtClean="0">
                <a:sym typeface="Wingdings"/>
              </a:rPr>
              <a:t>he quantum numbers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6839" y="1126435"/>
            <a:ext cx="2736647" cy="95410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E6 new fields</a:t>
            </a:r>
          </a:p>
          <a:p>
            <a:r>
              <a:rPr lang="en-US" sz="1400" b="1" dirty="0" smtClean="0"/>
              <a:t>TC bound states of </a:t>
            </a:r>
            <a:r>
              <a:rPr lang="en-US" sz="1400" b="1" dirty="0" err="1" smtClean="0"/>
              <a:t>technifermions</a:t>
            </a:r>
            <a:endParaRPr lang="en-US" sz="1400" b="1" dirty="0" smtClean="0"/>
          </a:p>
          <a:p>
            <a:r>
              <a:rPr lang="en-US" sz="1400" b="1" dirty="0" smtClean="0"/>
              <a:t>PS  4</a:t>
            </a:r>
            <a:r>
              <a:rPr lang="en-US" sz="1400" b="1" baseline="30000" dirty="0" smtClean="0"/>
              <a:t>th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colour</a:t>
            </a:r>
            <a:r>
              <a:rPr lang="en-US" sz="1400" b="1" dirty="0" smtClean="0"/>
              <a:t> of quarks</a:t>
            </a:r>
          </a:p>
          <a:p>
            <a:r>
              <a:rPr lang="en-US" sz="1400" b="1" dirty="0" err="1" smtClean="0"/>
              <a:t>l,q</a:t>
            </a:r>
            <a:r>
              <a:rPr lang="en-US" sz="1400" b="1" dirty="0" smtClean="0"/>
              <a:t> composite models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6" y="4066861"/>
            <a:ext cx="3500986" cy="27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9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3708" y="355600"/>
            <a:ext cx="437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cs typeface="Baskerville"/>
              </a:rPr>
              <a:t>F</a:t>
            </a:r>
            <a:r>
              <a:rPr lang="en-US" sz="2800" baseline="-25000" dirty="0" smtClean="0">
                <a:cs typeface="Baskerville"/>
              </a:rPr>
              <a:t>2</a:t>
            </a:r>
            <a:r>
              <a:rPr lang="en-US" sz="2800" baseline="30000" dirty="0" smtClean="0">
                <a:cs typeface="Baskerville"/>
              </a:rPr>
              <a:t>charm</a:t>
            </a:r>
            <a:r>
              <a:rPr lang="en-US" sz="2800" dirty="0" smtClean="0">
                <a:cs typeface="Baskerville"/>
              </a:rPr>
              <a:t> and F</a:t>
            </a:r>
            <a:r>
              <a:rPr lang="en-US" sz="2800" baseline="-25000" dirty="0" smtClean="0">
                <a:cs typeface="Baskerville"/>
              </a:rPr>
              <a:t>2</a:t>
            </a:r>
            <a:r>
              <a:rPr lang="en-US" sz="2800" baseline="30000" dirty="0" smtClean="0">
                <a:cs typeface="Baskerville"/>
              </a:rPr>
              <a:t>beauty</a:t>
            </a:r>
            <a:r>
              <a:rPr lang="en-US" sz="2800" dirty="0" smtClean="0">
                <a:cs typeface="Baskerville"/>
              </a:rPr>
              <a:t> from </a:t>
            </a:r>
            <a:r>
              <a:rPr lang="en-US" sz="2800" dirty="0" err="1" smtClean="0">
                <a:cs typeface="Baskerville"/>
              </a:rPr>
              <a:t>LHeC</a:t>
            </a:r>
            <a:endParaRPr lang="en-US" sz="2800" dirty="0"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57300"/>
            <a:ext cx="4252964" cy="496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364" y="1254161"/>
            <a:ext cx="4539594" cy="49688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0900" y="6223000"/>
            <a:ext cx="56901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Baskerville"/>
              </a:rPr>
              <a:t>Hugely extended range and much improved precision </a:t>
            </a:r>
          </a:p>
          <a:p>
            <a:r>
              <a:rPr lang="en-US" sz="1600" dirty="0" smtClean="0">
                <a:cs typeface="Baskerville"/>
              </a:rPr>
              <a:t>will pin down heavy quark </a:t>
            </a:r>
            <a:r>
              <a:rPr lang="en-US" sz="1600" dirty="0" err="1" smtClean="0">
                <a:cs typeface="Baskerville"/>
              </a:rPr>
              <a:t>behaviour</a:t>
            </a:r>
            <a:r>
              <a:rPr lang="en-US" sz="1600" dirty="0" smtClean="0">
                <a:cs typeface="Baskerville"/>
              </a:rPr>
              <a:t> at and away from thresholds</a:t>
            </a:r>
            <a:endParaRPr lang="en-US" sz="1600" dirty="0"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27397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84" y="725967"/>
            <a:ext cx="7117522" cy="4147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9" y="5579241"/>
            <a:ext cx="8150087" cy="45594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846956" y="5239920"/>
            <a:ext cx="1778000" cy="1588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01565" y="487376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LS3 --- HL LHC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99104" y="5813441"/>
            <a:ext cx="480462" cy="2217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06" y="129024"/>
            <a:ext cx="803274" cy="49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7310" y="165679"/>
            <a:ext cx="43729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1B337E"/>
                </a:solidFill>
              </a:rPr>
              <a:t>Tentative Time Schedule</a:t>
            </a:r>
            <a:endParaRPr lang="en-US" sz="3200" dirty="0">
              <a:solidFill>
                <a:srgbClr val="1B337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2570" y="6275769"/>
            <a:ext cx="158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draft CDR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r>
              <a:rPr lang="en-US" sz="2400"/>
              <a:t>Physics and Range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352800" y="2209800"/>
            <a:ext cx="256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9050" y="200818"/>
            <a:ext cx="6477000" cy="630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546850" y="624414"/>
            <a:ext cx="1219200" cy="338554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New Physics</a:t>
            </a:r>
            <a:endParaRPr lang="en-US" sz="1600" dirty="0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730750" y="2246312"/>
            <a:ext cx="1816100" cy="84137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High precision</a:t>
            </a:r>
          </a:p>
          <a:p>
            <a:r>
              <a:rPr lang="en-US" sz="1600"/>
              <a:t>partons in plateau</a:t>
            </a:r>
          </a:p>
          <a:p>
            <a:r>
              <a:rPr lang="en-US" sz="1600"/>
              <a:t>of the LHC</a:t>
            </a:r>
            <a:endParaRPr lang="en-US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4105275" y="3352800"/>
            <a:ext cx="1250950" cy="157480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Nuclear </a:t>
            </a:r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Structure</a:t>
            </a:r>
          </a:p>
          <a:p>
            <a:r>
              <a:rPr lang="en-US" sz="1600"/>
              <a:t>&amp; dynamics</a:t>
            </a:r>
            <a:endParaRPr lang="en-US"/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286000" y="3962400"/>
            <a:ext cx="2133600" cy="35242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High Density Matter</a:t>
            </a:r>
            <a:endParaRPr lang="en-US"/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6967538" y="1787525"/>
            <a:ext cx="871538" cy="3460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Large x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76400" y="6504781"/>
            <a:ext cx="6259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= 4momentum transfer</a:t>
            </a:r>
            <a:r>
              <a:rPr lang="en-US" sz="1400" baseline="30000" dirty="0" smtClean="0"/>
              <a:t>2  </a:t>
            </a:r>
            <a:r>
              <a:rPr lang="en-US" sz="1400" dirty="0" smtClean="0"/>
              <a:t>                            </a:t>
            </a:r>
            <a:r>
              <a:rPr lang="en-US" sz="1400" dirty="0" err="1" smtClean="0"/>
              <a:t>x</a:t>
            </a:r>
            <a:r>
              <a:rPr lang="en-US" sz="1400" dirty="0" smtClean="0"/>
              <a:t> = </a:t>
            </a:r>
            <a:r>
              <a:rPr lang="en-US" sz="1400" dirty="0" err="1" smtClean="0"/>
              <a:t>Bjorken</a:t>
            </a:r>
            <a:r>
              <a:rPr lang="en-US" sz="1400" dirty="0" smtClean="0"/>
              <a:t> </a:t>
            </a:r>
            <a:r>
              <a:rPr lang="en-US" sz="1400" dirty="0" err="1" smtClean="0"/>
              <a:t>x</a:t>
            </a:r>
            <a:r>
              <a:rPr lang="en-US" sz="1400" dirty="0" smtClean="0"/>
              <a:t>: fraction of </a:t>
            </a:r>
            <a:r>
              <a:rPr lang="en-US" sz="1400" dirty="0" err="1" smtClean="0"/>
              <a:t>p’s</a:t>
            </a:r>
            <a:r>
              <a:rPr lang="en-US" sz="1400" dirty="0" smtClean="0"/>
              <a:t> momentum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7099" y="189040"/>
            <a:ext cx="4969210" cy="65803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Neutrino Scattering</a:t>
            </a:r>
            <a:endParaRPr lang="en-US" sz="3200" dirty="0">
              <a:latin typeface="Baskerville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95" y="1050272"/>
            <a:ext cx="8281008" cy="528702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217468" y="6442501"/>
            <a:ext cx="1462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Baskerville"/>
                <a:cs typeface="Baskerville"/>
              </a:rPr>
              <a:t>N.Armesto</a:t>
            </a:r>
            <a:r>
              <a:rPr lang="en-US" sz="1200" dirty="0" smtClean="0">
                <a:latin typeface="Baskerville"/>
                <a:cs typeface="Baskerville"/>
              </a:rPr>
              <a:t> at DIS12</a:t>
            </a:r>
            <a:endParaRPr lang="en-US" sz="12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7320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64014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Beauty </a:t>
            </a:r>
            <a:r>
              <a:rPr lang="en-US" sz="3200" dirty="0" smtClean="0"/>
              <a:t>– MSSM ?? </a:t>
            </a:r>
            <a:r>
              <a:rPr lang="en-US" sz="3200" dirty="0"/>
              <a:t>Higgs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38760" y="4936435"/>
            <a:ext cx="3968379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In MSSM Higgs production is </a:t>
            </a:r>
            <a:r>
              <a:rPr lang="en-US" sz="1600" b="1" dirty="0" err="1"/>
              <a:t>b</a:t>
            </a:r>
            <a:r>
              <a:rPr lang="en-US" sz="1600" b="1" dirty="0"/>
              <a:t> dominated</a:t>
            </a:r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HERA: First </a:t>
            </a:r>
            <a:r>
              <a:rPr lang="en-US" b="1" dirty="0">
                <a:solidFill>
                  <a:srgbClr val="FF0000"/>
                </a:solidFill>
              </a:rPr>
              <a:t>measurements of </a:t>
            </a:r>
            <a:r>
              <a:rPr lang="en-US" b="1" dirty="0" err="1" smtClean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 to ~20%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LHeC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en-US" b="1" dirty="0">
                <a:solidFill>
                  <a:srgbClr val="FF0000"/>
                </a:solidFill>
              </a:rPr>
              <a:t>precision measurement of </a:t>
            </a:r>
            <a:r>
              <a:rPr lang="en-US" b="1" dirty="0" err="1">
                <a:solidFill>
                  <a:srgbClr val="FF0000"/>
                </a:solidFill>
              </a:rPr>
              <a:t>b-</a:t>
            </a:r>
            <a:r>
              <a:rPr lang="en-US" b="1" dirty="0" err="1" smtClean="0">
                <a:solidFill>
                  <a:srgbClr val="FF0000"/>
                </a:solidFill>
              </a:rPr>
              <a:t>df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sz="1400" dirty="0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4800" y="4505739"/>
            <a:ext cx="2676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CTEQ </a:t>
            </a:r>
            <a:r>
              <a:rPr lang="en-US" sz="1000" dirty="0" err="1"/>
              <a:t>Belyayev</a:t>
            </a:r>
            <a:r>
              <a:rPr lang="en-US" sz="1000" dirty="0"/>
              <a:t> et al. JHEP 0601:069,2006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065982"/>
            <a:ext cx="5060764" cy="4898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9779" y="5964957"/>
            <a:ext cx="35157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LHeC</a:t>
            </a:r>
            <a:r>
              <a:rPr lang="en-US" sz="1600" b="1" dirty="0" smtClean="0"/>
              <a:t>: higher fraction of </a:t>
            </a:r>
            <a:r>
              <a:rPr lang="en-US" sz="1600" b="1" dirty="0" err="1" smtClean="0"/>
              <a:t>b</a:t>
            </a:r>
            <a:r>
              <a:rPr lang="en-US" sz="1600" b="1" dirty="0" smtClean="0"/>
              <a:t>, larger range,</a:t>
            </a:r>
          </a:p>
          <a:p>
            <a:r>
              <a:rPr lang="en-US" sz="1600" b="1" dirty="0" smtClean="0"/>
              <a:t>smaller beam spot, better Si detectors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9782"/>
            <a:ext cx="9143999" cy="5033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3366FF"/>
                </a:solidFill>
                <a:latin typeface="+mj-lt"/>
                <a:ea typeface="+mj-ea"/>
                <a:cs typeface="+mj-cs"/>
              </a:rPr>
              <a:t>Bypassing ATLAS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10" y="3308291"/>
            <a:ext cx="3734098" cy="34076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02584" y="5833707"/>
            <a:ext cx="2224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For the CDR the bypass concepts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were decided to be confined to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ATLAS and CMS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976" y="150159"/>
            <a:ext cx="4026338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376092"/>
                </a:solidFill>
              </a:rPr>
              <a:t>Detector Magnets</a:t>
            </a:r>
            <a:endParaRPr lang="en-US" sz="3200" dirty="0">
              <a:solidFill>
                <a:srgbClr val="37609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6" y="1232721"/>
            <a:ext cx="3817265" cy="2435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312" y="353349"/>
            <a:ext cx="4820531" cy="6145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483" y="4002690"/>
            <a:ext cx="3343170" cy="230832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Dipole (for head on LR) and</a:t>
            </a:r>
          </a:p>
          <a:p>
            <a:r>
              <a:rPr lang="en-US" dirty="0"/>
              <a:t>s</a:t>
            </a:r>
            <a:r>
              <a:rPr lang="en-US" dirty="0" smtClean="0"/>
              <a:t>olenoid in common cryostat,</a:t>
            </a:r>
          </a:p>
          <a:p>
            <a:r>
              <a:rPr lang="en-US" dirty="0"/>
              <a:t>p</a:t>
            </a:r>
            <a:r>
              <a:rPr lang="en-US" dirty="0" smtClean="0"/>
              <a:t>erhaps with electromagnetic </a:t>
            </a:r>
            <a:r>
              <a:rPr lang="en-US" dirty="0" err="1" smtClean="0"/>
              <a:t>LAr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3.5T field at </a:t>
            </a:r>
            <a:r>
              <a:rPr lang="en-US" sz="1400" dirty="0" smtClean="0"/>
              <a:t>~</a:t>
            </a:r>
            <a:r>
              <a:rPr lang="en-US" dirty="0" smtClean="0"/>
              <a:t>1m radius to house</a:t>
            </a:r>
          </a:p>
          <a:p>
            <a:r>
              <a:rPr lang="en-US" dirty="0" smtClean="0"/>
              <a:t>a Silicon tracker</a:t>
            </a:r>
          </a:p>
          <a:p>
            <a:endParaRPr lang="en-US" dirty="0" smtClean="0"/>
          </a:p>
          <a:p>
            <a:r>
              <a:rPr lang="en-US" dirty="0" smtClean="0"/>
              <a:t>Based on ATLAS+CMS experience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8" y="478953"/>
            <a:ext cx="6745111" cy="6119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765" y="133527"/>
            <a:ext cx="2875345" cy="67080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DIS </a:t>
            </a:r>
            <a:r>
              <a:rPr lang="en-US" sz="3200" dirty="0" smtClean="0"/>
              <a:t>beyond</a:t>
            </a:r>
            <a:r>
              <a:rPr lang="en-US" sz="3200" dirty="0" smtClean="0"/>
              <a:t> </a:t>
            </a:r>
            <a:r>
              <a:rPr lang="en-US" sz="3200" dirty="0" smtClean="0"/>
              <a:t>HERA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875547" y="2540001"/>
            <a:ext cx="1093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Built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Proposed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5547" y="3994329"/>
            <a:ext cx="169790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</a:t>
            </a:r>
            <a:r>
              <a:rPr lang="en-US" b="1" dirty="0" err="1" smtClean="0"/>
              <a:t>LHeC</a:t>
            </a:r>
            <a:r>
              <a:rPr lang="en-US" b="1" dirty="0" smtClean="0"/>
              <a:t> is the </a:t>
            </a:r>
          </a:p>
          <a:p>
            <a:r>
              <a:rPr lang="en-US" b="1" dirty="0"/>
              <a:t>o</a:t>
            </a:r>
            <a:r>
              <a:rPr lang="en-US" b="1" dirty="0" smtClean="0"/>
              <a:t>nly proposal</a:t>
            </a:r>
          </a:p>
          <a:p>
            <a:r>
              <a:rPr lang="en-US" b="1" dirty="0"/>
              <a:t>a</a:t>
            </a:r>
            <a:r>
              <a:rPr lang="en-US" b="1" dirty="0" smtClean="0"/>
              <a:t>nd possibility</a:t>
            </a:r>
          </a:p>
          <a:p>
            <a:r>
              <a:rPr lang="en-US" b="1" dirty="0"/>
              <a:t>t</a:t>
            </a:r>
            <a:r>
              <a:rPr lang="en-US" b="1" dirty="0" smtClean="0"/>
              <a:t>o exceed HERA </a:t>
            </a:r>
          </a:p>
          <a:p>
            <a:r>
              <a:rPr lang="en-US" b="1" dirty="0"/>
              <a:t>e</a:t>
            </a:r>
            <a:r>
              <a:rPr lang="en-US" b="1" dirty="0" smtClean="0"/>
              <a:t>nergy (and</a:t>
            </a:r>
          </a:p>
          <a:p>
            <a:r>
              <a:rPr lang="en-US" b="1" dirty="0"/>
              <a:t>l</a:t>
            </a:r>
            <a:r>
              <a:rPr lang="en-US" b="1" dirty="0" smtClean="0"/>
              <a:t>uminosity).</a:t>
            </a:r>
          </a:p>
        </p:txBody>
      </p:sp>
    </p:spTree>
    <p:extLst>
      <p:ext uri="{BB962C8B-B14F-4D97-AF65-F5344CB8AC3E}">
        <p14:creationId xmlns:p14="http://schemas.microsoft.com/office/powerpoint/2010/main" val="114618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6609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1F497D"/>
                </a:solidFill>
              </a:rPr>
              <a:t>Summary of Design Parameters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916609"/>
          <a:ext cx="5638799" cy="5362956"/>
        </p:xfrm>
        <a:graphic>
          <a:graphicData uri="http://schemas.openxmlformats.org/drawingml/2006/table">
            <a:tbl>
              <a:tblPr/>
              <a:tblGrid>
                <a:gridCol w="2590800"/>
                <a:gridCol w="1066800"/>
                <a:gridCol w="710483"/>
                <a:gridCol w="1270716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electron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beam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energy 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at IP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GeV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luminosity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cm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en-US" sz="1800" b="1" baseline="30000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0.44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polarization [%]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population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bunch length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interval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transv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emit. 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0.58, 0.29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rms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IP beam 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IP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beta 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funct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+mn-lt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+mn-lt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[m]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0.18, 0.10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full crossing angle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mrad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0.93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geometric reduction </a:t>
                      </a:r>
                      <a:r>
                        <a:rPr lang="en-US" sz="1800" b="1" i="1" dirty="0" err="1" smtClean="0"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hg</a:t>
                      </a:r>
                      <a:endParaRPr lang="en-US" sz="1800" b="1" baseline="-25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0.77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repetition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rate [Hz]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beam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pulse length [ms]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ER efficiency 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94%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average current 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131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5.4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tot. wall plug power[MW]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5000" y="1219200"/>
          <a:ext cx="3429001" cy="1892808"/>
        </p:xfrm>
        <a:graphic>
          <a:graphicData uri="http://schemas.openxmlformats.org/drawingml/2006/table">
            <a:tbl>
              <a:tblPr/>
              <a:tblGrid>
                <a:gridCol w="1877786"/>
                <a:gridCol w="734785"/>
                <a:gridCol w="816430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 beam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pop.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tr.</a:t>
                      </a:r>
                      <a:r>
                        <a:rPr lang="en-US" sz="1800" b="1" baseline="0" dirty="0" err="1" smtClean="0">
                          <a:latin typeface="Calibri"/>
                          <a:ea typeface="Calibri"/>
                          <a:cs typeface="Times New Roman"/>
                        </a:rPr>
                        <a:t>emit.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baseline="0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spot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[m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1.8,0.5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baseline="30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spacing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41391" y="5198573"/>
            <a:ext cx="132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RR</a:t>
            </a:r>
            <a:r>
              <a:rPr lang="en-US" sz="1400" dirty="0" smtClean="0"/>
              <a:t>= Ring – Ring</a:t>
            </a:r>
          </a:p>
          <a:p>
            <a:r>
              <a:rPr lang="en-US" sz="1400" b="1" dirty="0" smtClean="0"/>
              <a:t>LR</a:t>
            </a:r>
            <a:r>
              <a:rPr lang="en-US" sz="1400" dirty="0" smtClean="0"/>
              <a:t> =</a:t>
            </a:r>
            <a:r>
              <a:rPr lang="en-US" sz="1400" dirty="0" err="1" smtClean="0"/>
              <a:t>Linac</a:t>
            </a:r>
            <a:r>
              <a:rPr lang="en-US" sz="1400" dirty="0" smtClean="0"/>
              <a:t> –Ring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391" y="5985301"/>
            <a:ext cx="2838174" cy="523220"/>
          </a:xfrm>
          <a:prstGeom prst="rect">
            <a:avLst/>
          </a:prstGeom>
          <a:solidFill>
            <a:srgbClr val="D1B039">
              <a:alpha val="1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         Ring: use 1</a:t>
            </a:r>
            <a:r>
              <a:rPr lang="en-US" sz="1400" b="1" baseline="30000" dirty="0" smtClean="0">
                <a:solidFill>
                  <a:srgbClr val="1F497D"/>
                </a:solidFill>
              </a:rPr>
              <a:t>o</a:t>
            </a:r>
            <a:r>
              <a:rPr lang="en-US" sz="1400" b="1" dirty="0" smtClean="0">
                <a:solidFill>
                  <a:srgbClr val="1F497D"/>
                </a:solidFill>
              </a:rPr>
              <a:t> as baseline : L/2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          </a:t>
            </a:r>
            <a:r>
              <a:rPr lang="en-US" sz="1400" b="1" dirty="0" err="1" smtClean="0">
                <a:solidFill>
                  <a:srgbClr val="1F497D"/>
                </a:solidFill>
              </a:rPr>
              <a:t>Linac</a:t>
            </a:r>
            <a:r>
              <a:rPr lang="en-US" sz="1400" b="1" dirty="0" smtClean="0">
                <a:solidFill>
                  <a:srgbClr val="1F497D"/>
                </a:solidFill>
              </a:rPr>
              <a:t>: clearing gap: L*2/3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1391" y="3469813"/>
            <a:ext cx="305583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“ultimate </a:t>
            </a:r>
            <a:r>
              <a:rPr lang="en-US" dirty="0" err="1" smtClean="0"/>
              <a:t>p</a:t>
            </a:r>
            <a:r>
              <a:rPr lang="en-US" dirty="0" smtClean="0"/>
              <a:t> beam”</a:t>
            </a:r>
          </a:p>
          <a:p>
            <a:r>
              <a:rPr lang="en-US" dirty="0" smtClean="0"/>
              <a:t>1.7 probably conservative</a:t>
            </a:r>
          </a:p>
          <a:p>
            <a:r>
              <a:rPr lang="en-US" dirty="0" smtClean="0"/>
              <a:t>and </a:t>
            </a:r>
            <a:r>
              <a:rPr lang="en-US" dirty="0" err="1" smtClean="0"/>
              <a:t>emittance</a:t>
            </a:r>
            <a:r>
              <a:rPr lang="en-US" dirty="0" smtClean="0"/>
              <a:t> too </a:t>
            </a:r>
          </a:p>
          <a:p>
            <a:endParaRPr lang="en-US" dirty="0" smtClean="0"/>
          </a:p>
          <a:p>
            <a:r>
              <a:rPr lang="en-US" dirty="0" smtClean="0"/>
              <a:t>CDR has design also for  </a:t>
            </a:r>
          </a:p>
          <a:p>
            <a:r>
              <a:rPr lang="en-US" dirty="0" smtClean="0"/>
              <a:t>D and A  (</a:t>
            </a:r>
            <a:r>
              <a:rPr lang="en-US" dirty="0" err="1" smtClean="0"/>
              <a:t>L</a:t>
            </a:r>
            <a:r>
              <a:rPr lang="en-US" baseline="-25000" dirty="0" err="1" smtClean="0"/>
              <a:t>eN</a:t>
            </a:r>
            <a:r>
              <a:rPr lang="en-US" dirty="0" smtClean="0"/>
              <a:t>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 3 </a:t>
            </a:r>
            <a:r>
              <a:rPr lang="en-US" sz="1400" dirty="0" smtClean="0"/>
              <a:t>*</a:t>
            </a:r>
            <a:r>
              <a:rPr lang="en-US" dirty="0" smtClean="0"/>
              <a:t> 10</a:t>
            </a:r>
            <a:r>
              <a:rPr lang="en-US" baseline="30000" dirty="0" smtClean="0"/>
              <a:t>31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4435" y="6339244"/>
            <a:ext cx="4982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High </a:t>
            </a:r>
            <a:r>
              <a:rPr lang="en-US" sz="1600" b="1" dirty="0" err="1" smtClean="0">
                <a:solidFill>
                  <a:srgbClr val="008000"/>
                </a:solidFill>
              </a:rPr>
              <a:t>E</a:t>
            </a:r>
            <a:r>
              <a:rPr lang="en-US" sz="1600" b="1" baseline="-25000" dirty="0" err="1" smtClean="0">
                <a:solidFill>
                  <a:srgbClr val="008000"/>
                </a:solidFill>
              </a:rPr>
              <a:t>e</a:t>
            </a:r>
            <a:r>
              <a:rPr lang="en-US" sz="1600" b="1" baseline="-25000" dirty="0" smtClean="0">
                <a:solidFill>
                  <a:srgbClr val="008000"/>
                </a:solidFill>
              </a:rPr>
              <a:t> </a:t>
            </a:r>
            <a:r>
              <a:rPr lang="en-US" sz="1600" b="1" dirty="0" err="1" smtClean="0">
                <a:solidFill>
                  <a:srgbClr val="008000"/>
                </a:solidFill>
              </a:rPr>
              <a:t>Linac</a:t>
            </a:r>
            <a:r>
              <a:rPr lang="en-US" sz="1600" b="1" dirty="0" smtClean="0">
                <a:solidFill>
                  <a:srgbClr val="008000"/>
                </a:solidFill>
              </a:rPr>
              <a:t> option (ERL?) if physics demands    HE-LHC?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Quark-Gluon Dynamics - Diffraction and HFS </a:t>
            </a:r>
            <a:r>
              <a:rPr lang="en-US" sz="1400" b="1" dirty="0"/>
              <a:t>(fwd jets)</a:t>
            </a:r>
            <a:endParaRPr lang="en-US" dirty="0"/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1219200" y="2630099"/>
            <a:ext cx="2278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/>
              <a:t>Production of high mass 1</a:t>
            </a:r>
            <a:r>
              <a:rPr lang="en-US" sz="1200" b="1" baseline="30000" dirty="0" smtClean="0"/>
              <a:t>-</a:t>
            </a:r>
            <a:r>
              <a:rPr lang="en-US" sz="1200" b="1" dirty="0" smtClean="0"/>
              <a:t> states</a:t>
            </a:r>
            <a:endParaRPr lang="en-US" sz="1200" b="1" dirty="0"/>
          </a:p>
        </p:txBody>
      </p:sp>
      <p:pic>
        <p:nvPicPr>
          <p:cNvPr id="15360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500" y="628798"/>
            <a:ext cx="2108571" cy="190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11" name="Line 11"/>
          <p:cNvSpPr>
            <a:spLocks noChangeShapeType="1"/>
          </p:cNvSpPr>
          <p:nvPr/>
        </p:nvSpPr>
        <p:spPr bwMode="auto">
          <a:xfrm>
            <a:off x="7162800" y="3962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83" y="2711450"/>
            <a:ext cx="3803454" cy="3689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799" y="762000"/>
            <a:ext cx="2727281" cy="17936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12383" y="2251501"/>
            <a:ext cx="3886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r>
              <a:rPr lang="en-US" sz="1200" b="1" dirty="0" smtClean="0"/>
              <a:t>Understand multi-jet emission (</a:t>
            </a:r>
            <a:r>
              <a:rPr lang="en-US" sz="1200" b="1" dirty="0" err="1" smtClean="0"/>
              <a:t>unintegr</a:t>
            </a:r>
            <a:r>
              <a:rPr lang="en-US" sz="1200" b="1" dirty="0" smtClean="0"/>
              <a:t>. </a:t>
            </a:r>
            <a:r>
              <a:rPr lang="en-US" sz="1200" b="1" dirty="0" err="1" smtClean="0"/>
              <a:t>pdf’s</a:t>
            </a:r>
            <a:r>
              <a:rPr lang="en-US" sz="1200" b="1" dirty="0" smtClean="0"/>
              <a:t>), tune </a:t>
            </a:r>
            <a:r>
              <a:rPr lang="en-US" sz="1200" b="1" dirty="0" err="1" smtClean="0"/>
              <a:t>MC’s</a:t>
            </a:r>
            <a:endParaRPr lang="en-US" sz="1200" b="1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6400800"/>
            <a:ext cx="3876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At HERA resolved </a:t>
            </a:r>
            <a:r>
              <a:rPr lang="en-US" sz="1200" b="1" dirty="0" err="1" smtClean="0">
                <a:sym typeface="Symbol" charset="2"/>
              </a:rPr>
              <a:t></a:t>
            </a:r>
            <a:r>
              <a:rPr lang="en-US" sz="1200" b="1" dirty="0" smtClean="0"/>
              <a:t> effects mimic non-</a:t>
            </a:r>
            <a:r>
              <a:rPr lang="en-US" sz="1200" b="1" dirty="0" err="1" smtClean="0"/>
              <a:t>kt</a:t>
            </a:r>
            <a:r>
              <a:rPr lang="en-US" sz="1200" b="1" dirty="0" smtClean="0"/>
              <a:t> ordered emission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37" y="2907098"/>
            <a:ext cx="4003027" cy="37985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92071" y="1728281"/>
            <a:ext cx="1765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Factorisation</a:t>
            </a:r>
            <a:r>
              <a:rPr lang="en-US" sz="1400" dirty="0" smtClean="0">
                <a:solidFill>
                  <a:srgbClr val="FF0000"/>
                </a:solidFill>
              </a:rPr>
              <a:t> broken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(LHC fwd – </a:t>
            </a:r>
            <a:r>
              <a:rPr lang="en-US" sz="1400" dirty="0" err="1" smtClean="0">
                <a:solidFill>
                  <a:srgbClr val="FF0000"/>
                </a:solidFill>
              </a:rPr>
              <a:t>LHeC</a:t>
            </a:r>
            <a:r>
              <a:rPr lang="en-US" sz="1400" dirty="0" smtClean="0">
                <a:solidFill>
                  <a:srgbClr val="FF0000"/>
                </a:solidFill>
              </a:rPr>
              <a:t> diff)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40909" y="631975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63689"/>
            <a:ext cx="6090356" cy="5334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Deep Inelastic </a:t>
            </a:r>
            <a:r>
              <a:rPr lang="en-US" sz="3200" dirty="0" smtClean="0">
                <a:solidFill>
                  <a:srgbClr val="0000FF"/>
                </a:solidFill>
              </a:rPr>
              <a:t>Scattering (“DIS”) </a:t>
            </a:r>
            <a:endParaRPr lang="en-US" sz="3200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219200"/>
            <a:ext cx="6172200" cy="47513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6615719" y="1241778"/>
            <a:ext cx="2253542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In DIS the inclusive</a:t>
            </a:r>
          </a:p>
          <a:p>
            <a:r>
              <a:rPr lang="en-US" sz="1400" dirty="0"/>
              <a:t>cross section depends</a:t>
            </a:r>
          </a:p>
          <a:p>
            <a:r>
              <a:rPr lang="en-US" sz="1400" dirty="0"/>
              <a:t>on two variables, the</a:t>
            </a:r>
          </a:p>
          <a:p>
            <a:r>
              <a:rPr lang="en-US" sz="1400" dirty="0"/>
              <a:t>negative 4-momentum </a:t>
            </a:r>
          </a:p>
          <a:p>
            <a:r>
              <a:rPr lang="en-US" sz="1400" dirty="0"/>
              <a:t>transfer squared (Q</a:t>
            </a:r>
            <a:r>
              <a:rPr lang="en-US" sz="1400" baseline="30000" dirty="0"/>
              <a:t>2</a:t>
            </a:r>
            <a:r>
              <a:rPr lang="en-US" sz="1400" dirty="0"/>
              <a:t> ),</a:t>
            </a:r>
          </a:p>
          <a:p>
            <a:r>
              <a:rPr lang="en-US" sz="1400" dirty="0"/>
              <a:t>which determines the</a:t>
            </a:r>
          </a:p>
          <a:p>
            <a:r>
              <a:rPr lang="en-US" sz="1400" dirty="0"/>
              <a:t>resolving power of the</a:t>
            </a:r>
          </a:p>
          <a:p>
            <a:r>
              <a:rPr lang="en-US" sz="1400" dirty="0"/>
              <a:t>exchanged particle in</a:t>
            </a:r>
          </a:p>
          <a:p>
            <a:r>
              <a:rPr lang="en-US" sz="1400" dirty="0"/>
              <a:t>terms of </a:t>
            </a:r>
            <a:r>
              <a:rPr lang="en-US" sz="1400" dirty="0" err="1"/>
              <a:t>p</a:t>
            </a:r>
            <a:r>
              <a:rPr lang="en-US" sz="1400" dirty="0"/>
              <a:t> substructure,</a:t>
            </a:r>
            <a:endParaRPr lang="en-US" sz="1400" dirty="0" smtClean="0"/>
          </a:p>
          <a:p>
            <a:r>
              <a:rPr lang="en-US" sz="1400" dirty="0" smtClean="0"/>
              <a:t>and  </a:t>
            </a:r>
            <a:r>
              <a:rPr lang="en-US" sz="1400" dirty="0"/>
              <a:t>the variable</a:t>
            </a:r>
            <a:endParaRPr lang="en-US" sz="1400" dirty="0" smtClean="0"/>
          </a:p>
          <a:p>
            <a:r>
              <a:rPr lang="en-US" sz="1400" dirty="0" err="1" smtClean="0"/>
              <a:t>Bjorken</a:t>
            </a:r>
            <a:r>
              <a:rPr lang="en-US" sz="1400" dirty="0" smtClean="0"/>
              <a:t> </a:t>
            </a:r>
            <a:r>
              <a:rPr lang="en-US" sz="1400" dirty="0" err="1" smtClean="0"/>
              <a:t>x</a:t>
            </a:r>
            <a:r>
              <a:rPr lang="en-US" sz="1400" dirty="0" smtClean="0"/>
              <a:t>, </a:t>
            </a:r>
            <a:r>
              <a:rPr lang="en-US" sz="1400" dirty="0"/>
              <a:t>which Feynman</a:t>
            </a:r>
            <a:endParaRPr lang="en-US" sz="1400" dirty="0" smtClean="0"/>
          </a:p>
          <a:p>
            <a:r>
              <a:rPr lang="en-US" sz="1400" dirty="0" smtClean="0"/>
              <a:t>could </a:t>
            </a:r>
            <a:r>
              <a:rPr lang="en-US" sz="1400" dirty="0"/>
              <a:t>relate to the fraction</a:t>
            </a:r>
            <a:endParaRPr lang="en-US" sz="1400" dirty="0" smtClean="0"/>
          </a:p>
          <a:p>
            <a:r>
              <a:rPr lang="en-US" sz="1400" dirty="0" smtClean="0"/>
              <a:t>of momentum </a:t>
            </a:r>
            <a:r>
              <a:rPr lang="en-US" sz="1400" dirty="0"/>
              <a:t>of the proton</a:t>
            </a:r>
          </a:p>
          <a:p>
            <a:r>
              <a:rPr lang="en-US" sz="1400" dirty="0"/>
              <a:t>carried by a </a:t>
            </a:r>
            <a:r>
              <a:rPr lang="en-US" sz="1400" dirty="0" err="1"/>
              <a:t>parton</a:t>
            </a:r>
            <a:r>
              <a:rPr lang="en-US" sz="1400" dirty="0" smtClean="0"/>
              <a:t> [in </a:t>
            </a:r>
            <a:endParaRPr lang="en-US" sz="1400" dirty="0"/>
          </a:p>
          <a:p>
            <a:r>
              <a:rPr lang="en-US" sz="1400" dirty="0"/>
              <a:t>what he called the</a:t>
            </a:r>
          </a:p>
          <a:p>
            <a:r>
              <a:rPr lang="en-US" sz="1400" dirty="0"/>
              <a:t>‘infinite momentum frame’</a:t>
            </a:r>
          </a:p>
          <a:p>
            <a:r>
              <a:rPr lang="en-US" sz="1400" dirty="0"/>
              <a:t>in which the transverse</a:t>
            </a:r>
          </a:p>
          <a:p>
            <a:r>
              <a:rPr lang="en-US" sz="1400" dirty="0" err="1"/>
              <a:t>momenta</a:t>
            </a:r>
            <a:r>
              <a:rPr lang="en-US" sz="1400" dirty="0"/>
              <a:t> are </a:t>
            </a:r>
            <a:r>
              <a:rPr lang="en-US" sz="1400" dirty="0" smtClean="0"/>
              <a:t>neglected].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971800" y="1371600"/>
            <a:ext cx="3048000" cy="236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581400" y="1524000"/>
          <a:ext cx="1828800" cy="2030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6" name="Equation" r:id="rId5" imgW="1498600" imgH="1663700" progId="Equation.3">
                  <p:embed/>
                </p:oleObj>
              </mc:Choice>
              <mc:Fallback>
                <p:oleObj name="Equation" r:id="rId5" imgW="1498600" imgH="1663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524000"/>
                        <a:ext cx="1828800" cy="20302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304800" y="3733800"/>
            <a:ext cx="5943600" cy="2209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04510" y="3734766"/>
          <a:ext cx="1195690" cy="1980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7" name="Equation" r:id="rId7" imgW="1244600" imgH="2057400" progId="Equation.3">
                  <p:embed/>
                </p:oleObj>
              </mc:Choice>
              <mc:Fallback>
                <p:oleObj name="Equation" r:id="rId7" imgW="1244600" imgH="2057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510" y="3734766"/>
                        <a:ext cx="1195690" cy="19802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819400" y="4114800"/>
          <a:ext cx="3453897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8" name="Equation" r:id="rId9" imgW="2768600" imgH="1282700" progId="Equation.3">
                  <p:embed/>
                </p:oleObj>
              </mc:Choice>
              <mc:Fallback>
                <p:oleObj name="Equation" r:id="rId9" imgW="2768600" imgH="12827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114800"/>
                        <a:ext cx="3453897" cy="1600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00200" y="5026223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- </a:t>
            </a:r>
            <a:r>
              <a:rPr lang="en-US" sz="1400" dirty="0" err="1" smtClean="0">
                <a:solidFill>
                  <a:srgbClr val="000000"/>
                </a:solidFill>
              </a:rPr>
              <a:t>ep</a:t>
            </a:r>
            <a:r>
              <a:rPr lang="en-US" sz="1400" dirty="0" smtClean="0">
                <a:solidFill>
                  <a:srgbClr val="000000"/>
                </a:solidFill>
              </a:rPr>
              <a:t> collider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6056499"/>
            <a:ext cx="85143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Deep inelastic scattering resolves the nucleon structure. If </a:t>
            </a:r>
            <a:r>
              <a:rPr lang="en-US" sz="1600" b="1" dirty="0" err="1" smtClean="0">
                <a:solidFill>
                  <a:srgbClr val="0000FF"/>
                </a:solidFill>
              </a:rPr>
              <a:t>s</a:t>
            </a:r>
            <a:r>
              <a:rPr lang="en-US" sz="1600" b="1" dirty="0" smtClean="0">
                <a:solidFill>
                  <a:srgbClr val="0000FF"/>
                </a:solidFill>
              </a:rPr>
              <a:t> is high: produce new states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Kinematics is determined with scattered electron or with HFS </a:t>
            </a:r>
            <a:r>
              <a:rPr lang="en-US" sz="1600" b="1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600" b="1" dirty="0" smtClean="0">
                <a:solidFill>
                  <a:srgbClr val="0000FF"/>
                </a:solidFill>
                <a:sym typeface="Wingdings"/>
              </a:rPr>
              <a:t> high precision due to redundancy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8700" y="136746"/>
            <a:ext cx="4667608" cy="52468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+mn-lt"/>
                <a:cs typeface="Baskerville"/>
              </a:rPr>
              <a:t>L </a:t>
            </a:r>
            <a:r>
              <a:rPr lang="en-US" sz="3200" dirty="0" err="1" smtClean="0">
                <a:latin typeface="+mn-lt"/>
                <a:cs typeface="Baskerville"/>
              </a:rPr>
              <a:t>vs</a:t>
            </a:r>
            <a:r>
              <a:rPr lang="en-US" sz="3200" dirty="0" smtClean="0">
                <a:latin typeface="+mn-lt"/>
                <a:cs typeface="Baskerville"/>
              </a:rPr>
              <a:t> </a:t>
            </a:r>
            <a:r>
              <a:rPr lang="en-US" sz="3200" dirty="0" err="1" smtClean="0">
                <a:latin typeface="+mn-lt"/>
                <a:cs typeface="Baskerville"/>
              </a:rPr>
              <a:t>E</a:t>
            </a:r>
            <a:r>
              <a:rPr lang="en-US" sz="3200" baseline="-25000" dirty="0" err="1" smtClean="0">
                <a:latin typeface="+mn-lt"/>
                <a:cs typeface="Baskerville"/>
              </a:rPr>
              <a:t>e</a:t>
            </a:r>
            <a:endParaRPr lang="en-US" sz="3200" dirty="0">
              <a:latin typeface="+mn-lt"/>
              <a:cs typeface="Baskerville"/>
            </a:endParaRP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017570"/>
              </p:ext>
            </p:extLst>
          </p:nvPr>
        </p:nvGraphicFramePr>
        <p:xfrm>
          <a:off x="808654" y="798606"/>
          <a:ext cx="3318846" cy="176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Equation" r:id="rId3" imgW="3175000" imgH="1689100" progId="Equation.3">
                  <p:embed/>
                </p:oleObj>
              </mc:Choice>
              <mc:Fallback>
                <p:oleObj name="Equation" r:id="rId3" imgW="3175000" imgH="168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654" y="798606"/>
                        <a:ext cx="3318846" cy="1768880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561650"/>
              </p:ext>
            </p:extLst>
          </p:nvPr>
        </p:nvGraphicFramePr>
        <p:xfrm>
          <a:off x="5175250" y="785813"/>
          <a:ext cx="3463925" cy="179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Equation" r:id="rId5" imgW="3162300" imgH="1638300" progId="Equation.3">
                  <p:embed/>
                </p:oleObj>
              </mc:Choice>
              <mc:Fallback>
                <p:oleObj name="Equation" r:id="rId5" imgW="3162300" imgH="163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0" y="785813"/>
                        <a:ext cx="3463925" cy="1795462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CF5E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lerl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2764366"/>
            <a:ext cx="4165600" cy="4013102"/>
          </a:xfrm>
          <a:prstGeom prst="rect">
            <a:avLst/>
          </a:prstGeom>
        </p:spPr>
      </p:pic>
      <p:pic>
        <p:nvPicPr>
          <p:cNvPr id="7" name="Picture 6" descr="lur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764366"/>
            <a:ext cx="4102100" cy="39519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2900" y="292100"/>
            <a:ext cx="140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Baskerville"/>
              </a:rPr>
              <a:t>Storage Ring</a:t>
            </a:r>
            <a:endParaRPr lang="en-US" dirty="0"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3934" y="2921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Baskerville"/>
              </a:rPr>
              <a:t>Energy Recovery </a:t>
            </a:r>
            <a:r>
              <a:rPr lang="en-US" dirty="0" err="1" smtClean="0">
                <a:cs typeface="Baskerville"/>
              </a:rPr>
              <a:t>Linac</a:t>
            </a:r>
            <a:endParaRPr lang="en-US" dirty="0">
              <a:cs typeface="Baskerville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591300" y="5473700"/>
            <a:ext cx="12700" cy="787400"/>
          </a:xfrm>
          <a:prstGeom prst="line">
            <a:avLst/>
          </a:prstGeom>
          <a:ln w="3175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71700" y="4686300"/>
            <a:ext cx="12700" cy="1346200"/>
          </a:xfrm>
          <a:prstGeom prst="line">
            <a:avLst/>
          </a:prstGeom>
          <a:ln w="3175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57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Project Milestones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35316" y="982870"/>
            <a:ext cx="7569087" cy="5355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2007: Invitation by SPC to ECFA and by (</a:t>
            </a:r>
            <a:r>
              <a:rPr lang="en-US" dirty="0" err="1" smtClean="0"/>
              <a:t>r)ECFA</a:t>
            </a:r>
            <a:r>
              <a:rPr lang="en-US" dirty="0" smtClean="0"/>
              <a:t> to work out a design concept</a:t>
            </a:r>
          </a:p>
          <a:p>
            <a:endParaRPr lang="en-US" dirty="0" smtClean="0"/>
          </a:p>
          <a:p>
            <a:r>
              <a:rPr lang="en-US" dirty="0" smtClean="0"/>
              <a:t>2008: First CERN-ECFA Workshop in </a:t>
            </a:r>
            <a:r>
              <a:rPr lang="en-US" dirty="0" err="1" smtClean="0"/>
              <a:t>Divonne</a:t>
            </a:r>
            <a:r>
              <a:rPr lang="en-US" dirty="0" smtClean="0"/>
              <a:t> (1.-3.9.08)</a:t>
            </a:r>
          </a:p>
          <a:p>
            <a:endParaRPr lang="en-US" dirty="0" smtClean="0"/>
          </a:p>
          <a:p>
            <a:r>
              <a:rPr lang="en-US" dirty="0" smtClean="0"/>
              <a:t>2009: 2</a:t>
            </a:r>
            <a:r>
              <a:rPr lang="en-US" baseline="30000" dirty="0" smtClean="0"/>
              <a:t>nd</a:t>
            </a:r>
            <a:r>
              <a:rPr lang="en-US" dirty="0" smtClean="0"/>
              <a:t> CERN-ECFA-</a:t>
            </a:r>
            <a:r>
              <a:rPr lang="en-US" dirty="0" err="1" smtClean="0"/>
              <a:t>NuPECC</a:t>
            </a:r>
            <a:r>
              <a:rPr lang="en-US" dirty="0" smtClean="0"/>
              <a:t> Workshop at </a:t>
            </a:r>
            <a:r>
              <a:rPr lang="en-US" dirty="0" err="1" smtClean="0"/>
              <a:t>Divonne</a:t>
            </a:r>
            <a:r>
              <a:rPr lang="en-US" dirty="0" smtClean="0"/>
              <a:t> (1.-3.9.09) </a:t>
            </a:r>
          </a:p>
          <a:p>
            <a:endParaRPr lang="en-US" dirty="0" smtClean="0"/>
          </a:p>
          <a:p>
            <a:r>
              <a:rPr lang="en-US" dirty="0" smtClean="0"/>
              <a:t>2010:  Report to CERN SPC (June) </a:t>
            </a:r>
          </a:p>
          <a:p>
            <a:r>
              <a:rPr lang="en-US" dirty="0" smtClean="0"/>
              <a:t>            3</a:t>
            </a:r>
            <a:r>
              <a:rPr lang="en-US" baseline="30000" dirty="0" smtClean="0"/>
              <a:t>rd</a:t>
            </a:r>
            <a:r>
              <a:rPr lang="en-US" dirty="0" smtClean="0"/>
              <a:t> CERN-ECFA-</a:t>
            </a:r>
            <a:r>
              <a:rPr lang="en-US" dirty="0" err="1" smtClean="0"/>
              <a:t>NuPECC</a:t>
            </a:r>
            <a:r>
              <a:rPr lang="en-US" dirty="0" smtClean="0"/>
              <a:t> Workshop at Chavannes-de-</a:t>
            </a:r>
            <a:r>
              <a:rPr lang="en-US" dirty="0" err="1" smtClean="0"/>
              <a:t>Bogis</a:t>
            </a:r>
            <a:r>
              <a:rPr lang="en-US" dirty="0" smtClean="0"/>
              <a:t> (12.-13.11.10)</a:t>
            </a:r>
          </a:p>
          <a:p>
            <a:r>
              <a:rPr lang="en-US" dirty="0" smtClean="0"/>
              <a:t>            </a:t>
            </a:r>
            <a:r>
              <a:rPr lang="en-US" dirty="0" err="1" smtClean="0"/>
              <a:t>NuPECC</a:t>
            </a:r>
            <a:r>
              <a:rPr lang="en-US" dirty="0" smtClean="0"/>
              <a:t> puts </a:t>
            </a:r>
            <a:r>
              <a:rPr lang="en-US" dirty="0" err="1" smtClean="0"/>
              <a:t>LHeC</a:t>
            </a:r>
            <a:r>
              <a:rPr lang="en-US" dirty="0" smtClean="0"/>
              <a:t> to its </a:t>
            </a:r>
            <a:r>
              <a:rPr lang="en-US" dirty="0" err="1" smtClean="0"/>
              <a:t>Longe</a:t>
            </a:r>
            <a:r>
              <a:rPr lang="en-US" dirty="0" smtClean="0"/>
              <a:t> Range Plan for Nuclear Physics (12/10)</a:t>
            </a:r>
          </a:p>
          <a:p>
            <a:r>
              <a:rPr lang="en-US" dirty="0" smtClean="0"/>
              <a:t>             </a:t>
            </a:r>
          </a:p>
          <a:p>
            <a:endParaRPr lang="en-US" dirty="0" smtClean="0"/>
          </a:p>
          <a:p>
            <a:r>
              <a:rPr lang="en-US" dirty="0" smtClean="0"/>
              <a:t>2011: Draft CDR (530 pages on Physics, Detector and Accelerator) (5.8.11)</a:t>
            </a:r>
          </a:p>
          <a:p>
            <a:r>
              <a:rPr lang="en-US" dirty="0" smtClean="0"/>
              <a:t>            being refereed and updated</a:t>
            </a:r>
          </a:p>
          <a:p>
            <a:r>
              <a:rPr lang="en-US" dirty="0" smtClean="0"/>
              <a:t>          </a:t>
            </a:r>
          </a:p>
          <a:p>
            <a:r>
              <a:rPr lang="en-US" dirty="0" smtClean="0"/>
              <a:t>2012: Publication of CDR – European Strategy </a:t>
            </a:r>
          </a:p>
          <a:p>
            <a:r>
              <a:rPr lang="en-US" dirty="0" smtClean="0"/>
              <a:t>            New workshop (Chavannes, June 14-15, 2012)</a:t>
            </a:r>
          </a:p>
          <a:p>
            <a:endParaRPr lang="en-US" dirty="0" smtClean="0"/>
          </a:p>
          <a:p>
            <a:r>
              <a:rPr lang="en-US" dirty="0" smtClean="0"/>
              <a:t>Goal: TDR by 2015</a:t>
            </a:r>
          </a:p>
          <a:p>
            <a:r>
              <a:rPr lang="en-US" dirty="0" smtClean="0"/>
              <a:t>Perspective: Operation by 2023 (synchronous with pp)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758" y="5019618"/>
            <a:ext cx="803274" cy="49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4340</Words>
  <Application>Microsoft Macintosh PowerPoint</Application>
  <PresentationFormat>On-screen Show (4:3)</PresentationFormat>
  <Paragraphs>839</Paragraphs>
  <Slides>72</Slides>
  <Notes>14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Office Theme</vt:lpstr>
      <vt:lpstr>???</vt:lpstr>
      <vt:lpstr>???</vt:lpstr>
      <vt:lpstr>???</vt:lpstr>
      <vt:lpstr>Equation</vt:lpstr>
      <vt:lpstr>PowerPoint Presentation</vt:lpstr>
      <vt:lpstr>PowerPoint Presentation</vt:lpstr>
      <vt:lpstr>Foundation of DIS</vt:lpstr>
      <vt:lpstr>PowerPoint Presentation</vt:lpstr>
      <vt:lpstr>Results from HERA</vt:lpstr>
      <vt:lpstr>Results from HERA</vt:lpstr>
      <vt:lpstr>DIS beyond HERA</vt:lpstr>
      <vt:lpstr>L vs Ee</vt:lpstr>
      <vt:lpstr>Project Milestones</vt:lpstr>
      <vt:lpstr>PowerPoint Presentation</vt:lpstr>
      <vt:lpstr>PowerPoint Presentation</vt:lpstr>
      <vt:lpstr>PowerPoint Presentation</vt:lpstr>
      <vt:lpstr>Why an ep/A Experiment at TeV Energies?</vt:lpstr>
      <vt:lpstr>PowerPoint Presentation</vt:lpstr>
      <vt:lpstr>PowerPoint Presentation</vt:lpstr>
      <vt:lpstr>PowerPoint Presentation</vt:lpstr>
      <vt:lpstr>ee, ep, pp</vt:lpstr>
      <vt:lpstr>The Fermi Scale [1985-2012]</vt:lpstr>
      <vt:lpstr>PowerPoint Presentation</vt:lpstr>
      <vt:lpstr>Strong Coupling Constant</vt:lpstr>
      <vt:lpstr>Treatment of charm influences αs</vt:lpstr>
      <vt:lpstr>Beauty - MSSM Higgs</vt:lpstr>
      <vt:lpstr>Top and Top Production in Charged Currents</vt:lpstr>
      <vt:lpstr>PowerPoint Presentation</vt:lpstr>
      <vt:lpstr>Complementing the LHC with ep/A</vt:lpstr>
      <vt:lpstr>LHC and LHeC - Strange Quark Distribution </vt:lpstr>
      <vt:lpstr>SUSY</vt:lpstr>
      <vt:lpstr>PowerPoint Presentation</vt:lpstr>
      <vt:lpstr>Higgs</vt:lpstr>
      <vt:lpstr>High Parton Densities</vt:lpstr>
      <vt:lpstr>Low x physics  - J/ψ in γ*p/A</vt:lpstr>
      <vt:lpstr>Electron-Ion Scattering</vt:lpstr>
      <vt:lpstr>          Nuclear Parton Distributions</vt:lpstr>
      <vt:lpstr>In-medium Hadronisation</vt:lpstr>
      <vt:lpstr>The TeV Scale [2010-2035..]</vt:lpstr>
      <vt:lpstr>PowerPoint Presentation</vt:lpstr>
      <vt:lpstr>PowerPoint Presentation</vt:lpstr>
      <vt:lpstr>e Ring- p/A Ring – “RR”</vt:lpstr>
      <vt:lpstr>PowerPoint Presentation</vt:lpstr>
      <vt:lpstr>60 GeV Energy Recovery Linac</vt:lpstr>
      <vt:lpstr>PowerPoint Presentation</vt:lpstr>
      <vt:lpstr>PowerPoint Presentation</vt:lpstr>
      <vt:lpstr>PowerPoint Presentation</vt:lpstr>
      <vt:lpstr>PowerPoint Presentation</vt:lpstr>
      <vt:lpstr> Detector Requirements</vt:lpstr>
      <vt:lpstr>LHeC Detector Overview</vt:lpstr>
      <vt:lpstr> Silicon Tracker and EM Calorimeter</vt:lpstr>
      <vt:lpstr>Liquid Argon Electromagnetic Calorimeter </vt:lpstr>
      <vt:lpstr> Hadronic Tile Calorimeter </vt:lpstr>
      <vt:lpstr>Some current+next steps</vt:lpstr>
      <vt:lpstr>LR LHeC IR layout &amp; SC IR quadrupoles</vt:lpstr>
      <vt:lpstr>                         Magnet Development at CERN</vt:lpstr>
      <vt:lpstr>ERL Choice of frequency (Erk Jensen - Chamonix12) </vt:lpstr>
      <vt:lpstr>Collaboration on ERL</vt:lpstr>
      <vt:lpstr>PowerPoint Presentation</vt:lpstr>
      <vt:lpstr>Concluding Remarks</vt:lpstr>
      <vt:lpstr>PowerPoint Presentation</vt:lpstr>
      <vt:lpstr>backup</vt:lpstr>
      <vt:lpstr>PowerPoint Presentation</vt:lpstr>
      <vt:lpstr>LHC</vt:lpstr>
      <vt:lpstr>What HERA could not do or has not done</vt:lpstr>
      <vt:lpstr> Leptoquark Sensitivity</vt:lpstr>
      <vt:lpstr>PowerPoint Presentation</vt:lpstr>
      <vt:lpstr>PowerPoint Presentation</vt:lpstr>
      <vt:lpstr>Physics and Range</vt:lpstr>
      <vt:lpstr>Neutrino Scattering</vt:lpstr>
      <vt:lpstr>Beauty – MSSM ?? Higgs</vt:lpstr>
      <vt:lpstr>PowerPoint Presentation</vt:lpstr>
      <vt:lpstr>Detector Magnets</vt:lpstr>
      <vt:lpstr>Summary of Design Parameters </vt:lpstr>
      <vt:lpstr>Quark-Gluon Dynamics - Diffraction and HFS (fwd jets)</vt:lpstr>
      <vt:lpstr>Deep Inelastic Scattering (“DIS”) 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83</cp:revision>
  <dcterms:created xsi:type="dcterms:W3CDTF">2012-01-12T08:29:08Z</dcterms:created>
  <dcterms:modified xsi:type="dcterms:W3CDTF">2012-05-11T13:47:46Z</dcterms:modified>
</cp:coreProperties>
</file>