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sldIdLst>
    <p:sldId id="279" r:id="rId2"/>
    <p:sldId id="277" r:id="rId3"/>
    <p:sldId id="278" r:id="rId4"/>
    <p:sldId id="329" r:id="rId5"/>
    <p:sldId id="335" r:id="rId6"/>
    <p:sldId id="256" r:id="rId7"/>
    <p:sldId id="269" r:id="rId8"/>
    <p:sldId id="272" r:id="rId9"/>
    <p:sldId id="275" r:id="rId10"/>
    <p:sldId id="326" r:id="rId11"/>
    <p:sldId id="270" r:id="rId12"/>
    <p:sldId id="271" r:id="rId13"/>
    <p:sldId id="328" r:id="rId14"/>
    <p:sldId id="266" r:id="rId15"/>
    <p:sldId id="268" r:id="rId16"/>
    <p:sldId id="267" r:id="rId17"/>
    <p:sldId id="260" r:id="rId18"/>
    <p:sldId id="284" r:id="rId19"/>
    <p:sldId id="285" r:id="rId20"/>
    <p:sldId id="287" r:id="rId21"/>
    <p:sldId id="283" r:id="rId22"/>
    <p:sldId id="282" r:id="rId23"/>
    <p:sldId id="288" r:id="rId24"/>
    <p:sldId id="289" r:id="rId25"/>
    <p:sldId id="261" r:id="rId26"/>
    <p:sldId id="290" r:id="rId27"/>
    <p:sldId id="292" r:id="rId28"/>
    <p:sldId id="293" r:id="rId29"/>
    <p:sldId id="308" r:id="rId30"/>
    <p:sldId id="294" r:id="rId31"/>
    <p:sldId id="297" r:id="rId32"/>
    <p:sldId id="298" r:id="rId33"/>
    <p:sldId id="327" r:id="rId34"/>
    <p:sldId id="299" r:id="rId35"/>
    <p:sldId id="262" r:id="rId36"/>
    <p:sldId id="300" r:id="rId37"/>
    <p:sldId id="301" r:id="rId38"/>
    <p:sldId id="302" r:id="rId39"/>
    <p:sldId id="334" r:id="rId40"/>
    <p:sldId id="303" r:id="rId41"/>
    <p:sldId id="304" r:id="rId42"/>
    <p:sldId id="263" r:id="rId43"/>
    <p:sldId id="310" r:id="rId44"/>
    <p:sldId id="309" r:id="rId45"/>
    <p:sldId id="312" r:id="rId46"/>
    <p:sldId id="311" r:id="rId47"/>
    <p:sldId id="264" r:id="rId48"/>
    <p:sldId id="313" r:id="rId49"/>
    <p:sldId id="332" r:id="rId50"/>
    <p:sldId id="314" r:id="rId51"/>
    <p:sldId id="317" r:id="rId52"/>
    <p:sldId id="316" r:id="rId53"/>
    <p:sldId id="325" r:id="rId54"/>
    <p:sldId id="331" r:id="rId55"/>
    <p:sldId id="330" r:id="rId56"/>
    <p:sldId id="315" r:id="rId57"/>
    <p:sldId id="265" r:id="rId58"/>
    <p:sldId id="306" r:id="rId59"/>
    <p:sldId id="321" r:id="rId60"/>
    <p:sldId id="305" r:id="rId61"/>
    <p:sldId id="333" r:id="rId62"/>
    <p:sldId id="280" r:id="rId63"/>
    <p:sldId id="318" r:id="rId64"/>
    <p:sldId id="322" r:id="rId65"/>
    <p:sldId id="324" r:id="rId66"/>
    <p:sldId id="323" r:id="rId67"/>
    <p:sldId id="276" r:id="rId68"/>
    <p:sldId id="307" r:id="rId69"/>
    <p:sldId id="274" r:id="rId70"/>
    <p:sldId id="257" r:id="rId71"/>
    <p:sldId id="296" r:id="rId72"/>
    <p:sldId id="273" r:id="rId73"/>
    <p:sldId id="295" r:id="rId74"/>
    <p:sldId id="320" r:id="rId75"/>
    <p:sldId id="336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D85C"/>
    <a:srgbClr val="DDB329"/>
    <a:srgbClr val="BBA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6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05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Relationship Id="rId2" Type="http://schemas.openxmlformats.org/officeDocument/2006/relationships/image" Target="../media/image8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0FD71-063D-D747-85B9-4145B50E1054}" type="datetimeFigureOut">
              <a:rPr lang="en-US" smtClean="0"/>
              <a:t>6/25/13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3DF0E-4CE2-FE4F-B3DF-03200BD36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57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ACC0D-EBA1-0840-83FA-EB8F068599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10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5FC8AC-1F97-C741-ABB4-6E6309EF49B7}" type="slidenum">
              <a:rPr lang="en-US"/>
              <a:pPr/>
              <a:t>21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SUSY must be broken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9BA48-0E60-DB46-9C9A-2437F4176D21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23E5F-2FF8-43C6-BDB5-E4BA530DFBC5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975AF9-F449-4AD4-A295-D78FBCF3A708}" type="slidenum">
              <a:rPr lang="en-US">
                <a:solidFill>
                  <a:srgbClr val="000000"/>
                </a:solidFill>
              </a:rPr>
              <a:pPr eaLnBrk="1" hangingPunct="1"/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4D4D6D-EF92-FE4C-9833-60949B8FF719}" type="slidenum">
              <a:rPr lang="en-US"/>
              <a:pPr/>
              <a:t>67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62850B-3B17-5A4D-B356-437264957CE4}" type="slidenum">
              <a:rPr lang="en-US"/>
              <a:pPr/>
              <a:t>69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ACC0D-EBA1-0840-83FA-EB8F0685995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1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5907-C9D6-D247-AC99-8F6258A2946C}" type="datetimeFigureOut">
              <a:rPr lang="en-US" smtClean="0"/>
              <a:t>6/25/13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557-8A61-7347-9A68-ED018C5F4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8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5907-C9D6-D247-AC99-8F6258A2946C}" type="datetimeFigureOut">
              <a:rPr lang="en-US" smtClean="0"/>
              <a:t>6/25/13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557-8A61-7347-9A68-ED018C5F4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52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5907-C9D6-D247-AC99-8F6258A2946C}" type="datetimeFigureOut">
              <a:rPr lang="en-US" smtClean="0"/>
              <a:t>6/25/13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557-8A61-7347-9A68-ED018C5F4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97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5907-C9D6-D247-AC99-8F6258A2946C}" type="datetimeFigureOut">
              <a:rPr lang="en-US" smtClean="0"/>
              <a:t>6/25/13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557-8A61-7347-9A68-ED018C5F4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60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5907-C9D6-D247-AC99-8F6258A2946C}" type="datetimeFigureOut">
              <a:rPr lang="en-US" smtClean="0"/>
              <a:t>6/25/13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557-8A61-7347-9A68-ED018C5F4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51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5907-C9D6-D247-AC99-8F6258A2946C}" type="datetimeFigureOut">
              <a:rPr lang="en-US" smtClean="0"/>
              <a:t>6/25/13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557-8A61-7347-9A68-ED018C5F4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0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5907-C9D6-D247-AC99-8F6258A2946C}" type="datetimeFigureOut">
              <a:rPr lang="en-US" smtClean="0"/>
              <a:t>6/25/13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557-8A61-7347-9A68-ED018C5F4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8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5907-C9D6-D247-AC99-8F6258A2946C}" type="datetimeFigureOut">
              <a:rPr lang="en-US" smtClean="0"/>
              <a:t>6/25/13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557-8A61-7347-9A68-ED018C5F4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7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5907-C9D6-D247-AC99-8F6258A2946C}" type="datetimeFigureOut">
              <a:rPr lang="en-US" smtClean="0"/>
              <a:t>6/25/13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557-8A61-7347-9A68-ED018C5F4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52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5907-C9D6-D247-AC99-8F6258A2946C}" type="datetimeFigureOut">
              <a:rPr lang="en-US" smtClean="0"/>
              <a:t>6/25/13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557-8A61-7347-9A68-ED018C5F4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92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5907-C9D6-D247-AC99-8F6258A2946C}" type="datetimeFigureOut">
              <a:rPr lang="en-US" smtClean="0"/>
              <a:t>6/25/13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557-8A61-7347-9A68-ED018C5F4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5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F5907-C9D6-D247-AC99-8F6258A2946C}" type="datetimeFigureOut">
              <a:rPr lang="en-US" smtClean="0"/>
              <a:t>6/25/13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FF557-8A61-7347-9A68-ED018C5F4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5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.png"/><Relationship Id="rId9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61.png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60.emf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86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87.emf"/><Relationship Id="rId7" Type="http://schemas.openxmlformats.org/officeDocument/2006/relationships/image" Target="../media/image88.emf"/><Relationship Id="rId8" Type="http://schemas.openxmlformats.org/officeDocument/2006/relationships/image" Target="../media/image8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hyperlink" Target="http://dx.doi.org/10.1103/PhysRevLett.109.26180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hyperlink" Target="http://arXiv.org/abs/arXiv:1206.2913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28.png"/><Relationship Id="rId5" Type="http://schemas.openxmlformats.org/officeDocument/2006/relationships/image" Target="../media/image12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png"/><Relationship Id="rId3" Type="http://schemas.openxmlformats.org/officeDocument/2006/relationships/image" Target="../media/image13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gif"/><Relationship Id="rId4" Type="http://schemas.openxmlformats.org/officeDocument/2006/relationships/image" Target="../media/image143.gif"/><Relationship Id="rId5" Type="http://schemas.openxmlformats.org/officeDocument/2006/relationships/image" Target="../media/image144.jpeg"/><Relationship Id="rId6" Type="http://schemas.openxmlformats.org/officeDocument/2006/relationships/image" Target="../media/image145.gif"/><Relationship Id="rId7" Type="http://schemas.openxmlformats.org/officeDocument/2006/relationships/image" Target="../media/image14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20" Type="http://schemas.openxmlformats.org/officeDocument/2006/relationships/image" Target="../media/image30.e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31.emf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27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28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29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25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26.emf"/><Relationship Id="rId8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oleObject" Target="../embeddings/oleObject13.bin"/><Relationship Id="rId8" Type="http://schemas.openxmlformats.org/officeDocument/2006/relationships/image" Target="../media/image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71.png"/><Relationship Id="rId7" Type="http://schemas.openxmlformats.org/officeDocument/2006/relationships/image" Target="../media/image172.png"/><Relationship Id="rId8" Type="http://schemas.openxmlformats.org/officeDocument/2006/relationships/image" Target="../media/image173.png"/><Relationship Id="rId9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gif"/><Relationship Id="rId3" Type="http://schemas.openxmlformats.org/officeDocument/2006/relationships/image" Target="../media/image17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8473"/>
            <a:ext cx="7772400" cy="87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From HERA to the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LHeC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8097" y="1127199"/>
            <a:ext cx="4632548" cy="5570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Deep Inelastic Scattering</a:t>
            </a:r>
          </a:p>
          <a:p>
            <a:pPr algn="ctr"/>
            <a:r>
              <a:rPr lang="en-US" sz="2000" dirty="0" smtClean="0"/>
              <a:t>QCD and </a:t>
            </a:r>
            <a:r>
              <a:rPr lang="en-US" sz="2000" dirty="0"/>
              <a:t>E</a:t>
            </a:r>
            <a:r>
              <a:rPr lang="en-US" sz="2000" dirty="0" smtClean="0"/>
              <a:t>lectroweak Physics</a:t>
            </a:r>
          </a:p>
          <a:p>
            <a:pPr algn="ctr"/>
            <a:r>
              <a:rPr lang="en-US" sz="2000" dirty="0" smtClean="0"/>
              <a:t>Nuclear Physics</a:t>
            </a:r>
          </a:p>
          <a:p>
            <a:pPr algn="ctr"/>
            <a:r>
              <a:rPr lang="en-US" sz="2000" dirty="0" smtClean="0"/>
              <a:t>New Physics: </a:t>
            </a:r>
            <a:r>
              <a:rPr lang="en-US" sz="2000" dirty="0" err="1" smtClean="0"/>
              <a:t>ep</a:t>
            </a:r>
            <a:r>
              <a:rPr lang="en-US" sz="2000" dirty="0" smtClean="0"/>
              <a:t> and </a:t>
            </a:r>
            <a:r>
              <a:rPr lang="en-US" sz="2000" dirty="0" err="1" smtClean="0"/>
              <a:t>pp</a:t>
            </a:r>
            <a:r>
              <a:rPr lang="en-US" sz="2000" dirty="0" smtClean="0"/>
              <a:t> at the LHC</a:t>
            </a:r>
          </a:p>
          <a:p>
            <a:pPr algn="ctr"/>
            <a:r>
              <a:rPr lang="en-US" sz="2000" dirty="0" smtClean="0"/>
              <a:t>Higgs with the </a:t>
            </a:r>
            <a:r>
              <a:rPr lang="en-US" sz="2000" dirty="0" err="1" smtClean="0"/>
              <a:t>LHeC</a:t>
            </a:r>
            <a:endParaRPr lang="en-US" sz="2000" dirty="0" smtClean="0"/>
          </a:p>
          <a:p>
            <a:pPr algn="ctr"/>
            <a:r>
              <a:rPr lang="en-US" sz="2000" dirty="0" smtClean="0"/>
              <a:t>Accelerator and Detector Design</a:t>
            </a:r>
          </a:p>
          <a:p>
            <a:pPr algn="ctr"/>
            <a:r>
              <a:rPr lang="en-US" sz="2000" dirty="0" smtClean="0"/>
              <a:t>Prospects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Max Klein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Colloquium at Mainz, Germany, June 25</a:t>
            </a:r>
            <a:r>
              <a:rPr lang="en-US" baseline="30000" dirty="0" smtClean="0"/>
              <a:t>th</a:t>
            </a:r>
            <a:r>
              <a:rPr lang="en-US" dirty="0" smtClean="0"/>
              <a:t>, 2013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298" y="5036975"/>
            <a:ext cx="1181415" cy="728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207" y="4827111"/>
            <a:ext cx="693241" cy="1108002"/>
          </a:xfrm>
          <a:prstGeom prst="rect">
            <a:avLst/>
          </a:prstGeom>
        </p:spPr>
      </p:pic>
      <p:pic>
        <p:nvPicPr>
          <p:cNvPr id="7" name="Picture 6" descr="liv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833" y="4214647"/>
            <a:ext cx="1740929" cy="437870"/>
          </a:xfrm>
          <a:prstGeom prst="rect">
            <a:avLst/>
          </a:prstGeom>
        </p:spPr>
      </p:pic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010381"/>
              </p:ext>
            </p:extLst>
          </p:nvPr>
        </p:nvGraphicFramePr>
        <p:xfrm>
          <a:off x="2496577" y="5023186"/>
          <a:ext cx="905609" cy="715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7" name="CorelPhotoPaint.Image.10" r:id="rId7" imgW="193319" imgH="140759" progId="CorelPhotoPaint.Image.10">
                  <p:embed/>
                </p:oleObj>
              </mc:Choice>
              <mc:Fallback>
                <p:oleObj name="CorelPhotoPaint.Image.10" r:id="rId7" imgW="193319" imgH="140759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6577" y="5023186"/>
                        <a:ext cx="905609" cy="715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95712" y="5776102"/>
            <a:ext cx="198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373D5"/>
                </a:solidFill>
              </a:rPr>
              <a:t>http://</a:t>
            </a:r>
            <a:r>
              <a:rPr lang="en-US" dirty="0" err="1" smtClean="0">
                <a:solidFill>
                  <a:srgbClr val="4373D5"/>
                </a:solidFill>
              </a:rPr>
              <a:t>cern.ch</a:t>
            </a:r>
            <a:r>
              <a:rPr lang="en-US" dirty="0" smtClean="0">
                <a:solidFill>
                  <a:srgbClr val="4373D5"/>
                </a:solidFill>
              </a:rPr>
              <a:t>/</a:t>
            </a:r>
            <a:r>
              <a:rPr lang="en-US" dirty="0" err="1" smtClean="0">
                <a:solidFill>
                  <a:srgbClr val="4373D5"/>
                </a:solidFill>
              </a:rPr>
              <a:t>lhec</a:t>
            </a:r>
            <a:endParaRPr lang="en-US" dirty="0">
              <a:solidFill>
                <a:srgbClr val="4373D5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0800"/>
            <a:ext cx="9144000" cy="674354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143670" y="293419"/>
            <a:ext cx="6911089" cy="561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From HERA to the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</a:rPr>
              <a:t>LHeC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78097" y="1094075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smtClean="0"/>
              <a:t>Deep Inelastic Scattering</a:t>
            </a:r>
          </a:p>
          <a:p>
            <a:pPr algn="ctr"/>
            <a:r>
              <a:rPr lang="en-US" sz="1600" dirty="0" smtClean="0"/>
              <a:t>QCD and Electroweak Physics</a:t>
            </a:r>
          </a:p>
          <a:p>
            <a:pPr algn="ctr"/>
            <a:r>
              <a:rPr lang="en-US" sz="1600" dirty="0" smtClean="0"/>
              <a:t>Nuclear Physics</a:t>
            </a:r>
          </a:p>
          <a:p>
            <a:pPr algn="ctr"/>
            <a:r>
              <a:rPr lang="en-US" sz="1600" dirty="0" smtClean="0"/>
              <a:t>New Physics: </a:t>
            </a:r>
            <a:r>
              <a:rPr lang="en-US" sz="1600" dirty="0" err="1" smtClean="0"/>
              <a:t>ep</a:t>
            </a:r>
            <a:r>
              <a:rPr lang="en-US" sz="1600" dirty="0" smtClean="0"/>
              <a:t> and </a:t>
            </a:r>
            <a:r>
              <a:rPr lang="en-US" sz="1600" dirty="0" err="1" smtClean="0"/>
              <a:t>pp</a:t>
            </a:r>
            <a:r>
              <a:rPr lang="en-US" sz="1600" dirty="0" smtClean="0"/>
              <a:t> at the LHC</a:t>
            </a:r>
          </a:p>
          <a:p>
            <a:pPr algn="ctr"/>
            <a:r>
              <a:rPr lang="en-US" sz="1600" dirty="0" smtClean="0"/>
              <a:t>Higgs with the </a:t>
            </a:r>
            <a:r>
              <a:rPr lang="en-US" sz="1600" dirty="0" err="1" smtClean="0"/>
              <a:t>LHeC</a:t>
            </a:r>
            <a:endParaRPr lang="en-US" sz="1600" dirty="0" smtClean="0"/>
          </a:p>
          <a:p>
            <a:pPr algn="ctr"/>
            <a:r>
              <a:rPr lang="en-US" sz="1600" dirty="0" smtClean="0"/>
              <a:t>Accelerator and Detector Design</a:t>
            </a:r>
          </a:p>
          <a:p>
            <a:pPr algn="ctr"/>
            <a:r>
              <a:rPr lang="en-US" sz="1600" dirty="0" smtClean="0"/>
              <a:t>Prospects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755269" y="5674478"/>
            <a:ext cx="6072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Max Klein – University of Liverpool</a:t>
            </a:r>
          </a:p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Colloquium at Mainz, Gutenberg University , 25</a:t>
            </a:r>
            <a:r>
              <a:rPr lang="en-US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of June, 2013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3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1146"/>
            <a:ext cx="7772400" cy="72792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HERA: Discovery of the Rise of F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Towards Low x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43" y="999068"/>
            <a:ext cx="7115140" cy="49746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5873124"/>
            <a:ext cx="3737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H1 Collaboration,     </a:t>
            </a:r>
            <a:r>
              <a:rPr lang="en-US" sz="1400" dirty="0" err="1" smtClean="0"/>
              <a:t>Nucl</a:t>
            </a:r>
            <a:r>
              <a:rPr lang="en-US" sz="1400" dirty="0" smtClean="0"/>
              <a:t>. Phys. B407 (1993) 515        </a:t>
            </a:r>
          </a:p>
          <a:p>
            <a:r>
              <a:rPr lang="en-US" sz="1400" dirty="0" smtClean="0"/>
              <a:t>ZEUS Collaboration,  Phys.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B316( 1993) 412 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928925" y="5826957"/>
            <a:ext cx="2972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Not too steep, not flat (</a:t>
            </a:r>
            <a:r>
              <a:rPr lang="en-US" sz="1600" dirty="0" err="1" smtClean="0"/>
              <a:t>Regge</a:t>
            </a:r>
            <a:r>
              <a:rPr lang="en-US" sz="1600" dirty="0" smtClean="0"/>
              <a:t>)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n accord with 1974 expectation</a:t>
            </a:r>
          </a:p>
          <a:p>
            <a:r>
              <a:rPr lang="en-US" sz="1600" dirty="0" smtClean="0"/>
              <a:t>hidden in pioneering </a:t>
            </a:r>
            <a:r>
              <a:rPr lang="en-US" sz="1600" dirty="0" err="1" smtClean="0"/>
              <a:t>pQCD</a:t>
            </a:r>
            <a:r>
              <a:rPr lang="en-US" sz="1600" dirty="0" smtClean="0"/>
              <a:t> paper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8472" y="6517332"/>
            <a:ext cx="1337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 years ago..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071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444" y="0"/>
            <a:ext cx="7772400" cy="69573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HERA’s Legacy I - Achievements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469" y="695740"/>
            <a:ext cx="4155088" cy="3840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339" y="6411195"/>
            <a:ext cx="7654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M.Klein</a:t>
            </a:r>
            <a:r>
              <a:rPr lang="en-US" sz="1200" dirty="0" smtClean="0"/>
              <a:t>, </a:t>
            </a:r>
            <a:r>
              <a:rPr lang="en-US" sz="1200" dirty="0" err="1" smtClean="0"/>
              <a:t>R.Yoshida</a:t>
            </a:r>
            <a:r>
              <a:rPr lang="en-US" sz="1200" dirty="0" smtClean="0"/>
              <a:t>:  </a:t>
            </a:r>
            <a:r>
              <a:rPr lang="en-US" sz="1200" b="1" dirty="0" smtClean="0"/>
              <a:t>Collider Physics at HERA </a:t>
            </a:r>
            <a:r>
              <a:rPr lang="en-US" sz="1200" dirty="0" err="1" smtClean="0"/>
              <a:t>Prog.Part.Nucl.Phys</a:t>
            </a:r>
            <a:r>
              <a:rPr lang="en-US" sz="1200" dirty="0"/>
              <a:t>. 61 (2008) 343-</a:t>
            </a:r>
            <a:r>
              <a:rPr lang="en-US" sz="1200" dirty="0" smtClean="0"/>
              <a:t>393 and recent H1,ZEUS results</a:t>
            </a:r>
          </a:p>
          <a:p>
            <a:r>
              <a:rPr lang="en-US" sz="1200" dirty="0" smtClean="0"/>
              <a:t>A Recent review of </a:t>
            </a:r>
            <a:r>
              <a:rPr lang="en-US" sz="1200" b="1" dirty="0" smtClean="0"/>
              <a:t>The Theory of Deep Inelastic Scattering</a:t>
            </a:r>
            <a:r>
              <a:rPr lang="en-US" sz="1200" dirty="0" smtClean="0"/>
              <a:t>: </a:t>
            </a:r>
            <a:r>
              <a:rPr lang="en-US" sz="1200" dirty="0" err="1" smtClean="0"/>
              <a:t>J.Bluemlein</a:t>
            </a:r>
            <a:r>
              <a:rPr lang="en-US" sz="1200" dirty="0" smtClean="0"/>
              <a:t> arXiv:1208.6087  </a:t>
            </a:r>
            <a:r>
              <a:rPr lang="en-US" sz="1200" dirty="0" err="1" smtClean="0"/>
              <a:t>ProgPartNuclPhys</a:t>
            </a:r>
            <a:r>
              <a:rPr lang="en-US" sz="1200" dirty="0" smtClean="0"/>
              <a:t> 69(2013)28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154130" y="4536495"/>
            <a:ext cx="2650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rises towards low </a:t>
            </a:r>
            <a:r>
              <a:rPr lang="en-US" sz="1400" dirty="0" err="1" smtClean="0"/>
              <a:t>x</a:t>
            </a:r>
            <a:r>
              <a:rPr lang="en-US" sz="1400" dirty="0" smtClean="0"/>
              <a:t>, and </a:t>
            </a:r>
            <a:r>
              <a:rPr lang="en-US" sz="1400" dirty="0" err="1" smtClean="0"/>
              <a:t>xg</a:t>
            </a:r>
            <a:r>
              <a:rPr lang="en-US" sz="1400" dirty="0" smtClean="0"/>
              <a:t> too. </a:t>
            </a:r>
          </a:p>
          <a:p>
            <a:r>
              <a:rPr lang="en-US" sz="1400" dirty="0" smtClean="0"/>
              <a:t>Parton evolution - QCD to NNLO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36" y="695740"/>
            <a:ext cx="4168888" cy="38407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9187" y="4536495"/>
            <a:ext cx="3601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weak and electromagnetic interactions reach similar strength when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≥ M</a:t>
            </a:r>
            <a:r>
              <a:rPr lang="en-US" sz="1400" baseline="30000" dirty="0" smtClean="0"/>
              <a:t>2</a:t>
            </a:r>
            <a:r>
              <a:rPr lang="en-US" sz="1400" baseline="-25000" dirty="0" smtClean="0"/>
              <a:t>W,Z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2269" y="5205655"/>
            <a:ext cx="7738575" cy="1169551"/>
          </a:xfrm>
          <a:prstGeom prst="rect">
            <a:avLst/>
          </a:prstGeom>
          <a:noFill/>
          <a:ln w="3175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Measurements on </a:t>
            </a:r>
            <a:r>
              <a:rPr lang="en-US" sz="1400" dirty="0" err="1" smtClean="0"/>
              <a:t>α</a:t>
            </a:r>
            <a:r>
              <a:rPr lang="en-US" sz="1400" baseline="-25000" dirty="0" err="1" smtClean="0"/>
              <a:t>s</a:t>
            </a:r>
            <a:r>
              <a:rPr lang="en-US" sz="1400" dirty="0" smtClean="0"/>
              <a:t>, Basic tests of QCD: longitudinal structure function, jet production, </a:t>
            </a:r>
            <a:r>
              <a:rPr lang="en-US" sz="1400" dirty="0" err="1" smtClean="0"/>
              <a:t>γ</a:t>
            </a:r>
            <a:r>
              <a:rPr lang="en-US" sz="1400" dirty="0" smtClean="0"/>
              <a:t> structure </a:t>
            </a:r>
          </a:p>
          <a:p>
            <a:r>
              <a:rPr lang="en-US" sz="1400" dirty="0" smtClean="0"/>
              <a:t>Some 10% of the cross section is diffractive (</a:t>
            </a:r>
            <a:r>
              <a:rPr lang="en-US" sz="1400" dirty="0" err="1" smtClean="0"/>
              <a:t>ep</a:t>
            </a:r>
            <a:r>
              <a:rPr lang="en-US" sz="1400" dirty="0" smtClean="0"/>
              <a:t>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err="1" smtClean="0">
                <a:sym typeface="Wingdings"/>
              </a:rPr>
              <a:t>eXp</a:t>
            </a:r>
            <a:r>
              <a:rPr lang="en-US" sz="1400" dirty="0" smtClean="0">
                <a:sym typeface="Wingdings"/>
              </a:rPr>
              <a:t>) : </a:t>
            </a:r>
            <a:r>
              <a:rPr lang="en-US" sz="1400" b="1" dirty="0" smtClean="0">
                <a:sym typeface="Wingdings"/>
              </a:rPr>
              <a:t>diffractive </a:t>
            </a:r>
            <a:r>
              <a:rPr lang="en-US" sz="1400" b="1" dirty="0" err="1" smtClean="0">
                <a:sym typeface="Wingdings"/>
              </a:rPr>
              <a:t>partons</a:t>
            </a:r>
            <a:r>
              <a:rPr lang="en-US" sz="1400" b="1" dirty="0" smtClean="0">
                <a:sym typeface="Wingdings"/>
              </a:rPr>
              <a:t>; </a:t>
            </a:r>
            <a:r>
              <a:rPr lang="en-US" sz="1400" b="1" dirty="0" err="1" smtClean="0">
                <a:sym typeface="Wingdings"/>
              </a:rPr>
              <a:t>c,b</a:t>
            </a:r>
            <a:r>
              <a:rPr lang="en-US" sz="1400" b="1" dirty="0" smtClean="0">
                <a:sym typeface="Wingdings"/>
              </a:rPr>
              <a:t> quark distributions</a:t>
            </a:r>
          </a:p>
          <a:p>
            <a:r>
              <a:rPr lang="en-US" sz="1400" b="1" dirty="0" smtClean="0">
                <a:sym typeface="Wingdings"/>
              </a:rPr>
              <a:t>New concepts: </a:t>
            </a:r>
            <a:r>
              <a:rPr lang="en-US" sz="1400" b="1" dirty="0" err="1" smtClean="0">
                <a:sym typeface="Wingdings"/>
              </a:rPr>
              <a:t>unintegrated</a:t>
            </a:r>
            <a:r>
              <a:rPr lang="en-US" sz="1400" b="1" dirty="0" smtClean="0">
                <a:sym typeface="Wingdings"/>
              </a:rPr>
              <a:t> </a:t>
            </a:r>
            <a:r>
              <a:rPr lang="en-US" sz="1400" b="1" dirty="0" err="1" smtClean="0">
                <a:sym typeface="Wingdings"/>
              </a:rPr>
              <a:t>parton</a:t>
            </a:r>
            <a:r>
              <a:rPr lang="en-US" sz="1400" b="1" dirty="0" smtClean="0">
                <a:sym typeface="Wingdings"/>
              </a:rPr>
              <a:t> distributions (</a:t>
            </a:r>
            <a:r>
              <a:rPr lang="en-US" sz="1400" b="1" dirty="0" err="1" smtClean="0">
                <a:sym typeface="Wingdings"/>
              </a:rPr>
              <a:t>k</a:t>
            </a:r>
            <a:r>
              <a:rPr lang="en-US" sz="1400" b="1" baseline="-25000" dirty="0" err="1" smtClean="0">
                <a:sym typeface="Wingdings"/>
              </a:rPr>
              <a:t>T</a:t>
            </a:r>
            <a:r>
              <a:rPr lang="en-US" sz="1400" b="1" dirty="0" smtClean="0">
                <a:sym typeface="Wingdings"/>
              </a:rPr>
              <a:t>) , </a:t>
            </a:r>
            <a:r>
              <a:rPr lang="en-US" sz="1400" b="1" dirty="0" err="1" smtClean="0">
                <a:sym typeface="Wingdings"/>
              </a:rPr>
              <a:t>generalised</a:t>
            </a:r>
            <a:r>
              <a:rPr lang="en-US" sz="1400" b="1" dirty="0" smtClean="0">
                <a:sym typeface="Wingdings"/>
              </a:rPr>
              <a:t> </a:t>
            </a:r>
            <a:r>
              <a:rPr lang="en-US" sz="1400" b="1" dirty="0" err="1" smtClean="0">
                <a:sym typeface="Wingdings"/>
              </a:rPr>
              <a:t>parton</a:t>
            </a:r>
            <a:r>
              <a:rPr lang="en-US" sz="1400" b="1" dirty="0" smtClean="0">
                <a:sym typeface="Wingdings"/>
              </a:rPr>
              <a:t> distributions (DVCS), PDFs</a:t>
            </a:r>
          </a:p>
          <a:p>
            <a:r>
              <a:rPr lang="en-US" sz="1400" dirty="0" smtClean="0">
                <a:sym typeface="Wingdings"/>
              </a:rPr>
              <a:t>New limits for </a:t>
            </a:r>
            <a:r>
              <a:rPr lang="en-US" sz="1400" dirty="0" err="1" smtClean="0">
                <a:sym typeface="Wingdings"/>
              </a:rPr>
              <a:t>leptoquarks</a:t>
            </a:r>
            <a:r>
              <a:rPr lang="en-US" sz="1400" dirty="0" smtClean="0">
                <a:sym typeface="Wingdings"/>
              </a:rPr>
              <a:t>, excited electrons and neutrinos, quark substructure, RPV SUSY</a:t>
            </a:r>
          </a:p>
          <a:p>
            <a:r>
              <a:rPr lang="en-US" sz="1400" b="1" dirty="0" smtClean="0">
                <a:sym typeface="Wingdings"/>
              </a:rPr>
              <a:t>Interpretation of  </a:t>
            </a:r>
            <a:r>
              <a:rPr lang="en-US" sz="1400" dirty="0" err="1" smtClean="0">
                <a:sym typeface="Wingdings"/>
              </a:rPr>
              <a:t>Tevatron+LHC</a:t>
            </a:r>
            <a:r>
              <a:rPr lang="en-US" sz="1400" dirty="0" smtClean="0">
                <a:sym typeface="Wingdings"/>
              </a:rPr>
              <a:t> measurements (high Et jet excess, M</a:t>
            </a:r>
            <a:r>
              <a:rPr lang="en-US" sz="1400" baseline="-25000" dirty="0" smtClean="0">
                <a:sym typeface="Wingdings"/>
              </a:rPr>
              <a:t>W</a:t>
            </a:r>
            <a:r>
              <a:rPr lang="en-US" sz="1400" dirty="0" smtClean="0">
                <a:sym typeface="Wingdings"/>
              </a:rPr>
              <a:t>, searches,</a:t>
            </a:r>
            <a:r>
              <a:rPr lang="en-US" sz="1400" b="1" dirty="0" smtClean="0">
                <a:sym typeface="Wingdings"/>
              </a:rPr>
              <a:t> Higgs</a:t>
            </a:r>
            <a:r>
              <a:rPr lang="en-US" sz="1400" dirty="0" smtClean="0">
                <a:sym typeface="Wingdings"/>
              </a:rPr>
              <a:t>, ..)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7989427" y="5628619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0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0800"/>
            <a:ext cx="7772400" cy="67489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HERA’s Legacy II – Open Questions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352964" y="1899032"/>
            <a:ext cx="6295639" cy="3693319"/>
          </a:xfrm>
          <a:prstGeom prst="rect">
            <a:avLst/>
          </a:prstGeom>
          <a:solidFill>
            <a:srgbClr val="008000">
              <a:alpha val="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Test of the </a:t>
            </a:r>
            <a:r>
              <a:rPr lang="en-US" dirty="0" err="1" smtClean="0"/>
              <a:t>isospin</a:t>
            </a:r>
            <a:r>
              <a:rPr lang="en-US" dirty="0" smtClean="0"/>
              <a:t> symmetry (u-d) with </a:t>
            </a:r>
            <a:r>
              <a:rPr lang="en-US" dirty="0" err="1" smtClean="0"/>
              <a:t>eD</a:t>
            </a:r>
            <a:r>
              <a:rPr lang="en-US" dirty="0" smtClean="0"/>
              <a:t>            - no deuterons</a:t>
            </a:r>
          </a:p>
          <a:p>
            <a:r>
              <a:rPr lang="en-US" dirty="0" smtClean="0"/>
              <a:t>Investigation of the q-g dynamics in nuclei             - no time for </a:t>
            </a:r>
            <a:r>
              <a:rPr lang="en-US" dirty="0" err="1" smtClean="0"/>
              <a:t>eA</a:t>
            </a:r>
            <a:endParaRPr lang="en-US" dirty="0" smtClean="0"/>
          </a:p>
          <a:p>
            <a:r>
              <a:rPr lang="en-US" dirty="0" smtClean="0"/>
              <a:t>Verification of saturation prediction at low x         -  too low s</a:t>
            </a:r>
          </a:p>
          <a:p>
            <a:r>
              <a:rPr lang="en-US" dirty="0" smtClean="0"/>
              <a:t>Measurement of the strange quark distribution  </a:t>
            </a:r>
            <a:r>
              <a:rPr lang="en-US" dirty="0"/>
              <a:t> </a:t>
            </a:r>
            <a:r>
              <a:rPr lang="en-US" dirty="0" smtClean="0"/>
              <a:t> - too low L</a:t>
            </a:r>
          </a:p>
          <a:p>
            <a:r>
              <a:rPr lang="en-US" dirty="0" smtClean="0"/>
              <a:t>Discovery of Higgs in WW fusion in CC </a:t>
            </a:r>
            <a:r>
              <a:rPr lang="en-US" dirty="0"/>
              <a:t> </a:t>
            </a:r>
            <a:r>
              <a:rPr lang="en-US" dirty="0" smtClean="0"/>
              <a:t>    -  cross section ~0.5fb</a:t>
            </a:r>
          </a:p>
          <a:p>
            <a:r>
              <a:rPr lang="en-US" dirty="0" smtClean="0"/>
              <a:t>Study of top quark distribution in the proton       - too low energy</a:t>
            </a:r>
          </a:p>
          <a:p>
            <a:r>
              <a:rPr lang="en-US" dirty="0" smtClean="0"/>
              <a:t>Precise measurement of F</a:t>
            </a:r>
            <a:r>
              <a:rPr lang="en-US" baseline="-25000" dirty="0" smtClean="0"/>
              <a:t>L                           </a:t>
            </a:r>
            <a:r>
              <a:rPr lang="en-US" dirty="0" smtClean="0"/>
              <a:t>- too short running time left</a:t>
            </a:r>
          </a:p>
          <a:p>
            <a:r>
              <a:rPr lang="en-US" dirty="0" smtClean="0"/>
              <a:t>Resolving d/u question at large </a:t>
            </a:r>
            <a:r>
              <a:rPr lang="en-US" dirty="0" err="1" smtClean="0"/>
              <a:t>Bjorken</a:t>
            </a:r>
            <a:r>
              <a:rPr lang="en-US" dirty="0" smtClean="0"/>
              <a:t> x                - too low L</a:t>
            </a:r>
          </a:p>
          <a:p>
            <a:r>
              <a:rPr lang="en-US" dirty="0" smtClean="0"/>
              <a:t>Determination of gluon distribution at hi/lo x      - too small range</a:t>
            </a:r>
          </a:p>
          <a:p>
            <a:r>
              <a:rPr lang="en-US" dirty="0" smtClean="0"/>
              <a:t>High precision measurement of α</a:t>
            </a:r>
            <a:r>
              <a:rPr lang="en-US" baseline="-25000" dirty="0" smtClean="0"/>
              <a:t>s</a:t>
            </a:r>
            <a:r>
              <a:rPr lang="en-US" dirty="0" smtClean="0"/>
              <a:t>      - overall not precise enough</a:t>
            </a:r>
          </a:p>
          <a:p>
            <a:r>
              <a:rPr lang="en-US" dirty="0" smtClean="0"/>
              <a:t>Discovering </a:t>
            </a:r>
            <a:r>
              <a:rPr lang="en-US" dirty="0" err="1" smtClean="0"/>
              <a:t>instantons</a:t>
            </a:r>
            <a:r>
              <a:rPr lang="en-US" dirty="0" smtClean="0"/>
              <a:t>, </a:t>
            </a:r>
            <a:r>
              <a:rPr lang="en-US" dirty="0" err="1" smtClean="0"/>
              <a:t>odderons</a:t>
            </a:r>
            <a:r>
              <a:rPr lang="en-US" dirty="0" smtClean="0"/>
              <a:t>                  - don’t know why not</a:t>
            </a:r>
          </a:p>
          <a:p>
            <a:r>
              <a:rPr lang="en-US" dirty="0" smtClean="0"/>
              <a:t>Finding RPV SUSY and/or  </a:t>
            </a:r>
            <a:r>
              <a:rPr lang="en-US" dirty="0" err="1" smtClean="0"/>
              <a:t>leptoquarks</a:t>
            </a:r>
            <a:r>
              <a:rPr lang="en-US" dirty="0" smtClean="0"/>
              <a:t>         - may reside higher up</a:t>
            </a:r>
          </a:p>
          <a:p>
            <a:r>
              <a:rPr lang="en-US" dirty="0" smtClean="0"/>
              <a:t>…</a:t>
            </a:r>
            <a:endParaRPr lang="en-US" b="1" dirty="0" smtClean="0"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9025" y="5856941"/>
            <a:ext cx="6189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Need: much higher luminosity, higher energy, nuclear targets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59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Puzzle – charm multi-quark states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4078215" cy="2993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437" y="2746936"/>
            <a:ext cx="3706259" cy="2796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13295" y="5772832"/>
            <a:ext cx="23373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udccbar</a:t>
            </a:r>
            <a:endParaRPr lang="en-US" dirty="0" smtClean="0"/>
          </a:p>
          <a:p>
            <a:r>
              <a:rPr lang="en-US" dirty="0" smtClean="0"/>
              <a:t>BESIII, arXiv:1303.5949</a:t>
            </a:r>
          </a:p>
          <a:p>
            <a:r>
              <a:rPr lang="en-US" dirty="0"/>
              <a:t>a</a:t>
            </a:r>
            <a:r>
              <a:rPr lang="en-US" dirty="0" smtClean="0"/>
              <a:t>lso seen by BELLE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6471" y="4411058"/>
            <a:ext cx="2025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uuddcbar</a:t>
            </a:r>
            <a:endParaRPr lang="en-US" dirty="0" smtClean="0"/>
          </a:p>
          <a:p>
            <a:r>
              <a:rPr lang="en-US" dirty="0" smtClean="0"/>
              <a:t>DESY 04-038 (2004)</a:t>
            </a:r>
          </a:p>
          <a:p>
            <a:r>
              <a:rPr lang="en-US" dirty="0" smtClean="0"/>
              <a:t>Not seen by ZEUS..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251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d_sche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5" y="437444"/>
            <a:ext cx="8088032" cy="5178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465" y="5860368"/>
            <a:ext cx="8303838" cy="923330"/>
          </a:xfrm>
          <a:prstGeom prst="rect">
            <a:avLst/>
          </a:prstGeom>
          <a:noFill/>
          <a:ln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60 </a:t>
            </a:r>
            <a:r>
              <a:rPr lang="en-US" dirty="0" err="1" smtClean="0"/>
              <a:t>GeV</a:t>
            </a:r>
            <a:r>
              <a:rPr lang="en-US" dirty="0" smtClean="0"/>
              <a:t> electron beam energy, L= 10</a:t>
            </a:r>
            <a:r>
              <a:rPr lang="en-US" baseline="30000" dirty="0" smtClean="0"/>
              <a:t>33 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, √s=1.3 </a:t>
            </a:r>
            <a:r>
              <a:rPr lang="en-US" dirty="0" err="1" smtClean="0"/>
              <a:t>TeV</a:t>
            </a:r>
            <a:r>
              <a:rPr lang="en-US" dirty="0" smtClean="0"/>
              <a:t>: Q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max</a:t>
            </a:r>
            <a:r>
              <a:rPr lang="en-US" dirty="0" smtClean="0"/>
              <a:t>= 10</a:t>
            </a:r>
            <a:r>
              <a:rPr lang="en-US" baseline="30000" dirty="0" smtClean="0"/>
              <a:t>6</a:t>
            </a:r>
            <a:r>
              <a:rPr lang="en-US" dirty="0" smtClean="0"/>
              <a:t> GeV</a:t>
            </a:r>
            <a:r>
              <a:rPr lang="en-US" baseline="30000" dirty="0" smtClean="0"/>
              <a:t>2</a:t>
            </a:r>
            <a:r>
              <a:rPr lang="en-US" dirty="0" smtClean="0"/>
              <a:t>, 10</a:t>
            </a:r>
            <a:r>
              <a:rPr lang="en-US" baseline="30000" dirty="0" smtClean="0"/>
              <a:t>-6</a:t>
            </a:r>
            <a:r>
              <a:rPr lang="en-US" dirty="0" smtClean="0"/>
              <a:t> &lt; x&lt; 1</a:t>
            </a:r>
          </a:p>
          <a:p>
            <a:r>
              <a:rPr lang="en-US" dirty="0" smtClean="0"/>
              <a:t>Recirculating </a:t>
            </a:r>
            <a:r>
              <a:rPr lang="en-US" dirty="0" err="1" smtClean="0"/>
              <a:t>linac</a:t>
            </a:r>
            <a:r>
              <a:rPr lang="en-US" dirty="0" smtClean="0"/>
              <a:t> (2 </a:t>
            </a:r>
            <a:r>
              <a:rPr lang="en-US" sz="1400" dirty="0" smtClean="0"/>
              <a:t>*</a:t>
            </a:r>
            <a:r>
              <a:rPr lang="en-US" dirty="0" smtClean="0"/>
              <a:t> 1km, 2*60 cavity </a:t>
            </a:r>
            <a:r>
              <a:rPr lang="en-US" dirty="0" err="1" smtClean="0"/>
              <a:t>cryo</a:t>
            </a:r>
            <a:r>
              <a:rPr lang="en-US" dirty="0" smtClean="0"/>
              <a:t> modules, 3 passes, energy recovery)</a:t>
            </a:r>
          </a:p>
          <a:p>
            <a:r>
              <a:rPr lang="en-US" dirty="0" smtClean="0"/>
              <a:t>Ring-ring as fall back.  “SAPHIRE” 4 pass 80 </a:t>
            </a:r>
            <a:r>
              <a:rPr lang="en-US" dirty="0" err="1" smtClean="0"/>
              <a:t>GeV</a:t>
            </a:r>
            <a:r>
              <a:rPr lang="en-US" dirty="0" smtClean="0"/>
              <a:t> option to do mainly:  </a:t>
            </a:r>
            <a:r>
              <a:rPr lang="en-US" dirty="0" err="1" smtClean="0"/>
              <a:t>γγ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8049090" y="4589010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2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3693" y="310629"/>
            <a:ext cx="7772400" cy="74700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Kinematics - </a:t>
            </a:r>
            <a:r>
              <a:rPr lang="en-US" sz="3200" dirty="0" err="1" smtClean="0"/>
              <a:t>LHeC</a:t>
            </a:r>
            <a:r>
              <a:rPr lang="en-US" sz="3200" dirty="0" smtClean="0"/>
              <a:t> and </a:t>
            </a:r>
            <a:r>
              <a:rPr lang="en-US" sz="3200" dirty="0" smtClean="0">
                <a:solidFill>
                  <a:srgbClr val="008000"/>
                </a:solidFill>
              </a:rPr>
              <a:t>HERA</a:t>
            </a:r>
            <a:endParaRPr lang="en-US" sz="32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893" y="1816474"/>
            <a:ext cx="4417508" cy="3784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14" y="2363023"/>
            <a:ext cx="4174879" cy="3836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0481" y="1493308"/>
            <a:ext cx="3218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 to “saturation” (?) region</a:t>
            </a:r>
          </a:p>
          <a:p>
            <a:r>
              <a:rPr lang="en-US" dirty="0" smtClean="0"/>
              <a:t>in DIS (Q</a:t>
            </a:r>
            <a:r>
              <a:rPr lang="en-US" baseline="30000" dirty="0" smtClean="0"/>
              <a:t>2</a:t>
            </a:r>
            <a:r>
              <a:rPr lang="en-US" dirty="0" smtClean="0"/>
              <a:t> &gt; 1 GeV</a:t>
            </a:r>
            <a:r>
              <a:rPr lang="en-US" baseline="30000" dirty="0" smtClean="0"/>
              <a:t>2</a:t>
            </a:r>
            <a:r>
              <a:rPr lang="en-US" dirty="0" smtClean="0"/>
              <a:t>) and </a:t>
            </a:r>
            <a:r>
              <a:rPr lang="en-US" dirty="0" err="1" smtClean="0"/>
              <a:t>ep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039" y="5600647"/>
            <a:ext cx="38343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Extending beyond  the Fermi scale with</a:t>
            </a:r>
          </a:p>
          <a:p>
            <a:r>
              <a:rPr lang="en-US" dirty="0" smtClean="0"/>
              <a:t>precision Z and W exchange data </a:t>
            </a:r>
            <a:r>
              <a:rPr lang="en-US" dirty="0" smtClean="0">
                <a:sym typeface="Wingdings"/>
              </a:rPr>
              <a:t></a:t>
            </a:r>
            <a:endParaRPr lang="en-US" dirty="0" smtClean="0"/>
          </a:p>
          <a:p>
            <a:r>
              <a:rPr lang="en-US" dirty="0"/>
              <a:t>h</a:t>
            </a:r>
            <a:r>
              <a:rPr lang="en-US" dirty="0" smtClean="0"/>
              <a:t>igh x, top PDF, </a:t>
            </a:r>
            <a:r>
              <a:rPr lang="en-US" dirty="0" err="1" smtClean="0"/>
              <a:t>flavour</a:t>
            </a:r>
            <a:r>
              <a:rPr lang="en-US" dirty="0" smtClean="0"/>
              <a:t> &amp; new physics,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47" y="1242296"/>
            <a:ext cx="3372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Luminosity 100-1000 times higher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3693" y="6191586"/>
            <a:ext cx="406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Forward/backward acceptance to 1/179</a:t>
            </a:r>
            <a:r>
              <a:rPr lang="en-US" baseline="30000" dirty="0" smtClean="0"/>
              <a:t>o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829148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5041" y="338439"/>
            <a:ext cx="71499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Summary of the </a:t>
            </a:r>
            <a:r>
              <a:rPr lang="en-US" sz="3200" dirty="0" err="1" smtClean="0">
                <a:solidFill>
                  <a:srgbClr val="008000"/>
                </a:solidFill>
              </a:rPr>
              <a:t>LHeC</a:t>
            </a:r>
            <a:r>
              <a:rPr lang="en-US" sz="3200" dirty="0" smtClean="0">
                <a:solidFill>
                  <a:srgbClr val="008000"/>
                </a:solidFill>
              </a:rPr>
              <a:t> Physics </a:t>
            </a:r>
            <a:r>
              <a:rPr lang="en-US" sz="3200" dirty="0" err="1" smtClean="0">
                <a:solidFill>
                  <a:srgbClr val="008000"/>
                </a:solidFill>
              </a:rPr>
              <a:t>Programme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7381" y="5419312"/>
            <a:ext cx="5935319" cy="830997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Ultra high precision (detector, e-h redundancy)    -  new insight</a:t>
            </a:r>
          </a:p>
          <a:p>
            <a:r>
              <a:rPr lang="en-US" sz="1600" dirty="0" smtClean="0"/>
              <a:t>  Maximum luminosity and much extended range  -  rare, new effects</a:t>
            </a:r>
          </a:p>
          <a:p>
            <a:r>
              <a:rPr lang="en-US" sz="1600" dirty="0" smtClean="0"/>
              <a:t>  Deep relation to (HL-) LHC (</a:t>
            </a:r>
            <a:r>
              <a:rPr lang="en-US" sz="1600" dirty="0" err="1" smtClean="0"/>
              <a:t>precision+range</a:t>
            </a:r>
            <a:r>
              <a:rPr lang="en-US" sz="1600" dirty="0" smtClean="0"/>
              <a:t>)         -  complementarity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632700" y="288749"/>
            <a:ext cx="20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28" y="1778834"/>
            <a:ext cx="8380014" cy="33934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7882" y="1033023"/>
            <a:ext cx="5498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CDR</a:t>
            </a:r>
            <a:r>
              <a:rPr lang="en-US" sz="1600" dirty="0">
                <a:solidFill>
                  <a:srgbClr val="000000"/>
                </a:solidFill>
              </a:rPr>
              <a:t>, arXiv:</a:t>
            </a:r>
            <a:r>
              <a:rPr lang="en-US" sz="1600" dirty="0" smtClean="0">
                <a:solidFill>
                  <a:srgbClr val="000000"/>
                </a:solidFill>
              </a:rPr>
              <a:t>1211.4831 and 1211.5102        </a:t>
            </a:r>
            <a:r>
              <a:rPr lang="en-US" sz="1600" dirty="0" smtClean="0"/>
              <a:t>http://</a:t>
            </a:r>
            <a:r>
              <a:rPr lang="en-US" sz="1600" dirty="0" err="1" smtClean="0"/>
              <a:t>cern.ch</a:t>
            </a:r>
            <a:r>
              <a:rPr lang="en-US" sz="1600" dirty="0" smtClean="0"/>
              <a:t>/</a:t>
            </a:r>
            <a:r>
              <a:rPr lang="en-US" sz="1600" dirty="0" err="1" smtClean="0"/>
              <a:t>lhec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21375" y="2301874"/>
            <a:ext cx="825500" cy="2381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93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0549"/>
            <a:ext cx="7772400" cy="87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QCD and Electroweak Physics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3593" y="2105826"/>
            <a:ext cx="5091433" cy="2031325"/>
          </a:xfrm>
          <a:prstGeom prst="rect">
            <a:avLst/>
          </a:prstGeom>
          <a:solidFill>
            <a:srgbClr val="DDB329">
              <a:alpha val="46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Mapping the Gluon Distribution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Proton Quark Distributions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Neutron Structure and Electron-Deuteron Scattering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Vector Meson Production and Diffraction 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Weak Structure Functions and Asymmetries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x</a:t>
            </a:r>
            <a:r>
              <a:rPr lang="en-US" dirty="0" smtClean="0">
                <a:solidFill>
                  <a:srgbClr val="000090"/>
                </a:solidFill>
              </a:rPr>
              <a:t>,Q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Range in Lepton-Nucleus Scattering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Nuclear Parton Distributions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20" y="5036974"/>
            <a:ext cx="1181415" cy="728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1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72" y="67659"/>
            <a:ext cx="2500638" cy="2075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72" y="2142969"/>
            <a:ext cx="2769568" cy="4569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086" y="220870"/>
            <a:ext cx="5754812" cy="2164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086" y="2385133"/>
            <a:ext cx="5661922" cy="26656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4945" y="5235429"/>
            <a:ext cx="5361063" cy="132343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Precision measurement of gluon density to extreme </a:t>
            </a:r>
            <a:r>
              <a:rPr lang="en-US" sz="1600" dirty="0" err="1" smtClean="0"/>
              <a:t>x</a:t>
            </a:r>
            <a:r>
              <a:rPr lang="en-US" sz="1600" dirty="0" smtClean="0"/>
              <a:t>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/>
              <a:t> </a:t>
            </a:r>
            <a:r>
              <a:rPr lang="en-US" sz="1600" dirty="0" err="1" smtClean="0"/>
              <a:t>α</a:t>
            </a:r>
            <a:r>
              <a:rPr lang="en-US" sz="1600" baseline="-25000" dirty="0" err="1" smtClean="0"/>
              <a:t>s</a:t>
            </a:r>
            <a:endParaRPr lang="en-US" sz="1600" dirty="0" smtClean="0"/>
          </a:p>
          <a:p>
            <a:r>
              <a:rPr lang="en-US" sz="1600" dirty="0" smtClean="0"/>
              <a:t>Low </a:t>
            </a:r>
            <a:r>
              <a:rPr lang="en-US" sz="1600" dirty="0" err="1" smtClean="0"/>
              <a:t>x</a:t>
            </a:r>
            <a:r>
              <a:rPr lang="en-US" sz="1600" dirty="0" smtClean="0"/>
              <a:t>: saturation in </a:t>
            </a:r>
            <a:r>
              <a:rPr lang="en-US" sz="1600" dirty="0" err="1" smtClean="0"/>
              <a:t>ep</a:t>
            </a:r>
            <a:r>
              <a:rPr lang="en-US" sz="1600" dirty="0" smtClean="0"/>
              <a:t>? Crucial for QCD, LHC, UHE neutrinos!</a:t>
            </a:r>
          </a:p>
          <a:p>
            <a:r>
              <a:rPr lang="en-US" sz="1600" dirty="0" smtClean="0"/>
              <a:t>High </a:t>
            </a:r>
            <a:r>
              <a:rPr lang="en-US" sz="1600" dirty="0" err="1" smtClean="0"/>
              <a:t>x</a:t>
            </a:r>
            <a:r>
              <a:rPr lang="en-US" sz="1600" dirty="0" smtClean="0"/>
              <a:t>: </a:t>
            </a:r>
            <a:r>
              <a:rPr lang="en-US" sz="1600" dirty="0" err="1" smtClean="0"/>
              <a:t>xg</a:t>
            </a:r>
            <a:r>
              <a:rPr lang="en-US" sz="1600" dirty="0" smtClean="0"/>
              <a:t> and valence quarks: resolving new high mass states!</a:t>
            </a:r>
          </a:p>
          <a:p>
            <a:r>
              <a:rPr lang="en-US" sz="1600" dirty="0" smtClean="0"/>
              <a:t>Gluon in </a:t>
            </a:r>
            <a:r>
              <a:rPr lang="en-US" sz="1600" dirty="0" err="1" smtClean="0"/>
              <a:t>Pomeron</a:t>
            </a:r>
            <a:r>
              <a:rPr lang="en-US" sz="1600" dirty="0" smtClean="0"/>
              <a:t>, </a:t>
            </a:r>
            <a:r>
              <a:rPr lang="en-US" sz="1600" dirty="0" err="1" smtClean="0"/>
              <a:t>odderon</a:t>
            </a:r>
            <a:r>
              <a:rPr lang="en-US" sz="1600" dirty="0" smtClean="0"/>
              <a:t>, photon, nuclei.. Local spots in </a:t>
            </a:r>
            <a:r>
              <a:rPr lang="en-US" sz="1600" dirty="0" err="1" smtClean="0"/>
              <a:t>p</a:t>
            </a:r>
            <a:r>
              <a:rPr lang="en-US" sz="1600" dirty="0" smtClean="0"/>
              <a:t>?</a:t>
            </a:r>
          </a:p>
          <a:p>
            <a:r>
              <a:rPr lang="en-US" sz="1600" dirty="0" smtClean="0"/>
              <a:t>Heavy quarks intrinsic or only </a:t>
            </a:r>
            <a:r>
              <a:rPr lang="en-US" sz="1600" dirty="0" err="1" smtClean="0"/>
              <a:t>gluonic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834910" y="1192696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now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871194" y="2683565"/>
            <a:ext cx="57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then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5220" y="3620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10" idx="1"/>
          </p:cNvCxnSpPr>
          <p:nvPr/>
        </p:nvCxnSpPr>
        <p:spPr>
          <a:xfrm>
            <a:off x="334272" y="1355726"/>
            <a:ext cx="2500638" cy="6247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09043" y="436991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153 pages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6522" y="67659"/>
            <a:ext cx="190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Gluon Distribution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7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88" y="803751"/>
            <a:ext cx="8137814" cy="5887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54" y="115252"/>
            <a:ext cx="8229600" cy="73808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Valence Quarks - now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427754" y="198889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d</a:t>
            </a:r>
            <a:r>
              <a:rPr lang="en-US" sz="2800" baseline="-25000" dirty="0" err="1" smtClean="0"/>
              <a:t>V</a:t>
            </a:r>
            <a:endParaRPr lang="en-US" sz="28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8552602" y="4798077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u</a:t>
            </a:r>
            <a:r>
              <a:rPr lang="en-US" sz="2800" baseline="-25000" dirty="0" err="1" smtClean="0"/>
              <a:t>V</a:t>
            </a:r>
            <a:endParaRPr lang="en-US" sz="28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009671" y="6386447"/>
            <a:ext cx="2023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logarithm x </a:t>
            </a:r>
            <a:r>
              <a:rPr lang="en-US" dirty="0" err="1" smtClean="0"/>
              <a:t>Bjorken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5168" y="6398841"/>
            <a:ext cx="164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x </a:t>
            </a:r>
            <a:r>
              <a:rPr lang="en-US" dirty="0" err="1" smtClean="0"/>
              <a:t>Bjorken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2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42900"/>
            <a:ext cx="5334000" cy="634999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Deep Inelastic </a:t>
            </a:r>
            <a:r>
              <a:rPr lang="en-US" sz="3200" dirty="0" err="1" smtClean="0">
                <a:latin typeface="+mn-lt"/>
              </a:rPr>
              <a:t>e/μp</a:t>
            </a:r>
            <a:r>
              <a:rPr lang="en-US" sz="3200" dirty="0" smtClean="0">
                <a:latin typeface="+mn-lt"/>
              </a:rPr>
              <a:t> Scattering</a:t>
            </a:r>
            <a:endParaRPr lang="en-US" sz="3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19200"/>
            <a:ext cx="5216120" cy="5067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5105400"/>
            <a:ext cx="3457980" cy="433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5715000"/>
            <a:ext cx="1384300" cy="451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342900"/>
            <a:ext cx="2511425" cy="20253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91200" y="342900"/>
            <a:ext cx="2895600" cy="47625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248400" y="2344738"/>
          <a:ext cx="1879600" cy="243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name="Equation" r:id="rId7" imgW="1498600" imgH="1943100" progId="Equation.3">
                  <p:embed/>
                </p:oleObj>
              </mc:Choice>
              <mc:Fallback>
                <p:oleObj name="Equation" r:id="rId7" imgW="1498600" imgH="194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344738"/>
                        <a:ext cx="1879600" cy="2436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17882" y="6286500"/>
            <a:ext cx="3047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birth of DIS, 45 years ago..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1377" y="97789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0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54" y="115252"/>
            <a:ext cx="8229600" cy="73808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Valence Quarks - </a:t>
            </a:r>
            <a:r>
              <a:rPr lang="en-US" sz="3200" dirty="0" smtClean="0">
                <a:solidFill>
                  <a:srgbClr val="000090"/>
                </a:solidFill>
              </a:rPr>
              <a:t>then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27754" y="198889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u</a:t>
            </a:r>
            <a:r>
              <a:rPr lang="en-US" sz="2800" baseline="-25000" dirty="0" err="1" smtClean="0"/>
              <a:t>V</a:t>
            </a:r>
            <a:endParaRPr lang="en-US" sz="28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8552602" y="4798077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d</a:t>
            </a:r>
            <a:r>
              <a:rPr lang="en-US" sz="2800" baseline="-25000" dirty="0" err="1" smtClean="0"/>
              <a:t>V</a:t>
            </a:r>
            <a:endParaRPr lang="en-US" sz="28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009671" y="6386447"/>
            <a:ext cx="2023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logarithm x </a:t>
            </a:r>
            <a:r>
              <a:rPr lang="en-US" dirty="0" err="1" smtClean="0"/>
              <a:t>Bjorken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5168" y="6398841"/>
            <a:ext cx="164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x </a:t>
            </a:r>
            <a:r>
              <a:rPr lang="en-US" dirty="0" err="1" smtClean="0"/>
              <a:t>Bjorken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18" y="891734"/>
            <a:ext cx="7814436" cy="54582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7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Deuterons and Light </a:t>
            </a:r>
            <a:r>
              <a:rPr lang="en-US" sz="3200" dirty="0">
                <a:solidFill>
                  <a:srgbClr val="008000"/>
                </a:solidFill>
              </a:rPr>
              <a:t>S</a:t>
            </a:r>
            <a:r>
              <a:rPr lang="en-US" sz="3200" dirty="0" smtClean="0">
                <a:solidFill>
                  <a:srgbClr val="008000"/>
                </a:solidFill>
              </a:rPr>
              <a:t>ea Quark Asymmetry</a:t>
            </a:r>
            <a:endParaRPr lang="en-US" sz="3200" dirty="0">
              <a:solidFill>
                <a:srgbClr val="008000"/>
              </a:solidFill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387" y="970349"/>
            <a:ext cx="4435825" cy="39646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603877"/>
              </p:ext>
            </p:extLst>
          </p:nvPr>
        </p:nvGraphicFramePr>
        <p:xfrm>
          <a:off x="1143000" y="4133850"/>
          <a:ext cx="6858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" name="Document" r:id="rId5" imgW="6858000" imgH="304800" progId="Word.Document.12">
                  <p:embed/>
                </p:oleObj>
              </mc:Choice>
              <mc:Fallback>
                <p:oleObj name="Document" r:id="rId5" imgW="6858000" imgH="30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4133850"/>
                        <a:ext cx="6858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212" y="2478124"/>
            <a:ext cx="4187024" cy="3311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7514" y="1322661"/>
            <a:ext cx="3518912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D=“total down” from </a:t>
            </a:r>
            <a:r>
              <a:rPr lang="en-US" b="1" dirty="0" err="1" smtClean="0"/>
              <a:t>LHeC</a:t>
            </a:r>
            <a:r>
              <a:rPr lang="en-US" b="1" dirty="0" smtClean="0"/>
              <a:t> (</a:t>
            </a:r>
            <a:r>
              <a:rPr lang="en-US" b="1" dirty="0" err="1" smtClean="0"/>
              <a:t>ep</a:t>
            </a:r>
            <a:r>
              <a:rPr lang="en-US" b="1" dirty="0" smtClean="0"/>
              <a:t>) fit</a:t>
            </a:r>
          </a:p>
          <a:p>
            <a:r>
              <a:rPr lang="en-US" b="1" dirty="0" smtClean="0"/>
              <a:t>with FREE d-u difference, including</a:t>
            </a:r>
          </a:p>
          <a:p>
            <a:r>
              <a:rPr lang="en-US" b="1" dirty="0"/>
              <a:t>s</a:t>
            </a:r>
            <a:r>
              <a:rPr lang="en-US" b="1" dirty="0" smtClean="0"/>
              <a:t>imulated high precision LHC W,Z </a:t>
            </a:r>
          </a:p>
          <a:p>
            <a:endParaRPr lang="en-US" dirty="0"/>
          </a:p>
          <a:p>
            <a:r>
              <a:rPr lang="en-US" sz="1400" dirty="0" smtClean="0"/>
              <a:t>CDR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78785" y="5144002"/>
            <a:ext cx="84249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Deuterons: Crucial </a:t>
            </a:r>
            <a:r>
              <a:rPr lang="en-US" dirty="0" smtClean="0"/>
              <a:t>for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NS-S decomposition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Neutron structure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Flavour</a:t>
            </a:r>
            <a:r>
              <a:rPr lang="en-US" dirty="0" smtClean="0"/>
              <a:t> separation</a:t>
            </a:r>
          </a:p>
          <a:p>
            <a:r>
              <a:rPr lang="en-US" b="1" dirty="0" smtClean="0"/>
              <a:t>Nice:  </a:t>
            </a:r>
            <a:r>
              <a:rPr lang="en-US" dirty="0" err="1" smtClean="0"/>
              <a:t>Gribov</a:t>
            </a:r>
            <a:r>
              <a:rPr lang="en-US" dirty="0" smtClean="0"/>
              <a:t> relation and spectator tagging to get rid off shadowing and Fermi motion!!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6029" y="5541770"/>
            <a:ext cx="2004032" cy="7206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3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9573" y="355600"/>
            <a:ext cx="69701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  <a:cs typeface="Baskerville"/>
              </a:rPr>
              <a:t>F</a:t>
            </a:r>
            <a:r>
              <a:rPr lang="en-US" sz="3200" baseline="-25000" dirty="0" smtClean="0">
                <a:latin typeface="+mj-lt"/>
                <a:cs typeface="Baskerville"/>
              </a:rPr>
              <a:t>2</a:t>
            </a:r>
            <a:r>
              <a:rPr lang="en-US" sz="3200" baseline="30000" dirty="0" smtClean="0">
                <a:latin typeface="+mj-lt"/>
                <a:cs typeface="Baskerville"/>
              </a:rPr>
              <a:t>charm</a:t>
            </a:r>
            <a:r>
              <a:rPr lang="en-US" sz="3200" dirty="0" smtClean="0">
                <a:latin typeface="+mj-lt"/>
                <a:cs typeface="Baskerville"/>
              </a:rPr>
              <a:t> and F</a:t>
            </a:r>
            <a:r>
              <a:rPr lang="en-US" sz="3200" baseline="-25000" dirty="0" smtClean="0">
                <a:latin typeface="+mj-lt"/>
                <a:cs typeface="Baskerville"/>
              </a:rPr>
              <a:t>2</a:t>
            </a:r>
            <a:r>
              <a:rPr lang="en-US" sz="3200" baseline="30000" dirty="0" smtClean="0">
                <a:latin typeface="+mj-lt"/>
                <a:cs typeface="Baskerville"/>
              </a:rPr>
              <a:t>beauty</a:t>
            </a:r>
            <a:r>
              <a:rPr lang="en-US" sz="3200" dirty="0" smtClean="0">
                <a:latin typeface="+mj-lt"/>
                <a:cs typeface="Baskerville"/>
              </a:rPr>
              <a:t> at</a:t>
            </a:r>
            <a:r>
              <a:rPr lang="en-US" sz="3200" dirty="0" smtClean="0">
                <a:solidFill>
                  <a:srgbClr val="FF0000"/>
                </a:solidFill>
                <a:latin typeface="+mj-lt"/>
                <a:cs typeface="Baskerville"/>
              </a:rPr>
              <a:t> HERA </a:t>
            </a:r>
            <a:r>
              <a:rPr lang="en-US" sz="3200" dirty="0" smtClean="0">
                <a:latin typeface="+mj-lt"/>
                <a:cs typeface="Baskerville"/>
              </a:rPr>
              <a:t>and the  </a:t>
            </a:r>
            <a:r>
              <a:rPr lang="en-US" sz="3200" dirty="0" err="1" smtClean="0">
                <a:latin typeface="+mj-lt"/>
                <a:cs typeface="Baskerville"/>
              </a:rPr>
              <a:t>LHeC</a:t>
            </a:r>
            <a:endParaRPr lang="en-US" sz="3200" dirty="0">
              <a:latin typeface="+mj-lt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92" y="1257300"/>
            <a:ext cx="4042872" cy="472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738" y="1254162"/>
            <a:ext cx="4229948" cy="46299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760" y="5884076"/>
            <a:ext cx="852418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cs typeface="Baskerville"/>
              </a:rPr>
              <a:t>                 Hugely extended range and much improved precision 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</a:rPr>
              <a:t>(</a:t>
            </a:r>
            <a:r>
              <a:rPr lang="en-US" sz="1600" b="1" dirty="0" err="1" smtClean="0">
                <a:solidFill>
                  <a:srgbClr val="0000FF"/>
                </a:solidFill>
                <a:cs typeface="Baskerville"/>
              </a:rPr>
              <a:t>δM</a:t>
            </a:r>
            <a:r>
              <a:rPr lang="en-US" sz="1600" b="1" baseline="-25000" dirty="0" err="1" smtClean="0">
                <a:solidFill>
                  <a:srgbClr val="0000FF"/>
                </a:solidFill>
                <a:cs typeface="Baskerville"/>
              </a:rPr>
              <a:t>c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</a:rPr>
              <a:t>=60 HERA </a:t>
            </a:r>
            <a:r>
              <a:rPr lang="en-US" sz="1200" b="1" dirty="0" smtClean="0">
                <a:solidFill>
                  <a:srgbClr val="0000FF"/>
                </a:solidFill>
                <a:cs typeface="Baskerville"/>
                <a:sym typeface="Wingdings"/>
              </a:rPr>
              <a:t>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  <a:sym typeface="Wingdings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</a:rPr>
              <a:t>3 MeV) </a:t>
            </a:r>
          </a:p>
          <a:p>
            <a:pPr algn="ctr"/>
            <a:r>
              <a:rPr lang="en-US" sz="1600" dirty="0" smtClean="0">
                <a:cs typeface="Baskerville"/>
              </a:rPr>
              <a:t>  will pin down heavy quark </a:t>
            </a:r>
            <a:r>
              <a:rPr lang="en-US" sz="1600" dirty="0" err="1" smtClean="0">
                <a:cs typeface="Baskerville"/>
              </a:rPr>
              <a:t>behaviour</a:t>
            </a:r>
            <a:r>
              <a:rPr lang="en-US" sz="1600" dirty="0" smtClean="0">
                <a:cs typeface="Baskerville"/>
              </a:rPr>
              <a:t> at and far away from thresholds, crucial for precision </a:t>
            </a:r>
            <a:r>
              <a:rPr lang="en-US" sz="1600" dirty="0" err="1" smtClean="0">
                <a:cs typeface="Baskerville"/>
              </a:rPr>
              <a:t>t,H</a:t>
            </a:r>
            <a:r>
              <a:rPr lang="en-US" sz="1600" dirty="0" smtClean="0">
                <a:cs typeface="Baskerville"/>
              </a:rPr>
              <a:t>..</a:t>
            </a:r>
          </a:p>
          <a:p>
            <a:pPr algn="ctr"/>
            <a:r>
              <a:rPr lang="en-US" sz="1600" dirty="0" smtClean="0">
                <a:cs typeface="Baskerville"/>
              </a:rPr>
              <a:t>   Intrinsic Charm?  In MSSM, Higgs is produced dominantly via bb </a:t>
            </a:r>
            <a:r>
              <a:rPr lang="en-US" sz="1600" dirty="0" smtClean="0">
                <a:cs typeface="Baskerville"/>
                <a:sym typeface="Wingdings"/>
              </a:rPr>
              <a:t> H  , but where is the MSSM..</a:t>
            </a:r>
            <a:endParaRPr lang="en-US" sz="1600" dirty="0"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4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7366" y="282222"/>
            <a:ext cx="3697944" cy="1486029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  <a:cs typeface="Avenir Heavy"/>
              </a:rPr>
              <a:t>Low x Physics 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79" y="3540222"/>
            <a:ext cx="3441229" cy="28607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7366" y="1425223"/>
            <a:ext cx="4057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Precision Measurements of various</a:t>
            </a:r>
          </a:p>
          <a:p>
            <a:r>
              <a:rPr lang="en-US" dirty="0"/>
              <a:t>c</a:t>
            </a:r>
            <a:r>
              <a:rPr lang="en-US" dirty="0" smtClean="0"/>
              <a:t>rucial observables (F</a:t>
            </a:r>
            <a:r>
              <a:rPr lang="en-US" baseline="-25000" dirty="0" smtClean="0"/>
              <a:t>2</a:t>
            </a:r>
            <a:r>
              <a:rPr lang="en-US" dirty="0" smtClean="0"/>
              <a:t>, F</a:t>
            </a:r>
            <a:r>
              <a:rPr lang="en-US" baseline="-25000" dirty="0" smtClean="0"/>
              <a:t>L</a:t>
            </a:r>
            <a:r>
              <a:rPr lang="en-US" dirty="0" smtClean="0"/>
              <a:t>,</a:t>
            </a:r>
            <a:r>
              <a:rPr lang="en-US" baseline="-25000" dirty="0" smtClean="0"/>
              <a:t> </a:t>
            </a:r>
            <a:r>
              <a:rPr lang="en-US" dirty="0" smtClean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, diffraction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939" y="2527950"/>
            <a:ext cx="4446810" cy="3148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38" y="663268"/>
            <a:ext cx="3681619" cy="28769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4406" y="5995978"/>
            <a:ext cx="337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DGLAP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 nonlinear evolution</a:t>
            </a:r>
          </a:p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Saturation of the gluon density??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1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122" y="3601357"/>
            <a:ext cx="2528706" cy="2567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122" y="1070429"/>
            <a:ext cx="2528706" cy="25545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756071" y="653143"/>
            <a:ext cx="18143" cy="5515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80698" y="6195785"/>
            <a:ext cx="212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</a:t>
            </a:r>
            <a:r>
              <a:rPr lang="en-US" sz="1600" dirty="0" smtClean="0">
                <a:solidFill>
                  <a:srgbClr val="FF0000"/>
                </a:solidFill>
              </a:rPr>
              <a:t>nmeasured </a:t>
            </a:r>
            <a:r>
              <a:rPr lang="en-US" sz="1600" dirty="0" smtClean="0"/>
              <a:t> | </a:t>
            </a:r>
            <a:r>
              <a:rPr lang="en-US" sz="1600" dirty="0" smtClean="0">
                <a:solidFill>
                  <a:srgbClr val="008000"/>
                </a:solidFill>
              </a:rPr>
              <a:t>known?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0698" y="907143"/>
            <a:ext cx="971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</a:t>
            </a:r>
            <a:r>
              <a:rPr lang="en-US" sz="1400" dirty="0" smtClean="0"/>
              <a:t>p valence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634913" y="3471115"/>
            <a:ext cx="593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gluon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2911" y="5457121"/>
            <a:ext cx="54594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3-4 orders of magnitude extension of </a:t>
            </a:r>
            <a:r>
              <a:rPr lang="en-US" sz="1600" b="1" dirty="0" err="1" smtClean="0">
                <a:solidFill>
                  <a:srgbClr val="FF0000"/>
                </a:solidFill>
              </a:rPr>
              <a:t>lA</a:t>
            </a:r>
            <a:r>
              <a:rPr lang="en-US" sz="1600" b="1" dirty="0" smtClean="0">
                <a:solidFill>
                  <a:srgbClr val="FF0000"/>
                </a:solidFill>
              </a:rPr>
              <a:t> kinematic range</a:t>
            </a:r>
          </a:p>
          <a:p>
            <a:endParaRPr lang="en-US" sz="1600" b="1" dirty="0" smtClean="0"/>
          </a:p>
          <a:p>
            <a:r>
              <a:rPr lang="en-US" sz="1600" b="1" dirty="0" smtClean="0">
                <a:sym typeface="Wingdings"/>
              </a:rPr>
              <a:t> </a:t>
            </a:r>
            <a:r>
              <a:rPr lang="en-US" sz="1600" b="1" dirty="0" err="1" smtClean="0"/>
              <a:t>LHeC</a:t>
            </a:r>
            <a:r>
              <a:rPr lang="en-US" sz="1600" b="1" dirty="0" smtClean="0"/>
              <a:t> has huge discovery potential for new HI physics</a:t>
            </a:r>
            <a:endParaRPr lang="en-US" sz="1600" dirty="0" smtClean="0"/>
          </a:p>
          <a:p>
            <a:r>
              <a:rPr lang="en-US" sz="1600" dirty="0" smtClean="0"/>
              <a:t>(bb limit, saturation.. will put </a:t>
            </a:r>
            <a:r>
              <a:rPr lang="en-US" sz="1600" dirty="0" err="1" smtClean="0"/>
              <a:t>nPDFs</a:t>
            </a:r>
            <a:r>
              <a:rPr lang="en-US" sz="1600" dirty="0" smtClean="0"/>
              <a:t> on completely new ground  </a:t>
            </a:r>
            <a:endParaRPr lang="en-US" sz="16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51" y="872695"/>
            <a:ext cx="4990935" cy="44320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03652"/>
            <a:ext cx="7772400" cy="65318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Nuclear Parton Distributions from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eA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4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0549"/>
            <a:ext cx="7772400" cy="87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New Physics: </a:t>
            </a:r>
            <a:r>
              <a:rPr lang="en-US" sz="3200" b="1" dirty="0" err="1" smtClean="0">
                <a:solidFill>
                  <a:srgbClr val="000090"/>
                </a:solidFill>
              </a:rPr>
              <a:t>LHeC</a:t>
            </a:r>
            <a:r>
              <a:rPr lang="en-US" sz="3200" b="1" dirty="0" smtClean="0">
                <a:solidFill>
                  <a:srgbClr val="000090"/>
                </a:solidFill>
              </a:rPr>
              <a:t> and LHC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6663" y="2234426"/>
            <a:ext cx="5049504" cy="1754327"/>
          </a:xfrm>
          <a:prstGeom prst="rect">
            <a:avLst/>
          </a:prstGeom>
          <a:solidFill>
            <a:srgbClr val="DDB329">
              <a:alpha val="46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Physics of the Quark-Gluon Plasma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Grand Unification and the Strong Coupling Constant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PDFs, </a:t>
            </a:r>
            <a:r>
              <a:rPr lang="en-US" dirty="0" err="1" smtClean="0">
                <a:solidFill>
                  <a:srgbClr val="000090"/>
                </a:solidFill>
              </a:rPr>
              <a:t>xg</a:t>
            </a:r>
            <a:r>
              <a:rPr lang="en-US" dirty="0" smtClean="0">
                <a:solidFill>
                  <a:srgbClr val="000090"/>
                </a:solidFill>
              </a:rPr>
              <a:t> and the Higgs Production in </a:t>
            </a:r>
            <a:r>
              <a:rPr lang="en-US" dirty="0" err="1" smtClean="0">
                <a:solidFill>
                  <a:srgbClr val="000090"/>
                </a:solidFill>
              </a:rPr>
              <a:t>pp</a:t>
            </a:r>
            <a:r>
              <a:rPr lang="en-US" dirty="0" smtClean="0">
                <a:solidFill>
                  <a:srgbClr val="000090"/>
                </a:solidFill>
              </a:rPr>
              <a:t> at the LHC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PDFs, </a:t>
            </a:r>
            <a:r>
              <a:rPr lang="en-US" dirty="0" err="1" smtClean="0">
                <a:solidFill>
                  <a:srgbClr val="000090"/>
                </a:solidFill>
              </a:rPr>
              <a:t>xg</a:t>
            </a:r>
            <a:r>
              <a:rPr lang="en-US" dirty="0" smtClean="0">
                <a:solidFill>
                  <a:srgbClr val="000090"/>
                </a:solidFill>
              </a:rPr>
              <a:t> and the HL-LHC Discovery Reach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The strange quark distribution in </a:t>
            </a:r>
            <a:r>
              <a:rPr lang="en-US" dirty="0" err="1" smtClean="0">
                <a:solidFill>
                  <a:srgbClr val="000090"/>
                </a:solidFill>
              </a:rPr>
              <a:t>ep</a:t>
            </a:r>
            <a:r>
              <a:rPr lang="en-US" dirty="0" smtClean="0">
                <a:solidFill>
                  <a:srgbClr val="000090"/>
                </a:solidFill>
              </a:rPr>
              <a:t> and </a:t>
            </a:r>
            <a:r>
              <a:rPr lang="en-US" dirty="0" err="1" smtClean="0">
                <a:solidFill>
                  <a:srgbClr val="000090"/>
                </a:solidFill>
              </a:rPr>
              <a:t>pp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Top Physics and </a:t>
            </a:r>
            <a:r>
              <a:rPr lang="en-US" dirty="0" err="1" smtClean="0">
                <a:solidFill>
                  <a:srgbClr val="000090"/>
                </a:solidFill>
              </a:rPr>
              <a:t>Lepto</a:t>
            </a:r>
            <a:r>
              <a:rPr lang="en-US" dirty="0" smtClean="0">
                <a:solidFill>
                  <a:srgbClr val="000090"/>
                </a:solidFill>
              </a:rPr>
              <a:t>-Quarks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20" y="5036974"/>
            <a:ext cx="1181415" cy="728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315" y="6132812"/>
            <a:ext cx="8525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Cf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most recent: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M.D’Onofrio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New Physics with the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LHeC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, LPCC Workshop on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LHeC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3/2013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99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8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Relation of the </a:t>
            </a:r>
            <a:r>
              <a:rPr lang="en-US" sz="3200" dirty="0" err="1" smtClean="0"/>
              <a:t>LHeC</a:t>
            </a:r>
            <a:r>
              <a:rPr lang="en-US" sz="3200" dirty="0" smtClean="0"/>
              <a:t> and the LHC HI Program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5843"/>
            <a:ext cx="7938198" cy="513841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061166" y="5968621"/>
            <a:ext cx="233423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1547" y="6430003"/>
            <a:ext cx="2749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Nestor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Armesto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DIS2013, Marseille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2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24089" y="-2074333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High Precision DIS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2911" y="282222"/>
            <a:ext cx="77724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cs typeface="Avenir Heavy"/>
              </a:rPr>
              <a:t>High Precision DIS 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63" y="1048456"/>
            <a:ext cx="8467726" cy="4059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3778" y="5108223"/>
            <a:ext cx="42114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&gt;&gt; M</a:t>
            </a:r>
            <a:r>
              <a:rPr lang="en-US" sz="1600" baseline="-25000" dirty="0" smtClean="0"/>
              <a:t>Z,W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high luminosity, large acceptance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Unprecedented precision in NC and CC</a:t>
            </a:r>
          </a:p>
          <a:p>
            <a:r>
              <a:rPr lang="en-US" sz="1600" dirty="0" smtClean="0"/>
              <a:t>Contact interactions probed to 50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r>
              <a:rPr lang="en-US" sz="1600" dirty="0" smtClean="0"/>
              <a:t>Scale dependence of sin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θ left and right to LEP</a:t>
            </a:r>
          </a:p>
          <a:p>
            <a:endParaRPr lang="en-US" sz="1600" dirty="0"/>
          </a:p>
          <a:p>
            <a:r>
              <a:rPr lang="en-US" sz="1600" b="1" dirty="0" smtClean="0">
                <a:sym typeface="Wingdings"/>
              </a:rPr>
              <a:t> A renaissance of deep inelastic scattering </a:t>
            </a:r>
            <a:endParaRPr lang="en-US" sz="16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224158" y="5148541"/>
            <a:ext cx="29621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Solving a 30 year old puzzle: </a:t>
            </a:r>
          </a:p>
          <a:p>
            <a:r>
              <a:rPr lang="en-US" sz="1600" dirty="0" smtClean="0"/>
              <a:t>α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 small in DIS or high with jets?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Per mille measurement accuracy</a:t>
            </a:r>
          </a:p>
          <a:p>
            <a:r>
              <a:rPr lang="en-US" sz="1600" dirty="0" smtClean="0"/>
              <a:t>Testing QCD lattice calculations </a:t>
            </a:r>
          </a:p>
          <a:p>
            <a:r>
              <a:rPr lang="en-US" sz="1600" dirty="0" smtClean="0"/>
              <a:t>Constraining GUT </a:t>
            </a:r>
            <a:r>
              <a:rPr lang="en-US" sz="1200" dirty="0" smtClean="0"/>
              <a:t>(CMSSM40.2.5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Charm mass to 3MeV, N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LO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x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6" y="282015"/>
            <a:ext cx="7050189" cy="63755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0335" y="295388"/>
            <a:ext cx="1721032" cy="590931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Exp</a:t>
            </a:r>
            <a:r>
              <a:rPr lang="en-US" dirty="0" smtClean="0"/>
              <a:t> uncertainty</a:t>
            </a:r>
          </a:p>
          <a:p>
            <a:r>
              <a:rPr lang="en-US" dirty="0" smtClean="0"/>
              <a:t>of predicted H</a:t>
            </a:r>
          </a:p>
          <a:p>
            <a:r>
              <a:rPr lang="en-US" dirty="0"/>
              <a:t>c</a:t>
            </a:r>
            <a:r>
              <a:rPr lang="en-US" dirty="0" smtClean="0"/>
              <a:t>ross section is</a:t>
            </a:r>
          </a:p>
          <a:p>
            <a:r>
              <a:rPr lang="en-US" dirty="0" smtClean="0"/>
              <a:t>0.25% (</a:t>
            </a:r>
            <a:r>
              <a:rPr lang="en-US" dirty="0" err="1" smtClean="0"/>
              <a:t>sys+sta</a:t>
            </a:r>
            <a:r>
              <a:rPr lang="en-US" dirty="0" smtClean="0"/>
              <a:t>),</a:t>
            </a:r>
          </a:p>
          <a:p>
            <a:r>
              <a:rPr lang="en-US" dirty="0" smtClean="0"/>
              <a:t>using </a:t>
            </a:r>
            <a:r>
              <a:rPr lang="en-US" dirty="0" err="1" smtClean="0"/>
              <a:t>LHeC</a:t>
            </a:r>
            <a:r>
              <a:rPr lang="en-US" dirty="0" smtClean="0"/>
              <a:t> only.</a:t>
            </a:r>
          </a:p>
          <a:p>
            <a:endParaRPr lang="en-US" dirty="0" smtClean="0"/>
          </a:p>
          <a:p>
            <a:r>
              <a:rPr lang="en-US" dirty="0" smtClean="0"/>
              <a:t>Leads to H mass</a:t>
            </a:r>
          </a:p>
          <a:p>
            <a:r>
              <a:rPr lang="en-US" dirty="0"/>
              <a:t>s</a:t>
            </a:r>
            <a:r>
              <a:rPr lang="en-US" dirty="0" smtClean="0"/>
              <a:t>ensitivity.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Strong coupling</a:t>
            </a:r>
          </a:p>
          <a:p>
            <a:r>
              <a:rPr lang="en-US" dirty="0"/>
              <a:t>u</a:t>
            </a:r>
            <a:r>
              <a:rPr lang="en-US" dirty="0" smtClean="0"/>
              <a:t>nderlying </a:t>
            </a:r>
          </a:p>
          <a:p>
            <a:r>
              <a:rPr lang="en-US" dirty="0"/>
              <a:t>p</a:t>
            </a:r>
            <a:r>
              <a:rPr lang="en-US" dirty="0" smtClean="0"/>
              <a:t>arameter</a:t>
            </a:r>
          </a:p>
          <a:p>
            <a:r>
              <a:rPr lang="en-US" dirty="0" smtClean="0"/>
              <a:t>(0.005 – 10%).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: 0.0002</a:t>
            </a:r>
          </a:p>
          <a:p>
            <a:endParaRPr lang="en-US" dirty="0"/>
          </a:p>
          <a:p>
            <a:r>
              <a:rPr lang="en-US" dirty="0" smtClean="0"/>
              <a:t>Needs N</a:t>
            </a:r>
            <a:r>
              <a:rPr lang="en-US" baseline="30000" dirty="0" smtClean="0"/>
              <a:t>3</a:t>
            </a:r>
            <a:r>
              <a:rPr lang="en-US" dirty="0" smtClean="0"/>
              <a:t>LO</a:t>
            </a:r>
          </a:p>
          <a:p>
            <a:endParaRPr lang="en-US" dirty="0"/>
          </a:p>
          <a:p>
            <a:r>
              <a:rPr lang="en-US" dirty="0" smtClean="0"/>
              <a:t>HQ treatment</a:t>
            </a:r>
          </a:p>
          <a:p>
            <a:r>
              <a:rPr lang="en-US" dirty="0"/>
              <a:t>i</a:t>
            </a:r>
            <a:r>
              <a:rPr lang="en-US" dirty="0" smtClean="0"/>
              <a:t>mportant 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FF"/>
                </a:solidFill>
              </a:rPr>
              <a:t>PRECISION </a:t>
            </a:r>
            <a:r>
              <a:rPr lang="en-US" b="1" dirty="0" err="1" smtClean="0">
                <a:solidFill>
                  <a:srgbClr val="0000FF"/>
                </a:solidFill>
              </a:rPr>
              <a:t>σ</a:t>
            </a:r>
            <a:r>
              <a:rPr lang="en-US" b="1" dirty="0" smtClean="0">
                <a:solidFill>
                  <a:srgbClr val="0000FF"/>
                </a:solidFill>
              </a:rPr>
              <a:t>(H)</a:t>
            </a:r>
          </a:p>
        </p:txBody>
      </p:sp>
      <p:sp>
        <p:nvSpPr>
          <p:cNvPr id="5" name="Rectangle 4"/>
          <p:cNvSpPr/>
          <p:nvPr/>
        </p:nvSpPr>
        <p:spPr>
          <a:xfrm>
            <a:off x="822581" y="6060726"/>
            <a:ext cx="6234300" cy="596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06807" y="522180"/>
            <a:ext cx="222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Calculated for scale of M</a:t>
            </a:r>
            <a:r>
              <a:rPr lang="en-US" sz="1400" baseline="-25000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/2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013" y="6331751"/>
            <a:ext cx="6577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Bandurin</a:t>
            </a:r>
            <a:r>
              <a:rPr lang="en-US" sz="1600" dirty="0" smtClean="0"/>
              <a:t> (ICHEP12) Higgs physics at the LHC is limited by the PDF knowledge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0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56" y="368300"/>
            <a:ext cx="8653052" cy="5791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44328" y="463043"/>
            <a:ext cx="1045080" cy="3572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69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482" y="319742"/>
            <a:ext cx="8686800" cy="634999"/>
          </a:xfrm>
        </p:spPr>
        <p:txBody>
          <a:bodyPr>
            <a:noAutofit/>
          </a:bodyPr>
          <a:lstStyle/>
          <a:p>
            <a:r>
              <a:rPr lang="en-US" sz="2800" dirty="0" smtClean="0"/>
              <a:t>Neutral (</a:t>
            </a:r>
            <a:r>
              <a:rPr lang="en-US" sz="2800" dirty="0" smtClean="0">
                <a:solidFill>
                  <a:srgbClr val="BBA24A"/>
                </a:solidFill>
              </a:rPr>
              <a:t>NC</a:t>
            </a:r>
            <a:r>
              <a:rPr lang="en-US" sz="2800" dirty="0" smtClean="0"/>
              <a:t>) and Charged Current (</a:t>
            </a:r>
            <a:r>
              <a:rPr lang="en-US" sz="2800" dirty="0" smtClean="0">
                <a:solidFill>
                  <a:srgbClr val="3366FF"/>
                </a:solidFill>
              </a:rPr>
              <a:t>CC</a:t>
            </a:r>
            <a:r>
              <a:rPr lang="en-US" sz="2800" dirty="0" smtClean="0"/>
              <a:t>) DIS Cross Sections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61103"/>
            <a:ext cx="4394200" cy="5885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895600"/>
            <a:ext cx="4851400" cy="623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0" y="3749482"/>
            <a:ext cx="3232150" cy="273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4459298"/>
            <a:ext cx="4127500" cy="730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1561103"/>
            <a:ext cx="3581400" cy="703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3008541"/>
            <a:ext cx="2933700" cy="510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0" y="4084400"/>
            <a:ext cx="3136900" cy="3748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3250" y="4616335"/>
            <a:ext cx="2965450" cy="3140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600" y="1371600"/>
            <a:ext cx="4851400" cy="4267200"/>
          </a:xfrm>
          <a:prstGeom prst="rect">
            <a:avLst/>
          </a:prstGeom>
          <a:noFill/>
          <a:ln>
            <a:solidFill>
              <a:srgbClr val="BBA2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34000" y="1371600"/>
            <a:ext cx="3581400" cy="426720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6611" y="5739682"/>
            <a:ext cx="3923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Sensitive to sum or difference of </a:t>
            </a:r>
            <a:r>
              <a:rPr lang="en-US" sz="1600" dirty="0" err="1" smtClean="0"/>
              <a:t>q</a:t>
            </a:r>
            <a:r>
              <a:rPr lang="en-US" sz="1600" dirty="0" smtClean="0"/>
              <a:t> and anti-</a:t>
            </a:r>
            <a:r>
              <a:rPr lang="en-US" sz="1600" dirty="0" err="1" smtClean="0"/>
              <a:t>q</a:t>
            </a:r>
            <a:endParaRPr lang="en-US" sz="1600" dirty="0" smtClean="0"/>
          </a:p>
          <a:p>
            <a:r>
              <a:rPr lang="en-US" sz="1600" dirty="0" smtClean="0"/>
              <a:t>Electroweak effects appear O(10</a:t>
            </a:r>
            <a:r>
              <a:rPr lang="en-US" sz="1600" baseline="30000" dirty="0" smtClean="0"/>
              <a:t>-4</a:t>
            </a:r>
            <a:r>
              <a:rPr lang="en-US" sz="1600" dirty="0" smtClean="0"/>
              <a:t>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/GeV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).</a:t>
            </a:r>
          </a:p>
          <a:p>
            <a:r>
              <a:rPr lang="en-US" sz="1600" dirty="0" smtClean="0"/>
              <a:t>Charge and </a:t>
            </a:r>
            <a:r>
              <a:rPr lang="en-US" sz="1600" dirty="0" err="1" smtClean="0"/>
              <a:t>polarisation</a:t>
            </a:r>
            <a:r>
              <a:rPr lang="en-US" sz="1600" dirty="0" smtClean="0"/>
              <a:t> asymmetry effects.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417684" y="5778087"/>
            <a:ext cx="3304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CC on protons are charge dependent.</a:t>
            </a:r>
          </a:p>
          <a:p>
            <a:r>
              <a:rPr lang="en-US" sz="1600" dirty="0" err="1" smtClean="0"/>
              <a:t>Flavour</a:t>
            </a:r>
            <a:r>
              <a:rPr lang="en-US" sz="1600" dirty="0" smtClean="0"/>
              <a:t> separation but of sums of up</a:t>
            </a:r>
          </a:p>
          <a:p>
            <a:r>
              <a:rPr lang="en-US" sz="1600" dirty="0" smtClean="0"/>
              <a:t>and down quarks. </a:t>
            </a:r>
            <a:r>
              <a:rPr lang="en-US" sz="1600" dirty="0" err="1" smtClean="0"/>
              <a:t>Propto</a:t>
            </a:r>
            <a:r>
              <a:rPr lang="en-US" sz="1600" dirty="0" smtClean="0"/>
              <a:t> (1 ±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).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5320" y="5219315"/>
            <a:ext cx="123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n-US" baseline="-25000" dirty="0" smtClean="0">
                <a:solidFill>
                  <a:schemeClr val="bg1">
                    <a:lumMod val="50000"/>
                  </a:schemeClr>
                </a:solidFill>
              </a:rPr>
              <a:t>±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=1±(1-y)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53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157" y="477263"/>
            <a:ext cx="7029954" cy="78850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+mn-lt"/>
                <a:cs typeface="Avenir Heavy"/>
              </a:rPr>
              <a:t>Link to HL LHC, e.g. High Mass SUSY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994" y="5979892"/>
            <a:ext cx="8426894" cy="6463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With high energy and luminosity, the LHC search range will be extended to high masses,</a:t>
            </a:r>
          </a:p>
          <a:p>
            <a:r>
              <a:rPr lang="en-US" dirty="0"/>
              <a:t>u</a:t>
            </a:r>
            <a:r>
              <a:rPr lang="en-US" dirty="0" smtClean="0"/>
              <a:t>p to 4-5 </a:t>
            </a:r>
            <a:r>
              <a:rPr lang="en-US" dirty="0" err="1" smtClean="0"/>
              <a:t>TeV</a:t>
            </a:r>
            <a:r>
              <a:rPr lang="en-US" dirty="0" smtClean="0"/>
              <a:t> in pair production, and PDF uncertainties come in ~ 1/(1-x), CI effects?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27" y="262467"/>
            <a:ext cx="1327116" cy="1003300"/>
          </a:xfrm>
          <a:prstGeom prst="rect">
            <a:avLst/>
          </a:prstGeom>
        </p:spPr>
      </p:pic>
      <p:pic>
        <p:nvPicPr>
          <p:cNvPr id="5" name="Picture 4" descr="kle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19" y="2073962"/>
            <a:ext cx="4585881" cy="3598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9900"/>
            <a:ext cx="4650874" cy="33502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23605" y="1654313"/>
            <a:ext cx="18310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venir Heavy"/>
              </a:rPr>
              <a:t>LHeC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venir Heavy"/>
              </a:rPr>
              <a:t>: arXiv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venir Heavy"/>
              </a:rPr>
              <a:t>: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venir Heavy"/>
              </a:rPr>
              <a:t>1211.5102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48994" y="4957475"/>
            <a:ext cx="3788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 October 2012 “Physics at High Luminosity”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93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973"/>
            <a:ext cx="6715429" cy="74700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 Strange Quark Distribution 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46" y="799973"/>
            <a:ext cx="5656117" cy="5019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633" y="1803788"/>
            <a:ext cx="941385" cy="580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1198" y="951327"/>
            <a:ext cx="2151588" cy="526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luminosity</a:t>
            </a:r>
          </a:p>
          <a:p>
            <a:endParaRPr lang="en-US" dirty="0"/>
          </a:p>
          <a:p>
            <a:r>
              <a:rPr lang="en-US" dirty="0" smtClean="0"/>
              <a:t>High Q</a:t>
            </a:r>
            <a:r>
              <a:rPr lang="en-US" baseline="30000" dirty="0" smtClean="0"/>
              <a:t>2</a:t>
            </a:r>
          </a:p>
          <a:p>
            <a:endParaRPr lang="en-US" baseline="30000" dirty="0"/>
          </a:p>
          <a:p>
            <a:r>
              <a:rPr lang="en-US" dirty="0" smtClean="0"/>
              <a:t>Small beam spot</a:t>
            </a:r>
          </a:p>
          <a:p>
            <a:endParaRPr lang="en-US" dirty="0"/>
          </a:p>
          <a:p>
            <a:r>
              <a:rPr lang="en-US" dirty="0" smtClean="0"/>
              <a:t>Modern Silicon</a:t>
            </a:r>
          </a:p>
          <a:p>
            <a:endParaRPr lang="en-US" dirty="0"/>
          </a:p>
          <a:p>
            <a:r>
              <a:rPr lang="en-US" dirty="0" smtClean="0"/>
              <a:t>NO pile-up..</a:t>
            </a:r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First (x,Q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)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m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easurement of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t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he (anti-)strange 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d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ensity, HQ valence?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x </a:t>
            </a:r>
            <a:r>
              <a:rPr lang="en-US" dirty="0" smtClean="0">
                <a:latin typeface="Century Gothic"/>
                <a:cs typeface="Century Gothic"/>
                <a:sym typeface="Wingdings"/>
              </a:rPr>
              <a:t> = </a:t>
            </a:r>
            <a:r>
              <a:rPr lang="en-US" dirty="0" smtClean="0">
                <a:sym typeface="Wingdings"/>
              </a:rPr>
              <a:t>10</a:t>
            </a:r>
            <a:r>
              <a:rPr lang="en-US" baseline="30000" dirty="0" smtClean="0">
                <a:sym typeface="Wingdings"/>
              </a:rPr>
              <a:t>-4</a:t>
            </a:r>
            <a:r>
              <a:rPr lang="en-US" dirty="0" smtClean="0">
                <a:sym typeface="Wingdings"/>
              </a:rPr>
              <a:t> .. 0.05</a:t>
            </a:r>
          </a:p>
          <a:p>
            <a:r>
              <a:rPr lang="en-US" dirty="0" smtClean="0">
                <a:sym typeface="Wingdings"/>
              </a:rPr>
              <a:t>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= 100 – 10</a:t>
            </a:r>
            <a:r>
              <a:rPr lang="en-US" baseline="30000" dirty="0" smtClean="0">
                <a:sym typeface="Wingdings"/>
              </a:rPr>
              <a:t>5 </a:t>
            </a:r>
            <a:r>
              <a:rPr lang="en-US" dirty="0" smtClean="0">
                <a:sym typeface="Wingdings"/>
              </a:rPr>
              <a:t>GeV</a:t>
            </a:r>
            <a:r>
              <a:rPr lang="en-US" baseline="30000" dirty="0" smtClean="0">
                <a:sym typeface="Wingdings"/>
              </a:rPr>
              <a:t>2</a:t>
            </a: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011" y="6183202"/>
            <a:ext cx="8763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Initial study (CDR): Charm tagging efficiency of 10% and 1% light quark background in impact parameter 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19" y="3154202"/>
            <a:ext cx="2266487" cy="17939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0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973"/>
            <a:ext cx="6715429" cy="74700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 Strange Quark Distribution 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46" y="799973"/>
            <a:ext cx="5656117" cy="5019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633" y="1803788"/>
            <a:ext cx="941385" cy="580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1198" y="951327"/>
            <a:ext cx="2151588" cy="526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luminosity</a:t>
            </a:r>
          </a:p>
          <a:p>
            <a:endParaRPr lang="en-US" dirty="0"/>
          </a:p>
          <a:p>
            <a:r>
              <a:rPr lang="en-US" dirty="0" smtClean="0"/>
              <a:t>High Q</a:t>
            </a:r>
            <a:r>
              <a:rPr lang="en-US" baseline="30000" dirty="0" smtClean="0"/>
              <a:t>2</a:t>
            </a:r>
          </a:p>
          <a:p>
            <a:endParaRPr lang="en-US" baseline="30000" dirty="0"/>
          </a:p>
          <a:p>
            <a:r>
              <a:rPr lang="en-US" dirty="0" smtClean="0"/>
              <a:t>Small beam spot</a:t>
            </a:r>
          </a:p>
          <a:p>
            <a:endParaRPr lang="en-US" dirty="0"/>
          </a:p>
          <a:p>
            <a:r>
              <a:rPr lang="en-US" dirty="0" smtClean="0"/>
              <a:t>Modern Silicon</a:t>
            </a:r>
          </a:p>
          <a:p>
            <a:endParaRPr lang="en-US" dirty="0"/>
          </a:p>
          <a:p>
            <a:r>
              <a:rPr lang="en-US" dirty="0" smtClean="0"/>
              <a:t>NO pile-up..</a:t>
            </a:r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First (x,Q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)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m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easurement of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t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he (anti-)strange 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d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ensity, HQ valence?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x </a:t>
            </a:r>
            <a:r>
              <a:rPr lang="en-US" dirty="0" smtClean="0">
                <a:latin typeface="Century Gothic"/>
                <a:cs typeface="Century Gothic"/>
                <a:sym typeface="Wingdings"/>
              </a:rPr>
              <a:t> = </a:t>
            </a:r>
            <a:r>
              <a:rPr lang="en-US" dirty="0" smtClean="0">
                <a:sym typeface="Wingdings"/>
              </a:rPr>
              <a:t>10</a:t>
            </a:r>
            <a:r>
              <a:rPr lang="en-US" baseline="30000" dirty="0" smtClean="0">
                <a:sym typeface="Wingdings"/>
              </a:rPr>
              <a:t>-4</a:t>
            </a:r>
            <a:r>
              <a:rPr lang="en-US" dirty="0" smtClean="0">
                <a:sym typeface="Wingdings"/>
              </a:rPr>
              <a:t> .. 0.05</a:t>
            </a:r>
          </a:p>
          <a:p>
            <a:r>
              <a:rPr lang="en-US" dirty="0" smtClean="0">
                <a:sym typeface="Wingdings"/>
              </a:rPr>
              <a:t>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= 100 – 10</a:t>
            </a:r>
            <a:r>
              <a:rPr lang="en-US" baseline="30000" dirty="0" smtClean="0">
                <a:sym typeface="Wingdings"/>
              </a:rPr>
              <a:t>5 </a:t>
            </a:r>
            <a:r>
              <a:rPr lang="en-US" dirty="0" smtClean="0">
                <a:sym typeface="Wingdings"/>
              </a:rPr>
              <a:t>GeV</a:t>
            </a:r>
            <a:r>
              <a:rPr lang="en-US" baseline="30000" dirty="0" smtClean="0">
                <a:sym typeface="Wingdings"/>
              </a:rPr>
              <a:t>2</a:t>
            </a: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011" y="5921919"/>
            <a:ext cx="9017312" cy="584776"/>
          </a:xfrm>
          <a:prstGeom prst="rect">
            <a:avLst/>
          </a:prstGeom>
          <a:noFill/>
          <a:ln>
            <a:solidFill>
              <a:srgbClr val="5AD85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HERA+ATLAS (W,Z data from 2010): Determination of strange/anti-down quark ratio: symmetric light sea?</a:t>
            </a:r>
          </a:p>
          <a:p>
            <a:r>
              <a:rPr lang="en-US" sz="1600" dirty="0" smtClean="0"/>
              <a:t>Obtain PDF constraints from LHC, but: no direct determinations (Q2,x), less precision, </a:t>
            </a:r>
            <a:r>
              <a:rPr lang="en-US" sz="1600" dirty="0" err="1" smtClean="0"/>
              <a:t>factorisation</a:t>
            </a:r>
            <a:r>
              <a:rPr lang="en-US" sz="1600" dirty="0" smtClean="0"/>
              <a:t>, BSM?</a:t>
            </a:r>
            <a:endParaRPr lang="en-US" sz="1600" dirty="0"/>
          </a:p>
        </p:txBody>
      </p:sp>
      <p:pic>
        <p:nvPicPr>
          <p:cNvPr id="8" name="Picture 7" descr="r_s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065" y="2306495"/>
            <a:ext cx="2196956" cy="348106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85800" y="4918952"/>
            <a:ext cx="0" cy="1125251"/>
          </a:xfrm>
          <a:prstGeom prst="straightConnector1">
            <a:avLst/>
          </a:prstGeom>
          <a:ln>
            <a:solidFill>
              <a:srgbClr val="5AD85C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3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0307" y="52973"/>
            <a:ext cx="4307892" cy="74700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       </a:t>
            </a:r>
            <a:r>
              <a:rPr lang="en-US" sz="3200" dirty="0" smtClean="0"/>
              <a:t>High Mass </a:t>
            </a:r>
            <a:r>
              <a:rPr lang="en-US" sz="3200" dirty="0" err="1" smtClean="0"/>
              <a:t>Drell</a:t>
            </a:r>
            <a:r>
              <a:rPr lang="en-US" sz="3200" dirty="0" smtClean="0"/>
              <a:t> Yan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4792"/>
            <a:ext cx="4534735" cy="3117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3467" y="2054597"/>
            <a:ext cx="2269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CMS Di-Jets arXiv:1212:6660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229" y="3100171"/>
            <a:ext cx="5866255" cy="3599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5451" y="1824306"/>
            <a:ext cx="4085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Towards high mass the PDF uncertainties</a:t>
            </a:r>
          </a:p>
          <a:p>
            <a:r>
              <a:rPr lang="en-US" dirty="0" smtClean="0"/>
              <a:t>rise, strongly towards the edge (√s) </a:t>
            </a:r>
            <a:r>
              <a:rPr lang="en-US" sz="1400" dirty="0" smtClean="0"/>
              <a:t>x </a:t>
            </a:r>
            <a:r>
              <a:rPr lang="en-US" sz="1400" dirty="0" smtClean="0">
                <a:sym typeface="Wingdings"/>
              </a:rPr>
              <a:t> 1…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16666" y="6246710"/>
            <a:ext cx="2710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 </a:t>
            </a:r>
            <a:r>
              <a:rPr lang="en-US" sz="1400" dirty="0" err="1" smtClean="0"/>
              <a:t>TeV</a:t>
            </a:r>
            <a:r>
              <a:rPr lang="en-US" sz="1400" dirty="0" smtClean="0"/>
              <a:t>, VRAP </a:t>
            </a:r>
            <a:r>
              <a:rPr lang="en-US" sz="1400" dirty="0" err="1" smtClean="0"/>
              <a:t>L.Dixon</a:t>
            </a:r>
            <a:r>
              <a:rPr lang="en-US" sz="1400" dirty="0" smtClean="0"/>
              <a:t> et al, </a:t>
            </a:r>
            <a:r>
              <a:rPr lang="en-US" sz="1400" dirty="0" err="1" smtClean="0"/>
              <a:t>U.Klein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23269" y="4242198"/>
            <a:ext cx="2395382" cy="2031325"/>
          </a:xfrm>
          <a:prstGeom prst="rect">
            <a:avLst/>
          </a:prstGeom>
          <a:noFill/>
          <a:ln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For HL-LHC:</a:t>
            </a:r>
          </a:p>
          <a:p>
            <a:r>
              <a:rPr lang="en-US" dirty="0" smtClean="0"/>
              <a:t>Need to study limits</a:t>
            </a:r>
          </a:p>
          <a:p>
            <a:r>
              <a:rPr lang="en-US" dirty="0"/>
              <a:t>a</a:t>
            </a:r>
            <a:r>
              <a:rPr lang="en-US" dirty="0" smtClean="0"/>
              <a:t>nd interferences (ED?)</a:t>
            </a:r>
          </a:p>
          <a:p>
            <a:r>
              <a:rPr lang="en-US" dirty="0"/>
              <a:t>i</a:t>
            </a:r>
            <a:r>
              <a:rPr lang="en-US" dirty="0" smtClean="0"/>
              <a:t>n context with energy</a:t>
            </a:r>
          </a:p>
          <a:p>
            <a:r>
              <a:rPr lang="en-US" dirty="0"/>
              <a:t>c</a:t>
            </a:r>
            <a:r>
              <a:rPr lang="en-US" dirty="0" smtClean="0"/>
              <a:t>alibrations, and thy</a:t>
            </a:r>
          </a:p>
          <a:p>
            <a:r>
              <a:rPr lang="en-US" dirty="0"/>
              <a:t>u</a:t>
            </a:r>
            <a:r>
              <a:rPr lang="en-US" dirty="0" smtClean="0"/>
              <a:t>ncertainties, + PDFs </a:t>
            </a:r>
          </a:p>
          <a:p>
            <a:r>
              <a:rPr lang="en-US" dirty="0" err="1"/>
              <a:t>v</a:t>
            </a:r>
            <a:r>
              <a:rPr lang="en-US" dirty="0" err="1" smtClean="0"/>
              <a:t>s</a:t>
            </a:r>
            <a:r>
              <a:rPr lang="en-US" dirty="0" smtClean="0"/>
              <a:t> BSM expectations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68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cs typeface="Avenir Heavy"/>
              </a:rPr>
              <a:t>Top Quark and </a:t>
            </a:r>
            <a:r>
              <a:rPr lang="en-US" sz="3600" dirty="0" err="1" smtClean="0">
                <a:cs typeface="Avenir Heavy"/>
              </a:rPr>
              <a:t>Leptoquarks</a:t>
            </a:r>
            <a:r>
              <a:rPr lang="en-US" dirty="0" smtClean="0">
                <a:cs typeface="Avenir Heavy"/>
              </a:rPr>
              <a:t/>
            </a:r>
            <a:br>
              <a:rPr lang="en-US" dirty="0" smtClean="0">
                <a:cs typeface="Avenir Heavy"/>
              </a:rPr>
            </a:br>
            <a:endParaRPr lang="en-US" dirty="0"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674" y="832927"/>
            <a:ext cx="4546264" cy="42536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8263" y="5086574"/>
            <a:ext cx="4044697" cy="1200328"/>
          </a:xfrm>
          <a:prstGeom prst="rect">
            <a:avLst/>
          </a:prstGeom>
          <a:solidFill>
            <a:srgbClr val="0000FF">
              <a:alpha val="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Leptoquarks</a:t>
            </a:r>
            <a:r>
              <a:rPr lang="en-US" sz="1400" dirty="0" smtClean="0"/>
              <a:t> (-gluons) are predicted in RPV SUSY,</a:t>
            </a:r>
          </a:p>
          <a:p>
            <a:r>
              <a:rPr lang="en-US" sz="1400" dirty="0" smtClean="0"/>
              <a:t>E6, extended </a:t>
            </a:r>
            <a:r>
              <a:rPr lang="en-US" sz="1400" dirty="0" err="1" smtClean="0"/>
              <a:t>technicolour</a:t>
            </a:r>
            <a:r>
              <a:rPr lang="en-US" sz="1400" dirty="0" smtClean="0"/>
              <a:t> theories or </a:t>
            </a:r>
            <a:r>
              <a:rPr lang="en-US" sz="1400" dirty="0" err="1" smtClean="0"/>
              <a:t>Pati</a:t>
            </a:r>
            <a:r>
              <a:rPr lang="en-US" sz="1400" dirty="0" smtClean="0"/>
              <a:t>-Salam.</a:t>
            </a:r>
          </a:p>
          <a:p>
            <a:endParaRPr lang="en-US" sz="1400" dirty="0"/>
          </a:p>
          <a:p>
            <a:r>
              <a:rPr lang="en-US" sz="1400" dirty="0" smtClean="0"/>
              <a:t>The </a:t>
            </a:r>
            <a:r>
              <a:rPr lang="en-US" sz="1400" dirty="0" err="1" smtClean="0"/>
              <a:t>LHeC</a:t>
            </a:r>
            <a:r>
              <a:rPr lang="en-US" sz="1400" dirty="0" smtClean="0"/>
              <a:t> is the appropriate configuration to do their</a:t>
            </a:r>
          </a:p>
          <a:p>
            <a:r>
              <a:rPr lang="en-US" sz="1400" dirty="0" smtClean="0"/>
              <a:t>spectroscopy, should they be discovered at the LHC.</a:t>
            </a:r>
            <a:r>
              <a:rPr lang="en-US" sz="1600" dirty="0" smtClean="0"/>
              <a:t>  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07999" y="1170865"/>
            <a:ext cx="3429144" cy="1169551"/>
          </a:xfrm>
          <a:prstGeom prst="rect">
            <a:avLst/>
          </a:prstGeom>
          <a:solidFill>
            <a:srgbClr val="0000FF">
              <a:alpha val="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 err="1" smtClean="0"/>
              <a:t>LHeC</a:t>
            </a:r>
            <a:r>
              <a:rPr lang="en-US" sz="1400" dirty="0" smtClean="0"/>
              <a:t> is a (single) top quark production</a:t>
            </a:r>
          </a:p>
          <a:p>
            <a:r>
              <a:rPr lang="en-US" sz="1400" dirty="0" smtClean="0"/>
              <a:t>factory, via </a:t>
            </a:r>
            <a:r>
              <a:rPr lang="en-US" sz="1400" dirty="0" err="1" smtClean="0"/>
              <a:t>Wb</a:t>
            </a:r>
            <a:r>
              <a:rPr lang="en-US" sz="1400" dirty="0" smtClean="0"/>
              <a:t>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t. Top was never observed</a:t>
            </a:r>
          </a:p>
          <a:p>
            <a:r>
              <a:rPr lang="en-US" sz="1400" dirty="0">
                <a:sym typeface="Wingdings"/>
              </a:rPr>
              <a:t>i</a:t>
            </a:r>
            <a:r>
              <a:rPr lang="en-US" sz="1400" dirty="0" smtClean="0">
                <a:sym typeface="Wingdings"/>
              </a:rPr>
              <a:t>n DIS. With </a:t>
            </a:r>
            <a:r>
              <a:rPr lang="en-US" sz="1400" dirty="0" err="1" smtClean="0">
                <a:sym typeface="Wingdings"/>
              </a:rPr>
              <a:t>ep</a:t>
            </a:r>
            <a:r>
              <a:rPr lang="en-US" sz="1400" dirty="0" smtClean="0">
                <a:sym typeface="Wingdings"/>
              </a:rPr>
              <a:t>:   top-PDF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6 </a:t>
            </a:r>
            <a:r>
              <a:rPr lang="en-US" sz="1400" dirty="0" err="1" smtClean="0">
                <a:sym typeface="Wingdings"/>
              </a:rPr>
              <a:t>flavour</a:t>
            </a:r>
            <a:r>
              <a:rPr lang="en-US" sz="1400" dirty="0" smtClean="0">
                <a:sym typeface="Wingdings"/>
              </a:rPr>
              <a:t> VFNS, </a:t>
            </a:r>
          </a:p>
          <a:p>
            <a:r>
              <a:rPr lang="en-US" sz="1400" dirty="0">
                <a:sym typeface="Wingdings"/>
              </a:rPr>
              <a:t>p</a:t>
            </a:r>
            <a:r>
              <a:rPr lang="en-US" sz="1400" dirty="0" smtClean="0">
                <a:sym typeface="Wingdings"/>
              </a:rPr>
              <a:t>recision M</a:t>
            </a:r>
            <a:r>
              <a:rPr lang="en-US" sz="1400" baseline="-25000" dirty="0" smtClean="0">
                <a:sym typeface="Wingdings"/>
              </a:rPr>
              <a:t>t</a:t>
            </a:r>
            <a:r>
              <a:rPr lang="en-US" sz="1400" dirty="0" smtClean="0">
                <a:sym typeface="Wingdings"/>
              </a:rPr>
              <a:t> direct and from cross section,</a:t>
            </a:r>
          </a:p>
          <a:p>
            <a:r>
              <a:rPr lang="en-US" sz="1400" dirty="0">
                <a:sym typeface="Wingdings"/>
              </a:rPr>
              <a:t>a</a:t>
            </a:r>
            <a:r>
              <a:rPr lang="en-US" sz="1400" dirty="0" smtClean="0">
                <a:sym typeface="Wingdings"/>
              </a:rPr>
              <a:t>nomalous couplings</a:t>
            </a:r>
            <a:r>
              <a:rPr lang="en-US" sz="1400" dirty="0" smtClean="0"/>
              <a:t>  [to be studied]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46" y="2763157"/>
            <a:ext cx="3604628" cy="36206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9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0549"/>
            <a:ext cx="7772400" cy="87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The  </a:t>
            </a:r>
            <a:r>
              <a:rPr lang="en-US" sz="3200" b="1" dirty="0" err="1" smtClean="0">
                <a:solidFill>
                  <a:srgbClr val="000090"/>
                </a:solidFill>
              </a:rPr>
              <a:t>LHeC</a:t>
            </a:r>
            <a:r>
              <a:rPr lang="en-US" sz="3200" b="1" dirty="0" smtClean="0">
                <a:solidFill>
                  <a:srgbClr val="000090"/>
                </a:solidFill>
              </a:rPr>
              <a:t> Design and the Higgs 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7309" y="2234426"/>
            <a:ext cx="4006225" cy="1754327"/>
          </a:xfrm>
          <a:prstGeom prst="rect">
            <a:avLst/>
          </a:prstGeom>
          <a:solidFill>
            <a:srgbClr val="DDB329">
              <a:alpha val="46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Ring-Ring and </a:t>
            </a:r>
            <a:r>
              <a:rPr lang="en-US" dirty="0" err="1" smtClean="0">
                <a:solidFill>
                  <a:srgbClr val="000090"/>
                </a:solidFill>
              </a:rPr>
              <a:t>Linac</a:t>
            </a:r>
            <a:r>
              <a:rPr lang="en-US" dirty="0" smtClean="0">
                <a:solidFill>
                  <a:srgbClr val="000090"/>
                </a:solidFill>
              </a:rPr>
              <a:t>-Ring Choice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A Simulation of </a:t>
            </a:r>
            <a:r>
              <a:rPr lang="en-US" dirty="0" err="1" smtClean="0">
                <a:solidFill>
                  <a:srgbClr val="000090"/>
                </a:solidFill>
              </a:rPr>
              <a:t>WW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Hbbar</a:t>
            </a:r>
            <a:endParaRPr lang="en-US" dirty="0" smtClean="0">
              <a:solidFill>
                <a:srgbClr val="000090"/>
              </a:solidFill>
              <a:sym typeface="Wingdings"/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  <a:sym typeface="Wingdings"/>
              </a:rPr>
              <a:t>Higgs on ATLAS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as a Higgs “Factory”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Rates for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and ILC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CP Properties at the WW and ZZ Vertices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20" y="5036974"/>
            <a:ext cx="1181415" cy="728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4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8700" y="136746"/>
            <a:ext cx="4667608" cy="524686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+mn-lt"/>
                <a:cs typeface="Baskerville"/>
              </a:rPr>
              <a:t>L </a:t>
            </a:r>
            <a:r>
              <a:rPr lang="en-US" sz="3200" dirty="0" err="1" smtClean="0">
                <a:latin typeface="+mn-lt"/>
                <a:cs typeface="Baskerville"/>
              </a:rPr>
              <a:t>vs</a:t>
            </a:r>
            <a:r>
              <a:rPr lang="en-US" sz="3200" dirty="0" smtClean="0">
                <a:latin typeface="+mn-lt"/>
                <a:cs typeface="Baskerville"/>
              </a:rPr>
              <a:t> </a:t>
            </a:r>
            <a:r>
              <a:rPr lang="en-US" sz="3200" dirty="0" err="1" smtClean="0">
                <a:latin typeface="+mn-lt"/>
                <a:cs typeface="Baskerville"/>
              </a:rPr>
              <a:t>E</a:t>
            </a:r>
            <a:r>
              <a:rPr lang="en-US" sz="3200" baseline="-25000" dirty="0" err="1" smtClean="0">
                <a:latin typeface="+mn-lt"/>
                <a:cs typeface="Baskerville"/>
              </a:rPr>
              <a:t>e</a:t>
            </a:r>
            <a:endParaRPr lang="en-US" sz="3200" dirty="0">
              <a:latin typeface="+mn-lt"/>
              <a:cs typeface="Baskerville"/>
            </a:endParaRP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725973"/>
              </p:ext>
            </p:extLst>
          </p:nvPr>
        </p:nvGraphicFramePr>
        <p:xfrm>
          <a:off x="808654" y="798606"/>
          <a:ext cx="3318846" cy="1768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1" name="Equation" r:id="rId3" imgW="3175000" imgH="1689100" progId="Equation.3">
                  <p:embed/>
                </p:oleObj>
              </mc:Choice>
              <mc:Fallback>
                <p:oleObj name="Equation" r:id="rId3" imgW="3175000" imgH="168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654" y="798606"/>
                        <a:ext cx="3318846" cy="1768880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869229"/>
              </p:ext>
            </p:extLst>
          </p:nvPr>
        </p:nvGraphicFramePr>
        <p:xfrm>
          <a:off x="5175250" y="785813"/>
          <a:ext cx="3463925" cy="179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Equation" r:id="rId5" imgW="3162300" imgH="1638300" progId="Equation.3">
                  <p:embed/>
                </p:oleObj>
              </mc:Choice>
              <mc:Fallback>
                <p:oleObj name="Equation" r:id="rId5" imgW="3162300" imgH="163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0" y="785813"/>
                        <a:ext cx="3463925" cy="1795462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rgbClr val="FFCF5E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lerl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2764366"/>
            <a:ext cx="4165600" cy="4013102"/>
          </a:xfrm>
          <a:prstGeom prst="rect">
            <a:avLst/>
          </a:prstGeom>
        </p:spPr>
      </p:pic>
      <p:pic>
        <p:nvPicPr>
          <p:cNvPr id="7" name="Picture 6" descr="lur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764366"/>
            <a:ext cx="4102100" cy="39519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2900" y="292100"/>
            <a:ext cx="140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Baskerville"/>
              </a:rPr>
              <a:t>Storage Ring</a:t>
            </a:r>
            <a:endParaRPr lang="en-US" dirty="0"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3934" y="2921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Baskerville"/>
              </a:rPr>
              <a:t>Energy Recovery </a:t>
            </a:r>
            <a:r>
              <a:rPr lang="en-US" dirty="0" err="1" smtClean="0">
                <a:cs typeface="Baskerville"/>
              </a:rPr>
              <a:t>Linac</a:t>
            </a:r>
            <a:endParaRPr lang="en-US" dirty="0">
              <a:cs typeface="Baskerville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591300" y="5473700"/>
            <a:ext cx="12700" cy="787400"/>
          </a:xfrm>
          <a:prstGeom prst="line">
            <a:avLst/>
          </a:prstGeom>
          <a:ln w="3175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71700" y="4686300"/>
            <a:ext cx="12700" cy="1346200"/>
          </a:xfrm>
          <a:prstGeom prst="line">
            <a:avLst/>
          </a:prstGeom>
          <a:ln w="3175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9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9803"/>
            <a:ext cx="7772400" cy="87549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Higgs at the </a:t>
            </a:r>
            <a:r>
              <a:rPr lang="en-US" sz="3200" dirty="0" err="1" smtClean="0"/>
              <a:t>LHeC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88" y="2449814"/>
            <a:ext cx="3367749" cy="263051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48288" y="1322265"/>
            <a:ext cx="818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Clean final state, no pile-up, low QCD </a:t>
            </a:r>
            <a:r>
              <a:rPr lang="en-US" dirty="0" err="1" smtClean="0"/>
              <a:t>bgd</a:t>
            </a:r>
            <a:r>
              <a:rPr lang="en-US" dirty="0" smtClean="0"/>
              <a:t>, uniquely WW and ZZ, small theory </a:t>
            </a:r>
            <a:r>
              <a:rPr lang="en-US" dirty="0" err="1" smtClean="0"/>
              <a:t>unc.ties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842" y="2307615"/>
            <a:ext cx="4533478" cy="27530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800" y="5515982"/>
            <a:ext cx="7717189" cy="92333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Full simulation of </a:t>
            </a:r>
            <a:r>
              <a:rPr lang="en-US" dirty="0" err="1" smtClean="0"/>
              <a:t>ep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nu H X  nu </a:t>
            </a:r>
            <a:r>
              <a:rPr lang="en-US" dirty="0" err="1" smtClean="0">
                <a:sym typeface="Wingdings"/>
              </a:rPr>
              <a:t>bbar</a:t>
            </a:r>
            <a:r>
              <a:rPr lang="en-US" dirty="0" smtClean="0">
                <a:sym typeface="Wingdings"/>
              </a:rPr>
              <a:t> X: reconstruction efficiency of 2.5%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With </a:t>
            </a:r>
            <a:r>
              <a:rPr lang="en-US" b="1" dirty="0" err="1" smtClean="0">
                <a:sym typeface="Wingdings"/>
              </a:rPr>
              <a:t>polarised</a:t>
            </a:r>
            <a:r>
              <a:rPr lang="en-US" dirty="0" smtClean="0">
                <a:sym typeface="Wingdings"/>
              </a:rPr>
              <a:t> electrons, 100fb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dirty="0" smtClean="0">
                <a:sym typeface="Wingdings"/>
              </a:rPr>
              <a:t> - bb coupling measurement precision of 2-3%.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61543" y="186040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Default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31568" y="5080331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U. Klein, ICHEP12, Melbourne for the </a:t>
            </a:r>
            <a:r>
              <a:rPr lang="en-US" dirty="0" err="1" smtClean="0"/>
              <a:t>LHeC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1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189" y="95667"/>
            <a:ext cx="4452136" cy="7573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CP Higgs at the </a:t>
            </a:r>
            <a:r>
              <a:rPr lang="en-US" sz="3200" dirty="0" err="1" smtClean="0"/>
              <a:t>LHeC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523822" y="989066"/>
            <a:ext cx="33187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the SM the Higgs is a J</a:t>
            </a:r>
            <a:r>
              <a:rPr lang="en-US" sz="1600" baseline="30000" dirty="0" smtClean="0"/>
              <a:t>PC</a:t>
            </a:r>
            <a:r>
              <a:rPr lang="en-US" sz="1600" dirty="0" smtClean="0"/>
              <a:t>=0</a:t>
            </a:r>
            <a:r>
              <a:rPr lang="en-US" sz="1600" baseline="30000" dirty="0" smtClean="0"/>
              <a:t>++ </a:t>
            </a:r>
            <a:r>
              <a:rPr lang="en-US" sz="1600" dirty="0" smtClean="0"/>
              <a:t>state.</a:t>
            </a:r>
          </a:p>
          <a:p>
            <a:r>
              <a:rPr lang="en-US" sz="1600" dirty="0" smtClean="0"/>
              <a:t>One needs to measure the EV if CP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s conserved, and the mixture of even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nd odd states if it is not.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38" y="4811286"/>
            <a:ext cx="3529126" cy="491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38" y="5382370"/>
            <a:ext cx="1027951" cy="349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002" y="5474962"/>
            <a:ext cx="872823" cy="256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17" y="5799873"/>
            <a:ext cx="3991814" cy="4242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3238" y="4238409"/>
            <a:ext cx="3793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λ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λ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’) anomalous CP (non) conserving terms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3969" y="2612722"/>
            <a:ext cx="3631310" cy="35917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825" y="1406188"/>
            <a:ext cx="2489087" cy="24948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831" y="1406189"/>
            <a:ext cx="2329181" cy="2361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51189" y="6395069"/>
            <a:ext cx="23931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hlinkClick r:id="rId9"/>
              </a:rPr>
              <a:t> </a:t>
            </a:r>
            <a:r>
              <a:rPr lang="hu-HU" sz="1200" dirty="0" smtClean="0">
                <a:hlinkClick r:id="rId9"/>
              </a:rPr>
              <a:t>PhysRevLett</a:t>
            </a:r>
            <a:r>
              <a:rPr lang="hu-HU" sz="1200" dirty="0">
                <a:hlinkClick r:id="rId9"/>
              </a:rPr>
              <a:t>.109.261801 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107313" y="6405592"/>
            <a:ext cx="1043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S.Biswal</a:t>
            </a:r>
            <a:r>
              <a:rPr lang="en-US" sz="1200" dirty="0" smtClean="0"/>
              <a:t> et al,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1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4720" y="140525"/>
            <a:ext cx="7776427" cy="44818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H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γγ</a:t>
            </a:r>
            <a:r>
              <a:rPr lang="en-US" sz="3200" dirty="0" smtClean="0">
                <a:sym typeface="Wingdings"/>
              </a:rPr>
              <a:t>                                   H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3200" dirty="0" smtClean="0">
                <a:sym typeface="Wingdings"/>
              </a:rPr>
              <a:t> ZZ*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3200" dirty="0" smtClean="0">
                <a:sym typeface="Wingdings"/>
              </a:rPr>
              <a:t>4l</a:t>
            </a: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Image 2" descr="fig_00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93" y="3626004"/>
            <a:ext cx="3498166" cy="3231996"/>
          </a:xfrm>
          <a:prstGeom prst="rect">
            <a:avLst/>
          </a:prstGeom>
        </p:spPr>
      </p:pic>
      <p:pic>
        <p:nvPicPr>
          <p:cNvPr id="4" name="Image 8" descr="All_CP0_Added_Preliminary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8" y="3626004"/>
            <a:ext cx="4332908" cy="3110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" y="588708"/>
            <a:ext cx="4043680" cy="2813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093" y="588708"/>
            <a:ext cx="3498166" cy="312439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62560" y="3626004"/>
            <a:ext cx="8768080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40005" dist="19939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960904" y="1788160"/>
            <a:ext cx="2731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4.7.2012 ICHEP Melbourne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866679" y="4978401"/>
            <a:ext cx="254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13.12.2012 CERN Council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077325" y="1995424"/>
            <a:ext cx="1370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arXiv:1207.7214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011923" y="5007890"/>
            <a:ext cx="1589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ATLAS CONF 2012-168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7814054" y="4921841"/>
            <a:ext cx="1589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ATLAS CONF 2012-169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7872228" y="1995423"/>
            <a:ext cx="1370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arXiv:1207.7214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667760" y="109974"/>
            <a:ext cx="1716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Discovery of H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33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8482" y="319742"/>
            <a:ext cx="8686800" cy="634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Neutral (</a:t>
            </a:r>
            <a:r>
              <a:rPr lang="en-US" sz="2800" dirty="0" smtClean="0">
                <a:solidFill>
                  <a:srgbClr val="FF0000"/>
                </a:solidFill>
              </a:rPr>
              <a:t>NC</a:t>
            </a:r>
            <a:r>
              <a:rPr lang="en-US" sz="2800" dirty="0" smtClean="0"/>
              <a:t>) and Charged Current (</a:t>
            </a:r>
            <a:r>
              <a:rPr lang="en-US" sz="2800" dirty="0" smtClean="0">
                <a:solidFill>
                  <a:srgbClr val="3366FF"/>
                </a:solidFill>
              </a:rPr>
              <a:t>CC</a:t>
            </a:r>
            <a:r>
              <a:rPr lang="en-US" sz="2800" dirty="0" smtClean="0"/>
              <a:t>) HERA Events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04" y="1522910"/>
            <a:ext cx="4133069" cy="3382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573" y="2752725"/>
            <a:ext cx="4674709" cy="2867025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684036"/>
              </p:ext>
            </p:extLst>
          </p:nvPr>
        </p:nvGraphicFramePr>
        <p:xfrm>
          <a:off x="7064375" y="3021199"/>
          <a:ext cx="10033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1" name="Equation" r:id="rId5" imgW="1003300" imgH="1104900" progId="Equation.3">
                  <p:embed/>
                </p:oleObj>
              </mc:Choice>
              <mc:Fallback>
                <p:oleObj name="Equation" r:id="rId5" imgW="1003300" imgH="1104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75" y="3021199"/>
                        <a:ext cx="1003300" cy="1104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619750" y="1730375"/>
            <a:ext cx="19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ZEUS Collaboration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00150" y="5073650"/>
            <a:ext cx="1764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H1 Collaboration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0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0873" y="6223033"/>
            <a:ext cx="739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LHeC</a:t>
            </a:r>
            <a:r>
              <a:rPr lang="en-US" sz="1400" dirty="0" smtClean="0"/>
              <a:t> Collaboration arXiv:1211:5102, see also </a:t>
            </a:r>
            <a:r>
              <a:rPr lang="en-US" sz="1400" dirty="0" err="1" smtClean="0"/>
              <a:t>O.Bruening</a:t>
            </a:r>
            <a:r>
              <a:rPr lang="en-US" sz="1400" dirty="0" smtClean="0"/>
              <a:t> and </a:t>
            </a:r>
            <a:r>
              <a:rPr lang="en-US" sz="1400" dirty="0" err="1" smtClean="0"/>
              <a:t>M.Klein</a:t>
            </a:r>
            <a:r>
              <a:rPr lang="en-US" sz="1400" dirty="0" smtClean="0"/>
              <a:t> arXiv:1305.2090, MPLA 2013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04" y="1018907"/>
            <a:ext cx="7760096" cy="5170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2376" y="366818"/>
            <a:ext cx="3263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LHeC</a:t>
            </a:r>
            <a:r>
              <a:rPr lang="en-US" sz="2400" b="1" dirty="0" smtClean="0">
                <a:solidFill>
                  <a:srgbClr val="008000"/>
                </a:solidFill>
              </a:rPr>
              <a:t> at 10</a:t>
            </a:r>
            <a:r>
              <a:rPr lang="en-US" sz="2400" b="1" baseline="30000" dirty="0" smtClean="0">
                <a:solidFill>
                  <a:srgbClr val="008000"/>
                </a:solidFill>
              </a:rPr>
              <a:t>34 </a:t>
            </a:r>
            <a:r>
              <a:rPr lang="en-US" sz="2400" b="1" dirty="0" smtClean="0">
                <a:solidFill>
                  <a:srgbClr val="008000"/>
                </a:solidFill>
              </a:rPr>
              <a:t>Luminosity</a:t>
            </a:r>
            <a:endParaRPr lang="en-US" sz="2400" b="1" baseline="300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32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786"/>
            <a:ext cx="7772400" cy="100323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008000"/>
                </a:solidFill>
              </a:rPr>
              <a:t>LHeC</a:t>
            </a:r>
            <a:r>
              <a:rPr lang="en-US" sz="3200" dirty="0" smtClean="0">
                <a:solidFill>
                  <a:srgbClr val="008000"/>
                </a:solidFill>
              </a:rPr>
              <a:t>  Higgs Rates </a:t>
            </a:r>
            <a:endParaRPr lang="en-US" sz="3200" baseline="300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433" y="893074"/>
            <a:ext cx="6002178" cy="4349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476" y="5242924"/>
            <a:ext cx="8291866" cy="120032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H-</a:t>
            </a:r>
            <a:r>
              <a:rPr lang="en-US" dirty="0" err="1" smtClean="0"/>
              <a:t>bbar</a:t>
            </a:r>
            <a:r>
              <a:rPr lang="en-US" dirty="0" smtClean="0"/>
              <a:t> coupling to 0.7% precision with 1ab-1, at an S/B of 1 – studies of t, c, .. </a:t>
            </a:r>
            <a:r>
              <a:rPr lang="en-US" dirty="0"/>
              <a:t>t</a:t>
            </a:r>
            <a:r>
              <a:rPr lang="en-US" dirty="0" smtClean="0"/>
              <a:t>o come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LHeC</a:t>
            </a:r>
            <a:r>
              <a:rPr lang="en-US" dirty="0" smtClean="0"/>
              <a:t> WW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H cross section is as large as the ILC Z*</a:t>
            </a:r>
            <a:r>
              <a:rPr lang="en-US" dirty="0" smtClean="0">
                <a:sym typeface="Wingdings"/>
              </a:rPr>
              <a:t>ZH cross section (300fb)…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50pb LHC, HL-LHC + </a:t>
            </a:r>
            <a:r>
              <a:rPr lang="en-US" dirty="0" err="1" smtClean="0">
                <a:sym typeface="Wingdings"/>
              </a:rPr>
              <a:t>ep</a:t>
            </a:r>
            <a:r>
              <a:rPr lang="en-US" dirty="0" smtClean="0">
                <a:sym typeface="Wingdings"/>
              </a:rPr>
              <a:t> H and PDFs : transform the LHC facility into a genuine H  factory</a:t>
            </a:r>
            <a:endParaRPr lang="en-US" dirty="0">
              <a:sym typeface="Wingding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99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0549"/>
            <a:ext cx="7772400" cy="87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Technical Design of the </a:t>
            </a:r>
            <a:r>
              <a:rPr lang="en-US" sz="3200" b="1" dirty="0" err="1" smtClean="0">
                <a:solidFill>
                  <a:srgbClr val="000090"/>
                </a:solidFill>
              </a:rPr>
              <a:t>LHeC</a:t>
            </a:r>
            <a:r>
              <a:rPr lang="en-US" sz="3200" b="1" dirty="0" smtClean="0">
                <a:solidFill>
                  <a:srgbClr val="000090"/>
                </a:solidFill>
              </a:rPr>
              <a:t> and a Detector 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0826" y="2234426"/>
            <a:ext cx="3511786" cy="1477328"/>
          </a:xfrm>
          <a:prstGeom prst="rect">
            <a:avLst/>
          </a:prstGeom>
          <a:solidFill>
            <a:srgbClr val="DDB329">
              <a:alpha val="46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Civil Engineering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Components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Interaction Region and Q1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A Detector for Precision DIS Physics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Installation Study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20" y="5036974"/>
            <a:ext cx="1181415" cy="728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1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Civil Engineering 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44219" y="2142617"/>
            <a:ext cx="2317181" cy="3046987"/>
          </a:xfrm>
          <a:prstGeom prst="rect">
            <a:avLst/>
          </a:prstGeom>
          <a:solidFill>
            <a:srgbClr val="FFFF00">
              <a:alpha val="13000"/>
            </a:srgbClr>
          </a:solidFill>
        </p:spPr>
        <p:txBody>
          <a:bodyPr wrap="square">
            <a:spAutoFit/>
          </a:bodyPr>
          <a:lstStyle/>
          <a:p>
            <a:r>
              <a:rPr lang="en-US" sz="1200" dirty="0" smtClean="0"/>
              <a:t>CDR: Evaluation of CE, analysis </a:t>
            </a:r>
          </a:p>
          <a:p>
            <a:r>
              <a:rPr lang="en-US" sz="1200" dirty="0" smtClean="0"/>
              <a:t>of ring and </a:t>
            </a:r>
            <a:r>
              <a:rPr lang="en-US" sz="1200" dirty="0" err="1" smtClean="0"/>
              <a:t>linac</a:t>
            </a:r>
            <a:r>
              <a:rPr lang="en-US" sz="1200" dirty="0" smtClean="0"/>
              <a:t> by Amber Zurich</a:t>
            </a:r>
          </a:p>
          <a:p>
            <a:r>
              <a:rPr lang="en-US" sz="1200" dirty="0"/>
              <a:t>w</a:t>
            </a:r>
            <a:r>
              <a:rPr lang="en-US" sz="1200" dirty="0" smtClean="0"/>
              <a:t>ith detailed cost estimate</a:t>
            </a:r>
          </a:p>
          <a:p>
            <a:r>
              <a:rPr lang="en-US" sz="1200" dirty="0" smtClean="0"/>
              <a:t>[</a:t>
            </a:r>
            <a:r>
              <a:rPr lang="en-US" sz="1200" dirty="0" err="1" smtClean="0"/>
              <a:t>linac</a:t>
            </a:r>
            <a:r>
              <a:rPr lang="en-US" sz="1200" dirty="0" smtClean="0"/>
              <a:t> CE: 249,928 </a:t>
            </a:r>
            <a:r>
              <a:rPr lang="en-US" sz="1200" dirty="0" err="1" smtClean="0"/>
              <a:t>kSF</a:t>
            </a:r>
            <a:r>
              <a:rPr lang="en-US" sz="1200" dirty="0" smtClean="0"/>
              <a:t>..] and time:</a:t>
            </a:r>
          </a:p>
          <a:p>
            <a:r>
              <a:rPr lang="en-US" sz="1200" b="1" dirty="0"/>
              <a:t>3.5 years for underground works </a:t>
            </a:r>
            <a:r>
              <a:rPr lang="en-US" sz="1200" dirty="0"/>
              <a:t>using 2 </a:t>
            </a:r>
            <a:r>
              <a:rPr lang="en-US" sz="1200" dirty="0" err="1"/>
              <a:t>roadheaders</a:t>
            </a:r>
            <a:r>
              <a:rPr lang="en-US" sz="1200" dirty="0"/>
              <a:t> and 1 TBM</a:t>
            </a:r>
            <a:endParaRPr lang="en-GB" sz="1200" dirty="0"/>
          </a:p>
          <a:p>
            <a:endParaRPr lang="en-US" sz="1200" dirty="0" smtClean="0"/>
          </a:p>
          <a:p>
            <a:endParaRPr lang="en-US" sz="1200" b="1" dirty="0"/>
          </a:p>
          <a:p>
            <a:r>
              <a:rPr lang="en-US" sz="1200" b="1" dirty="0" smtClean="0"/>
              <a:t>More </a:t>
            </a:r>
            <a:r>
              <a:rPr lang="en-US" sz="1200" b="1" dirty="0"/>
              <a:t>studies needed </a:t>
            </a:r>
            <a:r>
              <a:rPr lang="en-US" sz="1200" dirty="0" smtClean="0"/>
              <a:t>for</a:t>
            </a:r>
          </a:p>
          <a:p>
            <a:r>
              <a:rPr lang="en-US" sz="1200" dirty="0" smtClean="0"/>
              <a:t>Integration </a:t>
            </a:r>
            <a:r>
              <a:rPr lang="en-US" sz="1200" dirty="0"/>
              <a:t>with all services </a:t>
            </a:r>
            <a:endParaRPr lang="en-US" sz="1200" dirty="0" smtClean="0"/>
          </a:p>
          <a:p>
            <a:r>
              <a:rPr lang="en-US" sz="1200" dirty="0" smtClean="0"/>
              <a:t>(</a:t>
            </a:r>
            <a:r>
              <a:rPr lang="en-US" sz="1200" dirty="0"/>
              <a:t>EL,CV, transport, survey </a:t>
            </a:r>
            <a:r>
              <a:rPr lang="en-US" sz="1200" dirty="0" err="1"/>
              <a:t>etc</a:t>
            </a:r>
            <a:r>
              <a:rPr lang="en-US" sz="1200" dirty="0"/>
              <a:t>)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Geology</a:t>
            </a:r>
          </a:p>
          <a:p>
            <a:r>
              <a:rPr lang="en-US" sz="1200" dirty="0" smtClean="0"/>
              <a:t>Understanding </a:t>
            </a:r>
            <a:r>
              <a:rPr lang="en-US" sz="1200" dirty="0"/>
              <a:t>vibration </a:t>
            </a:r>
            <a:r>
              <a:rPr lang="en-US" sz="1200" dirty="0" smtClean="0"/>
              <a:t>risks</a:t>
            </a:r>
          </a:p>
          <a:p>
            <a:r>
              <a:rPr lang="en-US" sz="1200" dirty="0" smtClean="0"/>
              <a:t>Environmental </a:t>
            </a:r>
            <a:r>
              <a:rPr lang="en-US" sz="1200" dirty="0"/>
              <a:t>impact </a:t>
            </a:r>
            <a:r>
              <a:rPr lang="en-US" sz="1200" dirty="0" smtClean="0"/>
              <a:t>assessment</a:t>
            </a:r>
          </a:p>
          <a:p>
            <a:endParaRPr lang="en-US" sz="1200" dirty="0"/>
          </a:p>
          <a:p>
            <a:r>
              <a:rPr lang="en-US" sz="1200" dirty="0" smtClean="0"/>
              <a:t>Tunnel connection in IP2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888792" y="967360"/>
            <a:ext cx="4993658" cy="4812786"/>
            <a:chOff x="1014594" y="750854"/>
            <a:chExt cx="5891032" cy="5617568"/>
          </a:xfrm>
        </p:grpSpPr>
        <p:pic>
          <p:nvPicPr>
            <p:cNvPr id="6" name="Picture 11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" t="18148" r="58403" b="16667"/>
            <a:stretch/>
          </p:blipFill>
          <p:spPr bwMode="auto">
            <a:xfrm>
              <a:off x="1014594" y="750854"/>
              <a:ext cx="5891032" cy="5524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409316" y="1406720"/>
              <a:ext cx="17283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Shaft sinking installation</a:t>
              </a:r>
              <a:endParaRPr lang="en-GB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21608" y="2109689"/>
              <a:ext cx="1037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Roadheader 1</a:t>
              </a:r>
              <a:endParaRPr lang="en-GB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22396" y="2669977"/>
              <a:ext cx="1037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Roadheader 2</a:t>
              </a:r>
              <a:endParaRPr lang="en-GB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390650" y="1435295"/>
              <a:ext cx="0" cy="493312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73" y="5357172"/>
            <a:ext cx="1797569" cy="100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57143" y="5918645"/>
            <a:ext cx="1559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J.Osborne</a:t>
            </a:r>
            <a:r>
              <a:rPr lang="en-US" sz="1200" dirty="0" smtClean="0"/>
              <a:t>, Chavannes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6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545111"/>
            <a:ext cx="2330174" cy="1603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78" y="2149065"/>
            <a:ext cx="2769487" cy="42395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999" y="4122101"/>
            <a:ext cx="5063711" cy="121493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54001" y="4751554"/>
            <a:ext cx="3454060" cy="22680"/>
          </a:xfrm>
          <a:prstGeom prst="line">
            <a:avLst/>
          </a:prstGeom>
          <a:ln w="12700">
            <a:solidFill>
              <a:srgbClr val="32B7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56662" y="6425672"/>
            <a:ext cx="9774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from CDR </a:t>
            </a:r>
            <a:r>
              <a:rPr lang="en-US" sz="1000" dirty="0" err="1" smtClean="0"/>
              <a:t>LHeC</a:t>
            </a:r>
            <a:endParaRPr lang="en-US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689" y="5802798"/>
            <a:ext cx="5086374" cy="585790"/>
          </a:xfrm>
          <a:prstGeom prst="rect">
            <a:avLst/>
          </a:prstGeom>
          <a:ln>
            <a:solidFill>
              <a:srgbClr val="32B7D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745581" y="188719"/>
            <a:ext cx="4338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Components and Cryogenics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001" y="30357"/>
            <a:ext cx="178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Chapter 9 of CDR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6706" y="925605"/>
            <a:ext cx="4811059" cy="308818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7186706" y="3735294"/>
            <a:ext cx="1688353" cy="1494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87765" y="3212074"/>
            <a:ext cx="619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Jlab</a:t>
            </a:r>
            <a:r>
              <a:rPr lang="en-US" sz="1400" dirty="0" smtClean="0"/>
              <a:t>:</a:t>
            </a:r>
          </a:p>
          <a:p>
            <a:r>
              <a:rPr lang="en-US" sz="1400" dirty="0" smtClean="0"/>
              <a:t>4 10</a:t>
            </a:r>
            <a:r>
              <a:rPr lang="en-US" sz="1400" baseline="30000" dirty="0" smtClean="0"/>
              <a:t>11</a:t>
            </a:r>
            <a:endParaRPr lang="en-US" sz="1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708061" y="5337037"/>
            <a:ext cx="425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develop </a:t>
            </a:r>
            <a:r>
              <a:rPr lang="en-US" dirty="0" err="1" smtClean="0"/>
              <a:t>LHeC</a:t>
            </a:r>
            <a:r>
              <a:rPr lang="en-US" dirty="0" smtClean="0"/>
              <a:t> cavity (</a:t>
            </a:r>
            <a:r>
              <a:rPr lang="en-US" dirty="0" err="1" smtClean="0"/>
              <a:t>cryo</a:t>
            </a:r>
            <a:r>
              <a:rPr lang="en-US" dirty="0" smtClean="0"/>
              <a:t>-module)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33309" y="925605"/>
            <a:ext cx="1154456" cy="308818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78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Baskerville"/>
                <a:cs typeface="Baskerville"/>
              </a:rPr>
              <a:t>LHeC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Baskerville"/>
                <a:cs typeface="Baskerville"/>
              </a:rPr>
              <a:t> Detector Overview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19336"/>
            <a:ext cx="9143999" cy="738664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Forward/backward asymmetry in energy deposited and thus in geometry and technology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=14x9m</a:t>
            </a:r>
            <a:r>
              <a:rPr lang="en-US" sz="1400" b="1" baseline="29000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[CMS 21 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Taggers at -62m (e),100m (γ,LR), -22.4m (γ,RR), +100m (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n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), +420m (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p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Baskerville"/>
              <a:ea typeface="Arial" charset="0"/>
              <a:cs typeface="Baskerville"/>
              <a:sym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9709" y="4052957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Tile Calorimeter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9709" y="3489739"/>
            <a:ext cx="2533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LAr</a:t>
            </a:r>
            <a:r>
              <a:rPr lang="en-US" sz="1400" dirty="0" smtClean="0">
                <a:solidFill>
                  <a:srgbClr val="000000"/>
                </a:solidFill>
              </a:rPr>
              <a:t> electromagnetic calorimeter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1" y="663851"/>
            <a:ext cx="8202099" cy="524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32294" y="5842337"/>
            <a:ext cx="3546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 option 1 for LR and full acceptance coverage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8101105" y="4995931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3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HeC-time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17" y="898463"/>
            <a:ext cx="6042710" cy="3480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1889" y="217955"/>
            <a:ext cx="5274235" cy="680508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Time Schedule</a:t>
            </a:r>
            <a:r>
              <a:rPr lang="en-US" sz="4000" dirty="0" smtClean="0">
                <a:solidFill>
                  <a:srgbClr val="008000"/>
                </a:solidFill>
              </a:rPr>
              <a:t>*</a:t>
            </a:r>
            <a:r>
              <a:rPr lang="en-US" baseline="30000" dirty="0" smtClean="0">
                <a:solidFill>
                  <a:srgbClr val="008000"/>
                </a:solidFill>
              </a:rPr>
              <a:t>)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pic>
        <p:nvPicPr>
          <p:cNvPr id="3" name="Image 0" descr="FigureX-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49412" y="3212353"/>
            <a:ext cx="4198470" cy="318246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12234" y="4917494"/>
            <a:ext cx="43524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 is to operate synchronous with HL-LHC</a:t>
            </a:r>
          </a:p>
          <a:p>
            <a:endParaRPr lang="en-US" dirty="0" smtClean="0"/>
          </a:p>
          <a:p>
            <a:r>
              <a:rPr lang="en-US" dirty="0" smtClean="0"/>
              <a:t>LS3 requires 2-3 years for ATLAS+. It is the </a:t>
            </a:r>
          </a:p>
          <a:p>
            <a:r>
              <a:rPr lang="en-US" dirty="0" smtClean="0"/>
              <a:t>one extended time period, which will allow</a:t>
            </a:r>
          </a:p>
          <a:p>
            <a:r>
              <a:rPr lang="en-US" dirty="0"/>
              <a:t>i</a:t>
            </a:r>
            <a:r>
              <a:rPr lang="en-US" dirty="0" smtClean="0"/>
              <a:t>nstallation and connection of </a:t>
            </a:r>
            <a:r>
              <a:rPr lang="en-US" dirty="0" err="1" smtClean="0"/>
              <a:t>LHeC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042" y="1247128"/>
            <a:ext cx="21852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installation</a:t>
            </a:r>
          </a:p>
          <a:p>
            <a:r>
              <a:rPr lang="en-US" dirty="0"/>
              <a:t>s</a:t>
            </a:r>
            <a:r>
              <a:rPr lang="en-US" dirty="0" smtClean="0"/>
              <a:t>tudy for IP2, reuse</a:t>
            </a:r>
          </a:p>
          <a:p>
            <a:r>
              <a:rPr lang="en-US" dirty="0" smtClean="0"/>
              <a:t>of L3 magnet as</a:t>
            </a:r>
          </a:p>
          <a:p>
            <a:r>
              <a:rPr lang="en-US" dirty="0"/>
              <a:t>s</a:t>
            </a:r>
            <a:r>
              <a:rPr lang="en-US" dirty="0" smtClean="0"/>
              <a:t>upport for </a:t>
            </a:r>
            <a:r>
              <a:rPr lang="en-US" dirty="0" err="1" smtClean="0"/>
              <a:t>LHeC</a:t>
            </a:r>
            <a:r>
              <a:rPr lang="en-US" dirty="0" smtClean="0"/>
              <a:t>. </a:t>
            </a:r>
          </a:p>
          <a:p>
            <a:r>
              <a:rPr lang="en-US" dirty="0" smtClean="0"/>
              <a:t>Estimated 30 months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43964" y="6488668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*) LS3 </a:t>
            </a:r>
            <a:r>
              <a:rPr lang="en-US" sz="1400" dirty="0" smtClean="0">
                <a:solidFill>
                  <a:srgbClr val="008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8000"/>
                </a:solidFill>
              </a:rPr>
              <a:t> schedule most likely shifted by +2 years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3648"/>
            <a:ext cx="1181415" cy="728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8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0549"/>
            <a:ext cx="7772400" cy="87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Prospects and Next Steps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3247" y="2234426"/>
            <a:ext cx="3366952" cy="1754327"/>
          </a:xfrm>
          <a:prstGeom prst="rect">
            <a:avLst/>
          </a:prstGeom>
          <a:solidFill>
            <a:srgbClr val="DDB329">
              <a:alpha val="46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The Conceptual Design Report</a:t>
            </a:r>
          </a:p>
          <a:p>
            <a:pPr algn="ctr"/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Collaboration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ECFA’s Evaluation</a:t>
            </a:r>
          </a:p>
          <a:p>
            <a:r>
              <a:rPr lang="en-US" dirty="0">
                <a:solidFill>
                  <a:srgbClr val="000090"/>
                </a:solidFill>
              </a:rPr>
              <a:t>An ERL Test </a:t>
            </a:r>
            <a:r>
              <a:rPr lang="en-US" dirty="0" smtClean="0">
                <a:solidFill>
                  <a:srgbClr val="000090"/>
                </a:solidFill>
              </a:rPr>
              <a:t>Facility for 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Magnet Prototypes and </a:t>
            </a:r>
            <a:r>
              <a:rPr lang="en-US" dirty="0" smtClean="0">
                <a:solidFill>
                  <a:srgbClr val="000090"/>
                </a:solidFill>
              </a:rPr>
              <a:t>Design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Interaction Region and Beam Pipe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20" y="5036974"/>
            <a:ext cx="1181415" cy="728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1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43" y="222648"/>
            <a:ext cx="4633485" cy="5882853"/>
          </a:xfrm>
          <a:prstGeom prst="rect">
            <a:avLst/>
          </a:prstGeom>
        </p:spPr>
      </p:pic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532701" y="193181"/>
            <a:ext cx="3194151" cy="5853983"/>
            <a:chOff x="0" y="15"/>
            <a:chExt cx="2040" cy="4781"/>
          </a:xfrm>
        </p:grpSpPr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" y="228"/>
              <a:ext cx="1973" cy="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2"/>
            <p:cNvSpPr>
              <a:spLocks/>
            </p:cNvSpPr>
            <p:nvPr/>
          </p:nvSpPr>
          <p:spPr bwMode="auto">
            <a:xfrm>
              <a:off x="40" y="15"/>
              <a:ext cx="1040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400" dirty="0">
                  <a:solidFill>
                    <a:srgbClr val="002D99"/>
                  </a:solidFill>
                  <a:latin typeface="Baskerville"/>
                  <a:ea typeface="ＭＳ Ｐゴシック" charset="0"/>
                  <a:cs typeface="Baskerville"/>
                  <a:sym typeface="Arial Bold" charset="0"/>
                </a:rPr>
                <a:t>CERN Referees</a:t>
              </a:r>
            </a:p>
          </p:txBody>
        </p:sp>
        <p:sp>
          <p:nvSpPr>
            <p:cNvPr id="7" name="AutoShape 13"/>
            <p:cNvSpPr>
              <a:spLocks/>
            </p:cNvSpPr>
            <p:nvPr/>
          </p:nvSpPr>
          <p:spPr bwMode="auto">
            <a:xfrm>
              <a:off x="0" y="236"/>
              <a:ext cx="2040" cy="4560"/>
            </a:xfrm>
            <a:prstGeom prst="roundRect">
              <a:avLst>
                <a:gd name="adj" fmla="val 5880"/>
              </a:avLst>
            </a:prstGeom>
            <a:noFill/>
            <a:ln w="25400">
              <a:solidFill>
                <a:srgbClr val="002D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11972" y="6194778"/>
            <a:ext cx="8071039" cy="584776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Published 600 pages conceptual design report (CDR) written by 150 authors from </a:t>
            </a:r>
            <a:r>
              <a:rPr lang="en-US" sz="1600" dirty="0"/>
              <a:t>6</a:t>
            </a:r>
            <a:r>
              <a:rPr lang="en-US" sz="1600" dirty="0" smtClean="0"/>
              <a:t>0 Institutes.</a:t>
            </a:r>
          </a:p>
          <a:p>
            <a:r>
              <a:rPr lang="en-US" sz="1600" dirty="0" smtClean="0"/>
              <a:t>Reviewed by ECFA, </a:t>
            </a:r>
            <a:r>
              <a:rPr lang="en-US" sz="1600" dirty="0" err="1" smtClean="0"/>
              <a:t>NuPECC</a:t>
            </a:r>
            <a:r>
              <a:rPr lang="en-US" sz="1600" dirty="0" smtClean="0"/>
              <a:t> (long range plan), Referees invited by CERN. Published June 2012.</a:t>
            </a:r>
          </a:p>
        </p:txBody>
      </p:sp>
      <p:sp>
        <p:nvSpPr>
          <p:cNvPr id="2" name="Rectangle 1"/>
          <p:cNvSpPr/>
          <p:nvPr/>
        </p:nvSpPr>
        <p:spPr>
          <a:xfrm>
            <a:off x="437443" y="5129960"/>
            <a:ext cx="13904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>
                <a:solidFill>
                  <a:schemeClr val="accent2"/>
                </a:solidFill>
                <a:hlinkClick r:id="rId4"/>
              </a:rPr>
              <a:t>arXiv:1206.2913 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1055" y="5808790"/>
            <a:ext cx="2089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arXiv:1211.4831 and 5102</a:t>
            </a:r>
          </a:p>
        </p:txBody>
      </p:sp>
      <p:sp>
        <p:nvSpPr>
          <p:cNvPr id="10" name="TextBox 9"/>
          <p:cNvSpPr txBox="1"/>
          <p:nvPr/>
        </p:nvSpPr>
        <p:spPr>
          <a:xfrm rot="5400000">
            <a:off x="8116788" y="5670290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51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791" y="376718"/>
            <a:ext cx="1181415" cy="728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3826" y="6316149"/>
            <a:ext cx="4834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Baskerville"/>
                <a:cs typeface="Baskerville"/>
              </a:rPr>
              <a:t>About 200 Experimentalists and Theorists from 76 (+3) Institutes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182" y="356464"/>
            <a:ext cx="226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F497D"/>
                </a:solidFill>
                <a:latin typeface="Baskerville"/>
                <a:cs typeface="Baskerville"/>
              </a:rPr>
              <a:t>http://</a:t>
            </a:r>
            <a:r>
              <a:rPr lang="en-US" sz="2000" dirty="0" err="1" smtClean="0">
                <a:solidFill>
                  <a:srgbClr val="1F497D"/>
                </a:solidFill>
                <a:latin typeface="Baskerville"/>
                <a:cs typeface="Baskerville"/>
              </a:rPr>
              <a:t>cern.ch/lhec</a:t>
            </a:r>
            <a:endParaRPr lang="en-US" sz="2000" dirty="0">
              <a:solidFill>
                <a:srgbClr val="1F497D"/>
              </a:solidFill>
              <a:latin typeface="Baskerville"/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0" y="1609181"/>
            <a:ext cx="8916940" cy="3907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714" y="5792930"/>
            <a:ext cx="4109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LHeC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Study group and CDR authors (Dec.2012)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5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821" y="624845"/>
            <a:ext cx="6470594" cy="5478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1411" y="6087868"/>
            <a:ext cx="7601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High Intensity (low Q</a:t>
            </a:r>
            <a:r>
              <a:rPr lang="en-US" b="1" baseline="30000" dirty="0" smtClean="0"/>
              <a:t>2</a:t>
            </a:r>
            <a:r>
              <a:rPr lang="en-US" b="1" dirty="0" smtClean="0"/>
              <a:t>)   -- Medium Energies (</a:t>
            </a:r>
            <a:r>
              <a:rPr lang="en-US" b="1" dirty="0" err="1" smtClean="0"/>
              <a:t>polarised</a:t>
            </a:r>
            <a:r>
              <a:rPr lang="en-US" b="1" dirty="0" smtClean="0"/>
              <a:t>)  -- Energy Frontier DIS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2898588" y="162732"/>
            <a:ext cx="3750236" cy="4797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56235" y="162732"/>
            <a:ext cx="7652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Lepton-Proton Scattering Projects (</a:t>
            </a:r>
            <a:r>
              <a:rPr lang="en-US" sz="2800" dirty="0" smtClean="0">
                <a:solidFill>
                  <a:srgbClr val="0000FF"/>
                </a:solidFill>
              </a:rPr>
              <a:t>past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rgbClr val="FF0000"/>
                </a:solidFill>
              </a:rPr>
              <a:t>future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438821" y="624845"/>
            <a:ext cx="176315" cy="24040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2954" y="996135"/>
            <a:ext cx="673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MESA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13673" y="865246"/>
            <a:ext cx="485124" cy="130889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1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2121"/>
            <a:ext cx="7772400" cy="87549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ECFA Review </a:t>
            </a:r>
            <a:r>
              <a:rPr lang="en-US" sz="2000" dirty="0" smtClean="0"/>
              <a:t>2007-2012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284664" y="1107618"/>
            <a:ext cx="6347937" cy="92333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CERN SPC, [r]ECFA Mandate given in 2007 to work out the </a:t>
            </a:r>
            <a:r>
              <a:rPr lang="en-US" dirty="0" err="1" smtClean="0"/>
              <a:t>LHeC</a:t>
            </a:r>
            <a:r>
              <a:rPr lang="en-US" dirty="0" smtClean="0"/>
              <a:t> </a:t>
            </a:r>
          </a:p>
          <a:p>
            <a:r>
              <a:rPr lang="en-US" dirty="0"/>
              <a:t>p</a:t>
            </a:r>
            <a:r>
              <a:rPr lang="en-US" dirty="0" smtClean="0"/>
              <a:t>hysics, detector and accelerator design(s) – looking back to 1994</a:t>
            </a:r>
          </a:p>
          <a:p>
            <a:r>
              <a:rPr lang="en-US" dirty="0" smtClean="0"/>
              <a:t>CDR and referee process carefully evaluated by ECFA committee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89" y="3736364"/>
            <a:ext cx="8027266" cy="2547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8951"/>
            <a:ext cx="7923902" cy="11092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9156" y="2244772"/>
            <a:ext cx="5050058" cy="2953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89374" y="6277383"/>
            <a:ext cx="465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ECFA Statement ECFA/12/279  December 2012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2115834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8566" y="3398223"/>
            <a:ext cx="889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Stressed: Link to LHC physics and operation, link to HEP, cost estimates, R&amp;D, DIS community 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61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5452" y="0"/>
            <a:ext cx="7772400" cy="87549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Towards an </a:t>
            </a:r>
            <a:r>
              <a:rPr lang="en-US" sz="3200" dirty="0" err="1" smtClean="0"/>
              <a:t>LHeC</a:t>
            </a:r>
            <a:r>
              <a:rPr lang="en-US" sz="3200" dirty="0" smtClean="0"/>
              <a:t> ERL Test Facility at CERN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938572" y="6452605"/>
            <a:ext cx="166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http://</a:t>
            </a:r>
            <a:r>
              <a:rPr lang="en-US" sz="1400" dirty="0" err="1" smtClean="0"/>
              <a:t>cern.ch</a:t>
            </a:r>
            <a:r>
              <a:rPr lang="en-US" sz="1400" dirty="0" smtClean="0"/>
              <a:t>/</a:t>
            </a:r>
            <a:r>
              <a:rPr lang="en-US" sz="1400" dirty="0" err="1" smtClean="0"/>
              <a:t>lhec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878" y="1967549"/>
            <a:ext cx="19050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860" y="2577149"/>
            <a:ext cx="3109819" cy="1844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860" y="4656816"/>
            <a:ext cx="3230948" cy="1795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55" y="1092849"/>
            <a:ext cx="4802723" cy="876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030" y="2114341"/>
            <a:ext cx="3420139" cy="28219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9860" y="1263579"/>
            <a:ext cx="3302000" cy="647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60149" y="1092849"/>
            <a:ext cx="3602964" cy="535975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0144" y="5129166"/>
            <a:ext cx="49717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                                     </a:t>
            </a:r>
            <a:r>
              <a:rPr lang="en-US" sz="1600" dirty="0" err="1"/>
              <a:t>D</a:t>
            </a:r>
            <a:r>
              <a:rPr lang="en-US" sz="1600" dirty="0" err="1" smtClean="0"/>
              <a:t>aresbury</a:t>
            </a:r>
            <a:r>
              <a:rPr lang="en-US" sz="1600" dirty="0" smtClean="0"/>
              <a:t> Workshop 22/23.1.: </a:t>
            </a:r>
          </a:p>
          <a:p>
            <a:r>
              <a:rPr lang="en-US" sz="1600" dirty="0" smtClean="0"/>
              <a:t>- Collaboration: CERN, </a:t>
            </a:r>
            <a:r>
              <a:rPr lang="en-US" sz="1600" dirty="0" err="1" smtClean="0"/>
              <a:t>AsTEC</a:t>
            </a:r>
            <a:r>
              <a:rPr lang="en-US" sz="1600" dirty="0" smtClean="0"/>
              <a:t>, CI, </a:t>
            </a:r>
            <a:r>
              <a:rPr lang="en-US" sz="1600" dirty="0" err="1" smtClean="0"/>
              <a:t>JeffersonLab</a:t>
            </a:r>
            <a:r>
              <a:rPr lang="en-US" sz="1600" dirty="0" smtClean="0"/>
              <a:t>, U Mainz, +</a:t>
            </a:r>
          </a:p>
          <a:p>
            <a:r>
              <a:rPr lang="en-US" sz="1600" dirty="0" smtClean="0"/>
              <a:t>- </a:t>
            </a:r>
            <a:r>
              <a:rPr lang="en-US" sz="1600" dirty="0" err="1" smtClean="0"/>
              <a:t>LHeC</a:t>
            </a:r>
            <a:r>
              <a:rPr lang="en-US" sz="1600" dirty="0" smtClean="0"/>
              <a:t> Parameters (</a:t>
            </a:r>
            <a:r>
              <a:rPr lang="en-US" sz="1600" dirty="0" err="1" smtClean="0"/>
              <a:t>C,Q,source,I</a:t>
            </a:r>
            <a:r>
              <a:rPr lang="en-US" sz="1600" dirty="0" smtClean="0"/>
              <a:t>) rather conservative</a:t>
            </a:r>
          </a:p>
          <a:p>
            <a:r>
              <a:rPr lang="en-US" sz="1600" dirty="0" smtClean="0"/>
              <a:t>- Test Facility to develop full technology, key: cavity</a:t>
            </a:r>
          </a:p>
          <a:p>
            <a:r>
              <a:rPr lang="en-US" sz="1600" dirty="0" smtClean="0"/>
              <a:t>- RF frequency chosen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57620" y="3257700"/>
            <a:ext cx="1626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Contribution to IPAC13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9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2999" y="282222"/>
            <a:ext cx="5932311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Magnet Developments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3" name="Picture 1" descr="\\cern.ch\dfs\Workspaces\n\NORMA\USERS\Davide\Projects\LHeC\Review-2011-12-01\Pictures\IMG_1482.jpg"/>
          <p:cNvPicPr>
            <a:picLocks noChangeAspect="1" noChangeArrowheads="1"/>
          </p:cNvPicPr>
          <p:nvPr/>
        </p:nvPicPr>
        <p:blipFill>
          <a:blip r:embed="rId2" cstate="print"/>
          <a:srcRect t="11110" b="8341"/>
          <a:stretch>
            <a:fillRect/>
          </a:stretch>
        </p:blipFill>
        <p:spPr bwMode="auto">
          <a:xfrm>
            <a:off x="573486" y="366890"/>
            <a:ext cx="2237533" cy="1351843"/>
          </a:xfrm>
          <a:prstGeom prst="rect">
            <a:avLst/>
          </a:prstGeom>
          <a:noFill/>
        </p:spPr>
      </p:pic>
      <p:pic>
        <p:nvPicPr>
          <p:cNvPr id="4" name="Picture 5" descr="DSC00136"/>
          <p:cNvPicPr>
            <a:picLocks noChangeAspect="1" noChangeArrowheads="1"/>
          </p:cNvPicPr>
          <p:nvPr/>
        </p:nvPicPr>
        <p:blipFill rotWithShape="1">
          <a:blip r:embed="rId3" cstate="print">
            <a:lum bright="22000" contrast="20000"/>
          </a:blip>
          <a:srcRect l="15677" t="5240" r="8269" b="12824"/>
          <a:stretch/>
        </p:blipFill>
        <p:spPr bwMode="auto">
          <a:xfrm>
            <a:off x="573486" y="2717138"/>
            <a:ext cx="2237533" cy="188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3577490" y="1272823"/>
            <a:ext cx="2382670" cy="3333786"/>
            <a:chOff x="-228600" y="815090"/>
            <a:chExt cx="5770200" cy="5585710"/>
          </a:xfrm>
        </p:grpSpPr>
        <p:grpSp>
          <p:nvGrpSpPr>
            <p:cNvPr id="7" name="Group 6"/>
            <p:cNvGrpSpPr/>
            <p:nvPr/>
          </p:nvGrpSpPr>
          <p:grpSpPr>
            <a:xfrm>
              <a:off x="228600" y="815090"/>
              <a:ext cx="5313000" cy="5509510"/>
              <a:chOff x="228600" y="815090"/>
              <a:chExt cx="5313000" cy="5509510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3" t="3436" r="23233"/>
              <a:stretch/>
            </p:blipFill>
            <p:spPr bwMode="auto">
              <a:xfrm>
                <a:off x="228600" y="815090"/>
                <a:ext cx="5221514" cy="55095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4932000" y="5105400"/>
                <a:ext cx="6096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781" t="88930" r="17789"/>
            <a:stretch/>
          </p:blipFill>
          <p:spPr bwMode="auto">
            <a:xfrm>
              <a:off x="-228600" y="5791200"/>
              <a:ext cx="520509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152400" y="5715000"/>
              <a:ext cx="137160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742309"/>
              </p:ext>
            </p:extLst>
          </p:nvPr>
        </p:nvGraphicFramePr>
        <p:xfrm>
          <a:off x="6477000" y="925895"/>
          <a:ext cx="2455334" cy="45438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28756"/>
                <a:gridCol w="726578"/>
              </a:tblGrid>
              <a:tr h="586988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flux density</a:t>
                      </a:r>
                      <a:r>
                        <a:rPr lang="en-GB" sz="1200" baseline="0" dirty="0" smtClean="0"/>
                        <a:t> in the gaps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dirty="0" smtClean="0"/>
                        <a:t>0.264 T</a:t>
                      </a:r>
                    </a:p>
                    <a:p>
                      <a:pPr algn="ctr"/>
                      <a:r>
                        <a:rPr lang="en-GB" sz="1200" baseline="0" dirty="0" smtClean="0"/>
                        <a:t>0.176 T</a:t>
                      </a:r>
                    </a:p>
                    <a:p>
                      <a:pPr algn="ctr"/>
                      <a:r>
                        <a:rPr lang="en-GB" sz="1200" baseline="0" dirty="0" smtClean="0"/>
                        <a:t>0.088 T </a:t>
                      </a:r>
                      <a:endParaRPr lang="en-GB" sz="1200" baseline="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magnetic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4.0 m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vertical aperture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25 mm</a:t>
                      </a:r>
                      <a:endParaRPr lang="en-GB" sz="1200" dirty="0"/>
                    </a:p>
                  </a:txBody>
                  <a:tcPr anchor="ctr"/>
                </a:tc>
              </a:tr>
              <a:tr h="251566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pole width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85 mm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number</a:t>
                      </a:r>
                      <a:r>
                        <a:rPr lang="en-GB" sz="1200" baseline="0" dirty="0" smtClean="0"/>
                        <a:t> of magnets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584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1750 A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number of turns per</a:t>
                      </a:r>
                      <a:r>
                        <a:rPr lang="en-GB" sz="1200" baseline="0" dirty="0" smtClean="0"/>
                        <a:t> aperture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 / 2 / 3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current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0.7 A/mm</a:t>
                      </a:r>
                      <a:r>
                        <a:rPr lang="en-GB" sz="1200" baseline="30000" dirty="0" smtClean="0"/>
                        <a:t>2</a:t>
                      </a:r>
                      <a:endParaRPr lang="en-GB" sz="1200" baseline="300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conductor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copper 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0.36 m</a:t>
                      </a:r>
                      <a:r>
                        <a:rPr lang="en-US" sz="1200" dirty="0" smtClean="0">
                          <a:sym typeface="Symbol"/>
                        </a:rPr>
                        <a:t>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1.1 kW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total power</a:t>
                      </a:r>
                      <a:r>
                        <a:rPr lang="en-GB" sz="1200" baseline="0" dirty="0" smtClean="0"/>
                        <a:t> 20 / 40 / 60 GeV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642 kW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air</a:t>
                      </a:r>
                      <a:endParaRPr lang="en-GB" sz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430072" y="4803470"/>
            <a:ext cx="3197761" cy="1785104"/>
          </a:xfrm>
          <a:prstGeom prst="rect">
            <a:avLst/>
          </a:prstGeom>
          <a:solidFill>
            <a:schemeClr val="bg1">
              <a:lumMod val="85000"/>
              <a:alpha val="41000"/>
            </a:schemeClr>
          </a:solidFill>
        </p:spPr>
        <p:txBody>
          <a:bodyPr wrap="square">
            <a:spAutoFit/>
          </a:bodyPr>
          <a:lstStyle/>
          <a:p>
            <a:pPr defTabSz="118800"/>
            <a:r>
              <a:rPr lang="en-GB" sz="1100" dirty="0">
                <a:solidFill>
                  <a:schemeClr val="accent1"/>
                </a:solidFill>
              </a:rPr>
              <a:t>LR </a:t>
            </a:r>
            <a:r>
              <a:rPr lang="en-GB" sz="1100" dirty="0" err="1">
                <a:solidFill>
                  <a:schemeClr val="accent1"/>
                </a:solidFill>
              </a:rPr>
              <a:t>recirculator</a:t>
            </a:r>
            <a:r>
              <a:rPr lang="en-GB" sz="1100" dirty="0">
                <a:solidFill>
                  <a:schemeClr val="accent1"/>
                </a:solidFill>
              </a:rPr>
              <a:t> dipoles and </a:t>
            </a:r>
            <a:r>
              <a:rPr lang="en-GB" sz="1100" dirty="0" err="1">
                <a:solidFill>
                  <a:schemeClr val="accent1"/>
                </a:solidFill>
              </a:rPr>
              <a:t>quadrupoles</a:t>
            </a:r>
            <a:endParaRPr lang="en-GB" sz="1100" dirty="0">
              <a:solidFill>
                <a:schemeClr val="accent1"/>
              </a:solidFill>
            </a:endParaRPr>
          </a:p>
          <a:p>
            <a:pPr defTabSz="118800"/>
            <a:r>
              <a:rPr lang="en-GB" sz="1100" dirty="0"/>
              <a:t>New requirements (aperture, field)?</a:t>
            </a:r>
          </a:p>
          <a:p>
            <a:pPr defTabSz="118800"/>
            <a:r>
              <a:rPr lang="en-GB" sz="1100" dirty="0" smtClean="0"/>
              <a:t>Combined </a:t>
            </a:r>
            <a:r>
              <a:rPr lang="en-GB" sz="1100" dirty="0"/>
              <a:t>apertures?</a:t>
            </a:r>
          </a:p>
          <a:p>
            <a:pPr defTabSz="118800"/>
            <a:r>
              <a:rPr lang="en-GB" sz="1100" dirty="0"/>
              <a:t>Combined functions (for example, dipole + quad)</a:t>
            </a:r>
            <a:r>
              <a:rPr lang="en-GB" sz="1100" dirty="0" smtClean="0"/>
              <a:t>?</a:t>
            </a:r>
            <a:endParaRPr lang="en-GB" sz="1100" dirty="0">
              <a:solidFill>
                <a:schemeClr val="accent1"/>
              </a:solidFill>
            </a:endParaRPr>
          </a:p>
          <a:p>
            <a:pPr defTabSz="118800"/>
            <a:r>
              <a:rPr lang="en-GB" sz="1100" dirty="0">
                <a:solidFill>
                  <a:schemeClr val="accent1"/>
                </a:solidFill>
              </a:rPr>
              <a:t>LR </a:t>
            </a:r>
            <a:r>
              <a:rPr lang="en-GB" sz="1100" dirty="0" err="1">
                <a:solidFill>
                  <a:schemeClr val="accent1"/>
                </a:solidFill>
              </a:rPr>
              <a:t>linac</a:t>
            </a:r>
            <a:r>
              <a:rPr lang="en-GB" sz="1100" dirty="0">
                <a:solidFill>
                  <a:schemeClr val="accent1"/>
                </a:solidFill>
              </a:rPr>
              <a:t> </a:t>
            </a:r>
            <a:r>
              <a:rPr lang="en-GB" sz="1100" dirty="0" err="1">
                <a:solidFill>
                  <a:schemeClr val="accent1"/>
                </a:solidFill>
              </a:rPr>
              <a:t>quadrupoles</a:t>
            </a:r>
            <a:r>
              <a:rPr lang="en-GB" sz="1100" dirty="0">
                <a:solidFill>
                  <a:schemeClr val="accent1"/>
                </a:solidFill>
              </a:rPr>
              <a:t> and correctors</a:t>
            </a:r>
          </a:p>
          <a:p>
            <a:pPr defTabSz="118800"/>
            <a:r>
              <a:rPr lang="en-GB" sz="1100" dirty="0"/>
              <a:t>New requirements (aperture, field)?</a:t>
            </a:r>
          </a:p>
          <a:p>
            <a:pPr defTabSz="118800"/>
            <a:r>
              <a:rPr lang="en-GB" sz="1100" dirty="0"/>
              <a:t>More compact magnets, maybe with at </a:t>
            </a:r>
            <a:r>
              <a:rPr lang="en-GB" sz="1100" dirty="0" smtClean="0"/>
              <a:t>least </a:t>
            </a:r>
            <a:r>
              <a:rPr lang="en-GB" sz="1100" dirty="0"/>
              <a:t>two  </a:t>
            </a:r>
          </a:p>
          <a:p>
            <a:pPr defTabSz="118800"/>
            <a:r>
              <a:rPr lang="en-GB" sz="1100" dirty="0"/>
              <a:t>   families for </a:t>
            </a:r>
            <a:r>
              <a:rPr lang="en-GB" sz="1100" dirty="0" err="1"/>
              <a:t>quadrupoles</a:t>
            </a:r>
            <a:r>
              <a:rPr lang="en-GB" sz="1100" dirty="0"/>
              <a:t>?</a:t>
            </a:r>
          </a:p>
          <a:p>
            <a:pPr defTabSz="118800"/>
            <a:r>
              <a:rPr lang="en-GB" sz="1100" dirty="0"/>
              <a:t>Permanent magnets / superconducting for quads?	</a:t>
            </a:r>
            <a:endParaRPr lang="en-GB" sz="1100" dirty="0" smtClean="0"/>
          </a:p>
          <a:p>
            <a:pPr defTabSz="118800"/>
            <a:r>
              <a:rPr lang="en-GB" sz="1100" dirty="0" err="1" smtClean="0">
                <a:solidFill>
                  <a:schemeClr val="accent1"/>
                </a:solidFill>
              </a:rPr>
              <a:t>A.Milanese</a:t>
            </a:r>
            <a:r>
              <a:rPr lang="en-GB" sz="1100" dirty="0" smtClean="0">
                <a:solidFill>
                  <a:schemeClr val="accent1"/>
                </a:solidFill>
              </a:rPr>
              <a:t>, Chavannes workshop</a:t>
            </a:r>
            <a:endParaRPr lang="en-GB" sz="1100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486" y="1837266"/>
            <a:ext cx="21852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Prototypes for Ring dipoles</a:t>
            </a:r>
          </a:p>
          <a:p>
            <a:r>
              <a:rPr lang="en-US" sz="1400" dirty="0" smtClean="0"/>
              <a:t>Fabricated and tested by</a:t>
            </a:r>
          </a:p>
          <a:p>
            <a:r>
              <a:rPr lang="en-US" sz="1400" dirty="0" smtClean="0"/>
              <a:t>CERN (top) and Novosibirsk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930040" y="4803470"/>
            <a:ext cx="477145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1/2m dipole model</a:t>
            </a:r>
          </a:p>
          <a:p>
            <a:r>
              <a:rPr lang="en-US" sz="1600" dirty="0" smtClean="0"/>
              <a:t>Full scale prototype</a:t>
            </a:r>
          </a:p>
          <a:p>
            <a:r>
              <a:rPr lang="en-US" sz="1600" dirty="0" err="1" smtClean="0"/>
              <a:t>Quadrupole</a:t>
            </a:r>
            <a:r>
              <a:rPr lang="en-US" sz="1600" dirty="0" smtClean="0"/>
              <a:t> for </a:t>
            </a:r>
            <a:r>
              <a:rPr lang="en-US" sz="1600" dirty="0" err="1" smtClean="0"/>
              <a:t>Linac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Magnets for ERL test stand</a:t>
            </a:r>
          </a:p>
          <a:p>
            <a:endParaRPr lang="en-US" sz="1600" dirty="0"/>
          </a:p>
          <a:p>
            <a:r>
              <a:rPr lang="en-US" sz="1600" dirty="0" smtClean="0"/>
              <a:t>Collaboration of CERN, Beijing, </a:t>
            </a:r>
            <a:r>
              <a:rPr lang="en-US" sz="1600" dirty="0" err="1" smtClean="0"/>
              <a:t>Daresbury</a:t>
            </a:r>
            <a:r>
              <a:rPr lang="en-US" sz="1600" dirty="0" smtClean="0"/>
              <a:t>, Novosibirsk)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9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Interaction Region Developments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12" y="957911"/>
            <a:ext cx="4567384" cy="2953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2866" y="4080426"/>
            <a:ext cx="438291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Have optics compatible with LHC and β*=0.1m</a:t>
            </a:r>
          </a:p>
          <a:p>
            <a:r>
              <a:rPr lang="en-US" sz="1400" dirty="0" smtClean="0"/>
              <a:t>Head-on collisions mandatory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High synchrotron radiation load, dipole in detector</a:t>
            </a:r>
          </a:p>
          <a:p>
            <a:endParaRPr lang="en-US" sz="1400" dirty="0"/>
          </a:p>
          <a:p>
            <a:r>
              <a:rPr lang="en-US" sz="1400" b="1" dirty="0" smtClean="0"/>
              <a:t>Specification of Q1 – </a:t>
            </a:r>
            <a:r>
              <a:rPr lang="en-US" sz="1400" b="1" dirty="0" err="1" smtClean="0"/>
              <a:t>NbTi</a:t>
            </a:r>
            <a:r>
              <a:rPr lang="en-US" sz="1400" b="1" dirty="0" smtClean="0"/>
              <a:t> prototype ( with KEK?)</a:t>
            </a:r>
          </a:p>
          <a:p>
            <a:r>
              <a:rPr lang="en-US" sz="1400" dirty="0" smtClean="0"/>
              <a:t>Revisiting SR (direct and backscattered), </a:t>
            </a:r>
          </a:p>
          <a:p>
            <a:r>
              <a:rPr lang="en-US" sz="1400" dirty="0" err="1"/>
              <a:t>M</a:t>
            </a:r>
            <a:r>
              <a:rPr lang="en-US" sz="1400" dirty="0" err="1" smtClean="0"/>
              <a:t>asks+collimators</a:t>
            </a:r>
            <a:endParaRPr lang="en-US" sz="1400" dirty="0" smtClean="0"/>
          </a:p>
          <a:p>
            <a:r>
              <a:rPr lang="en-US" sz="1400" dirty="0" smtClean="0"/>
              <a:t>Beam-beam dynamics and 3 beam operation studies</a:t>
            </a:r>
          </a:p>
          <a:p>
            <a:endParaRPr lang="en-US" sz="1400" dirty="0"/>
          </a:p>
          <a:p>
            <a:r>
              <a:rPr lang="en-US" sz="1400" dirty="0" err="1" smtClean="0"/>
              <a:t>Optimisation</a:t>
            </a:r>
            <a:r>
              <a:rPr lang="en-US" sz="1400" dirty="0" smtClean="0"/>
              <a:t>: HL-LHC uses IR2 quads to squeeze IR1</a:t>
            </a:r>
          </a:p>
          <a:p>
            <a:r>
              <a:rPr lang="en-US" sz="1100" dirty="0" smtClean="0"/>
              <a:t>(“ATS” achromatic telescopic squeeze) </a:t>
            </a:r>
            <a:r>
              <a:rPr lang="en-US" sz="1400" dirty="0" smtClean="0"/>
              <a:t> Start in IR3</a:t>
            </a:r>
            <a:r>
              <a:rPr lang="en-US" sz="1400" dirty="0"/>
              <a:t> </a:t>
            </a:r>
            <a:r>
              <a:rPr lang="en-US" sz="1400" dirty="0" smtClean="0"/>
              <a:t>– 10cm ok.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2658535"/>
            <a:ext cx="2823523" cy="1137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3267" y="1326288"/>
            <a:ext cx="35803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 pipe: in CDR 6m, Be, ANSYS calculations</a:t>
            </a:r>
          </a:p>
          <a:p>
            <a:endParaRPr lang="en-US" sz="1400" dirty="0"/>
          </a:p>
          <a:p>
            <a:r>
              <a:rPr lang="en-US" sz="1400" dirty="0" smtClean="0"/>
              <a:t>Composite material R+D, prototype, support..</a:t>
            </a:r>
          </a:p>
          <a:p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Essential for tracking, acceptance and Higgs</a:t>
            </a:r>
            <a:endParaRPr lang="en-US" sz="1400" dirty="0" smtClean="0"/>
          </a:p>
          <a:p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133" y="4080426"/>
            <a:ext cx="3004980" cy="22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3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0549"/>
            <a:ext cx="7772400" cy="87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Final Remarks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8166" y="2234426"/>
            <a:ext cx="2557110" cy="2031325"/>
          </a:xfrm>
          <a:prstGeom prst="rect">
            <a:avLst/>
          </a:prstGeom>
          <a:solidFill>
            <a:srgbClr val="DDB329">
              <a:alpha val="46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Searches for New Physics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Theory and Experiment</a:t>
            </a:r>
          </a:p>
          <a:p>
            <a:pPr algn="ctr"/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Physics in Q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,x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Higgs with 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endParaRPr lang="en-US" dirty="0" smtClean="0">
              <a:solidFill>
                <a:srgbClr val="000090"/>
              </a:solidFill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Project Development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A Summary Slide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SLAC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20" y="5036974"/>
            <a:ext cx="1181415" cy="728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3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696"/>
            <a:ext cx="6248400" cy="63613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Searching for new physics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LHeC MiniWorkshop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2DDA-C396-1F4E-A4F0-C1120273A8A6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52400" y="4953000"/>
            <a:ext cx="25146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chemeClr val="accent2">
                    <a:lumMod val="75000"/>
                  </a:schemeClr>
                </a:solidFill>
              </a:rPr>
              <a:t>Supersymmetry</a:t>
            </a:r>
            <a:endParaRPr lang="en-US" sz="2400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67400" y="497254"/>
            <a:ext cx="2595369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accent2">
                    <a:lumMod val="75000"/>
                  </a:schemeClr>
                </a:solidFill>
              </a:rPr>
              <a:t>Extra Dimensions</a:t>
            </a:r>
            <a:endParaRPr lang="en-US" sz="2400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95801" y="914400"/>
            <a:ext cx="4648200" cy="23083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77800" indent="-177800">
              <a:buSzPct val="40000"/>
              <a:buFont typeface="Wingdings" charset="2"/>
              <a:buChar char=""/>
            </a:pPr>
            <a:r>
              <a:rPr lang="en-US" dirty="0" smtClean="0">
                <a:solidFill>
                  <a:schemeClr val="tx2"/>
                </a:solidFill>
              </a:rPr>
              <a:t>Large, warped, or universal extra dimensions</a:t>
            </a:r>
          </a:p>
          <a:p>
            <a:pPr marL="177800" indent="-177800">
              <a:buSzPct val="40000"/>
              <a:buFont typeface="Wingdings" charset="2"/>
              <a:buChar char=""/>
            </a:pPr>
            <a:r>
              <a:rPr lang="en-US" dirty="0" smtClean="0">
                <a:solidFill>
                  <a:schemeClr val="tx2"/>
                </a:solidFill>
              </a:rPr>
              <a:t>Might provide: </a:t>
            </a:r>
          </a:p>
          <a:p>
            <a:pPr marL="635000" lvl="1" indent="-177800">
              <a:buSzPct val="40000"/>
              <a:buFont typeface="Wingdings" charset="2"/>
              <a:buChar char=""/>
            </a:pPr>
            <a:r>
              <a:rPr lang="en-US" dirty="0" smtClean="0">
                <a:solidFill>
                  <a:schemeClr val="tx2"/>
                </a:solidFill>
              </a:rPr>
              <a:t>Dark Matter candidate</a:t>
            </a:r>
          </a:p>
          <a:p>
            <a:pPr marL="635000" lvl="1" indent="-177800">
              <a:buSzPct val="40000"/>
              <a:buFont typeface="Wingdings" charset="2"/>
              <a:buChar char=""/>
            </a:pPr>
            <a:r>
              <a:rPr lang="en-US" dirty="0" smtClean="0">
                <a:solidFill>
                  <a:schemeClr val="tx2"/>
                </a:solidFill>
              </a:rPr>
              <a:t>Solution to Hierarchy problem</a:t>
            </a:r>
          </a:p>
          <a:p>
            <a:pPr marL="635000" lvl="1" indent="-177800">
              <a:buSzPct val="40000"/>
              <a:buFont typeface="Wingdings" charset="2"/>
              <a:buChar char=""/>
            </a:pPr>
            <a:r>
              <a:rPr lang="en-US" dirty="0" smtClean="0">
                <a:solidFill>
                  <a:schemeClr val="tx2"/>
                </a:solidFill>
              </a:rPr>
              <a:t>Unification of forces</a:t>
            </a:r>
          </a:p>
          <a:p>
            <a:pPr marL="177800" indent="-177800">
              <a:buSzPct val="40000"/>
              <a:buFont typeface="Wingdings" charset="2"/>
              <a:buChar char=""/>
            </a:pPr>
            <a:r>
              <a:rPr lang="en-US" dirty="0" smtClean="0">
                <a:solidFill>
                  <a:schemeClr val="tx2"/>
                </a:solidFill>
              </a:rPr>
              <a:t>Searches for new heavy particles, black holes..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2000" y="3200400"/>
            <a:ext cx="44958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accent2">
                    <a:lumMod val="75000"/>
                  </a:schemeClr>
                </a:solidFill>
              </a:rPr>
              <a:t>Strong EW symmetry breaking</a:t>
            </a:r>
            <a:endParaRPr lang="en-US" sz="2400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48200" y="3657600"/>
            <a:ext cx="4343400" cy="28007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77800" indent="-177800">
              <a:buSzPct val="40000"/>
              <a:buFont typeface="Wingdings" charset="2"/>
              <a:buChar char=""/>
            </a:pPr>
            <a:r>
              <a:rPr lang="en-US" dirty="0" smtClean="0">
                <a:solidFill>
                  <a:schemeClr val="tx2"/>
                </a:solidFill>
              </a:rPr>
              <a:t>Modern variants of Technicolor </a:t>
            </a:r>
          </a:p>
          <a:p>
            <a:pPr marL="177800" indent="-177800">
              <a:buSzPct val="40000"/>
              <a:buFont typeface="Wingdings" charset="2"/>
              <a:buChar char=""/>
            </a:pPr>
            <a:r>
              <a:rPr lang="en-US" dirty="0" smtClean="0">
                <a:solidFill>
                  <a:schemeClr val="tx2"/>
                </a:solidFill>
              </a:rPr>
              <a:t>Might provide: </a:t>
            </a:r>
          </a:p>
          <a:p>
            <a:pPr marL="635000" lvl="1" indent="-177800">
              <a:buSzPct val="40000"/>
              <a:buFont typeface="Wingdings" charset="2"/>
              <a:buChar char=""/>
            </a:pPr>
            <a:r>
              <a:rPr lang="en-US" dirty="0" smtClean="0">
                <a:solidFill>
                  <a:schemeClr val="tx2"/>
                </a:solidFill>
              </a:rPr>
              <a:t>Dark Matter</a:t>
            </a:r>
          </a:p>
          <a:p>
            <a:pPr marL="635000" lvl="1" indent="-177800">
              <a:buSzPct val="40000"/>
              <a:buFont typeface="Wingdings" charset="2"/>
              <a:buChar char=""/>
            </a:pPr>
            <a:r>
              <a:rPr lang="en-US" dirty="0" smtClean="0">
                <a:solidFill>
                  <a:schemeClr val="tx2"/>
                </a:solidFill>
              </a:rPr>
              <a:t>Hierarchy problem</a:t>
            </a:r>
          </a:p>
          <a:p>
            <a:pPr marL="177800" indent="-177800">
              <a:buSzPct val="40000"/>
              <a:buFont typeface="Wingdings" charset="2"/>
              <a:buChar char=""/>
            </a:pPr>
            <a:r>
              <a:rPr lang="en-US" dirty="0" smtClean="0">
                <a:solidFill>
                  <a:schemeClr val="tx2"/>
                </a:solidFill>
              </a:rPr>
              <a:t>Possibly search for composite Higgs, new heavy vector bosons (Z’, W’…), 4</a:t>
            </a:r>
            <a:r>
              <a:rPr lang="en-US" baseline="30000" dirty="0" smtClean="0">
                <a:solidFill>
                  <a:schemeClr val="tx2"/>
                </a:solidFill>
              </a:rPr>
              <a:t>th</a:t>
            </a:r>
            <a:r>
              <a:rPr lang="en-US" dirty="0" smtClean="0">
                <a:solidFill>
                  <a:schemeClr val="tx2"/>
                </a:solidFill>
              </a:rPr>
              <a:t> generation of quarks </a:t>
            </a:r>
          </a:p>
          <a:p>
            <a:pPr marL="177800" indent="-177800">
              <a:buSzPct val="40000"/>
              <a:buFont typeface="Wingdings" charset="2"/>
              <a:buChar char=""/>
            </a:pPr>
            <a:endParaRPr lang="en-US" sz="1000" dirty="0" smtClean="0">
              <a:solidFill>
                <a:schemeClr val="tx2"/>
              </a:solidFill>
            </a:endParaRPr>
          </a:p>
          <a:p>
            <a:pPr>
              <a:buSzPct val="40000"/>
            </a:pPr>
            <a:r>
              <a:rPr lang="it-IT" sz="2000" dirty="0" smtClean="0">
                <a:solidFill>
                  <a:schemeClr val="accent1"/>
                </a:solidFill>
              </a:rPr>
              <a:t>Composite (SUSY) </a:t>
            </a:r>
            <a:r>
              <a:rPr lang="it-IT" sz="2000" dirty="0" err="1" smtClean="0">
                <a:solidFill>
                  <a:schemeClr val="accent1"/>
                </a:solidFill>
              </a:rPr>
              <a:t>theories</a:t>
            </a:r>
            <a:r>
              <a:rPr lang="it-IT" sz="2000" dirty="0" smtClean="0">
                <a:solidFill>
                  <a:schemeClr val="accent1"/>
                </a:solidFill>
              </a:rPr>
              <a:t> </a:t>
            </a:r>
          </a:p>
          <a:p>
            <a:pPr marL="342900" indent="-342900">
              <a:buSzPct val="40000"/>
              <a:buFont typeface="Arial" pitchFamily="34" charset="0"/>
              <a:buChar char="•"/>
            </a:pPr>
            <a:r>
              <a:rPr lang="it-IT" dirty="0" smtClean="0"/>
              <a:t>Composite </a:t>
            </a:r>
            <a:r>
              <a:rPr lang="it-IT" dirty="0" err="1" smtClean="0"/>
              <a:t>Higgs</a:t>
            </a:r>
            <a:r>
              <a:rPr lang="it-IT" dirty="0"/>
              <a:t> </a:t>
            </a:r>
            <a:r>
              <a:rPr lang="it-IT" dirty="0" smtClean="0"/>
              <a:t>and top  </a:t>
            </a:r>
            <a:endParaRPr lang="it-IT" dirty="0"/>
          </a:p>
        </p:txBody>
      </p:sp>
      <p:sp>
        <p:nvSpPr>
          <p:cNvPr id="17" name="TextBox 16"/>
          <p:cNvSpPr txBox="1"/>
          <p:nvPr/>
        </p:nvSpPr>
        <p:spPr>
          <a:xfrm>
            <a:off x="-48599" y="5334000"/>
            <a:ext cx="4620599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7800" indent="-177800">
              <a:buSzPct val="40000"/>
              <a:buFont typeface="Wingdings" charset="2"/>
              <a:buChar char=""/>
            </a:pPr>
            <a:r>
              <a:rPr lang="en-US" dirty="0" smtClean="0">
                <a:solidFill>
                  <a:schemeClr val="tx2"/>
                </a:solidFill>
              </a:rPr>
              <a:t>Introduce heavy </a:t>
            </a:r>
            <a:r>
              <a:rPr lang="en-US" dirty="0" err="1" smtClean="0">
                <a:solidFill>
                  <a:schemeClr val="tx2"/>
                </a:solidFill>
              </a:rPr>
              <a:t>superpartners</a:t>
            </a:r>
            <a:r>
              <a:rPr lang="en-US" dirty="0" smtClean="0">
                <a:solidFill>
                  <a:schemeClr val="tx2"/>
                </a:solidFill>
              </a:rPr>
              <a:t>, scalar particles, light neutral Higgs</a:t>
            </a:r>
          </a:p>
          <a:p>
            <a:pPr marL="177800" indent="-177800">
              <a:buSzPct val="40000"/>
              <a:buFont typeface="Wingdings" charset="2"/>
              <a:buChar char=""/>
            </a:pPr>
            <a:r>
              <a:rPr lang="en-US" dirty="0" smtClean="0">
                <a:solidFill>
                  <a:schemeClr val="tx2"/>
                </a:solidFill>
              </a:rPr>
              <a:t>More than100 parameters even in MSSM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970013"/>
            <a:ext cx="2514600" cy="22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152399" y="780871"/>
            <a:ext cx="4343401" cy="86177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cs typeface="Arial" charset="0"/>
              </a:rPr>
              <a:t>Standard Model: </a:t>
            </a:r>
            <a:r>
              <a:rPr lang="en-US" sz="1600" dirty="0" smtClean="0">
                <a:cs typeface="Arial" charset="0"/>
              </a:rPr>
              <a:t>remarkably successful description of known phenomena, </a:t>
            </a:r>
            <a:r>
              <a:rPr lang="en-US" sz="1600" b="1" dirty="0" smtClean="0">
                <a:cs typeface="Arial" charset="0"/>
              </a:rPr>
              <a:t>but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smtClean="0"/>
              <a:t>requires new physics at the (multi)</a:t>
            </a:r>
            <a:r>
              <a:rPr lang="en-US" sz="1600" dirty="0" err="1" smtClean="0"/>
              <a:t>TeV</a:t>
            </a:r>
            <a:r>
              <a:rPr lang="en-US" sz="1600" dirty="0" smtClean="0"/>
              <a:t> scale.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524000" y="4343400"/>
            <a:ext cx="304800" cy="6096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657600" y="3657600"/>
            <a:ext cx="838200" cy="6858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505200" y="1828800"/>
            <a:ext cx="914400" cy="6858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46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522"/>
            <a:ext cx="7772400" cy="818184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THEORY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111" y="950706"/>
            <a:ext cx="3810196" cy="49676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22249" y="419652"/>
            <a:ext cx="1795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H.Murayama</a:t>
            </a:r>
            <a:r>
              <a:rPr lang="en-US" sz="1400" dirty="0" smtClean="0"/>
              <a:t> – ICFA11</a:t>
            </a:r>
            <a:endParaRPr lang="en-US" sz="14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278" y="1894925"/>
            <a:ext cx="4221311" cy="402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278" y="950706"/>
            <a:ext cx="4325730" cy="86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99278" y="950706"/>
            <a:ext cx="4325730" cy="496763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9278" y="419652"/>
            <a:ext cx="29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M.Froissart</a:t>
            </a:r>
            <a:r>
              <a:rPr lang="en-US" sz="1400" dirty="0" smtClean="0"/>
              <a:t> ICHEP (“Rochester”) 1966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673878" y="5990991"/>
            <a:ext cx="187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Quarks in 1969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46018" y="5990991"/>
            <a:ext cx="148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?</a:t>
            </a:r>
            <a:r>
              <a:rPr lang="en-US" dirty="0" smtClean="0"/>
              <a:t>in 2015+?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17373" y="6388120"/>
            <a:ext cx="669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like to see particle physics as driven by experiment … Burt Richter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0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dreieck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8911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8165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2556" y="195767"/>
            <a:ext cx="5531555" cy="77418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        </a:t>
            </a:r>
            <a:r>
              <a:rPr lang="en-US" sz="2800" dirty="0" smtClean="0"/>
              <a:t>Higgs with the </a:t>
            </a:r>
            <a:r>
              <a:rPr lang="en-US" sz="2800" dirty="0" err="1" smtClean="0"/>
              <a:t>LHeC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22" y="414888"/>
            <a:ext cx="2742369" cy="214203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295" y="969951"/>
            <a:ext cx="3630239" cy="4053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7566" y="5219539"/>
            <a:ext cx="369925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Rates for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=60 </a:t>
            </a:r>
            <a:r>
              <a:rPr lang="en-US" sz="1600" dirty="0" err="1" smtClean="0"/>
              <a:t>GeV</a:t>
            </a:r>
            <a:r>
              <a:rPr lang="en-US" sz="1600" dirty="0" smtClean="0"/>
              <a:t>, proportional to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e</a:t>
            </a:r>
            <a:endParaRPr lang="en-US" sz="1600" baseline="-25000" dirty="0" smtClean="0"/>
          </a:p>
          <a:p>
            <a:r>
              <a:rPr lang="en-US" sz="1600" dirty="0" smtClean="0"/>
              <a:t>Initial study for CDR: </a:t>
            </a:r>
          </a:p>
          <a:p>
            <a:r>
              <a:rPr lang="en-US" sz="1600" dirty="0" smtClean="0"/>
              <a:t>H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1600" dirty="0" err="1" smtClean="0">
                <a:sym typeface="Wingdings"/>
              </a:rPr>
              <a:t>bbar</a:t>
            </a:r>
            <a:r>
              <a:rPr lang="en-US" sz="1600" dirty="0" smtClean="0">
                <a:sym typeface="Wingdings"/>
              </a:rPr>
              <a:t>: selection efficiency: ~2.5% </a:t>
            </a:r>
          </a:p>
          <a:p>
            <a:r>
              <a:rPr lang="en-US" sz="1600" dirty="0" smtClean="0">
                <a:sym typeface="Wingdings"/>
              </a:rPr>
              <a:t>which gives  5000 events with S/B=1.</a:t>
            </a:r>
          </a:p>
          <a:p>
            <a:r>
              <a:rPr lang="en-US" sz="1600" dirty="0">
                <a:sym typeface="Wingdings"/>
              </a:rPr>
              <a:t>c</a:t>
            </a:r>
            <a:r>
              <a:rPr lang="en-US" sz="1600" dirty="0" smtClean="0">
                <a:sym typeface="Wingdings"/>
              </a:rPr>
              <a:t>orresponding to 0.7% coupling precision.</a:t>
            </a:r>
          </a:p>
          <a:p>
            <a:r>
              <a:rPr lang="en-US" sz="1400" dirty="0" smtClean="0">
                <a:sym typeface="Wingdings"/>
              </a:rPr>
              <a:t>[</a:t>
            </a:r>
            <a:r>
              <a:rPr lang="en-US" sz="1400" dirty="0" err="1" smtClean="0">
                <a:sym typeface="Wingdings"/>
              </a:rPr>
              <a:t>cf</a:t>
            </a:r>
            <a:r>
              <a:rPr lang="en-US" sz="1400" dirty="0" smtClean="0">
                <a:sym typeface="Wingdings"/>
              </a:rPr>
              <a:t>: CDR, </a:t>
            </a:r>
            <a:r>
              <a:rPr lang="en-US" sz="1400" dirty="0" err="1" smtClean="0">
                <a:sym typeface="Wingdings"/>
              </a:rPr>
              <a:t>U.Klein</a:t>
            </a:r>
            <a:r>
              <a:rPr lang="en-US" sz="1400" dirty="0" smtClean="0">
                <a:sym typeface="Wingdings"/>
              </a:rPr>
              <a:t> ICHEP12, </a:t>
            </a:r>
            <a:r>
              <a:rPr lang="en-US" sz="1400" dirty="0" err="1" smtClean="0">
                <a:sym typeface="Wingdings"/>
              </a:rPr>
              <a:t>B.Mellado</a:t>
            </a:r>
            <a:r>
              <a:rPr lang="en-US" sz="1400" dirty="0" smtClean="0">
                <a:sym typeface="Wingdings"/>
              </a:rPr>
              <a:t> LPCC]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48121" y="3160889"/>
            <a:ext cx="3650208" cy="350865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Unique production mechanism (WW,ZZ)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lean experimental conditions:</a:t>
            </a:r>
          </a:p>
          <a:p>
            <a:r>
              <a:rPr lang="en-US" sz="1600" dirty="0" smtClean="0"/>
              <a:t>No pileup, simpler final state …</a:t>
            </a:r>
          </a:p>
          <a:p>
            <a:endParaRPr lang="en-US" sz="1600" dirty="0" smtClean="0"/>
          </a:p>
          <a:p>
            <a:r>
              <a:rPr lang="en-US" sz="1600" b="1" dirty="0" err="1" smtClean="0"/>
              <a:t>LHeC</a:t>
            </a:r>
            <a:r>
              <a:rPr lang="en-US" sz="1600" b="1" dirty="0" smtClean="0"/>
              <a:t> at 10</a:t>
            </a:r>
            <a:r>
              <a:rPr lang="en-US" sz="1600" b="1" baseline="30000" dirty="0" smtClean="0"/>
              <a:t>34</a:t>
            </a:r>
            <a:r>
              <a:rPr lang="en-US" sz="1600" b="1" dirty="0" smtClean="0"/>
              <a:t>cm</a:t>
            </a:r>
            <a:r>
              <a:rPr lang="en-US" sz="1600" b="1" baseline="30000" smtClean="0"/>
              <a:t>-2</a:t>
            </a:r>
            <a:r>
              <a:rPr lang="en-US" sz="1600" b="1" smtClean="0"/>
              <a:t>s</a:t>
            </a:r>
            <a:r>
              <a:rPr lang="en-US" sz="1600" b="1" baseline="30000" dirty="0" smtClean="0"/>
              <a:t>-1 </a:t>
            </a:r>
            <a:r>
              <a:rPr lang="en-US" sz="1600" b="1" dirty="0" smtClean="0"/>
              <a:t>: arXiv:1211:5102</a:t>
            </a:r>
          </a:p>
          <a:p>
            <a:r>
              <a:rPr lang="en-US" sz="1600" dirty="0" err="1" smtClean="0"/>
              <a:t>Nb</a:t>
            </a:r>
            <a:r>
              <a:rPr lang="en-US" sz="1600" dirty="0" smtClean="0"/>
              <a:t>: Cross section and luminosity as large</a:t>
            </a:r>
          </a:p>
          <a:p>
            <a:r>
              <a:rPr lang="en-US" sz="1600" dirty="0" smtClean="0"/>
              <a:t>as are projected for the ILC. Access to</a:t>
            </a:r>
          </a:p>
          <a:p>
            <a:r>
              <a:rPr lang="en-US" sz="1600" dirty="0" smtClean="0"/>
              <a:t>difficult channels (</a:t>
            </a:r>
            <a:r>
              <a:rPr lang="en-US" sz="1600" dirty="0" err="1" smtClean="0"/>
              <a:t>ττ</a:t>
            </a:r>
            <a:r>
              <a:rPr lang="en-US" sz="1600" dirty="0" smtClean="0"/>
              <a:t>, cc – under study)</a:t>
            </a:r>
          </a:p>
          <a:p>
            <a:endParaRPr lang="en-US" sz="1600" dirty="0"/>
          </a:p>
          <a:p>
            <a:r>
              <a:rPr lang="en-US" sz="1600" dirty="0" smtClean="0"/>
              <a:t>With its unique Higgs measurements and </a:t>
            </a:r>
          </a:p>
          <a:p>
            <a:r>
              <a:rPr lang="en-US" sz="1600" dirty="0" smtClean="0"/>
              <a:t>precision N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LO PDFs and </a:t>
            </a:r>
            <a:r>
              <a:rPr lang="en-US" sz="1600" dirty="0" err="1" smtClean="0"/>
              <a:t>δ</a:t>
            </a:r>
            <a:r>
              <a:rPr lang="en-US" sz="1600" dirty="0" smtClean="0"/>
              <a:t>α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 , </a:t>
            </a:r>
          </a:p>
          <a:p>
            <a:r>
              <a:rPr lang="en-US" sz="1600" b="1" dirty="0" err="1">
                <a:solidFill>
                  <a:srgbClr val="0000FF"/>
                </a:solidFill>
              </a:rPr>
              <a:t>e</a:t>
            </a:r>
            <a:r>
              <a:rPr lang="en-US" sz="1600" b="1" dirty="0" err="1" smtClean="0">
                <a:solidFill>
                  <a:srgbClr val="0000FF"/>
                </a:solidFill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</a:rPr>
              <a:t> upgrade transforms the LHC facility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i</a:t>
            </a:r>
            <a:r>
              <a:rPr lang="en-US" sz="1600" b="1" dirty="0" smtClean="0">
                <a:solidFill>
                  <a:srgbClr val="0000FF"/>
                </a:solidFill>
              </a:rPr>
              <a:t>nto a precision Higgs factory.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cf</a:t>
            </a:r>
            <a:r>
              <a:rPr lang="en-US" sz="1400" dirty="0" smtClean="0"/>
              <a:t> arXiv:1211:5102 + OB, MK: arXiv:1305:2090]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817554" y="5329335"/>
            <a:ext cx="19879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Max Klein, Les </a:t>
            </a:r>
            <a:r>
              <a:rPr lang="en-US" sz="1100" dirty="0" err="1" smtClean="0"/>
              <a:t>Houches</a:t>
            </a:r>
            <a:r>
              <a:rPr lang="en-US" sz="1100" dirty="0" smtClean="0"/>
              <a:t> 12.6.13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586222" y="2695221"/>
            <a:ext cx="2617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ZZ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 H  ~10 times lower rate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3660760" y="2722266"/>
            <a:ext cx="7635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LPCC  </a:t>
            </a:r>
            <a:r>
              <a:rPr lang="en-US" sz="1400" dirty="0" err="1" smtClean="0"/>
              <a:t>LHeC</a:t>
            </a:r>
            <a:r>
              <a:rPr lang="en-US" sz="1400" dirty="0" smtClean="0"/>
              <a:t> Workshop at CERN– April12+ 13:  </a:t>
            </a:r>
            <a:r>
              <a:rPr lang="en-US" sz="1400" dirty="0" err="1" smtClean="0"/>
              <a:t>indico</a:t>
            </a:r>
            <a:r>
              <a:rPr lang="en-US" sz="1400" dirty="0" smtClean="0"/>
              <a:t>: 244768 and 244990</a:t>
            </a:r>
          </a:p>
        </p:txBody>
      </p:sp>
    </p:spTree>
    <p:extLst>
      <p:ext uri="{BB962C8B-B14F-4D97-AF65-F5344CB8AC3E}">
        <p14:creationId xmlns:p14="http://schemas.microsoft.com/office/powerpoint/2010/main" val="322709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554" y="77237"/>
            <a:ext cx="5254321" cy="78457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  <a:latin typeface="Avenir Heavy"/>
                <a:cs typeface="Avenir Heavy"/>
              </a:rPr>
              <a:t>Project Development </a:t>
            </a:r>
            <a:endParaRPr lang="en-US" sz="2000" dirty="0">
              <a:solidFill>
                <a:srgbClr val="000090"/>
              </a:solidFill>
              <a:latin typeface="Avenir Heavy"/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568" y="994009"/>
            <a:ext cx="4436533" cy="2636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568" y="3554215"/>
            <a:ext cx="4605868" cy="24973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85233" y="861815"/>
            <a:ext cx="5006622" cy="5384800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41591" y="6255722"/>
            <a:ext cx="4243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8000"/>
                </a:solidFill>
              </a:rPr>
              <a:t>S.Bertolucci</a:t>
            </a:r>
            <a:r>
              <a:rPr lang="en-US" sz="1400" dirty="0" smtClean="0">
                <a:solidFill>
                  <a:srgbClr val="008000"/>
                </a:solidFill>
              </a:rPr>
              <a:t> at Chavannes workshop 6/12 based on </a:t>
            </a:r>
          </a:p>
          <a:p>
            <a:r>
              <a:rPr lang="en-US" sz="1400" b="1" dirty="0" smtClean="0">
                <a:solidFill>
                  <a:srgbClr val="008000"/>
                </a:solidFill>
              </a:rPr>
              <a:t>CERN</a:t>
            </a:r>
            <a:r>
              <a:rPr lang="en-US" sz="1400" b="1" dirty="0">
                <a:solidFill>
                  <a:srgbClr val="008000"/>
                </a:solidFill>
              </a:rPr>
              <a:t> </a:t>
            </a:r>
            <a:r>
              <a:rPr lang="en-US" sz="1400" b="1" dirty="0" smtClean="0">
                <a:solidFill>
                  <a:srgbClr val="008000"/>
                </a:solidFill>
              </a:rPr>
              <a:t>directorate’s decision to include </a:t>
            </a:r>
            <a:r>
              <a:rPr lang="en-US" sz="1400" b="1" dirty="0" err="1" smtClean="0">
                <a:solidFill>
                  <a:srgbClr val="008000"/>
                </a:solidFill>
              </a:rPr>
              <a:t>LHeC</a:t>
            </a:r>
            <a:r>
              <a:rPr lang="en-US" sz="1400" b="1" dirty="0" smtClean="0">
                <a:solidFill>
                  <a:srgbClr val="008000"/>
                </a:solidFill>
              </a:rPr>
              <a:t> in the MTP 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001" y="1809750"/>
            <a:ext cx="3513114" cy="33547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Accelerator</a:t>
            </a:r>
          </a:p>
          <a:p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      </a:t>
            </a:r>
            <a:r>
              <a:rPr lang="en-US" sz="1600" b="1" dirty="0" smtClean="0">
                <a:solidFill>
                  <a:srgbClr val="008000"/>
                </a:solidFill>
              </a:rPr>
              <a:t>SC RF, LTF, Q1, </a:t>
            </a:r>
            <a:r>
              <a:rPr lang="en-US" sz="1600" b="1" dirty="0" err="1" smtClean="0">
                <a:solidFill>
                  <a:srgbClr val="008000"/>
                </a:solidFill>
              </a:rPr>
              <a:t>Optimisation</a:t>
            </a:r>
            <a:r>
              <a:rPr lang="en-US" sz="1600" b="1" dirty="0" smtClean="0">
                <a:solidFill>
                  <a:srgbClr val="008000"/>
                </a:solidFill>
              </a:rPr>
              <a:t>, </a:t>
            </a:r>
            <a:r>
              <a:rPr lang="en-US" sz="1600" b="1" dirty="0" err="1" smtClean="0">
                <a:solidFill>
                  <a:srgbClr val="008000"/>
                </a:solidFill>
              </a:rPr>
              <a:t>Lumi</a:t>
            </a:r>
            <a:r>
              <a:rPr lang="en-US" sz="1600" b="1" dirty="0" smtClean="0">
                <a:solidFill>
                  <a:srgbClr val="008000"/>
                </a:solidFill>
              </a:rPr>
              <a:t>,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Detector</a:t>
            </a:r>
          </a:p>
          <a:p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      </a:t>
            </a:r>
            <a:r>
              <a:rPr lang="en-US" sz="1600" b="1" dirty="0" smtClean="0">
                <a:solidFill>
                  <a:srgbClr val="008000"/>
                </a:solidFill>
              </a:rPr>
              <a:t>IR, Technical Design, Installations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Physics</a:t>
            </a:r>
          </a:p>
          <a:p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      </a:t>
            </a:r>
            <a:r>
              <a:rPr lang="en-US" sz="1600" b="1" dirty="0" smtClean="0">
                <a:solidFill>
                  <a:srgbClr val="008000"/>
                </a:solidFill>
              </a:rPr>
              <a:t>H</a:t>
            </a:r>
            <a:r>
              <a:rPr lang="en-US" b="1" dirty="0" smtClean="0">
                <a:solidFill>
                  <a:srgbClr val="008000"/>
                </a:solidFill>
              </a:rPr>
              <a:t>i</a:t>
            </a:r>
            <a:r>
              <a:rPr lang="en-US" sz="1600" b="1" dirty="0" smtClean="0">
                <a:solidFill>
                  <a:srgbClr val="008000"/>
                </a:solidFill>
              </a:rPr>
              <a:t>ggs, RPV SUSY, top, ..LHC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Project</a:t>
            </a:r>
          </a:p>
          <a:p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       </a:t>
            </a:r>
            <a:r>
              <a:rPr lang="en-US" sz="1600" b="1" dirty="0" smtClean="0">
                <a:solidFill>
                  <a:srgbClr val="008000"/>
                </a:solidFill>
              </a:rPr>
              <a:t>Workshops, Collaboration..</a:t>
            </a:r>
          </a:p>
          <a:p>
            <a:endParaRPr lang="en-US" sz="1600" b="1" dirty="0">
              <a:solidFill>
                <a:srgbClr val="008000"/>
              </a:solidFill>
            </a:endParaRPr>
          </a:p>
          <a:p>
            <a:endParaRPr lang="en-US" sz="1600" b="1" dirty="0" smtClean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The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 is a challenge worth 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developing for the future of HEP 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218" y="5518020"/>
            <a:ext cx="1181415" cy="7285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80250" y="412750"/>
            <a:ext cx="160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Mandate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0800" y="1222375"/>
            <a:ext cx="299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 three years </a:t>
            </a:r>
            <a:r>
              <a:rPr lang="en-US" dirty="0" err="1" smtClean="0"/>
              <a:t>programme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0549"/>
            <a:ext cx="7772400" cy="87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Deep Inelastic Lepton-Hadron Scattering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0061" y="2105826"/>
            <a:ext cx="3435143" cy="2031325"/>
          </a:xfrm>
          <a:prstGeom prst="rect">
            <a:avLst/>
          </a:prstGeom>
          <a:solidFill>
            <a:srgbClr val="DDB329">
              <a:alpha val="46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Early and Recent </a:t>
            </a:r>
            <a:r>
              <a:rPr lang="en-US" dirty="0" err="1" smtClean="0">
                <a:solidFill>
                  <a:srgbClr val="000090"/>
                </a:solidFill>
              </a:rPr>
              <a:t>ep</a:t>
            </a:r>
            <a:r>
              <a:rPr lang="en-US" dirty="0" smtClean="0">
                <a:solidFill>
                  <a:srgbClr val="000090"/>
                </a:solidFill>
              </a:rPr>
              <a:t> Scattering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HERA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HERA’s Legacy I -  Achievements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HERA’s Legacy II -  Open Questions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-  </a:t>
            </a:r>
            <a:r>
              <a:rPr lang="en-US" dirty="0">
                <a:solidFill>
                  <a:srgbClr val="000090"/>
                </a:solidFill>
              </a:rPr>
              <a:t>O</a:t>
            </a:r>
            <a:r>
              <a:rPr lang="en-US" dirty="0" smtClean="0">
                <a:solidFill>
                  <a:srgbClr val="000090"/>
                </a:solidFill>
              </a:rPr>
              <a:t>ne Slide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x</a:t>
            </a:r>
            <a:r>
              <a:rPr lang="en-US" dirty="0" smtClean="0">
                <a:solidFill>
                  <a:srgbClr val="000090"/>
                </a:solidFill>
              </a:rPr>
              <a:t>,Q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Ranges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Physics Overview on 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145" y="5105073"/>
            <a:ext cx="1181415" cy="728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5127973"/>
            <a:ext cx="1168400" cy="81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0771" y="4968875"/>
            <a:ext cx="1075980" cy="106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3362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767"/>
            <a:ext cx="7772400" cy="77418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Large Hadron Electron Collider - </a:t>
            </a:r>
            <a:r>
              <a:rPr lang="en-US" sz="3200" dirty="0" err="1" smtClean="0"/>
              <a:t>LHeC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4" y="1321619"/>
            <a:ext cx="4734514" cy="4351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4648" y="981618"/>
            <a:ext cx="4031873" cy="477053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b="1" dirty="0" smtClean="0"/>
              <a:t>     </a:t>
            </a:r>
            <a:r>
              <a:rPr lang="en-US" sz="1600" b="1" dirty="0" err="1" smtClean="0"/>
              <a:t>ep</a:t>
            </a:r>
            <a:r>
              <a:rPr lang="en-US" sz="1600" b="1" dirty="0" smtClean="0"/>
              <a:t>/A synchronous to </a:t>
            </a:r>
            <a:r>
              <a:rPr lang="en-US" sz="1600" b="1" dirty="0" err="1" smtClean="0"/>
              <a:t>pp</a:t>
            </a:r>
            <a:r>
              <a:rPr lang="en-US" sz="1600" b="1" dirty="0" smtClean="0"/>
              <a:t>/AA</a:t>
            </a:r>
          </a:p>
          <a:p>
            <a:r>
              <a:rPr lang="en-US" sz="1600" dirty="0" smtClean="0"/>
              <a:t>-    LHC is the only place for </a:t>
            </a:r>
            <a:r>
              <a:rPr lang="en-US" sz="1600" dirty="0" err="1" smtClean="0"/>
              <a:t>TeV</a:t>
            </a:r>
            <a:r>
              <a:rPr lang="en-US" sz="1600" dirty="0" smtClean="0"/>
              <a:t> energy DIS</a:t>
            </a:r>
          </a:p>
          <a:p>
            <a:r>
              <a:rPr lang="en-US" sz="1600" dirty="0" smtClean="0"/>
              <a:t>-    ~60 </a:t>
            </a:r>
            <a:r>
              <a:rPr lang="en-US" sz="1600" dirty="0" err="1" smtClean="0"/>
              <a:t>GeV</a:t>
            </a:r>
            <a:r>
              <a:rPr lang="en-US" sz="1600" dirty="0" smtClean="0"/>
              <a:t> electron beam upgrade to the LHC </a:t>
            </a:r>
          </a:p>
          <a:p>
            <a:r>
              <a:rPr lang="en-US" sz="1600" dirty="0" smtClean="0"/>
              <a:t>-    DIS at </a:t>
            </a:r>
            <a:r>
              <a:rPr lang="en-US" sz="1600" dirty="0" err="1" smtClean="0"/>
              <a:t>TeV</a:t>
            </a:r>
            <a:r>
              <a:rPr lang="en-US" sz="1600" dirty="0" smtClean="0"/>
              <a:t> energies: Q</a:t>
            </a:r>
            <a:r>
              <a:rPr lang="en-US" sz="1600" baseline="30000" dirty="0" smtClean="0"/>
              <a:t>2</a:t>
            </a:r>
            <a:r>
              <a:rPr lang="en-US" sz="1600" baseline="-25000" dirty="0" smtClean="0"/>
              <a:t>max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, x &gt; 10</a:t>
            </a:r>
            <a:r>
              <a:rPr lang="en-US" sz="1600" baseline="30000" dirty="0" smtClean="0"/>
              <a:t>-6</a:t>
            </a:r>
          </a:p>
          <a:p>
            <a:r>
              <a:rPr lang="en-US" sz="1600" dirty="0" smtClean="0"/>
              <a:t>-    </a:t>
            </a:r>
            <a:r>
              <a:rPr lang="en-US" sz="1600" b="1" dirty="0" smtClean="0"/>
              <a:t>A new Higgs facility </a:t>
            </a:r>
            <a:r>
              <a:rPr lang="en-US" sz="1600" dirty="0" smtClean="0"/>
              <a:t>– new detector</a:t>
            </a:r>
          </a:p>
          <a:p>
            <a:endParaRPr lang="en-US" sz="1600" dirty="0" smtClean="0"/>
          </a:p>
          <a:p>
            <a:r>
              <a:rPr lang="en-US" sz="1600" dirty="0" smtClean="0"/>
              <a:t>      </a:t>
            </a:r>
            <a:r>
              <a:rPr lang="en-US" sz="1600" b="1" dirty="0" err="1" smtClean="0"/>
              <a:t>Noteable</a:t>
            </a:r>
            <a:r>
              <a:rPr lang="en-US" sz="1600" b="1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sz="1600" dirty="0" err="1" smtClean="0"/>
              <a:t>Unprecedent</a:t>
            </a:r>
            <a:r>
              <a:rPr lang="en-US" sz="1600" dirty="0" smtClean="0"/>
              <a:t> precision (α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 to per mille)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Complete unfolding of PDFs (1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time)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electroweak measurements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Novel precision input for LHC physics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BSM (RPV SUSY, e*, CI, </a:t>
            </a:r>
            <a:r>
              <a:rPr lang="en-US" sz="1600" dirty="0" err="1" smtClean="0"/>
              <a:t>lq</a:t>
            </a:r>
            <a:r>
              <a:rPr lang="en-US" sz="1600" dirty="0" smtClean="0"/>
              <a:t> resonances?)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Quark Gluon Plasma – initial formation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r>
              <a:rPr lang="en-US" sz="1600" dirty="0" smtClean="0"/>
              <a:t>      </a:t>
            </a:r>
            <a:r>
              <a:rPr lang="en-US" sz="1600" b="1" dirty="0" smtClean="0"/>
              <a:t>QCD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Discovery/disproval of saturation at low x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Less conventional </a:t>
            </a:r>
            <a:r>
              <a:rPr lang="en-US" sz="1600" dirty="0" err="1" smtClean="0"/>
              <a:t>partons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kt</a:t>
            </a:r>
            <a:r>
              <a:rPr lang="en-US" sz="1600" dirty="0" smtClean="0"/>
              <a:t>, diff., GPDs)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Nuclear structure in huge kinematic range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Top with 10pb cross section in DIS, </a:t>
            </a:r>
            <a:r>
              <a:rPr lang="en-US" sz="1600" dirty="0" err="1" smtClean="0"/>
              <a:t>tPDF</a:t>
            </a: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79778" y="6039556"/>
            <a:ext cx="8084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</a:t>
            </a:r>
            <a:r>
              <a:rPr lang="en-US" dirty="0" err="1" smtClean="0">
                <a:solidFill>
                  <a:srgbClr val="0000FF"/>
                </a:solidFill>
              </a:rPr>
              <a:t>LHeC</a:t>
            </a:r>
            <a:r>
              <a:rPr lang="en-US" dirty="0" smtClean="0">
                <a:solidFill>
                  <a:srgbClr val="0000FF"/>
                </a:solidFill>
              </a:rPr>
              <a:t> is a new laboratory for energy frontier particle physics of unique character.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9685" y="981618"/>
            <a:ext cx="344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Information on http://</a:t>
            </a:r>
            <a:r>
              <a:rPr lang="en-US" dirty="0" err="1" smtClean="0">
                <a:solidFill>
                  <a:srgbClr val="FF0000"/>
                </a:solidFill>
              </a:rPr>
              <a:t>cern.ch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lhec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556" y="6490819"/>
            <a:ext cx="86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Ref’s: CDR arXiv:1205:2913, summary: arXiv:1211.4831, relation to LHC: arXiv:1211:5102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402667" y="1961444"/>
            <a:ext cx="790222" cy="1312334"/>
          </a:xfrm>
          <a:prstGeom prst="line">
            <a:avLst/>
          </a:prstGeom>
          <a:ln w="635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733457" y="5033004"/>
            <a:ext cx="19879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Max Klein, Les </a:t>
            </a:r>
            <a:r>
              <a:rPr lang="en-US" sz="1100" dirty="0" err="1" smtClean="0"/>
              <a:t>Houches</a:t>
            </a:r>
            <a:r>
              <a:rPr lang="en-US" sz="1100" dirty="0" smtClean="0"/>
              <a:t> 12.6.13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31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can one build a 2-3-km long </a:t>
            </a:r>
            <a:r>
              <a:rPr lang="en-US" sz="3600" dirty="0" err="1" smtClean="0"/>
              <a:t>linac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pic>
        <p:nvPicPr>
          <p:cNvPr id="8" name="Picture 7" descr="eastlina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8416"/>
            <a:ext cx="4953000" cy="3439584"/>
          </a:xfrm>
          <a:prstGeom prst="rect">
            <a:avLst/>
          </a:prstGeom>
        </p:spPr>
      </p:pic>
      <p:pic>
        <p:nvPicPr>
          <p:cNvPr id="9" name="Picture 8" descr="187-1m3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066800"/>
            <a:ext cx="4762500" cy="3019425"/>
          </a:xfrm>
          <a:prstGeom prst="rect">
            <a:avLst/>
          </a:prstGeom>
        </p:spPr>
      </p:pic>
      <p:pic>
        <p:nvPicPr>
          <p:cNvPr id="13" name="Picture 12" descr="SL0025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810000"/>
            <a:ext cx="3815080" cy="3048000"/>
          </a:xfrm>
          <a:prstGeom prst="rect">
            <a:avLst/>
          </a:prstGeom>
        </p:spPr>
      </p:pic>
      <p:pic>
        <p:nvPicPr>
          <p:cNvPr id="5" name="Picture 4" descr="pief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1066800"/>
            <a:ext cx="2372497" cy="3048000"/>
          </a:xfrm>
          <a:prstGeom prst="rect">
            <a:avLst/>
          </a:prstGeom>
        </p:spPr>
      </p:pic>
      <p:pic>
        <p:nvPicPr>
          <p:cNvPr id="14" name="Picture 13" descr="SL0026M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709" y="1447800"/>
            <a:ext cx="2033291" cy="2667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98027" y="4357149"/>
            <a:ext cx="46091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it has been done before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7967140" y="5437450"/>
            <a:ext cx="1726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</a:t>
            </a:r>
            <a:r>
              <a:rPr lang="en-US" sz="1200" dirty="0" err="1" smtClean="0"/>
              <a:t>F.Zimmermann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0309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0549"/>
            <a:ext cx="7772400" cy="87560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Backup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6774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834306"/>
            <a:ext cx="5486400" cy="3737694"/>
          </a:xfrm>
          <a:prstGeom prst="rect">
            <a:avLst/>
          </a:prstGeom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627470"/>
            <a:ext cx="2066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ular Callout 19"/>
          <p:cNvSpPr>
            <a:spLocks noChangeArrowheads="1"/>
          </p:cNvSpPr>
          <p:nvPr/>
        </p:nvSpPr>
        <p:spPr bwMode="auto">
          <a:xfrm>
            <a:off x="4648200" y="838200"/>
            <a:ext cx="1676400" cy="685800"/>
          </a:xfrm>
          <a:prstGeom prst="wedgeRectCallout">
            <a:avLst>
              <a:gd name="adj1" fmla="val 60306"/>
              <a:gd name="adj2" fmla="val 190218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318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LR </a:t>
            </a:r>
            <a:r>
              <a:rPr lang="en-US" sz="3200" dirty="0" err="1" smtClean="0">
                <a:latin typeface="Baskerville"/>
                <a:cs typeface="Baskerville"/>
              </a:rPr>
              <a:t>LHeC</a:t>
            </a:r>
            <a:r>
              <a:rPr lang="en-US" sz="3200" dirty="0" smtClean="0">
                <a:latin typeface="Baskerville"/>
                <a:cs typeface="Baskerville"/>
              </a:rPr>
              <a:t> IR layout &amp; SC IR </a:t>
            </a:r>
            <a:r>
              <a:rPr lang="en-US" sz="3200" dirty="0" err="1" smtClean="0">
                <a:latin typeface="Baskerville"/>
                <a:cs typeface="Baskerville"/>
              </a:rPr>
              <a:t>quadrupoles</a:t>
            </a:r>
            <a:endParaRPr lang="en-US" sz="3200" dirty="0" smtClean="0">
              <a:latin typeface="Baskerville"/>
              <a:cs typeface="Baskerville"/>
            </a:endParaRPr>
          </a:p>
        </p:txBody>
      </p:sp>
      <p:pic>
        <p:nvPicPr>
          <p:cNvPr id="9319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71625"/>
            <a:ext cx="20097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Rectangular Callout 8"/>
          <p:cNvSpPr>
            <a:spLocks noChangeArrowheads="1"/>
          </p:cNvSpPr>
          <p:nvPr/>
        </p:nvSpPr>
        <p:spPr bwMode="auto">
          <a:xfrm>
            <a:off x="4343400" y="3886200"/>
            <a:ext cx="914400" cy="914400"/>
          </a:xfrm>
          <a:prstGeom prst="wedgeRectCallout">
            <a:avLst>
              <a:gd name="adj1" fmla="val -26690"/>
              <a:gd name="adj2" fmla="val -118759"/>
            </a:avLst>
          </a:prstGeom>
          <a:solidFill>
            <a:srgbClr val="66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Non-colliding proton beam</a:t>
            </a:r>
          </a:p>
        </p:txBody>
      </p:sp>
      <p:sp>
        <p:nvSpPr>
          <p:cNvPr id="93192" name="Rectangular Callout 9"/>
          <p:cNvSpPr>
            <a:spLocks noChangeArrowheads="1"/>
          </p:cNvSpPr>
          <p:nvPr/>
        </p:nvSpPr>
        <p:spPr bwMode="auto">
          <a:xfrm>
            <a:off x="152400" y="3886200"/>
            <a:ext cx="1295400" cy="533400"/>
          </a:xfrm>
          <a:prstGeom prst="wedgeRectCallout">
            <a:avLst>
              <a:gd name="adj1" fmla="val 23144"/>
              <a:gd name="adj2" fmla="val -14106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colliding proton beam</a:t>
            </a:r>
          </a:p>
        </p:txBody>
      </p:sp>
      <p:sp>
        <p:nvSpPr>
          <p:cNvPr id="93193" name="Rectangular Callout 10"/>
          <p:cNvSpPr>
            <a:spLocks noChangeArrowheads="1"/>
          </p:cNvSpPr>
          <p:nvPr/>
        </p:nvSpPr>
        <p:spPr bwMode="auto">
          <a:xfrm>
            <a:off x="2514600" y="2971800"/>
            <a:ext cx="914400" cy="533400"/>
          </a:xfrm>
          <a:prstGeom prst="wedgeRectCallout">
            <a:avLst>
              <a:gd name="adj1" fmla="val 71130"/>
              <a:gd name="adj2" fmla="val -27806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Electron beam</a:t>
            </a:r>
          </a:p>
        </p:txBody>
      </p:sp>
      <p:sp>
        <p:nvSpPr>
          <p:cNvPr id="93194" name="Rectangular Callout 11"/>
          <p:cNvSpPr>
            <a:spLocks noChangeArrowheads="1"/>
          </p:cNvSpPr>
          <p:nvPr/>
        </p:nvSpPr>
        <p:spPr bwMode="auto">
          <a:xfrm>
            <a:off x="2438400" y="990600"/>
            <a:ext cx="1295400" cy="457200"/>
          </a:xfrm>
          <a:prstGeom prst="wedgeRectCallout">
            <a:avLst>
              <a:gd name="adj1" fmla="val -27556"/>
              <a:gd name="adj2" fmla="val 138009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Synchrotron radiation</a:t>
            </a:r>
          </a:p>
        </p:txBody>
      </p:sp>
      <p:sp>
        <p:nvSpPr>
          <p:cNvPr id="93195" name="Rectangle 5"/>
          <p:cNvSpPr>
            <a:spLocks noChangeArrowheads="1"/>
          </p:cNvSpPr>
          <p:nvPr/>
        </p:nvSpPr>
        <p:spPr bwMode="auto">
          <a:xfrm>
            <a:off x="228600" y="5430728"/>
            <a:ext cx="495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Baskerville"/>
                <a:cs typeface="Baskerville"/>
              </a:rPr>
              <a:t>High-gradient SC IR </a:t>
            </a:r>
            <a:r>
              <a:rPr lang="en-US" dirty="0" err="1">
                <a:solidFill>
                  <a:srgbClr val="000000"/>
                </a:solidFill>
                <a:latin typeface="Baskerville"/>
                <a:cs typeface="Baskerville"/>
              </a:rPr>
              <a:t>quadrupoles</a:t>
            </a:r>
            <a:r>
              <a:rPr lang="en-US" dirty="0">
                <a:solidFill>
                  <a:srgbClr val="000000"/>
                </a:solidFill>
                <a:latin typeface="Baskerville"/>
                <a:cs typeface="Baskerville"/>
              </a:rPr>
              <a:t> based on Nb</a:t>
            </a:r>
            <a:r>
              <a:rPr lang="en-US" baseline="-25000" dirty="0">
                <a:solidFill>
                  <a:srgbClr val="000000"/>
                </a:solidFill>
                <a:latin typeface="Baskerville"/>
                <a:cs typeface="Baskerville"/>
              </a:rPr>
              <a:t>3</a:t>
            </a:r>
            <a:r>
              <a:rPr lang="en-US" dirty="0">
                <a:solidFill>
                  <a:srgbClr val="000000"/>
                </a:solidFill>
                <a:latin typeface="Baskerville"/>
                <a:cs typeface="Baskerville"/>
              </a:rPr>
              <a:t>Sn for colliding proton beam with common low-</a:t>
            </a:r>
            <a:r>
              <a:rPr lang="en-US" dirty="0" smtClean="0">
                <a:solidFill>
                  <a:srgbClr val="000000"/>
                </a:solidFill>
                <a:latin typeface="Baskerville"/>
                <a:cs typeface="Baskerville"/>
              </a:rPr>
              <a:t>field</a:t>
            </a:r>
            <a:endParaRPr lang="en-US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cxnSp>
        <p:nvCxnSpPr>
          <p:cNvPr id="93197" name="Straight Arrow Connector 15"/>
          <p:cNvCxnSpPr>
            <a:cxnSpLocks noChangeShapeType="1"/>
          </p:cNvCxnSpPr>
          <p:nvPr/>
        </p:nvCxnSpPr>
        <p:spPr bwMode="auto">
          <a:xfrm flipV="1">
            <a:off x="914400" y="3048000"/>
            <a:ext cx="457200" cy="2286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198" name="Straight Arrow Connector 20"/>
          <p:cNvCxnSpPr>
            <a:cxnSpLocks noChangeShapeType="1"/>
          </p:cNvCxnSpPr>
          <p:nvPr/>
        </p:nvCxnSpPr>
        <p:spPr bwMode="auto">
          <a:xfrm rot="16200000" flipV="1">
            <a:off x="3810000" y="3429000"/>
            <a:ext cx="457200" cy="3048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199" name="Rectangular Callout 23"/>
          <p:cNvSpPr>
            <a:spLocks noChangeArrowheads="1"/>
          </p:cNvSpPr>
          <p:nvPr/>
        </p:nvSpPr>
        <p:spPr bwMode="auto">
          <a:xfrm>
            <a:off x="2209800" y="4267200"/>
            <a:ext cx="1295400" cy="304800"/>
          </a:xfrm>
          <a:prstGeom prst="wedgeRectCallout">
            <a:avLst>
              <a:gd name="adj1" fmla="val -41083"/>
              <a:gd name="adj2" fmla="val -182866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Inner triplets</a:t>
            </a:r>
          </a:p>
        </p:txBody>
      </p:sp>
      <p:sp>
        <p:nvSpPr>
          <p:cNvPr id="93200" name="Rectangular Callout 25"/>
          <p:cNvSpPr>
            <a:spLocks noChangeArrowheads="1"/>
          </p:cNvSpPr>
          <p:nvPr/>
        </p:nvSpPr>
        <p:spPr bwMode="auto">
          <a:xfrm>
            <a:off x="4648200" y="838200"/>
            <a:ext cx="1676400" cy="685800"/>
          </a:xfrm>
          <a:prstGeom prst="wedgeRectCallout">
            <a:avLst>
              <a:gd name="adj1" fmla="val -165653"/>
              <a:gd name="adj2" fmla="val 1169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3201" name="Rectangular Callout 27"/>
          <p:cNvSpPr>
            <a:spLocks noChangeArrowheads="1"/>
          </p:cNvSpPr>
          <p:nvPr/>
        </p:nvSpPr>
        <p:spPr bwMode="auto">
          <a:xfrm>
            <a:off x="4648200" y="838200"/>
            <a:ext cx="1676400" cy="685800"/>
          </a:xfrm>
          <a:prstGeom prst="wedgeRectCallout">
            <a:avLst>
              <a:gd name="adj1" fmla="val 173162"/>
              <a:gd name="adj2" fmla="val 193519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Arial" charset="0"/>
              </a:rPr>
              <a:t>Exit hole for electrons &amp; non-colliding protons</a:t>
            </a:r>
          </a:p>
        </p:txBody>
      </p:sp>
      <p:sp>
        <p:nvSpPr>
          <p:cNvPr id="93202" name="Right Brace 18"/>
          <p:cNvSpPr>
            <a:spLocks/>
          </p:cNvSpPr>
          <p:nvPr/>
        </p:nvSpPr>
        <p:spPr bwMode="auto">
          <a:xfrm>
            <a:off x="2438400" y="1524000"/>
            <a:ext cx="304800" cy="91440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3203" name="Rectangular Callout 21"/>
          <p:cNvSpPr>
            <a:spLocks noChangeArrowheads="1"/>
          </p:cNvSpPr>
          <p:nvPr/>
        </p:nvSpPr>
        <p:spPr bwMode="auto">
          <a:xfrm>
            <a:off x="2209800" y="4267200"/>
            <a:ext cx="1295400" cy="304800"/>
          </a:xfrm>
          <a:prstGeom prst="wedgeRectCallout">
            <a:avLst>
              <a:gd name="adj1" fmla="val 55343"/>
              <a:gd name="adj2" fmla="val -196259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Inner triplets</a:t>
            </a:r>
          </a:p>
        </p:txBody>
      </p:sp>
      <p:sp>
        <p:nvSpPr>
          <p:cNvPr id="93204" name="Rectangle 6"/>
          <p:cNvSpPr>
            <a:spLocks noChangeArrowheads="1"/>
          </p:cNvSpPr>
          <p:nvPr/>
        </p:nvSpPr>
        <p:spPr bwMode="auto">
          <a:xfrm>
            <a:off x="8534400" y="31242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Q1</a:t>
            </a:r>
          </a:p>
        </p:txBody>
      </p:sp>
      <p:sp>
        <p:nvSpPr>
          <p:cNvPr id="93205" name="Rectangle 6"/>
          <p:cNvSpPr>
            <a:spLocks noChangeArrowheads="1"/>
          </p:cNvSpPr>
          <p:nvPr/>
        </p:nvSpPr>
        <p:spPr bwMode="auto">
          <a:xfrm>
            <a:off x="6400800" y="31242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Q2</a:t>
            </a:r>
          </a:p>
        </p:txBody>
      </p:sp>
      <p:sp>
        <p:nvSpPr>
          <p:cNvPr id="93206" name="Rectangle 6"/>
          <p:cNvSpPr>
            <a:spLocks noChangeArrowheads="1"/>
          </p:cNvSpPr>
          <p:nvPr/>
        </p:nvSpPr>
        <p:spPr bwMode="auto">
          <a:xfrm>
            <a:off x="1600200" y="22860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Q2</a:t>
            </a:r>
          </a:p>
        </p:txBody>
      </p:sp>
      <p:sp>
        <p:nvSpPr>
          <p:cNvPr id="93207" name="Rectangle 6"/>
          <p:cNvSpPr>
            <a:spLocks noChangeArrowheads="1"/>
          </p:cNvSpPr>
          <p:nvPr/>
        </p:nvSpPr>
        <p:spPr bwMode="auto">
          <a:xfrm>
            <a:off x="2057400" y="32004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Q1</a:t>
            </a:r>
          </a:p>
        </p:txBody>
      </p:sp>
      <p:graphicFrame>
        <p:nvGraphicFramePr>
          <p:cNvPr id="32" name="Group 81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004336717"/>
              </p:ext>
            </p:extLst>
          </p:nvPr>
        </p:nvGraphicFramePr>
        <p:xfrm>
          <a:off x="5334000" y="3733800"/>
          <a:ext cx="3810000" cy="2052639"/>
        </p:xfrm>
        <a:graphic>
          <a:graphicData uri="http://schemas.openxmlformats.org/drawingml/2006/table">
            <a:tbl>
              <a:tblPr/>
              <a:tblGrid>
                <a:gridCol w="1981200"/>
                <a:gridCol w="1828800"/>
              </a:tblGrid>
              <a:tr h="1107612"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Nb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Sn (HFM46): 5700 A, 175 T/m, 4.7 T at 82% on LL (4 layers), 4.2 K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Nb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Sn (HFM46): 8600 A, 311 T/m, at 83% LL, 4.2 K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533"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46 mm (half) ap., 63 mm beam sep.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23 mm ap.. 87 mm beam sep.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494"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0.5 T, 25 T/m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0.09 T, 9 T/m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48300" y="6427688"/>
            <a:ext cx="3484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As shown by F. Zimmermann at Chamonix12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26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56" y="977275"/>
            <a:ext cx="8606811" cy="552682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 </a:t>
            </a:r>
            <a:r>
              <a:rPr lang="en-US" sz="3200" dirty="0" smtClean="0">
                <a:latin typeface="+mn-lt"/>
                <a:cs typeface="Baskerville"/>
              </a:rPr>
              <a:t>Silicon Tracker and </a:t>
            </a:r>
            <a:r>
              <a:rPr lang="en-US" sz="3200" dirty="0" smtClean="0">
                <a:solidFill>
                  <a:srgbClr val="008000"/>
                </a:solidFill>
                <a:latin typeface="+mn-lt"/>
                <a:cs typeface="Baskerville"/>
              </a:rPr>
              <a:t>EM Calorimeter</a:t>
            </a:r>
            <a:endParaRPr lang="en-US" sz="3200" dirty="0">
              <a:solidFill>
                <a:srgbClr val="008000"/>
              </a:solidFill>
              <a:latin typeface="+mn-lt"/>
              <a:cs typeface="Baskervill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843" y="810861"/>
            <a:ext cx="1941485" cy="1169551"/>
          </a:xfrm>
          <a:prstGeom prst="rect">
            <a:avLst/>
          </a:prstGeom>
          <a:solidFill>
            <a:schemeClr val="accent3">
              <a:lumMod val="20000"/>
              <a:lumOff val="80000"/>
              <a:alpha val="4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Transverse momentum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Δp</a:t>
            </a:r>
            <a:r>
              <a:rPr lang="en-US" sz="1400" baseline="-25000" dirty="0" smtClean="0">
                <a:solidFill>
                  <a:srgbClr val="000000"/>
                </a:solidFill>
                <a:latin typeface="Baskerville"/>
                <a:cs typeface="Baskerville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/p</a:t>
            </a:r>
            <a:r>
              <a:rPr lang="en-US" sz="1400" baseline="30000" dirty="0" smtClean="0">
                <a:solidFill>
                  <a:srgbClr val="000000"/>
                </a:solidFill>
                <a:latin typeface="Baskerville"/>
                <a:cs typeface="Baskerville"/>
              </a:rPr>
              <a:t>2</a:t>
            </a:r>
            <a:r>
              <a:rPr lang="en-US" sz="1400" baseline="-25000" dirty="0" smtClean="0">
                <a:solidFill>
                  <a:srgbClr val="000000"/>
                </a:solidFill>
                <a:latin typeface="Baskerville"/>
                <a:cs typeface="Baskerville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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 6 10</a:t>
            </a:r>
            <a:r>
              <a:rPr lang="en-US" sz="1400" baseline="300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-4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 GeV</a:t>
            </a:r>
            <a:r>
              <a:rPr lang="en-US" sz="1400" baseline="300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-1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transverse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impact parameter</a:t>
            </a:r>
          </a:p>
          <a:p>
            <a:r>
              <a:rPr lang="en-US" sz="1400" dirty="0" err="1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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 10μm</a:t>
            </a:r>
            <a:endParaRPr lang="en-US" sz="1400" dirty="0" smtClean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pic>
        <p:nvPicPr>
          <p:cNvPr id="5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8" y="4959555"/>
            <a:ext cx="103584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6118" y="6504101"/>
            <a:ext cx="796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LHeC</a:t>
            </a:r>
            <a:r>
              <a:rPr lang="en-US" b="1" dirty="0" smtClean="0"/>
              <a:t>-LHC: no pile-up, less radiation, smaller momenta apart from forward region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8116788" y="4959257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79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189" y="3862552"/>
            <a:ext cx="4246705" cy="2501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chemeClr val="bg2">
                    <a:lumMod val="50000"/>
                  </a:schemeClr>
                </a:solidFill>
                <a:latin typeface="Baskerville"/>
                <a:cs typeface="Baskerville"/>
              </a:rPr>
              <a:t>Hadronic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Baskerville"/>
                <a:cs typeface="Baskerville"/>
              </a:rPr>
              <a:t> Tile Calorimeter 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8505" y="810861"/>
            <a:ext cx="29123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Outside Coil:  flux return </a:t>
            </a:r>
          </a:p>
          <a:p>
            <a:r>
              <a:rPr lang="en-US" sz="1600" dirty="0" smtClean="0">
                <a:latin typeface="Baskerville"/>
                <a:cs typeface="Baskerville"/>
              </a:rPr>
              <a:t>Modular. </a:t>
            </a:r>
            <a:r>
              <a:rPr lang="en-US" sz="1600" dirty="0">
                <a:latin typeface="Baskerville"/>
                <a:cs typeface="Baskerville"/>
              </a:rPr>
              <a:t> </a:t>
            </a:r>
            <a:r>
              <a:rPr lang="en-US" sz="1600" dirty="0" smtClean="0">
                <a:latin typeface="Baskerville"/>
                <a:cs typeface="Baskerville"/>
              </a:rPr>
              <a:t>ATLAS experience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114484" y="6363576"/>
            <a:ext cx="3938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Combined GEANT4 Calorimeter Simulation</a:t>
            </a:r>
            <a:endParaRPr lang="en-US" sz="1600" dirty="0">
              <a:latin typeface="Baskerville"/>
              <a:cs typeface="Baskervill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3" y="1003524"/>
            <a:ext cx="5077090" cy="4216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091" y="1734191"/>
            <a:ext cx="1983071" cy="19543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0595" y="2162297"/>
            <a:ext cx="4573889" cy="1964945"/>
          </a:xfrm>
          <a:prstGeom prst="rect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13" y="5406160"/>
            <a:ext cx="4818349" cy="12959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055" y="5690111"/>
            <a:ext cx="57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+5.9m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724189" y="5690111"/>
            <a:ext cx="549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-3.6m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372941" y="5267660"/>
            <a:ext cx="662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R=2.6m</a:t>
            </a:r>
            <a:endParaRPr lang="en-US" sz="1200" dirty="0"/>
          </a:p>
        </p:txBody>
      </p:sp>
      <p:cxnSp>
        <p:nvCxnSpPr>
          <p:cNvPr id="19" name="Straight Connector 18"/>
          <p:cNvCxnSpPr/>
          <p:nvPr/>
        </p:nvCxnSpPr>
        <p:spPr>
          <a:xfrm rot="5400000" flipH="1" flipV="1">
            <a:off x="2594000" y="6054145"/>
            <a:ext cx="1295970" cy="1588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436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8000"/>
                </a:solidFill>
                <a:latin typeface="Baskerville"/>
                <a:cs typeface="Baskerville"/>
              </a:rPr>
              <a:t>Liquid Argon Electromagnetic Calorimeter </a:t>
            </a:r>
            <a:endParaRPr lang="en-US" sz="32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894" y="3764456"/>
            <a:ext cx="3999992" cy="2557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076353"/>
            <a:ext cx="4061372" cy="209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094828"/>
            <a:ext cx="6000307" cy="2669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1801" y="945931"/>
            <a:ext cx="2123086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Inside Coil</a:t>
            </a:r>
          </a:p>
          <a:p>
            <a:r>
              <a:rPr lang="en-US" dirty="0" smtClean="0">
                <a:latin typeface="Baskerville"/>
                <a:cs typeface="Baskerville"/>
              </a:rPr>
              <a:t>H1, ATLAS</a:t>
            </a:r>
          </a:p>
          <a:p>
            <a:r>
              <a:rPr lang="en-US" dirty="0">
                <a:latin typeface="Baskerville"/>
                <a:cs typeface="Baskerville"/>
              </a:rPr>
              <a:t>e</a:t>
            </a:r>
            <a:r>
              <a:rPr lang="en-US" dirty="0" smtClean="0">
                <a:latin typeface="Baskerville"/>
                <a:cs typeface="Baskerville"/>
              </a:rPr>
              <a:t>xperience.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Barrel: </a:t>
            </a:r>
            <a:r>
              <a:rPr lang="en-US" sz="1400" dirty="0" err="1" smtClean="0">
                <a:latin typeface="Baskerville"/>
                <a:cs typeface="Baskerville"/>
              </a:rPr>
              <a:t>Pb</a:t>
            </a:r>
            <a:r>
              <a:rPr lang="en-US" sz="1400" dirty="0" smtClean="0">
                <a:latin typeface="Baskerville"/>
                <a:cs typeface="Baskerville"/>
              </a:rPr>
              <a:t>, 20 X</a:t>
            </a:r>
            <a:r>
              <a:rPr lang="en-US" sz="1400" baseline="-25000" dirty="0" smtClean="0">
                <a:latin typeface="Baskerville"/>
                <a:cs typeface="Baskerville"/>
              </a:rPr>
              <a:t>0</a:t>
            </a:r>
            <a:r>
              <a:rPr lang="en-US" sz="1400" dirty="0" smtClean="0">
                <a:latin typeface="Baskerville"/>
                <a:cs typeface="Baskerville"/>
              </a:rPr>
              <a:t> , 11m</a:t>
            </a:r>
            <a:r>
              <a:rPr lang="en-US" sz="1400" baseline="30000" dirty="0" smtClean="0">
                <a:latin typeface="Baskerville"/>
                <a:cs typeface="Baskerville"/>
              </a:rPr>
              <a:t>3</a:t>
            </a:r>
          </a:p>
          <a:p>
            <a:endParaRPr lang="en-US" sz="1400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      fwd/</a:t>
            </a:r>
            <a:r>
              <a:rPr lang="en-US" sz="1400" dirty="0" err="1" smtClean="0">
                <a:latin typeface="Baskerville"/>
                <a:cs typeface="Baskerville"/>
              </a:rPr>
              <a:t>bwd</a:t>
            </a:r>
            <a:r>
              <a:rPr lang="en-US" sz="1400" dirty="0" smtClean="0">
                <a:latin typeface="Baskerville"/>
                <a:cs typeface="Baskerville"/>
              </a:rPr>
              <a:t> inserts:</a:t>
            </a:r>
          </a:p>
          <a:p>
            <a:endParaRPr lang="en-US" sz="1400" baseline="30000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FEC: Si -W,  30 X</a:t>
            </a:r>
            <a:r>
              <a:rPr lang="en-US" sz="1400" baseline="-25000" dirty="0" smtClean="0">
                <a:latin typeface="Baskerville"/>
                <a:cs typeface="Baskerville"/>
              </a:rPr>
              <a:t>0 </a:t>
            </a:r>
            <a:r>
              <a:rPr lang="en-US" sz="1400" dirty="0" smtClean="0">
                <a:latin typeface="Baskerville"/>
                <a:cs typeface="Baskerville"/>
              </a:rPr>
              <a:t>,0.3m</a:t>
            </a:r>
            <a:r>
              <a:rPr lang="en-US" sz="1400" baseline="30000" dirty="0" smtClean="0">
                <a:latin typeface="Baskerville"/>
                <a:cs typeface="Baskerville"/>
              </a:rPr>
              <a:t>3</a:t>
            </a:r>
          </a:p>
          <a:p>
            <a:endParaRPr lang="en-US" sz="1400" baseline="30000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BEC: Si -</a:t>
            </a:r>
            <a:r>
              <a:rPr lang="en-US" sz="1400" dirty="0" err="1" smtClean="0">
                <a:latin typeface="Baskerville"/>
                <a:cs typeface="Baskerville"/>
              </a:rPr>
              <a:t>Pb</a:t>
            </a:r>
            <a:r>
              <a:rPr lang="en-US" sz="1400" dirty="0" smtClean="0">
                <a:latin typeface="Baskerville"/>
                <a:cs typeface="Baskerville"/>
              </a:rPr>
              <a:t>, 25 X</a:t>
            </a:r>
            <a:r>
              <a:rPr lang="en-US" sz="1400" baseline="-25000" dirty="0" smtClean="0">
                <a:latin typeface="Baskerville"/>
                <a:cs typeface="Baskerville"/>
              </a:rPr>
              <a:t>0</a:t>
            </a:r>
            <a:r>
              <a:rPr lang="en-US" sz="1400" dirty="0" smtClean="0">
                <a:latin typeface="Baskerville"/>
                <a:cs typeface="Baskerville"/>
              </a:rPr>
              <a:t>,0.3m</a:t>
            </a:r>
            <a:r>
              <a:rPr lang="en-US" sz="1400" baseline="30000" dirty="0" smtClean="0">
                <a:latin typeface="Baskerville"/>
                <a:cs typeface="Baskerville"/>
              </a:rPr>
              <a:t>3</a:t>
            </a:r>
            <a:endParaRPr lang="en-US" sz="1400" baseline="-25000" dirty="0">
              <a:latin typeface="Baskerville"/>
              <a:cs typeface="Baskervil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4776" y="6173077"/>
            <a:ext cx="1957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GEANT4 Simulation</a:t>
            </a:r>
            <a:endParaRPr lang="en-US" sz="16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85855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/>
          <a:lstStyle/>
          <a:p>
            <a:r>
              <a:rPr lang="en-US" sz="2400" b="1"/>
              <a:t>The 10-100 GeV Energy Scale [1968-1986]</a:t>
            </a:r>
            <a:endParaRPr lang="en-US"/>
          </a:p>
        </p:txBody>
      </p:sp>
      <p:sp>
        <p:nvSpPr>
          <p:cNvPr id="156675" name="Oval 3"/>
          <p:cNvSpPr>
            <a:spLocks noChangeArrowheads="1"/>
          </p:cNvSpPr>
          <p:nvPr/>
        </p:nvSpPr>
        <p:spPr bwMode="auto">
          <a:xfrm>
            <a:off x="3200400" y="12192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76" name="Oval 4"/>
          <p:cNvSpPr>
            <a:spLocks noChangeArrowheads="1"/>
          </p:cNvSpPr>
          <p:nvPr/>
        </p:nvSpPr>
        <p:spPr bwMode="auto">
          <a:xfrm>
            <a:off x="609600" y="37338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77" name="Oval 5"/>
          <p:cNvSpPr>
            <a:spLocks noChangeArrowheads="1"/>
          </p:cNvSpPr>
          <p:nvPr/>
        </p:nvSpPr>
        <p:spPr bwMode="auto">
          <a:xfrm>
            <a:off x="5867400" y="36576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838200" y="4648200"/>
            <a:ext cx="2279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Quarks </a:t>
            </a:r>
          </a:p>
          <a:p>
            <a:pPr algn="ctr"/>
            <a:r>
              <a:rPr lang="en-US" sz="1800"/>
              <a:t>Neutral currents</a:t>
            </a:r>
          </a:p>
          <a:p>
            <a:pPr algn="ctr"/>
            <a:r>
              <a:rPr lang="en-US" sz="1800"/>
              <a:t>Singlet e</a:t>
            </a:r>
            <a:r>
              <a:rPr lang="en-US" sz="1800" baseline="-25000"/>
              <a:t>R</a:t>
            </a:r>
            <a:endParaRPr lang="en-US" sz="1800"/>
          </a:p>
          <a:p>
            <a:pPr algn="ctr"/>
            <a:r>
              <a:rPr lang="en-US" sz="1800"/>
              <a:t>Asymptotic Freedom</a:t>
            </a:r>
            <a:endParaRPr lang="en-US"/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4038600" y="2209800"/>
            <a:ext cx="1123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Drell Yan</a:t>
            </a:r>
          </a:p>
          <a:p>
            <a:pPr algn="ctr"/>
            <a:r>
              <a:rPr lang="en-US" sz="1800"/>
              <a:t>Charm</a:t>
            </a:r>
          </a:p>
          <a:p>
            <a:pPr algn="ctr"/>
            <a:r>
              <a:rPr lang="en-US" sz="1800"/>
              <a:t>W,Z</a:t>
            </a:r>
          </a:p>
          <a:p>
            <a:pPr algn="ctr"/>
            <a:r>
              <a:rPr lang="en-US" sz="1800"/>
              <a:t>Jets</a:t>
            </a:r>
            <a:endParaRPr lang="en-US"/>
          </a:p>
        </p:txBody>
      </p:sp>
      <p:sp>
        <p:nvSpPr>
          <p:cNvPr id="156680" name="Text Box 8"/>
          <p:cNvSpPr txBox="1">
            <a:spLocks noChangeArrowheads="1"/>
          </p:cNvSpPr>
          <p:nvPr/>
        </p:nvSpPr>
        <p:spPr bwMode="auto">
          <a:xfrm>
            <a:off x="6648450" y="4800600"/>
            <a:ext cx="127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Charm</a:t>
            </a:r>
          </a:p>
          <a:p>
            <a:pPr algn="ctr"/>
            <a:r>
              <a:rPr lang="en-US" sz="1800"/>
              <a:t>3 colours</a:t>
            </a:r>
          </a:p>
          <a:p>
            <a:pPr algn="ctr"/>
            <a:r>
              <a:rPr lang="en-US" sz="1800"/>
              <a:t>Gluon Jets</a:t>
            </a:r>
            <a:endParaRPr lang="en-US"/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1736725" y="3851275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pitchFamily="-65" charset="0"/>
              </a:rPr>
              <a:t>lh</a:t>
            </a:r>
          </a:p>
        </p:txBody>
      </p:sp>
      <p:sp>
        <p:nvSpPr>
          <p:cNvPr id="156682" name="Rectangle 10"/>
          <p:cNvSpPr>
            <a:spLocks noChangeArrowheads="1"/>
          </p:cNvSpPr>
          <p:nvPr/>
        </p:nvSpPr>
        <p:spPr bwMode="auto">
          <a:xfrm>
            <a:off x="6934200" y="395605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pitchFamily="-65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pitchFamily="-65" charset="0"/>
              </a:rPr>
              <a:t>+</a:t>
            </a:r>
            <a:r>
              <a:rPr lang="en-US" b="1">
                <a:solidFill>
                  <a:srgbClr val="0000FF"/>
                </a:solidFill>
                <a:latin typeface="Andale Mono" pitchFamily="-65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pitchFamily="-65" charset="0"/>
              </a:rPr>
              <a:t>-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56683" name="Rectangle 11"/>
          <p:cNvSpPr>
            <a:spLocks noChangeArrowheads="1"/>
          </p:cNvSpPr>
          <p:nvPr/>
        </p:nvSpPr>
        <p:spPr bwMode="auto">
          <a:xfrm>
            <a:off x="4267200" y="1371600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pitchFamily="-65" charset="0"/>
              </a:rPr>
              <a:t>pp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56684" name="Rectangle 12"/>
          <p:cNvSpPr>
            <a:spLocks noChangeArrowheads="1"/>
          </p:cNvSpPr>
          <p:nvPr/>
        </p:nvSpPr>
        <p:spPr bwMode="auto">
          <a:xfrm>
            <a:off x="3886200" y="4343400"/>
            <a:ext cx="15732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SU(2)</a:t>
            </a:r>
            <a:r>
              <a:rPr lang="en-US" sz="1800" b="1" baseline="-25000"/>
              <a:t>L</a:t>
            </a:r>
            <a:r>
              <a:rPr lang="en-US" sz="1800" b="1"/>
              <a:t> x U(1)</a:t>
            </a:r>
          </a:p>
          <a:p>
            <a:r>
              <a:rPr lang="en-US" sz="1800" b="1"/>
              <a:t>       QCD</a:t>
            </a:r>
          </a:p>
        </p:txBody>
      </p:sp>
      <p:sp>
        <p:nvSpPr>
          <p:cNvPr id="156685" name="Line 13"/>
          <p:cNvSpPr>
            <a:spLocks noChangeShapeType="1"/>
          </p:cNvSpPr>
          <p:nvPr/>
        </p:nvSpPr>
        <p:spPr bwMode="auto">
          <a:xfrm>
            <a:off x="5638800" y="35052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86" name="Line 14"/>
          <p:cNvSpPr>
            <a:spLocks noChangeShapeType="1"/>
          </p:cNvSpPr>
          <p:nvPr/>
        </p:nvSpPr>
        <p:spPr bwMode="auto">
          <a:xfrm flipV="1">
            <a:off x="2971800" y="3581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87" name="Line 15"/>
          <p:cNvSpPr>
            <a:spLocks noChangeShapeType="1"/>
          </p:cNvSpPr>
          <p:nvPr/>
        </p:nvSpPr>
        <p:spPr bwMode="auto">
          <a:xfrm>
            <a:off x="3429000" y="5105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88" name="Text Box 16"/>
          <p:cNvSpPr txBox="1">
            <a:spLocks noChangeArrowheads="1"/>
          </p:cNvSpPr>
          <p:nvPr/>
        </p:nvSpPr>
        <p:spPr bwMode="auto">
          <a:xfrm>
            <a:off x="4419600" y="1295400"/>
            <a:ext cx="5873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FF"/>
                </a:solidFill>
              </a:rPr>
              <a:t>(--)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8364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6"/>
            <a:ext cx="8229600" cy="53051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Higgs at the ILC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2" y="226804"/>
            <a:ext cx="8751076" cy="64299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290237" y="6577329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75000"/>
                  </a:schemeClr>
                </a:solidFill>
              </a:rPr>
              <a:t>U.Klein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, before June 12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13120" y="226804"/>
            <a:ext cx="3073680" cy="589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20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772400" cy="609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The ignored Neutron 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835" y="1180200"/>
            <a:ext cx="3773556" cy="33727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219200"/>
            <a:ext cx="2501900" cy="17240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3048000"/>
            <a:ext cx="2743200" cy="1752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5029200"/>
            <a:ext cx="3221038" cy="11604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4876800" y="1066800"/>
            <a:ext cx="4114800" cy="5410200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400" y="4800600"/>
            <a:ext cx="414728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Neutron structure unknown in HERA</a:t>
            </a:r>
          </a:p>
          <a:p>
            <a:r>
              <a:rPr lang="en-US" b="1" dirty="0" smtClean="0"/>
              <a:t>range and below. Crucial to resolve its</a:t>
            </a:r>
          </a:p>
          <a:p>
            <a:r>
              <a:rPr lang="en-US" b="1" dirty="0" err="1" smtClean="0"/>
              <a:t>parton</a:t>
            </a:r>
            <a:r>
              <a:rPr lang="en-US" b="1" dirty="0" smtClean="0"/>
              <a:t> structure and to predict scattering</a:t>
            </a:r>
          </a:p>
          <a:p>
            <a:r>
              <a:rPr lang="en-US" b="1" dirty="0" smtClean="0"/>
              <a:t>on nucleons rather than proton targets.</a:t>
            </a:r>
          </a:p>
          <a:p>
            <a:endParaRPr lang="en-US" b="1" dirty="0" smtClean="0"/>
          </a:p>
          <a:p>
            <a:r>
              <a:rPr lang="en-US" b="1" dirty="0" smtClean="0"/>
              <a:t>Collider unique to en (</a:t>
            </a:r>
            <a:r>
              <a:rPr lang="en-US" b="1" dirty="0" err="1" smtClean="0"/>
              <a:t>p</a:t>
            </a:r>
            <a:r>
              <a:rPr lang="en-US" b="1" dirty="0" smtClean="0"/>
              <a:t> tag, diffraction)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3921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21920" y="3575132"/>
            <a:ext cx="4135120" cy="3222530"/>
            <a:chOff x="2640" y="624"/>
            <a:chExt cx="3120" cy="2161"/>
          </a:xfrm>
        </p:grpSpPr>
        <p:pic>
          <p:nvPicPr>
            <p:cNvPr id="4" name="Picture 3" descr="figfried"/>
            <p:cNvPicPr>
              <a:picLocks noChangeAspect="1" noChangeArrowheads="1"/>
            </p:cNvPicPr>
            <p:nvPr/>
          </p:nvPicPr>
          <p:blipFill>
            <a:blip r:embed="rId3">
              <a:lum bright="-12000" contrast="30000"/>
            </a:blip>
            <a:srcRect/>
            <a:stretch>
              <a:fillRect/>
            </a:stretch>
          </p:blipFill>
          <p:spPr bwMode="auto">
            <a:xfrm>
              <a:off x="2640" y="624"/>
              <a:ext cx="3120" cy="2161"/>
            </a:xfrm>
            <a:prstGeom prst="rect">
              <a:avLst/>
            </a:prstGeom>
            <a:noFill/>
          </p:spPr>
        </p:pic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2793" y="866"/>
            <a:ext cx="160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99" name="Equation" r:id="rId4" imgW="165282" imgH="216016" progId="Equation.3">
                    <p:embed/>
                  </p:oleObj>
                </mc:Choice>
                <mc:Fallback>
                  <p:oleObj name="Equation" r:id="rId4" imgW="165282" imgH="21601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93" y="866"/>
                          <a:ext cx="160" cy="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2742" y="1417"/>
              <a:ext cx="256" cy="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072" y="2218"/>
              <a:ext cx="512" cy="15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4890" y="2168"/>
            <a:ext cx="614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00" name="Equation" r:id="rId6" imgW="660797" imgH="228997" progId="Equation.3">
                    <p:embed/>
                  </p:oleObj>
                </mc:Choice>
                <mc:Fallback>
                  <p:oleObj name="Equation" r:id="rId6" imgW="660797" imgH="22899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0" y="2168"/>
                          <a:ext cx="614" cy="2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55" y="335281"/>
            <a:ext cx="2970358" cy="293213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9881" y="852862"/>
            <a:ext cx="2707437" cy="4522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5200" y="5652458"/>
            <a:ext cx="1447800" cy="491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7500" y="5793691"/>
            <a:ext cx="828040" cy="283767"/>
          </a:xfrm>
          <a:prstGeom prst="rect">
            <a:avLst/>
          </a:prstGeom>
        </p:spPr>
      </p:pic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3917748" y="2529840"/>
            <a:ext cx="1791620" cy="1450065"/>
            <a:chOff x="192" y="672"/>
            <a:chExt cx="1452" cy="978"/>
          </a:xfrm>
        </p:grpSpPr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2" y="837"/>
              <a:ext cx="858" cy="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15" name="Object 13"/>
            <p:cNvGraphicFramePr>
              <a:graphicFrameLocks noChangeAspect="1"/>
            </p:cNvGraphicFramePr>
            <p:nvPr/>
          </p:nvGraphicFramePr>
          <p:xfrm>
            <a:off x="219" y="713"/>
            <a:ext cx="162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01" name="Equation" r:id="rId13" imgW="114597" imgH="139975" progId="Equation.3">
                    <p:embed/>
                  </p:oleObj>
                </mc:Choice>
                <mc:Fallback>
                  <p:oleObj name="Equation" r:id="rId13" imgW="114597" imgH="13997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" y="713"/>
                          <a:ext cx="162" cy="2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4"/>
            <p:cNvGraphicFramePr>
              <a:graphicFrameLocks noChangeAspect="1"/>
            </p:cNvGraphicFramePr>
            <p:nvPr/>
          </p:nvGraphicFramePr>
          <p:xfrm>
            <a:off x="1240" y="672"/>
            <a:ext cx="216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02" name="Equation" r:id="rId15" imgW="152598" imgH="177965" progId="Equation.3">
                    <p:embed/>
                  </p:oleObj>
                </mc:Choice>
                <mc:Fallback>
                  <p:oleObj name="Equation" r:id="rId15" imgW="152598" imgH="17796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0" y="672"/>
                          <a:ext cx="216" cy="2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4891126"/>
                </p:ext>
              </p:extLst>
            </p:nvPr>
          </p:nvGraphicFramePr>
          <p:xfrm>
            <a:off x="467" y="1066"/>
            <a:ext cx="336" cy="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03" name="Equation" r:id="rId17" imgW="266700" imgH="190500" progId="Equation.3">
                    <p:embed/>
                  </p:oleObj>
                </mc:Choice>
                <mc:Fallback>
                  <p:oleObj name="Equation" r:id="rId17" imgW="266700" imgH="190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" y="1066"/>
                          <a:ext cx="336" cy="2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6"/>
            <p:cNvGraphicFramePr>
              <a:graphicFrameLocks noChangeAspect="1"/>
            </p:cNvGraphicFramePr>
            <p:nvPr/>
          </p:nvGraphicFramePr>
          <p:xfrm>
            <a:off x="192" y="1313"/>
            <a:ext cx="217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04" name="Equation" r:id="rId19" imgW="152664" imgH="165353" progId="Equation.3">
                    <p:embed/>
                  </p:oleObj>
                </mc:Choice>
                <mc:Fallback>
                  <p:oleObj name="Equation" r:id="rId19" imgW="152664" imgH="16535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313"/>
                          <a:ext cx="217" cy="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0491392"/>
                </p:ext>
              </p:extLst>
            </p:nvPr>
          </p:nvGraphicFramePr>
          <p:xfrm>
            <a:off x="1212" y="1377"/>
            <a:ext cx="432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05" name="Equation" r:id="rId21" imgW="304800" imgH="190500" progId="Equation.3">
                    <p:embed/>
                  </p:oleObj>
                </mc:Choice>
                <mc:Fallback>
                  <p:oleObj name="Equation" r:id="rId21" imgW="304800" imgH="190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2" y="1377"/>
                          <a:ext cx="432" cy="2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Box 19"/>
          <p:cNvSpPr txBox="1"/>
          <p:nvPr/>
        </p:nvSpPr>
        <p:spPr>
          <a:xfrm>
            <a:off x="324700" y="3267417"/>
            <a:ext cx="3487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Hofstadter et al, 1955, </a:t>
            </a:r>
            <a:r>
              <a:rPr lang="en-US" sz="1600" b="1" dirty="0" err="1" smtClean="0"/>
              <a:t>r</a:t>
            </a:r>
            <a:r>
              <a:rPr lang="en-US" sz="1600" b="1" baseline="-25000" dirty="0" err="1" smtClean="0"/>
              <a:t>p</a:t>
            </a:r>
            <a:r>
              <a:rPr lang="en-US" sz="1600" b="1" dirty="0" smtClean="0"/>
              <a:t>=0.74±0.20fm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19693" y="6175822"/>
            <a:ext cx="3311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SLAC-MIT 1968  </a:t>
            </a:r>
            <a:r>
              <a:rPr lang="en-US" sz="1600" b="1" dirty="0" err="1" smtClean="0"/>
              <a:t>Bj</a:t>
            </a:r>
            <a:r>
              <a:rPr lang="en-US" sz="1600" b="1" dirty="0" smtClean="0"/>
              <a:t> Scaling </a:t>
            </a:r>
            <a:r>
              <a:rPr lang="en-US" sz="1600" b="1" dirty="0" smtClean="0">
                <a:sym typeface="Wingdings"/>
              </a:rPr>
              <a:t> </a:t>
            </a:r>
            <a:r>
              <a:rPr lang="en-US" sz="1600" b="1" dirty="0" err="1" smtClean="0"/>
              <a:t>Partons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954683" y="6329710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Prescott et al, 1978, I</a:t>
            </a:r>
            <a:r>
              <a:rPr lang="en-US" b="1" baseline="-25000" dirty="0" smtClean="0"/>
              <a:t>3,R</a:t>
            </a:r>
            <a:r>
              <a:rPr lang="en-US" b="1" baseline="30000" dirty="0" smtClean="0"/>
              <a:t>e</a:t>
            </a:r>
            <a:r>
              <a:rPr lang="en-US" b="1" dirty="0" smtClean="0"/>
              <a:t>=0 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185504" y="4337730"/>
            <a:ext cx="1180018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 DIS the</a:t>
            </a:r>
          </a:p>
          <a:p>
            <a:r>
              <a:rPr lang="en-US" dirty="0"/>
              <a:t>x</a:t>
            </a:r>
            <a:r>
              <a:rPr lang="en-US" dirty="0" smtClean="0"/>
              <a:t> and Q</a:t>
            </a:r>
            <a:r>
              <a:rPr lang="en-US" baseline="30000" dirty="0" smtClean="0"/>
              <a:t>2</a:t>
            </a:r>
          </a:p>
          <a:p>
            <a:r>
              <a:rPr lang="en-US" dirty="0"/>
              <a:t>s</a:t>
            </a:r>
            <a:r>
              <a:rPr lang="en-US" dirty="0" smtClean="0"/>
              <a:t>cales are</a:t>
            </a:r>
          </a:p>
          <a:p>
            <a:r>
              <a:rPr lang="en-US" dirty="0"/>
              <a:t>p</a:t>
            </a:r>
            <a:r>
              <a:rPr lang="en-US" dirty="0" smtClean="0"/>
              <a:t>rescribed</a:t>
            </a:r>
          </a:p>
          <a:p>
            <a:r>
              <a:rPr lang="en-US" dirty="0"/>
              <a:t>b</a:t>
            </a:r>
            <a:r>
              <a:rPr lang="en-US" dirty="0" smtClean="0"/>
              <a:t>y the </a:t>
            </a:r>
          </a:p>
          <a:p>
            <a:r>
              <a:rPr lang="en-US" dirty="0"/>
              <a:t>e</a:t>
            </a:r>
            <a:r>
              <a:rPr lang="en-US" dirty="0" smtClean="0"/>
              <a:t>lectron</a:t>
            </a:r>
          </a:p>
          <a:p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8480" y="216578"/>
            <a:ext cx="5405120" cy="107696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Early </a:t>
            </a:r>
            <a:r>
              <a:rPr lang="en-US" sz="3200" dirty="0" err="1" smtClean="0"/>
              <a:t>ep</a:t>
            </a:r>
            <a:r>
              <a:rPr lang="en-US" sz="3200" dirty="0" smtClean="0"/>
              <a:t> Scattering 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10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8473"/>
            <a:ext cx="7772400" cy="87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From HERA to the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LHeC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8097" y="1127199"/>
            <a:ext cx="4632548" cy="5570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Deep Inelastic Scattering</a:t>
            </a:r>
          </a:p>
          <a:p>
            <a:pPr algn="ctr"/>
            <a:r>
              <a:rPr lang="en-US" sz="2000" dirty="0" smtClean="0"/>
              <a:t>QCD and </a:t>
            </a:r>
            <a:r>
              <a:rPr lang="en-US" sz="2000" dirty="0"/>
              <a:t>E</a:t>
            </a:r>
            <a:r>
              <a:rPr lang="en-US" sz="2000" dirty="0" smtClean="0"/>
              <a:t>lectroweak Physics</a:t>
            </a:r>
          </a:p>
          <a:p>
            <a:pPr algn="ctr"/>
            <a:r>
              <a:rPr lang="en-US" sz="2000" dirty="0" smtClean="0"/>
              <a:t>Nuclear Physics</a:t>
            </a:r>
          </a:p>
          <a:p>
            <a:pPr algn="ctr"/>
            <a:r>
              <a:rPr lang="en-US" sz="2000" dirty="0" smtClean="0"/>
              <a:t>New Physics: </a:t>
            </a:r>
            <a:r>
              <a:rPr lang="en-US" sz="2000" dirty="0" err="1" smtClean="0"/>
              <a:t>ep</a:t>
            </a:r>
            <a:r>
              <a:rPr lang="en-US" sz="2000" dirty="0" smtClean="0"/>
              <a:t> and </a:t>
            </a:r>
            <a:r>
              <a:rPr lang="en-US" sz="2000" dirty="0" err="1" smtClean="0"/>
              <a:t>pp</a:t>
            </a:r>
            <a:r>
              <a:rPr lang="en-US" sz="2000" dirty="0" smtClean="0"/>
              <a:t> at the LHC</a:t>
            </a:r>
          </a:p>
          <a:p>
            <a:pPr algn="ctr"/>
            <a:r>
              <a:rPr lang="en-US" sz="2000" dirty="0" smtClean="0"/>
              <a:t>Higgs with the </a:t>
            </a:r>
            <a:r>
              <a:rPr lang="en-US" sz="2000" dirty="0" err="1" smtClean="0"/>
              <a:t>LHeC</a:t>
            </a:r>
            <a:endParaRPr lang="en-US" sz="2000" dirty="0" smtClean="0"/>
          </a:p>
          <a:p>
            <a:pPr algn="ctr"/>
            <a:r>
              <a:rPr lang="en-US" sz="2000" dirty="0" smtClean="0"/>
              <a:t>Accelerator and Detector Design</a:t>
            </a:r>
          </a:p>
          <a:p>
            <a:pPr algn="ctr"/>
            <a:r>
              <a:rPr lang="en-US" sz="2000" dirty="0" smtClean="0"/>
              <a:t>Prospects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Max Klein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Colloquium at Mainz, Germany, June 25</a:t>
            </a:r>
            <a:r>
              <a:rPr lang="en-US" baseline="30000" dirty="0" smtClean="0"/>
              <a:t>th</a:t>
            </a:r>
            <a:r>
              <a:rPr lang="en-US" dirty="0" smtClean="0"/>
              <a:t>, 2013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298" y="5036975"/>
            <a:ext cx="1181415" cy="728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207" y="4827111"/>
            <a:ext cx="693241" cy="1108002"/>
          </a:xfrm>
          <a:prstGeom prst="rect">
            <a:avLst/>
          </a:prstGeom>
        </p:spPr>
      </p:pic>
      <p:pic>
        <p:nvPicPr>
          <p:cNvPr id="7" name="Picture 6" descr="liv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833" y="4214647"/>
            <a:ext cx="1740929" cy="437870"/>
          </a:xfrm>
          <a:prstGeom prst="rect">
            <a:avLst/>
          </a:prstGeom>
        </p:spPr>
      </p:pic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443587"/>
              </p:ext>
            </p:extLst>
          </p:nvPr>
        </p:nvGraphicFramePr>
        <p:xfrm>
          <a:off x="2496577" y="5023186"/>
          <a:ext cx="905609" cy="715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CorelPhotoPaint.Image.10" r:id="rId7" imgW="193319" imgH="140759" progId="CorelPhotoPaint.Image.10">
                  <p:embed/>
                </p:oleObj>
              </mc:Choice>
              <mc:Fallback>
                <p:oleObj name="CorelPhotoPaint.Image.10" r:id="rId7" imgW="193319" imgH="140759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6577" y="5023186"/>
                        <a:ext cx="905609" cy="715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95712" y="5776102"/>
            <a:ext cx="198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373D5"/>
                </a:solidFill>
              </a:rPr>
              <a:t>http://</a:t>
            </a:r>
            <a:r>
              <a:rPr lang="en-US" dirty="0" err="1" smtClean="0">
                <a:solidFill>
                  <a:srgbClr val="4373D5"/>
                </a:solidFill>
              </a:rPr>
              <a:t>cern.ch</a:t>
            </a:r>
            <a:r>
              <a:rPr lang="en-US" dirty="0" smtClean="0">
                <a:solidFill>
                  <a:srgbClr val="4373D5"/>
                </a:solidFill>
              </a:rPr>
              <a:t>/</a:t>
            </a:r>
            <a:r>
              <a:rPr lang="en-US" dirty="0" err="1" smtClean="0">
                <a:solidFill>
                  <a:srgbClr val="4373D5"/>
                </a:solidFill>
              </a:rPr>
              <a:t>lhec</a:t>
            </a:r>
            <a:endParaRPr lang="en-US" dirty="0">
              <a:solidFill>
                <a:srgbClr val="4373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6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569"/>
            <a:ext cx="8229600" cy="502602"/>
          </a:xfrm>
        </p:spPr>
        <p:txBody>
          <a:bodyPr>
            <a:noAutofit/>
          </a:bodyPr>
          <a:lstStyle/>
          <a:p>
            <a:r>
              <a:rPr lang="it-IT" sz="3200" dirty="0" err="1" smtClean="0"/>
              <a:t>Contact</a:t>
            </a:r>
            <a:r>
              <a:rPr lang="it-IT" sz="3200" dirty="0" smtClean="0"/>
              <a:t> </a:t>
            </a:r>
            <a:r>
              <a:rPr lang="it-IT" sz="3200" dirty="0" err="1" smtClean="0"/>
              <a:t>interactions</a:t>
            </a:r>
            <a:r>
              <a:rPr lang="it-IT" sz="3200" dirty="0" smtClean="0"/>
              <a:t> (</a:t>
            </a:r>
            <a:r>
              <a:rPr lang="it-IT" sz="3200" dirty="0" err="1" smtClean="0"/>
              <a:t>eeqq</a:t>
            </a:r>
            <a:r>
              <a:rPr lang="it-IT" sz="3200" dirty="0" smtClean="0"/>
              <a:t>)</a:t>
            </a:r>
            <a:endParaRPr lang="en-US" sz="3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LHeC MiniWorkshop 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304800" y="777240"/>
            <a:ext cx="8686800" cy="5318760"/>
          </a:xfrm>
        </p:spPr>
        <p:txBody>
          <a:bodyPr>
            <a:normAutofit/>
          </a:bodyPr>
          <a:lstStyle/>
          <a:p>
            <a:r>
              <a:rPr lang="it-IT" sz="1800" dirty="0" smtClean="0"/>
              <a:t>New </a:t>
            </a:r>
            <a:r>
              <a:rPr lang="it-IT" sz="1800" dirty="0" err="1" smtClean="0"/>
              <a:t>currents</a:t>
            </a:r>
            <a:r>
              <a:rPr lang="it-IT" sz="1800" dirty="0" smtClean="0"/>
              <a:t> or </a:t>
            </a:r>
            <a:r>
              <a:rPr lang="it-IT" sz="1800" dirty="0" err="1" smtClean="0"/>
              <a:t>heavy</a:t>
            </a:r>
            <a:r>
              <a:rPr lang="it-IT" sz="1800" dirty="0" smtClean="0"/>
              <a:t> </a:t>
            </a:r>
            <a:r>
              <a:rPr lang="it-IT" sz="1800" dirty="0" err="1" smtClean="0"/>
              <a:t>bosons</a:t>
            </a:r>
            <a:r>
              <a:rPr lang="it-IT" sz="1800" dirty="0" smtClean="0"/>
              <a:t> </a:t>
            </a:r>
            <a:r>
              <a:rPr lang="it-IT" sz="1800" dirty="0" err="1" smtClean="0"/>
              <a:t>may</a:t>
            </a:r>
            <a:r>
              <a:rPr lang="it-IT" sz="1800" dirty="0" smtClean="0"/>
              <a:t> produce </a:t>
            </a:r>
            <a:r>
              <a:rPr lang="it-IT" sz="1800" dirty="0" err="1" smtClean="0"/>
              <a:t>indirect</a:t>
            </a:r>
            <a:r>
              <a:rPr lang="it-IT" sz="1800" dirty="0" smtClean="0"/>
              <a:t> </a:t>
            </a:r>
            <a:r>
              <a:rPr lang="it-IT" sz="1800" dirty="0" err="1" smtClean="0"/>
              <a:t>effect</a:t>
            </a:r>
            <a:r>
              <a:rPr lang="it-IT" sz="1800" dirty="0" smtClean="0"/>
              <a:t> via new </a:t>
            </a:r>
            <a:r>
              <a:rPr lang="it-IT" sz="1800" dirty="0" err="1" smtClean="0"/>
              <a:t>particle</a:t>
            </a:r>
            <a:r>
              <a:rPr lang="it-IT" sz="1800" dirty="0" smtClean="0"/>
              <a:t> </a:t>
            </a:r>
            <a:r>
              <a:rPr lang="it-IT" sz="1800" dirty="0" err="1" smtClean="0"/>
              <a:t>exchange</a:t>
            </a:r>
            <a:r>
              <a:rPr lang="it-IT" sz="1800" dirty="0" smtClean="0"/>
              <a:t> </a:t>
            </a:r>
            <a:r>
              <a:rPr lang="it-IT" sz="1800" dirty="0" err="1" smtClean="0"/>
              <a:t>interfering</a:t>
            </a:r>
            <a:r>
              <a:rPr lang="it-IT" sz="1800" dirty="0" smtClean="0"/>
              <a:t> with </a:t>
            </a:r>
            <a:r>
              <a:rPr lang="it-IT" sz="1800" dirty="0" smtClean="0">
                <a:latin typeface="Symbol" pitchFamily="18" charset="2"/>
              </a:rPr>
              <a:t>g</a:t>
            </a:r>
            <a:r>
              <a:rPr lang="it-IT" sz="1800" dirty="0" smtClean="0"/>
              <a:t>/Z </a:t>
            </a:r>
            <a:r>
              <a:rPr lang="it-IT" sz="1800" dirty="0" err="1" smtClean="0"/>
              <a:t>fields</a:t>
            </a:r>
            <a:r>
              <a:rPr lang="it-IT" sz="1800" dirty="0" smtClean="0"/>
              <a:t>. </a:t>
            </a:r>
          </a:p>
          <a:p>
            <a:r>
              <a:rPr lang="it-IT" sz="1800" dirty="0" smtClean="0"/>
              <a:t>Reach for </a:t>
            </a:r>
            <a:r>
              <a:rPr lang="it-IT" sz="1800" dirty="0" smtClean="0">
                <a:latin typeface="Symbol" pitchFamily="18" charset="2"/>
              </a:rPr>
              <a:t>L</a:t>
            </a:r>
            <a:r>
              <a:rPr lang="it-IT" sz="1800" dirty="0" smtClean="0"/>
              <a:t> (CI </a:t>
            </a:r>
            <a:r>
              <a:rPr lang="it-IT" sz="1800" dirty="0" err="1" smtClean="0"/>
              <a:t>eeqq</a:t>
            </a:r>
            <a:r>
              <a:rPr lang="it-IT" sz="1800" dirty="0" smtClean="0"/>
              <a:t>): 25-45 </a:t>
            </a:r>
            <a:r>
              <a:rPr lang="it-IT" sz="1800" dirty="0" err="1" smtClean="0"/>
              <a:t>TeV</a:t>
            </a:r>
            <a:r>
              <a:rPr lang="it-IT" sz="1800" dirty="0" smtClean="0"/>
              <a:t> with 10 fb</a:t>
            </a:r>
            <a:r>
              <a:rPr lang="it-IT" sz="1800" baseline="30000" dirty="0" smtClean="0"/>
              <a:t>-1 </a:t>
            </a:r>
            <a:r>
              <a:rPr lang="it-IT" sz="1800" dirty="0" smtClean="0"/>
              <a:t>of data </a:t>
            </a:r>
            <a:r>
              <a:rPr lang="it-IT" sz="1800" dirty="0" err="1" smtClean="0"/>
              <a:t>depending</a:t>
            </a:r>
            <a:r>
              <a:rPr lang="it-IT" sz="1800" dirty="0" smtClean="0"/>
              <a:t> on the model</a:t>
            </a:r>
            <a:endParaRPr lang="en-US" sz="18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749024"/>
            <a:ext cx="7128837" cy="285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4743450"/>
            <a:ext cx="78295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57800"/>
            <a:ext cx="3537137" cy="11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914400" y="5410200"/>
            <a:ext cx="339387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ATLAS and CMS </a:t>
            </a:r>
            <a:r>
              <a:rPr lang="it-IT" dirty="0" err="1" smtClean="0"/>
              <a:t>constraints</a:t>
            </a:r>
            <a:r>
              <a:rPr lang="it-IT" dirty="0" smtClean="0"/>
              <a:t> on </a:t>
            </a:r>
          </a:p>
          <a:p>
            <a:r>
              <a:rPr lang="it-IT" dirty="0" err="1" smtClean="0"/>
              <a:t>eeqq</a:t>
            </a:r>
            <a:r>
              <a:rPr lang="it-IT" dirty="0" smtClean="0"/>
              <a:t> CI (</a:t>
            </a:r>
            <a:r>
              <a:rPr lang="it-IT" dirty="0" err="1" smtClean="0"/>
              <a:t>expected</a:t>
            </a:r>
            <a:r>
              <a:rPr lang="it-IT" dirty="0" smtClean="0"/>
              <a:t> up to 30-40 </a:t>
            </a:r>
          </a:p>
          <a:p>
            <a:r>
              <a:rPr lang="it-IT" dirty="0" err="1" smtClean="0"/>
              <a:t>TeV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c.o.m</a:t>
            </a:r>
            <a:r>
              <a:rPr lang="it-IT" dirty="0" smtClean="0"/>
              <a:t>. 14 </a:t>
            </a:r>
            <a:r>
              <a:rPr lang="it-IT" dirty="0" err="1" smtClean="0"/>
              <a:t>TeV</a:t>
            </a:r>
            <a:r>
              <a:rPr lang="it-IT" dirty="0" smtClean="0"/>
              <a:t> LHC)</a:t>
            </a:r>
            <a:endParaRPr lang="en-US" dirty="0"/>
          </a:p>
        </p:txBody>
      </p:sp>
      <p:sp>
        <p:nvSpPr>
          <p:cNvPr id="10" name="Ovale 9"/>
          <p:cNvSpPr/>
          <p:nvPr/>
        </p:nvSpPr>
        <p:spPr>
          <a:xfrm>
            <a:off x="1343025" y="4714875"/>
            <a:ext cx="1704975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e 11"/>
          <p:cNvSpPr/>
          <p:nvPr/>
        </p:nvSpPr>
        <p:spPr>
          <a:xfrm>
            <a:off x="6143625" y="5410201"/>
            <a:ext cx="1704975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ttore 2 12"/>
          <p:cNvCxnSpPr>
            <a:endCxn id="12" idx="2"/>
          </p:cNvCxnSpPr>
          <p:nvPr/>
        </p:nvCxnSpPr>
        <p:spPr>
          <a:xfrm flipV="1">
            <a:off x="4231334" y="5638801"/>
            <a:ext cx="1912291" cy="1964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1662112" y="5105400"/>
            <a:ext cx="242888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e 22"/>
          <p:cNvSpPr/>
          <p:nvPr/>
        </p:nvSpPr>
        <p:spPr>
          <a:xfrm>
            <a:off x="6096000" y="5867400"/>
            <a:ext cx="2124075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3610839" y="4238510"/>
            <a:ext cx="1752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 smtClean="0"/>
              <a:t>Similar</a:t>
            </a:r>
            <a:r>
              <a:rPr lang="it-IT" i="1" dirty="0" smtClean="0"/>
              <a:t> </a:t>
            </a:r>
            <a:r>
              <a:rPr lang="it-IT" i="1" dirty="0"/>
              <a:t>to </a:t>
            </a:r>
            <a:r>
              <a:rPr lang="it-IT" i="1" dirty="0" smtClean="0"/>
              <a:t>LHC </a:t>
            </a:r>
            <a:endParaRPr lang="en-US" i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49" y="1833562"/>
            <a:ext cx="857251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62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Nuclear Physics with the </a:t>
            </a:r>
            <a:r>
              <a:rPr lang="en-US" sz="2800" b="1" dirty="0" err="1" smtClean="0"/>
              <a:t>LHeC</a:t>
            </a:r>
            <a:endParaRPr lang="en-US" sz="2800" b="1" dirty="0"/>
          </a:p>
        </p:txBody>
      </p:sp>
      <p:pic>
        <p:nvPicPr>
          <p:cNvPr id="3" name="Picture 3"/>
          <p:cNvPicPr>
            <a:picLocks noChangeArrowheads="1"/>
          </p:cNvPicPr>
          <p:nvPr/>
        </p:nvPicPr>
        <p:blipFill>
          <a:blip r:embed="rId2"/>
          <a:srcRect l="1707" t="2811" r="6000"/>
          <a:stretch>
            <a:fillRect/>
          </a:stretch>
        </p:blipFill>
        <p:spPr bwMode="auto">
          <a:xfrm>
            <a:off x="4846276" y="1513300"/>
            <a:ext cx="3390900" cy="290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099776" y="5106984"/>
            <a:ext cx="7010400" cy="1181100"/>
            <a:chOff x="0" y="0"/>
            <a:chExt cx="4416" cy="744"/>
          </a:xfrm>
        </p:grpSpPr>
        <p:sp>
          <p:nvSpPr>
            <p:cNvPr id="7" name="AutoShape 6"/>
            <p:cNvSpPr>
              <a:spLocks/>
            </p:cNvSpPr>
            <p:nvPr/>
          </p:nvSpPr>
          <p:spPr bwMode="auto">
            <a:xfrm>
              <a:off x="0" y="0"/>
              <a:ext cx="4416" cy="744"/>
            </a:xfrm>
            <a:prstGeom prst="rightArrow">
              <a:avLst>
                <a:gd name="adj1" fmla="val 39787"/>
                <a:gd name="adj2" fmla="val 3443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6" y="20"/>
              <a:ext cx="4008" cy="700"/>
              <a:chOff x="0" y="0"/>
              <a:chExt cx="4008" cy="699"/>
            </a:xfrm>
          </p:grpSpPr>
          <p:pic>
            <p:nvPicPr>
              <p:cNvPr id="9" name="Picture 8"/>
              <p:cNvPicPr>
                <a:picLocks noChangeArrowheads="1"/>
              </p:cNvPicPr>
              <p:nvPr/>
            </p:nvPicPr>
            <p:blipFill>
              <a:blip r:embed="rId4"/>
              <a:srcRect t="10527" r="51155" b="15788"/>
              <a:stretch>
                <a:fillRect/>
              </a:stretch>
            </p:blipFill>
            <p:spPr bwMode="auto">
              <a:xfrm>
                <a:off x="0" y="0"/>
                <a:ext cx="704" cy="69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10" name="Picture 9"/>
              <p:cNvPicPr>
                <a:picLocks noChangeArrowheads="1"/>
              </p:cNvPicPr>
              <p:nvPr/>
            </p:nvPicPr>
            <p:blipFill>
              <a:blip r:embed="rId5"/>
              <a:srcRect l="23466" t="17691" r="16692" b="17442"/>
              <a:stretch>
                <a:fillRect/>
              </a:stretch>
            </p:blipFill>
            <p:spPr bwMode="auto">
              <a:xfrm>
                <a:off x="856" y="11"/>
                <a:ext cx="680" cy="6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0"/>
              <p:cNvPicPr>
                <a:picLocks noChangeArrowheads="1"/>
              </p:cNvPicPr>
              <p:nvPr/>
            </p:nvPicPr>
            <p:blipFill>
              <a:blip r:embed="rId6"/>
              <a:srcRect t="14815" r="53705" b="18518"/>
              <a:stretch>
                <a:fillRect/>
              </a:stretch>
            </p:blipFill>
            <p:spPr bwMode="auto">
              <a:xfrm>
                <a:off x="1664" y="11"/>
                <a:ext cx="680" cy="6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1"/>
              <p:cNvPicPr>
                <a:picLocks noChangeArrowheads="1"/>
              </p:cNvPicPr>
              <p:nvPr/>
            </p:nvPicPr>
            <p:blipFill>
              <a:blip r:embed="rId7"/>
              <a:srcRect l="17392" t="12135" b="8331"/>
              <a:stretch>
                <a:fillRect/>
              </a:stretch>
            </p:blipFill>
            <p:spPr bwMode="auto">
              <a:xfrm>
                <a:off x="2544" y="34"/>
                <a:ext cx="694" cy="66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2"/>
              <p:cNvPicPr>
                <a:picLocks noChangeArrowheads="1"/>
              </p:cNvPicPr>
              <p:nvPr/>
            </p:nvPicPr>
            <p:blipFill>
              <a:blip r:embed="rId8"/>
              <a:srcRect l="17720" r="19197"/>
              <a:stretch>
                <a:fillRect/>
              </a:stretch>
            </p:blipFill>
            <p:spPr bwMode="auto">
              <a:xfrm>
                <a:off x="3400" y="22"/>
                <a:ext cx="608" cy="66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5204" y="1513300"/>
            <a:ext cx="3852960" cy="26500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73906" y="1143968"/>
            <a:ext cx="402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1. Nuclear Parton Distribution Functions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4638" y="1143000"/>
            <a:ext cx="3632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2. Saturation (low </a:t>
            </a:r>
            <a:r>
              <a:rPr lang="en-US" b="1" dirty="0" err="1" smtClean="0">
                <a:solidFill>
                  <a:srgbClr val="0000FF"/>
                </a:solidFill>
              </a:rPr>
              <a:t>x</a:t>
            </a:r>
            <a:r>
              <a:rPr lang="en-US" b="1" dirty="0" smtClean="0">
                <a:solidFill>
                  <a:srgbClr val="0000FF"/>
                </a:solidFill>
              </a:rPr>
              <a:t>, nonlinear QCD)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6696" y="4737652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3. Quark Gluon Plasma, its initial and final states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5176" y="6482522"/>
            <a:ext cx="6558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Gluon emission from saturated nuclei          </a:t>
            </a:r>
            <a:r>
              <a:rPr lang="en-US" sz="1200" dirty="0" err="1" smtClean="0"/>
              <a:t>Glasma</a:t>
            </a:r>
            <a:r>
              <a:rPr lang="en-US" sz="1200" dirty="0" smtClean="0"/>
              <a:t>?                         QGP                               </a:t>
            </a:r>
            <a:r>
              <a:rPr lang="en-US" sz="1200" dirty="0" err="1" smtClean="0"/>
              <a:t>Reconfinement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01874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1697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Impact on </a:t>
            </a:r>
            <a:r>
              <a:rPr lang="it-IT" dirty="0" err="1" smtClean="0"/>
              <a:t>discovery</a:t>
            </a:r>
            <a:r>
              <a:rPr lang="it-IT" dirty="0" smtClean="0"/>
              <a:t>/</a:t>
            </a:r>
            <a:r>
              <a:rPr lang="it-IT" dirty="0" err="1" smtClean="0"/>
              <a:t>exclusion</a:t>
            </a:r>
            <a:r>
              <a:rPr lang="it-IT" dirty="0" smtClean="0"/>
              <a:t> </a:t>
            </a:r>
            <a:r>
              <a:rPr lang="it-IT" dirty="0" err="1" smtClean="0"/>
              <a:t>reach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LHeC MiniWorkshop 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304800" y="777240"/>
            <a:ext cx="8382000" cy="531876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PDF </a:t>
            </a:r>
            <a:r>
              <a:rPr lang="it-IT" sz="2400" dirty="0" err="1" smtClean="0"/>
              <a:t>uncertainties</a:t>
            </a:r>
            <a:r>
              <a:rPr lang="it-IT" sz="2400" dirty="0" smtClean="0"/>
              <a:t> impact </a:t>
            </a:r>
            <a:r>
              <a:rPr lang="it-IT" sz="2400" dirty="0" err="1" smtClean="0"/>
              <a:t>discovery</a:t>
            </a:r>
            <a:r>
              <a:rPr lang="it-IT" sz="2400" dirty="0" smtClean="0"/>
              <a:t> / </a:t>
            </a:r>
            <a:r>
              <a:rPr lang="it-IT" sz="2400" dirty="0" err="1" smtClean="0"/>
              <a:t>exclusion</a:t>
            </a:r>
            <a:r>
              <a:rPr lang="it-IT" sz="2400" dirty="0" smtClean="0"/>
              <a:t> </a:t>
            </a:r>
            <a:r>
              <a:rPr lang="it-IT" sz="2400" dirty="0" err="1" smtClean="0"/>
              <a:t>reach</a:t>
            </a:r>
            <a:r>
              <a:rPr lang="it-IT" sz="2400" dirty="0" smtClean="0"/>
              <a:t>:</a:t>
            </a:r>
          </a:p>
          <a:p>
            <a:pPr lvl="1"/>
            <a:r>
              <a:rPr lang="it-IT" sz="2100" dirty="0" smtClean="0"/>
              <a:t>Total </a:t>
            </a:r>
            <a:r>
              <a:rPr lang="it-IT" sz="2100" dirty="0" err="1" smtClean="0"/>
              <a:t>yields</a:t>
            </a:r>
            <a:r>
              <a:rPr lang="it-IT" sz="2100" dirty="0" smtClean="0"/>
              <a:t> </a:t>
            </a:r>
          </a:p>
          <a:p>
            <a:pPr lvl="1"/>
            <a:r>
              <a:rPr lang="it-IT" sz="2100" dirty="0" err="1" smtClean="0"/>
              <a:t>Shape</a:t>
            </a:r>
            <a:r>
              <a:rPr lang="it-IT" sz="2100" dirty="0" smtClean="0"/>
              <a:t> </a:t>
            </a:r>
            <a:r>
              <a:rPr lang="it-IT" sz="2100" dirty="0" err="1" smtClean="0"/>
              <a:t>variations</a:t>
            </a:r>
            <a:r>
              <a:rPr lang="it-IT" sz="2100" dirty="0" smtClean="0"/>
              <a:t> on </a:t>
            </a:r>
            <a:r>
              <a:rPr lang="it-IT" sz="2100" dirty="0" err="1" smtClean="0"/>
              <a:t>discriminating</a:t>
            </a:r>
            <a:r>
              <a:rPr lang="it-IT" sz="2100" dirty="0" smtClean="0"/>
              <a:t> </a:t>
            </a:r>
            <a:r>
              <a:rPr lang="it-IT" sz="2100" dirty="0" err="1" smtClean="0"/>
              <a:t>quantities</a:t>
            </a:r>
            <a:r>
              <a:rPr lang="it-IT" sz="2100" dirty="0" smtClean="0"/>
              <a:t> (in progress)</a:t>
            </a:r>
          </a:p>
          <a:p>
            <a:endParaRPr lang="en-US" sz="24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64" y="3056930"/>
            <a:ext cx="4396936" cy="259419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49313"/>
            <a:ext cx="3644356" cy="258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ccia circolare in su 6"/>
          <p:cNvSpPr/>
          <p:nvPr/>
        </p:nvSpPr>
        <p:spPr>
          <a:xfrm rot="2486774">
            <a:off x="2679047" y="3972698"/>
            <a:ext cx="1216152" cy="49650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800600" y="267593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LHC @ 14 </a:t>
            </a:r>
            <a:r>
              <a:rPr lang="it-IT" i="1" dirty="0" err="1" smtClean="0"/>
              <a:t>TeV</a:t>
            </a:r>
            <a:r>
              <a:rPr lang="it-IT" i="1" dirty="0" smtClean="0"/>
              <a:t> 3 ab-1, M(</a:t>
            </a:r>
            <a:r>
              <a:rPr lang="it-IT" i="1" dirty="0" err="1" smtClean="0"/>
              <a:t>squark</a:t>
            </a:r>
            <a:r>
              <a:rPr lang="it-IT" i="1" dirty="0" smtClean="0"/>
              <a:t>) &gt; 4 </a:t>
            </a:r>
            <a:r>
              <a:rPr lang="it-IT" i="1" dirty="0" err="1" smtClean="0"/>
              <a:t>TeV</a:t>
            </a:r>
            <a:r>
              <a:rPr lang="it-IT" i="1" dirty="0" smtClean="0"/>
              <a:t> </a:t>
            </a:r>
            <a:endParaRPr lang="en-US" i="1" dirty="0"/>
          </a:p>
        </p:txBody>
      </p:sp>
      <p:cxnSp>
        <p:nvCxnSpPr>
          <p:cNvPr id="12" name="Connettore 2 11"/>
          <p:cNvCxnSpPr/>
          <p:nvPr/>
        </p:nvCxnSpPr>
        <p:spPr>
          <a:xfrm>
            <a:off x="6248400" y="5038130"/>
            <a:ext cx="1066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380999" y="4602778"/>
            <a:ext cx="36681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B050"/>
                </a:solidFill>
              </a:rPr>
              <a:t>Caution</a:t>
            </a:r>
            <a:r>
              <a:rPr lang="it-IT" dirty="0" smtClean="0">
                <a:solidFill>
                  <a:srgbClr val="00B050"/>
                </a:solidFill>
              </a:rPr>
              <a:t>:</a:t>
            </a:r>
            <a:r>
              <a:rPr lang="it-IT" dirty="0" smtClean="0"/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very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very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/>
              <a:t>preliminary</a:t>
            </a:r>
            <a:r>
              <a:rPr lang="it-IT" dirty="0" smtClean="0"/>
              <a:t>, </a:t>
            </a:r>
            <a:r>
              <a:rPr lang="it-IT" dirty="0" err="1" smtClean="0"/>
              <a:t>mostly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illustration</a:t>
            </a:r>
            <a:r>
              <a:rPr lang="it-IT" dirty="0" smtClean="0"/>
              <a:t> </a:t>
            </a:r>
          </a:p>
          <a:p>
            <a:r>
              <a:rPr lang="it-IT" sz="1600" i="1" dirty="0" smtClean="0"/>
              <a:t>(UL for </a:t>
            </a:r>
            <a:r>
              <a:rPr lang="it-IT" sz="1600" i="1" dirty="0" err="1" smtClean="0"/>
              <a:t>gl-gl</a:t>
            </a:r>
            <a:r>
              <a:rPr lang="it-IT" sz="1600" i="1" dirty="0" smtClean="0"/>
              <a:t> </a:t>
            </a:r>
            <a:r>
              <a:rPr lang="it-IT" sz="1600" i="1" dirty="0" err="1" smtClean="0"/>
              <a:t>courtesy</a:t>
            </a:r>
            <a:r>
              <a:rPr lang="it-IT" sz="1600" i="1" dirty="0" smtClean="0"/>
              <a:t> of </a:t>
            </a:r>
            <a:r>
              <a:rPr lang="it-IT" sz="1600" i="1" dirty="0" err="1" smtClean="0"/>
              <a:t>G.Redlinger</a:t>
            </a:r>
            <a:r>
              <a:rPr lang="it-IT" sz="1600" i="1" dirty="0"/>
              <a:t>)</a:t>
            </a:r>
            <a:endParaRPr lang="it-IT" sz="1600" i="1" dirty="0" smtClean="0"/>
          </a:p>
        </p:txBody>
      </p:sp>
      <p:sp>
        <p:nvSpPr>
          <p:cNvPr id="14" name="CasellaDiTesto 13"/>
          <p:cNvSpPr txBox="1"/>
          <p:nvPr/>
        </p:nvSpPr>
        <p:spPr>
          <a:xfrm>
            <a:off x="4191000" y="20574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Impact on </a:t>
            </a:r>
            <a:r>
              <a:rPr lang="it-IT" dirty="0" err="1" smtClean="0"/>
              <a:t>discovery</a:t>
            </a:r>
            <a:r>
              <a:rPr lang="it-IT" dirty="0" smtClean="0"/>
              <a:t>/</a:t>
            </a:r>
            <a:r>
              <a:rPr lang="it-IT" dirty="0" err="1" smtClean="0"/>
              <a:t>exclusion</a:t>
            </a:r>
            <a:r>
              <a:rPr lang="it-IT" dirty="0" smtClean="0"/>
              <a:t> </a:t>
            </a:r>
            <a:r>
              <a:rPr lang="it-IT" dirty="0" err="1" smtClean="0"/>
              <a:t>contours</a:t>
            </a:r>
            <a:r>
              <a:rPr lang="it-IT" dirty="0" smtClean="0"/>
              <a:t> under </a:t>
            </a:r>
            <a:r>
              <a:rPr lang="it-IT" dirty="0" err="1" smtClean="0"/>
              <a:t>various</a:t>
            </a:r>
            <a:r>
              <a:rPr lang="it-IT" dirty="0" smtClean="0"/>
              <a:t> PDF </a:t>
            </a:r>
            <a:r>
              <a:rPr lang="it-IT" dirty="0" err="1" smtClean="0"/>
              <a:t>hypothesis</a:t>
            </a:r>
            <a:r>
              <a:rPr lang="it-IT" dirty="0" smtClean="0"/>
              <a:t> in progress</a:t>
            </a:r>
            <a:endParaRPr lang="en-US" dirty="0" smtClean="0"/>
          </a:p>
          <a:p>
            <a:endParaRPr lang="it-IT" dirty="0" smtClean="0"/>
          </a:p>
        </p:txBody>
      </p:sp>
      <p:sp>
        <p:nvSpPr>
          <p:cNvPr id="15" name="CasellaDiTesto 14"/>
          <p:cNvSpPr txBox="1"/>
          <p:nvPr/>
        </p:nvSpPr>
        <p:spPr>
          <a:xfrm>
            <a:off x="7467600" y="3590330"/>
            <a:ext cx="1752600" cy="14157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CT10 up</a:t>
            </a:r>
          </a:p>
          <a:p>
            <a:r>
              <a:rPr lang="it-IT" dirty="0" smtClean="0">
                <a:solidFill>
                  <a:srgbClr val="FF33CC"/>
                </a:solidFill>
              </a:rPr>
              <a:t>ABKM09 down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MSTW08 </a:t>
            </a:r>
            <a:r>
              <a:rPr lang="it-IT" sz="1600" i="1" dirty="0" err="1" smtClean="0"/>
              <a:t>equivalent</a:t>
            </a:r>
            <a:r>
              <a:rPr lang="it-IT" sz="1600" i="1" dirty="0" smtClean="0"/>
              <a:t> to </a:t>
            </a:r>
            <a:r>
              <a:rPr lang="it-IT" sz="1600" i="1" dirty="0" err="1" smtClean="0"/>
              <a:t>LHeC</a:t>
            </a:r>
            <a:r>
              <a:rPr lang="it-IT" sz="1600" i="1" dirty="0" smtClean="0"/>
              <a:t> PDF  </a:t>
            </a:r>
            <a:endParaRPr lang="en-US" i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968513" y="5342930"/>
            <a:ext cx="66088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/>
              <a:t>(</a:t>
            </a:r>
            <a:r>
              <a:rPr lang="it-IT" sz="1600" dirty="0" err="1" smtClean="0"/>
              <a:t>TeV</a:t>
            </a:r>
            <a:r>
              <a:rPr lang="it-IT" sz="1600" dirty="0" smtClean="0"/>
              <a:t>)</a:t>
            </a:r>
            <a:endParaRPr lang="en-US" sz="16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81000" y="5715000"/>
            <a:ext cx="8602291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Note: impact of PDF </a:t>
            </a:r>
            <a:r>
              <a:rPr lang="it-IT" dirty="0" err="1" smtClean="0"/>
              <a:t>uncertainties</a:t>
            </a:r>
            <a:r>
              <a:rPr lang="it-IT" dirty="0" smtClean="0"/>
              <a:t> on SM background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negligible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However</a:t>
            </a:r>
            <a:r>
              <a:rPr lang="it-IT" dirty="0" smtClean="0"/>
              <a:t> </a:t>
            </a:r>
            <a:r>
              <a:rPr lang="it-IT" dirty="0" smtClean="0">
                <a:sym typeface="Wingdings" pitchFamily="2" charset="2"/>
              </a:rPr>
              <a:t> </a:t>
            </a:r>
            <a:r>
              <a:rPr lang="it-IT" dirty="0" err="1" smtClean="0">
                <a:sym typeface="Wingdings" pitchFamily="2" charset="2"/>
              </a:rPr>
              <a:t>mitigated</a:t>
            </a:r>
            <a:r>
              <a:rPr lang="it-IT" dirty="0" smtClean="0">
                <a:sym typeface="Wingdings" pitchFamily="2" charset="2"/>
              </a:rPr>
              <a:t> by </a:t>
            </a:r>
            <a:r>
              <a:rPr lang="it-IT" dirty="0" err="1" smtClean="0">
                <a:sym typeface="Wingdings" pitchFamily="2" charset="2"/>
              </a:rPr>
              <a:t>usage</a:t>
            </a:r>
            <a:r>
              <a:rPr lang="it-IT" dirty="0" smtClean="0">
                <a:sym typeface="Wingdings" pitchFamily="2" charset="2"/>
              </a:rPr>
              <a:t> of Control </a:t>
            </a:r>
            <a:r>
              <a:rPr lang="it-IT" dirty="0" err="1" smtClean="0">
                <a:sym typeface="Wingdings" pitchFamily="2" charset="2"/>
              </a:rPr>
              <a:t>Regions</a:t>
            </a:r>
            <a:r>
              <a:rPr lang="it-IT" dirty="0" smtClean="0">
                <a:sym typeface="Wingdings" pitchFamily="2" charset="2"/>
              </a:rPr>
              <a:t> and semi data-</a:t>
            </a:r>
            <a:r>
              <a:rPr lang="it-IT" dirty="0" err="1" smtClean="0">
                <a:sym typeface="Wingdings" pitchFamily="2" charset="2"/>
              </a:rPr>
              <a:t>driven</a:t>
            </a:r>
            <a:r>
              <a:rPr lang="it-IT" dirty="0" smtClean="0">
                <a:sym typeface="Wingdings" pitchFamily="2" charset="2"/>
              </a:rPr>
              <a:t> 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1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231" y="1479166"/>
            <a:ext cx="6742774" cy="5094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29" y="553278"/>
            <a:ext cx="3357944" cy="227813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42429" y="2324746"/>
            <a:ext cx="3357944" cy="1588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40257" y="4537296"/>
            <a:ext cx="24939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Multibunch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wakefields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 - ok</a:t>
            </a:r>
          </a:p>
          <a:p>
            <a:r>
              <a:rPr lang="en-US" sz="14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Emittance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 growth - ok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 [ILC 10nm, </a:t>
            </a:r>
            <a:r>
              <a:rPr lang="en-US" sz="14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LHeC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 10μm]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36σ separation at 3.5m - ok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Fast ion instability - probably ok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with clearing gap (1/3)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695" y="4732598"/>
            <a:ext cx="2936358" cy="1015663"/>
          </a:xfrm>
          <a:prstGeom prst="rect">
            <a:avLst/>
          </a:prstGeom>
          <a:noFill/>
          <a:ln>
            <a:solidFill>
              <a:srgbClr val="DCC8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Baskerville"/>
                <a:cs typeface="Baskerville"/>
              </a:rPr>
              <a:t>U</a:t>
            </a:r>
            <a:r>
              <a:rPr lang="en-US" baseline="-25000" dirty="0" err="1" smtClean="0">
                <a:latin typeface="Baskerville"/>
                <a:cs typeface="Baskerville"/>
              </a:rPr>
              <a:t>LHeC</a:t>
            </a:r>
            <a:r>
              <a:rPr lang="en-US" dirty="0" smtClean="0">
                <a:latin typeface="Baskerville"/>
                <a:cs typeface="Baskerville"/>
              </a:rPr>
              <a:t>=U</a:t>
            </a:r>
            <a:r>
              <a:rPr lang="en-US" baseline="-25000" dirty="0" smtClean="0">
                <a:latin typeface="Baskerville"/>
                <a:cs typeface="Baskerville"/>
              </a:rPr>
              <a:t>LHC</a:t>
            </a:r>
            <a:r>
              <a:rPr lang="en-US" dirty="0" smtClean="0">
                <a:latin typeface="Baskerville"/>
                <a:cs typeface="Baskerville"/>
              </a:rPr>
              <a:t>/3 </a:t>
            </a:r>
            <a:r>
              <a:rPr lang="en-US" sz="1400" dirty="0" smtClean="0">
                <a:latin typeface="Baskerville"/>
                <a:cs typeface="Baskerville"/>
              </a:rPr>
              <a:t>: 1.5 x HERA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Tunneling: 150m per week – 60 weeks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Two 1km </a:t>
            </a:r>
            <a:r>
              <a:rPr lang="en-US" sz="1400" dirty="0" err="1" smtClean="0">
                <a:latin typeface="Baskerville"/>
                <a:cs typeface="Baskerville"/>
              </a:rPr>
              <a:t>linacs</a:t>
            </a:r>
            <a:r>
              <a:rPr lang="en-US" sz="1400" dirty="0" smtClean="0">
                <a:latin typeface="Baskerville"/>
                <a:cs typeface="Baskerville"/>
              </a:rPr>
              <a:t> with 59 </a:t>
            </a:r>
            <a:r>
              <a:rPr lang="en-US" sz="1400" dirty="0" err="1" smtClean="0">
                <a:latin typeface="Baskerville"/>
                <a:cs typeface="Baskerville"/>
              </a:rPr>
              <a:t>cryomodules</a:t>
            </a:r>
            <a:r>
              <a:rPr lang="en-US" sz="1400" dirty="0" smtClean="0">
                <a:latin typeface="Baskerville"/>
                <a:cs typeface="Baskerville"/>
              </a:rPr>
              <a:t> </a:t>
            </a:r>
          </a:p>
          <a:p>
            <a:r>
              <a:rPr lang="en-US" sz="1400" dirty="0">
                <a:latin typeface="Baskerville"/>
                <a:cs typeface="Baskerville"/>
              </a:rPr>
              <a:t>o</a:t>
            </a:r>
            <a:r>
              <a:rPr lang="en-US" sz="1400" dirty="0" smtClean="0">
                <a:latin typeface="Baskerville"/>
                <a:cs typeface="Baskerville"/>
              </a:rPr>
              <a:t>f 8 cavities each </a:t>
            </a:r>
            <a:r>
              <a:rPr lang="en-US" sz="1400" dirty="0" smtClean="0">
                <a:latin typeface="Baskerville"/>
                <a:cs typeface="Baskerville"/>
                <a:sym typeface="Wingdings"/>
              </a:rPr>
              <a:t> 1000 cavities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6924" y="95730"/>
            <a:ext cx="36687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Baskerville"/>
                <a:cs typeface="Baskerville"/>
              </a:rPr>
              <a:t>Linac</a:t>
            </a:r>
            <a:r>
              <a:rPr lang="en-US" sz="3200" dirty="0" smtClean="0">
                <a:latin typeface="Baskerville"/>
                <a:cs typeface="Baskerville"/>
              </a:rPr>
              <a:t> Characteristics</a:t>
            </a:r>
            <a:endParaRPr lang="en-US" sz="3200" dirty="0">
              <a:latin typeface="Baskerville"/>
              <a:cs typeface="Baskervil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590" y="316208"/>
            <a:ext cx="1181415" cy="72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26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56" y="1784062"/>
            <a:ext cx="4630092" cy="3920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767"/>
            <a:ext cx="7772400" cy="77418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Large Hadron Electron Collider - </a:t>
            </a:r>
            <a:r>
              <a:rPr lang="en-US" sz="3200" dirty="0" err="1" smtClean="0"/>
              <a:t>LHeC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954648" y="981618"/>
            <a:ext cx="4031873" cy="477053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b="1" dirty="0" smtClean="0"/>
              <a:t>     </a:t>
            </a:r>
            <a:r>
              <a:rPr lang="en-US" sz="1600" b="1" dirty="0" err="1" smtClean="0"/>
              <a:t>ep</a:t>
            </a:r>
            <a:r>
              <a:rPr lang="en-US" sz="1600" b="1" dirty="0" smtClean="0"/>
              <a:t>/A synchronous to </a:t>
            </a:r>
            <a:r>
              <a:rPr lang="en-US" sz="1600" b="1" dirty="0" err="1" smtClean="0"/>
              <a:t>pp</a:t>
            </a:r>
            <a:r>
              <a:rPr lang="en-US" sz="1600" b="1" dirty="0" smtClean="0"/>
              <a:t>/AA</a:t>
            </a:r>
          </a:p>
          <a:p>
            <a:r>
              <a:rPr lang="en-US" sz="1600" dirty="0" smtClean="0"/>
              <a:t>-    LHC is the only place for </a:t>
            </a:r>
            <a:r>
              <a:rPr lang="en-US" sz="1600" dirty="0" err="1" smtClean="0"/>
              <a:t>TeV</a:t>
            </a:r>
            <a:r>
              <a:rPr lang="en-US" sz="1600" dirty="0" smtClean="0"/>
              <a:t> energy DIS</a:t>
            </a:r>
          </a:p>
          <a:p>
            <a:r>
              <a:rPr lang="en-US" sz="1600" dirty="0" smtClean="0"/>
              <a:t>-    ~60 </a:t>
            </a:r>
            <a:r>
              <a:rPr lang="en-US" sz="1600" dirty="0" err="1" smtClean="0"/>
              <a:t>GeV</a:t>
            </a:r>
            <a:r>
              <a:rPr lang="en-US" sz="1600" dirty="0" smtClean="0"/>
              <a:t> electron beam upgrade to the LHC </a:t>
            </a:r>
          </a:p>
          <a:p>
            <a:r>
              <a:rPr lang="en-US" sz="1600" dirty="0" smtClean="0"/>
              <a:t>-    DIS at </a:t>
            </a:r>
            <a:r>
              <a:rPr lang="en-US" sz="1600" dirty="0" err="1" smtClean="0"/>
              <a:t>TeV</a:t>
            </a:r>
            <a:r>
              <a:rPr lang="en-US" sz="1600" dirty="0" smtClean="0"/>
              <a:t> energies: Q</a:t>
            </a:r>
            <a:r>
              <a:rPr lang="en-US" sz="1600" baseline="30000" dirty="0" smtClean="0"/>
              <a:t>2</a:t>
            </a:r>
            <a:r>
              <a:rPr lang="en-US" sz="1600" baseline="-25000" dirty="0" smtClean="0"/>
              <a:t>max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, x &gt; 10</a:t>
            </a:r>
            <a:r>
              <a:rPr lang="en-US" sz="1600" baseline="30000" dirty="0" smtClean="0"/>
              <a:t>-6</a:t>
            </a:r>
          </a:p>
          <a:p>
            <a:r>
              <a:rPr lang="en-US" sz="1600" dirty="0" smtClean="0"/>
              <a:t>-    </a:t>
            </a:r>
            <a:r>
              <a:rPr lang="en-US" sz="1600" b="1" dirty="0" smtClean="0"/>
              <a:t>A new Higgs facility </a:t>
            </a:r>
            <a:r>
              <a:rPr lang="en-US" sz="1600" dirty="0" smtClean="0"/>
              <a:t>– new detector</a:t>
            </a:r>
          </a:p>
          <a:p>
            <a:endParaRPr lang="en-US" sz="1600" dirty="0" smtClean="0"/>
          </a:p>
          <a:p>
            <a:r>
              <a:rPr lang="en-US" sz="1600" dirty="0" smtClean="0"/>
              <a:t>      </a:t>
            </a:r>
            <a:r>
              <a:rPr lang="en-US" sz="1600" b="1" dirty="0" err="1" smtClean="0"/>
              <a:t>Noteable</a:t>
            </a:r>
            <a:r>
              <a:rPr lang="en-US" sz="1600" b="1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sz="1600" dirty="0" err="1" smtClean="0"/>
              <a:t>Unprecedent</a:t>
            </a:r>
            <a:r>
              <a:rPr lang="en-US" sz="1600" dirty="0" smtClean="0"/>
              <a:t> precision (α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 to per mille)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Complete unfolding of PDFs (1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time)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electroweak measurements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Novel precision input for LHC physics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BSM (RPV SUSY, e*, CI, </a:t>
            </a:r>
            <a:r>
              <a:rPr lang="en-US" sz="1600" dirty="0" err="1" smtClean="0"/>
              <a:t>lq</a:t>
            </a:r>
            <a:r>
              <a:rPr lang="en-US" sz="1600" dirty="0" smtClean="0"/>
              <a:t> resonances?)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Quark Gluon Plasma – initial formation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r>
              <a:rPr lang="en-US" sz="1600" dirty="0" smtClean="0"/>
              <a:t>      </a:t>
            </a:r>
            <a:r>
              <a:rPr lang="en-US" sz="1600" b="1" dirty="0" smtClean="0"/>
              <a:t>QCD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Discovery/disproval of saturation at low x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Less conventional </a:t>
            </a:r>
            <a:r>
              <a:rPr lang="en-US" sz="1600" dirty="0" err="1" smtClean="0"/>
              <a:t>partons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kt</a:t>
            </a:r>
            <a:r>
              <a:rPr lang="en-US" sz="1600" dirty="0" smtClean="0"/>
              <a:t>, diff., GPDs)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Nuclear structure in huge kinematic range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Top with 10pb cross section in DIS, </a:t>
            </a:r>
            <a:r>
              <a:rPr lang="en-US" sz="1600" dirty="0" err="1" smtClean="0"/>
              <a:t>tPDF</a:t>
            </a: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79778" y="6039556"/>
            <a:ext cx="8084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</a:t>
            </a:r>
            <a:r>
              <a:rPr lang="en-US" dirty="0" err="1" smtClean="0">
                <a:solidFill>
                  <a:srgbClr val="0000FF"/>
                </a:solidFill>
              </a:rPr>
              <a:t>LHeC</a:t>
            </a:r>
            <a:r>
              <a:rPr lang="en-US" dirty="0" smtClean="0">
                <a:solidFill>
                  <a:srgbClr val="0000FF"/>
                </a:solidFill>
              </a:rPr>
              <a:t> is a new laboratory for energy frontier particle physics of unique character.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9685" y="1166284"/>
            <a:ext cx="344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Information on http://</a:t>
            </a:r>
            <a:r>
              <a:rPr lang="en-US" dirty="0" err="1" smtClean="0">
                <a:solidFill>
                  <a:srgbClr val="FF0000"/>
                </a:solidFill>
              </a:rPr>
              <a:t>cern.ch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lhec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556" y="6490819"/>
            <a:ext cx="86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Ref’s: CDR arXiv:1205:2913, summary: arXiv:1211.4831, relation to LHC: arXiv:1211:5102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996561" y="1961444"/>
            <a:ext cx="1196328" cy="1792015"/>
          </a:xfrm>
          <a:prstGeom prst="line">
            <a:avLst/>
          </a:prstGeom>
          <a:ln w="635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733457" y="5033004"/>
            <a:ext cx="19879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Max Klein, Les </a:t>
            </a:r>
            <a:r>
              <a:rPr lang="en-US" sz="1100" dirty="0" err="1" smtClean="0"/>
              <a:t>Houches</a:t>
            </a:r>
            <a:r>
              <a:rPr lang="en-US" sz="1100" dirty="0" smtClean="0"/>
              <a:t> 12.6.13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6849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103" y="5529804"/>
            <a:ext cx="1808897" cy="6144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1463" y="6369055"/>
            <a:ext cx="3400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HERA Violation of  </a:t>
            </a:r>
            <a:r>
              <a:rPr lang="en-US" sz="1600" b="1" dirty="0" err="1" smtClean="0"/>
              <a:t>Bj</a:t>
            </a:r>
            <a:r>
              <a:rPr lang="en-US" sz="1600" b="1" dirty="0" smtClean="0"/>
              <a:t> Scaling </a:t>
            </a:r>
            <a:r>
              <a:rPr lang="en-US" sz="1600" b="1" dirty="0" smtClean="0">
                <a:sym typeface="Wingdings"/>
              </a:rPr>
              <a:t> Gluon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520594" y="6329710"/>
            <a:ext cx="277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MESA, </a:t>
            </a:r>
            <a:r>
              <a:rPr lang="en-US" b="1" dirty="0" err="1" smtClean="0"/>
              <a:t>Jlab</a:t>
            </a:r>
            <a:r>
              <a:rPr lang="en-US" b="1" dirty="0" smtClean="0"/>
              <a:t>, </a:t>
            </a:r>
            <a:r>
              <a:rPr lang="en-US" b="1" dirty="0" err="1" smtClean="0"/>
              <a:t>LHeC</a:t>
            </a:r>
            <a:r>
              <a:rPr lang="en-US" b="1" dirty="0" smtClean="0"/>
              <a:t>:  sin</a:t>
            </a:r>
            <a:r>
              <a:rPr lang="en-US" b="1" baseline="30000" dirty="0" smtClean="0"/>
              <a:t>2</a:t>
            </a:r>
            <a:r>
              <a:rPr lang="en-US" b="1" dirty="0" smtClean="0"/>
              <a:t>Θ(μ) 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9100" y="0"/>
            <a:ext cx="5405120" cy="107696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Recent/Future </a:t>
            </a:r>
            <a:r>
              <a:rPr lang="en-US" sz="3200" dirty="0" err="1" smtClean="0"/>
              <a:t>ep</a:t>
            </a:r>
            <a:r>
              <a:rPr lang="en-US" sz="3200" dirty="0" smtClean="0"/>
              <a:t> Scattering 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63" y="3616100"/>
            <a:ext cx="3093550" cy="27931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08" y="1141515"/>
            <a:ext cx="2758892" cy="14491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0" y="2872405"/>
            <a:ext cx="2552700" cy="3429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0408" y="996650"/>
            <a:ext cx="2974605" cy="227076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530408" y="2718682"/>
            <a:ext cx="297460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-669893" y="2087094"/>
            <a:ext cx="1948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M.Vanderhaeghen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2009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00" y="3295028"/>
            <a:ext cx="1816100" cy="1778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269792" y="2845973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0018" y="1184817"/>
            <a:ext cx="4746042" cy="41360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614" y="3343950"/>
            <a:ext cx="1320800" cy="1143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6945421" y="1446751"/>
            <a:ext cx="0" cy="319892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40005" dist="19939" dir="108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318404" y="996650"/>
            <a:ext cx="97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sym typeface="Wingdings"/>
              </a:rPr>
              <a:t>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HERA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70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Seminar at Ulaan Baatar Max Klein March 16th 2006</a:t>
            </a:r>
          </a:p>
        </p:txBody>
      </p:sp>
      <p:pic>
        <p:nvPicPr>
          <p:cNvPr id="63490" name="Picture 1026" descr="Hera_Protonrin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0" y="34925"/>
            <a:ext cx="9180513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1027"/>
          <p:cNvSpPr txBox="1">
            <a:spLocks noChangeArrowheads="1"/>
          </p:cNvSpPr>
          <p:nvPr/>
        </p:nvSpPr>
        <p:spPr bwMode="auto">
          <a:xfrm>
            <a:off x="5257800" y="4508500"/>
            <a:ext cx="3685624" cy="20313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FF33CC"/>
                </a:solidFill>
              </a:rPr>
              <a:t>HERA</a:t>
            </a:r>
            <a:r>
              <a:rPr lang="en-US" sz="1800" dirty="0">
                <a:solidFill>
                  <a:srgbClr val="FF33CC"/>
                </a:solidFill>
              </a:rPr>
              <a:t>:</a:t>
            </a:r>
            <a:r>
              <a:rPr lang="en-US" sz="1800" dirty="0" smtClean="0">
                <a:solidFill>
                  <a:srgbClr val="FF33CC"/>
                </a:solidFill>
              </a:rPr>
              <a:t> </a:t>
            </a:r>
            <a:r>
              <a:rPr lang="en-US" dirty="0" smtClean="0">
                <a:solidFill>
                  <a:srgbClr val="FF33CC"/>
                </a:solidFill>
              </a:rPr>
              <a:t>construction</a:t>
            </a:r>
            <a:r>
              <a:rPr lang="en-US" sz="1800" dirty="0" smtClean="0">
                <a:solidFill>
                  <a:srgbClr val="FF33CC"/>
                </a:solidFill>
              </a:rPr>
              <a:t> </a:t>
            </a:r>
            <a:r>
              <a:rPr lang="en-US" sz="1800" dirty="0">
                <a:solidFill>
                  <a:srgbClr val="FF33CC"/>
                </a:solidFill>
              </a:rPr>
              <a:t>1985-1991</a:t>
            </a:r>
          </a:p>
          <a:p>
            <a:pPr>
              <a:spcBef>
                <a:spcPct val="20000"/>
              </a:spcBef>
            </a:pPr>
            <a:r>
              <a:rPr lang="en-US" sz="1800" dirty="0">
                <a:solidFill>
                  <a:srgbClr val="FF33CC"/>
                </a:solidFill>
              </a:rPr>
              <a:t>6.2 km ring </a:t>
            </a:r>
            <a:r>
              <a:rPr lang="en-US" sz="1800" dirty="0" err="1">
                <a:solidFill>
                  <a:srgbClr val="FF33CC"/>
                </a:solidFill>
              </a:rPr>
              <a:t>accelerator(s</a:t>
            </a:r>
            <a:r>
              <a:rPr lang="en-US" sz="1800" dirty="0">
                <a:solidFill>
                  <a:srgbClr val="FF33CC"/>
                </a:solidFill>
              </a:rPr>
              <a:t>)</a:t>
            </a:r>
            <a:endParaRPr lang="en-US" sz="1800" dirty="0" smtClean="0">
              <a:solidFill>
                <a:srgbClr val="FF33CC"/>
              </a:solidFill>
            </a:endParaRP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FF33CC"/>
                </a:solidFill>
              </a:rPr>
              <a:t>S</a:t>
            </a:r>
            <a:r>
              <a:rPr lang="en-US" sz="1800" dirty="0" smtClean="0">
                <a:solidFill>
                  <a:srgbClr val="FF33CC"/>
                </a:solidFill>
              </a:rPr>
              <a:t>uperconducting </a:t>
            </a:r>
            <a:r>
              <a:rPr lang="en-US" sz="1800" dirty="0" err="1" smtClean="0">
                <a:solidFill>
                  <a:srgbClr val="FF33CC"/>
                </a:solidFill>
              </a:rPr>
              <a:t>p</a:t>
            </a:r>
            <a:r>
              <a:rPr lang="en-US" sz="1800" dirty="0" smtClean="0">
                <a:solidFill>
                  <a:srgbClr val="FF33CC"/>
                </a:solidFill>
              </a:rPr>
              <a:t>:  </a:t>
            </a:r>
            <a:r>
              <a:rPr lang="en-US" sz="1800" dirty="0" err="1" smtClean="0">
                <a:solidFill>
                  <a:srgbClr val="FF33CC"/>
                </a:solidFill>
              </a:rPr>
              <a:t>E</a:t>
            </a:r>
            <a:r>
              <a:rPr lang="en-US" sz="1800" baseline="-25000" dirty="0" err="1" smtClean="0">
                <a:solidFill>
                  <a:srgbClr val="FF33CC"/>
                </a:solidFill>
              </a:rPr>
              <a:t>p</a:t>
            </a:r>
            <a:r>
              <a:rPr lang="en-US" sz="1800" dirty="0" smtClean="0">
                <a:solidFill>
                  <a:srgbClr val="FF33CC"/>
                </a:solidFill>
              </a:rPr>
              <a:t> =460-920 </a:t>
            </a:r>
            <a:r>
              <a:rPr lang="en-US" sz="1800" dirty="0" err="1" smtClean="0">
                <a:solidFill>
                  <a:srgbClr val="FF33CC"/>
                </a:solidFill>
              </a:rPr>
              <a:t>GeV</a:t>
            </a:r>
            <a:endParaRPr lang="en-US" sz="1800" dirty="0" smtClean="0">
              <a:solidFill>
                <a:srgbClr val="FF33CC"/>
              </a:solidFill>
            </a:endParaRPr>
          </a:p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FF33CC"/>
                </a:solidFill>
              </a:rPr>
              <a:t>W</a:t>
            </a:r>
            <a:r>
              <a:rPr lang="en-US" sz="1800" dirty="0" smtClean="0">
                <a:solidFill>
                  <a:srgbClr val="FF33CC"/>
                </a:solidFill>
              </a:rPr>
              <a:t>arm </a:t>
            </a:r>
            <a:r>
              <a:rPr lang="en-US" sz="1800" dirty="0" err="1" smtClean="0">
                <a:solidFill>
                  <a:srgbClr val="FF33CC"/>
                </a:solidFill>
              </a:rPr>
              <a:t>e</a:t>
            </a:r>
            <a:r>
              <a:rPr lang="en-US" dirty="0" smtClean="0">
                <a:solidFill>
                  <a:srgbClr val="FF33CC"/>
                </a:solidFill>
              </a:rPr>
              <a:t>: </a:t>
            </a:r>
            <a:r>
              <a:rPr lang="en-US" dirty="0" err="1" smtClean="0">
                <a:solidFill>
                  <a:srgbClr val="FF33CC"/>
                </a:solidFill>
              </a:rPr>
              <a:t>E</a:t>
            </a:r>
            <a:r>
              <a:rPr lang="en-US" baseline="-25000" dirty="0" err="1" smtClean="0">
                <a:solidFill>
                  <a:srgbClr val="FF33CC"/>
                </a:solidFill>
              </a:rPr>
              <a:t>e</a:t>
            </a:r>
            <a:r>
              <a:rPr lang="en-US" dirty="0" smtClean="0">
                <a:solidFill>
                  <a:srgbClr val="FF33CC"/>
                </a:solidFill>
              </a:rPr>
              <a:t> =27.5 </a:t>
            </a:r>
            <a:r>
              <a:rPr lang="en-US" dirty="0" err="1" smtClean="0">
                <a:solidFill>
                  <a:srgbClr val="FF33CC"/>
                </a:solidFill>
              </a:rPr>
              <a:t>GeV</a:t>
            </a:r>
            <a:r>
              <a:rPr lang="en-US" dirty="0" smtClean="0">
                <a:solidFill>
                  <a:srgbClr val="FF33CC"/>
                </a:solidFill>
              </a:rPr>
              <a:t>, |</a:t>
            </a:r>
            <a:r>
              <a:rPr lang="en-US" dirty="0" err="1" smtClean="0">
                <a:solidFill>
                  <a:srgbClr val="FF33CC"/>
                </a:solidFill>
              </a:rPr>
              <a:t>P</a:t>
            </a:r>
            <a:r>
              <a:rPr lang="en-US" baseline="-25000" dirty="0" err="1" smtClean="0">
                <a:solidFill>
                  <a:srgbClr val="FF33CC"/>
                </a:solidFill>
              </a:rPr>
              <a:t>e</a:t>
            </a:r>
            <a:r>
              <a:rPr lang="en-US" dirty="0" smtClean="0">
                <a:solidFill>
                  <a:srgbClr val="FF33CC"/>
                </a:solidFill>
              </a:rPr>
              <a:t>|=0.3..0.5</a:t>
            </a:r>
            <a:endParaRPr lang="en-US" sz="1800" dirty="0" smtClean="0">
              <a:solidFill>
                <a:srgbClr val="FF33CC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FF33CC"/>
                </a:solidFill>
              </a:rPr>
              <a:t>Data delivery (0.6fb</a:t>
            </a:r>
            <a:r>
              <a:rPr lang="en-US" sz="1800" baseline="30000" dirty="0" smtClean="0">
                <a:solidFill>
                  <a:srgbClr val="FF33CC"/>
                </a:solidFill>
              </a:rPr>
              <a:t>-1</a:t>
            </a:r>
            <a:r>
              <a:rPr lang="en-US" sz="1800" dirty="0" smtClean="0">
                <a:solidFill>
                  <a:srgbClr val="FF33CC"/>
                </a:solidFill>
              </a:rPr>
              <a:t>)</a:t>
            </a:r>
            <a:r>
              <a:rPr lang="en-US" dirty="0" smtClean="0">
                <a:solidFill>
                  <a:srgbClr val="FF33CC"/>
                </a:solidFill>
              </a:rPr>
              <a:t>:</a:t>
            </a:r>
            <a:r>
              <a:rPr lang="en-US" sz="1800" dirty="0" smtClean="0">
                <a:solidFill>
                  <a:srgbClr val="FF33CC"/>
                </a:solidFill>
              </a:rPr>
              <a:t> 1992-2007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FF33CC"/>
                </a:solidFill>
              </a:rPr>
              <a:t>L=1 (HERAI)-4 (HERAII) 10</a:t>
            </a:r>
            <a:r>
              <a:rPr lang="en-US" baseline="30000" dirty="0" smtClean="0">
                <a:solidFill>
                  <a:srgbClr val="FF33CC"/>
                </a:solidFill>
              </a:rPr>
              <a:t>31</a:t>
            </a:r>
            <a:r>
              <a:rPr lang="en-US" dirty="0" smtClean="0">
                <a:solidFill>
                  <a:srgbClr val="FF33CC"/>
                </a:solidFill>
              </a:rPr>
              <a:t> cm</a:t>
            </a:r>
            <a:r>
              <a:rPr lang="en-US" baseline="30000" dirty="0" smtClean="0">
                <a:solidFill>
                  <a:srgbClr val="FF33CC"/>
                </a:solidFill>
              </a:rPr>
              <a:t>-2</a:t>
            </a:r>
            <a:r>
              <a:rPr lang="en-US" dirty="0" smtClean="0">
                <a:solidFill>
                  <a:srgbClr val="FF33CC"/>
                </a:solidFill>
              </a:rPr>
              <a:t>s</a:t>
            </a:r>
            <a:r>
              <a:rPr lang="en-US" baseline="30000" dirty="0" smtClean="0">
                <a:solidFill>
                  <a:srgbClr val="FF33CC"/>
                </a:solidFill>
              </a:rPr>
              <a:t>-1</a:t>
            </a:r>
            <a:endParaRPr lang="en-GB" sz="1800" baseline="30000" dirty="0">
              <a:solidFill>
                <a:srgbClr val="FF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42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4063</TotalTime>
  <Words>5221</Words>
  <Application>Microsoft Macintosh PowerPoint</Application>
  <PresentationFormat>On-screen Show (4:3)</PresentationFormat>
  <Paragraphs>825</Paragraphs>
  <Slides>75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Office Theme</vt:lpstr>
      <vt:lpstr>CorelPhotoPaint.Image.10</vt:lpstr>
      <vt:lpstr>Equation</vt:lpstr>
      <vt:lpstr>Document</vt:lpstr>
      <vt:lpstr>From HERA to the LHeC</vt:lpstr>
      <vt:lpstr>Deep Inelastic e/μp Scattering</vt:lpstr>
      <vt:lpstr>Neutral (NC) and Charged Current (CC) DIS Cross Sections</vt:lpstr>
      <vt:lpstr>PowerPoint Presentation</vt:lpstr>
      <vt:lpstr>PowerPoint Presentation</vt:lpstr>
      <vt:lpstr>Deep Inelastic Lepton-Hadron Scattering</vt:lpstr>
      <vt:lpstr>Early ep Scattering </vt:lpstr>
      <vt:lpstr>Recent/Future ep Scattering </vt:lpstr>
      <vt:lpstr>PowerPoint Presentation</vt:lpstr>
      <vt:lpstr>HERA: Discovery of the Rise of F2 Towards Low x</vt:lpstr>
      <vt:lpstr> HERA’s Legacy I - Achievements</vt:lpstr>
      <vt:lpstr>HERA’s Legacy II – Open Questions</vt:lpstr>
      <vt:lpstr>Puzzle – charm multi-quark states</vt:lpstr>
      <vt:lpstr>PowerPoint Presentation</vt:lpstr>
      <vt:lpstr>Kinematics - LHeC and HERA</vt:lpstr>
      <vt:lpstr>PowerPoint Presentation</vt:lpstr>
      <vt:lpstr>QCD and Electroweak Physics</vt:lpstr>
      <vt:lpstr>PowerPoint Presentation</vt:lpstr>
      <vt:lpstr>Valence Quarks - now</vt:lpstr>
      <vt:lpstr>Valence Quarks - then</vt:lpstr>
      <vt:lpstr>Deuterons and Light Sea Quark Asymmetry</vt:lpstr>
      <vt:lpstr>PowerPoint Presentation</vt:lpstr>
      <vt:lpstr>Low x Physics  </vt:lpstr>
      <vt:lpstr>Nuclear Parton Distributions from eA</vt:lpstr>
      <vt:lpstr>New Physics: LHeC and LHC</vt:lpstr>
      <vt:lpstr>Relation of the LHeC and the LHC HI Program</vt:lpstr>
      <vt:lpstr>High Precision DIS </vt:lpstr>
      <vt:lpstr>PowerPoint Presentation</vt:lpstr>
      <vt:lpstr>PowerPoint Presentation</vt:lpstr>
      <vt:lpstr>Link to HL LHC, e.g. High Mass SUSY </vt:lpstr>
      <vt:lpstr> Strange Quark Distribution </vt:lpstr>
      <vt:lpstr> Strange Quark Distribution </vt:lpstr>
      <vt:lpstr>       High Mass Drell Yan</vt:lpstr>
      <vt:lpstr>Top Quark and Leptoquarks </vt:lpstr>
      <vt:lpstr>The  LHeC Design and the Higgs </vt:lpstr>
      <vt:lpstr>L vs Ee</vt:lpstr>
      <vt:lpstr>Higgs at the LHeC</vt:lpstr>
      <vt:lpstr>CP Higgs at the LHeC</vt:lpstr>
      <vt:lpstr>H  γγ                                   H ZZ*  4l</vt:lpstr>
      <vt:lpstr>PowerPoint Presentation</vt:lpstr>
      <vt:lpstr>LHeC  Higgs Rates </vt:lpstr>
      <vt:lpstr>Technical Design of the LHeC and a Detector </vt:lpstr>
      <vt:lpstr>Civil Engineering  </vt:lpstr>
      <vt:lpstr>PowerPoint Presentation</vt:lpstr>
      <vt:lpstr>LHeC Detector Overview</vt:lpstr>
      <vt:lpstr>Time Schedule*)</vt:lpstr>
      <vt:lpstr>Prospects and Next Steps</vt:lpstr>
      <vt:lpstr>PowerPoint Presentation</vt:lpstr>
      <vt:lpstr>PowerPoint Presentation</vt:lpstr>
      <vt:lpstr> ECFA Review 2007-2012</vt:lpstr>
      <vt:lpstr> Towards an LHeC ERL Test Facility at CERN</vt:lpstr>
      <vt:lpstr>Magnet Developments </vt:lpstr>
      <vt:lpstr>Interaction Region Developments </vt:lpstr>
      <vt:lpstr>Final Remarks</vt:lpstr>
      <vt:lpstr>Searching for new physics </vt:lpstr>
      <vt:lpstr>THEORY</vt:lpstr>
      <vt:lpstr>New dreieck</vt:lpstr>
      <vt:lpstr>          Higgs with the LHeC</vt:lpstr>
      <vt:lpstr>Project Development </vt:lpstr>
      <vt:lpstr> Large Hadron Electron Collider - LHeC</vt:lpstr>
      <vt:lpstr>PowerPoint Presentation</vt:lpstr>
      <vt:lpstr>Backup</vt:lpstr>
      <vt:lpstr>LR LHeC IR layout &amp; SC IR quadrupoles</vt:lpstr>
      <vt:lpstr> Silicon Tracker and EM Calorimeter</vt:lpstr>
      <vt:lpstr> Hadronic Tile Calorimeter </vt:lpstr>
      <vt:lpstr>Liquid Argon Electromagnetic Calorimeter </vt:lpstr>
      <vt:lpstr>The 10-100 GeV Energy Scale [1968-1986]</vt:lpstr>
      <vt:lpstr>Higgs at the ILC</vt:lpstr>
      <vt:lpstr>The ignored Neutron  </vt:lpstr>
      <vt:lpstr>From HERA to the LHeC</vt:lpstr>
      <vt:lpstr>Contact interactions (eeqq)</vt:lpstr>
      <vt:lpstr>Nuclear Physics with the LHeC</vt:lpstr>
      <vt:lpstr>Impact on discovery/exclusion reach</vt:lpstr>
      <vt:lpstr>PowerPoint Presentation</vt:lpstr>
      <vt:lpstr> Large Hadron Electron Collider - LHeC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HERA and the LHeC</dc:title>
  <dc:creator>max klein</dc:creator>
  <cp:lastModifiedBy>max klein</cp:lastModifiedBy>
  <cp:revision>55</cp:revision>
  <dcterms:created xsi:type="dcterms:W3CDTF">2013-06-22T15:55:04Z</dcterms:created>
  <dcterms:modified xsi:type="dcterms:W3CDTF">2013-06-25T12:21:01Z</dcterms:modified>
</cp:coreProperties>
</file>