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63" r:id="rId4"/>
    <p:sldId id="264" r:id="rId5"/>
    <p:sldId id="265" r:id="rId6"/>
    <p:sldId id="267" r:id="rId7"/>
    <p:sldId id="266" r:id="rId8"/>
    <p:sldId id="268" r:id="rId9"/>
    <p:sldId id="292" r:id="rId10"/>
    <p:sldId id="269" r:id="rId11"/>
    <p:sldId id="291" r:id="rId12"/>
    <p:sldId id="258" r:id="rId13"/>
    <p:sldId id="257" r:id="rId14"/>
    <p:sldId id="259" r:id="rId15"/>
    <p:sldId id="283" r:id="rId16"/>
    <p:sldId id="262" r:id="rId17"/>
    <p:sldId id="276" r:id="rId18"/>
    <p:sldId id="277" r:id="rId19"/>
    <p:sldId id="289" r:id="rId20"/>
    <p:sldId id="288" r:id="rId21"/>
    <p:sldId id="284" r:id="rId22"/>
    <p:sldId id="281" r:id="rId23"/>
    <p:sldId id="270" r:id="rId24"/>
    <p:sldId id="272" r:id="rId25"/>
    <p:sldId id="286" r:id="rId26"/>
    <p:sldId id="287" r:id="rId27"/>
    <p:sldId id="27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ict"/><Relationship Id="rId1" Type="http://schemas.openxmlformats.org/officeDocument/2006/relationships/image" Target="../media/image2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B9FB-6D1E-664F-A110-6FA799B58710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D886-A283-1E4A-9DBE-57595A65F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32AEA-AB5A-9E49-AB27-A06FC4ADE68C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FC1BC-9D9F-C742-B94E-826B43863A22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35ED6-860C-F14C-9195-EBA6F9AD5FC7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8F0D0-1814-CB44-B25C-03C81918990E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D9E9A-4EFF-854F-ABCB-F9B4D8FC6139}" type="slidenum">
              <a:rPr lang="en-US"/>
              <a:pPr/>
              <a:t>26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D3774-E9ED-F343-90AA-200D53C66B17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8093-FADF-5245-A64D-AD29D0730B37}" type="datetimeFigureOut">
              <a:rPr lang="en-US" smtClean="0"/>
              <a:pPr/>
              <a:t>11/27/09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35DF-85CE-5C42-92FB-1C52A1498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5" Type="http://schemas.openxmlformats.org/officeDocument/2006/relationships/oleObject" Target="../embeddings/Microsoft_Equation2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5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5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Relationship Id="rId5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4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5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5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8708" y="340486"/>
            <a:ext cx="4479492" cy="92889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Hadron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Electron Collider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dirty="0" smtClean="0"/>
              <a:t>Progress Report to ECFA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7028" y="2617304"/>
            <a:ext cx="1609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Klein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b="1" dirty="0"/>
              <a:t>f</a:t>
            </a:r>
            <a:r>
              <a:rPr lang="en-US" sz="1400" b="1" dirty="0" smtClean="0"/>
              <a:t>or the </a:t>
            </a:r>
            <a:r>
              <a:rPr lang="en-US" sz="1400" b="1" dirty="0" err="1" smtClean="0"/>
              <a:t>LHeC</a:t>
            </a:r>
            <a:r>
              <a:rPr lang="en-US" sz="1400" b="1" dirty="0" smtClean="0"/>
              <a:t> Group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23718" y="5930348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ECFA at CERN Geneva 27. November 2009</a:t>
            </a:r>
            <a:endParaRPr lang="en-US" sz="1400" dirty="0"/>
          </a:p>
        </p:txBody>
      </p:sp>
      <p:pic>
        <p:nvPicPr>
          <p:cNvPr id="6" name="Picture 5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400" y="4781826"/>
            <a:ext cx="1234315" cy="3104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6261" y="6238125"/>
            <a:ext cx="186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www.lhec.cern.ch</a:t>
            </a: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8" name="Picture 7" descr="PosterEPS709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74261" y="1117779"/>
            <a:ext cx="3404447" cy="4812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0783" y="5930348"/>
            <a:ext cx="2550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 at EPS09 and Lepton-Photon09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08096" y="-684888"/>
            <a:ext cx="2657315" cy="507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7477" y="175453"/>
            <a:ext cx="5291065" cy="7080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3111" b="1" dirty="0" smtClean="0"/>
              <a:t>Nuclear Structure and Dynamics</a:t>
            </a:r>
            <a:endParaRPr lang="en-US" sz="3111" b="1" dirty="0"/>
          </a:p>
        </p:txBody>
      </p:sp>
      <p:pic>
        <p:nvPicPr>
          <p:cNvPr id="9" name="Picture 8" descr="nDIS_x_Q2_map_LHe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82" y="2269429"/>
            <a:ext cx="4451761" cy="417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39" y="3445563"/>
            <a:ext cx="447188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      Extension of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1/x range by 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    </a:t>
            </a:r>
          </a:p>
          <a:p>
            <a:endParaRPr lang="en-US" sz="1600" dirty="0" smtClean="0"/>
          </a:p>
          <a:p>
            <a:r>
              <a:rPr lang="en-US" sz="1600" dirty="0" smtClean="0"/>
              <a:t>      Fermi motion -- </a:t>
            </a:r>
            <a:r>
              <a:rPr lang="en-US" sz="1600" dirty="0" err="1" smtClean="0"/>
              <a:t>p</a:t>
            </a:r>
            <a:r>
              <a:rPr lang="en-US" sz="1600" dirty="0" smtClean="0"/>
              <a:t> tagging</a:t>
            </a:r>
          </a:p>
          <a:p>
            <a:r>
              <a:rPr lang="en-US" sz="1600" dirty="0" smtClean="0"/>
              <a:t>      Shadowing -- diffraction</a:t>
            </a:r>
          </a:p>
          <a:p>
            <a:endParaRPr lang="en-US" sz="1600" dirty="0" smtClean="0"/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p</a:t>
            </a:r>
            <a:r>
              <a:rPr lang="en-US" sz="1600" dirty="0" smtClean="0"/>
              <a:t>, D, Ca, </a:t>
            </a:r>
            <a:r>
              <a:rPr lang="en-US" sz="1600" dirty="0" err="1" smtClean="0"/>
              <a:t>Pb</a:t>
            </a:r>
            <a:r>
              <a:rPr lang="en-US" sz="1600" dirty="0" smtClean="0"/>
              <a:t> beams</a:t>
            </a:r>
          </a:p>
          <a:p>
            <a:endParaRPr lang="en-US" sz="1600" dirty="0" smtClean="0"/>
          </a:p>
          <a:p>
            <a:endParaRPr lang="en-US" dirty="0" smtClean="0"/>
          </a:p>
          <a:p>
            <a:r>
              <a:rPr lang="en-US" sz="1400" b="1" dirty="0" smtClean="0">
                <a:sym typeface="Wingdings"/>
              </a:rPr>
              <a:t>Complete determination of </a:t>
            </a:r>
            <a:r>
              <a:rPr lang="en-US" sz="1400" b="1" dirty="0" err="1" smtClean="0">
                <a:sym typeface="Wingdings"/>
              </a:rPr>
              <a:t>nPDFs</a:t>
            </a:r>
            <a:r>
              <a:rPr lang="en-US" sz="1400" b="1" dirty="0" smtClean="0">
                <a:sym typeface="Wingdings"/>
              </a:rPr>
              <a:t>  into nonlinear regime</a:t>
            </a:r>
          </a:p>
          <a:p>
            <a:r>
              <a:rPr lang="en-US" sz="1400" b="1" dirty="0" err="1" smtClean="0">
                <a:sym typeface="Wingdings"/>
              </a:rPr>
              <a:t>LHeC</a:t>
            </a:r>
            <a:r>
              <a:rPr lang="en-US" sz="1400" b="1" dirty="0" smtClean="0">
                <a:sym typeface="Wingdings"/>
              </a:rPr>
              <a:t> is bound to discover </a:t>
            </a:r>
            <a:r>
              <a:rPr lang="en-US" sz="1400" b="1" dirty="0" err="1" smtClean="0">
                <a:sym typeface="Wingdings"/>
              </a:rPr>
              <a:t>parton</a:t>
            </a:r>
            <a:r>
              <a:rPr lang="en-US" sz="1400" b="1" dirty="0" smtClean="0">
                <a:sym typeface="Wingdings"/>
              </a:rPr>
              <a:t> saturation in </a:t>
            </a:r>
            <a:r>
              <a:rPr lang="en-US" sz="1400" b="1" dirty="0" err="1" smtClean="0">
                <a:sym typeface="Wingdings"/>
              </a:rPr>
              <a:t>eA</a:t>
            </a:r>
            <a:r>
              <a:rPr lang="en-US" sz="1400" b="1" dirty="0" smtClean="0">
                <a:sym typeface="Wingdings"/>
              </a:rPr>
              <a:t> AND </a:t>
            </a:r>
            <a:r>
              <a:rPr lang="en-US" sz="1400" b="1" dirty="0" err="1" smtClean="0">
                <a:sym typeface="Wingdings"/>
              </a:rPr>
              <a:t>ep</a:t>
            </a:r>
            <a:endParaRPr lang="en-US" sz="1400" b="1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Accelerator and Detector Design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60174" y="3259723"/>
            <a:ext cx="6902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Collaborations of CERN </a:t>
            </a:r>
          </a:p>
          <a:p>
            <a:r>
              <a:rPr lang="en-US" sz="1600" dirty="0" smtClean="0"/>
              <a:t>with experts from Cockcroft, BNL, DESY, KEK Lausanne, Novosibirsk, SLAC, TAC</a:t>
            </a:r>
          </a:p>
          <a:p>
            <a:endParaRPr lang="en-US" sz="1600" dirty="0" smtClean="0"/>
          </a:p>
          <a:p>
            <a:r>
              <a:rPr lang="en-US" sz="1600" dirty="0" smtClean="0"/>
              <a:t>20 </a:t>
            </a:r>
            <a:r>
              <a:rPr lang="en-US" sz="1600" dirty="0" err="1" smtClean="0"/>
              <a:t>workpackages</a:t>
            </a:r>
            <a:r>
              <a:rPr lang="en-US" sz="1600" dirty="0" smtClean="0"/>
              <a:t> with identified </a:t>
            </a:r>
            <a:r>
              <a:rPr lang="en-US" sz="1600" dirty="0" err="1" smtClean="0"/>
              <a:t>responsibles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30" y="395079"/>
            <a:ext cx="4944294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Ring-Ring </a:t>
            </a:r>
            <a:r>
              <a:rPr lang="en-US" sz="2800" dirty="0" err="1" smtClean="0">
                <a:solidFill>
                  <a:srgbClr val="0000FF"/>
                </a:solidFill>
              </a:rPr>
              <a:t>ep/eA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30" y="1543603"/>
            <a:ext cx="4810581" cy="34590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930" y="5433391"/>
            <a:ext cx="4488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=10 … 70 </a:t>
            </a:r>
            <a:r>
              <a:rPr lang="en-US" sz="1600" dirty="0" err="1" smtClean="0"/>
              <a:t>GeV</a:t>
            </a:r>
            <a:r>
              <a:rPr lang="en-US" sz="1600" dirty="0" smtClean="0"/>
              <a:t>.    L</a:t>
            </a:r>
            <a:r>
              <a:rPr lang="en-US" sz="1600" baseline="-25000" dirty="0" smtClean="0"/>
              <a:t>ep</a:t>
            </a:r>
            <a:r>
              <a:rPr lang="en-US" sz="1600" dirty="0" smtClean="0"/>
              <a:t>~10</a:t>
            </a:r>
            <a:r>
              <a:rPr lang="en-US" sz="1600" baseline="30000" dirty="0" smtClean="0"/>
              <a:t>33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(100 times HERA)</a:t>
            </a:r>
          </a:p>
          <a:p>
            <a:endParaRPr lang="en-US" sz="1600" dirty="0" smtClean="0"/>
          </a:p>
          <a:p>
            <a:r>
              <a:rPr lang="en-US" sz="1600" dirty="0" smtClean="0"/>
              <a:t>Injector: dedicated or SPL based.</a:t>
            </a:r>
          </a:p>
          <a:p>
            <a:endParaRPr lang="en-US" sz="1600" dirty="0" smtClean="0"/>
          </a:p>
          <a:p>
            <a:r>
              <a:rPr lang="en-US" sz="1600" dirty="0" smtClean="0"/>
              <a:t>Detailed first design study in JINST P1001 (2006)</a:t>
            </a:r>
          </a:p>
          <a:p>
            <a:endParaRPr lang="en-US" sz="1600" b="1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094" y="883478"/>
            <a:ext cx="3099219" cy="238663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94" y="3995773"/>
            <a:ext cx="3279913" cy="162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486"/>
            <a:ext cx="7772400" cy="6313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RR Luminosity and Parameters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63" y="3578089"/>
            <a:ext cx="4341337" cy="23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90" y="1269380"/>
            <a:ext cx="3935219" cy="3468272"/>
          </a:xfrm>
          <a:prstGeom prst="rect">
            <a:avLst/>
          </a:prstGeom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5300870"/>
          <a:ext cx="3175000" cy="430212"/>
        </p:xfrm>
        <a:graphic>
          <a:graphicData uri="http://schemas.openxmlformats.org/presentationml/2006/ole">
            <p:oleObj spid="_x0000_s4099" name="Equation" r:id="rId5" imgW="3378200" imgH="4572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08200" y="6062870"/>
          <a:ext cx="1752600" cy="430213"/>
        </p:xfrm>
        <a:graphic>
          <a:graphicData uri="http://schemas.openxmlformats.org/presentationml/2006/ole">
            <p:oleObj spid="_x0000_s4100" name="Equation" r:id="rId6" imgW="1968500" imgH="482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9304" y="1269380"/>
            <a:ext cx="3570208" cy="195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Luminosity for </a:t>
            </a:r>
            <a:r>
              <a:rPr lang="en-US" sz="1400" b="1" dirty="0" err="1" smtClean="0"/>
              <a:t>e</a:t>
            </a:r>
            <a:r>
              <a:rPr lang="en-US" sz="1400" b="1" baseline="30000" dirty="0" err="1" smtClean="0"/>
              <a:t>±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safely above 10</a:t>
            </a:r>
            <a:r>
              <a:rPr lang="en-US" sz="1400" b="1" baseline="30000" dirty="0" smtClean="0"/>
              <a:t>33</a:t>
            </a:r>
            <a:r>
              <a:rPr lang="en-US" sz="1400" b="1" dirty="0" smtClean="0"/>
              <a:t>cm</a:t>
            </a:r>
            <a:r>
              <a:rPr lang="en-US" sz="1400" b="1" baseline="30000" dirty="0" smtClean="0"/>
              <a:t>-2</a:t>
            </a:r>
            <a:r>
              <a:rPr lang="en-US" sz="1400" b="1" dirty="0" smtClean="0"/>
              <a:t>s</a:t>
            </a:r>
            <a:r>
              <a:rPr lang="en-US" sz="1400" b="1" baseline="30000" dirty="0" smtClean="0"/>
              <a:t>-1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Used “ultimate” LHC beam parameters</a:t>
            </a:r>
          </a:p>
          <a:p>
            <a:endParaRPr lang="en-US" sz="1400" b="1" baseline="30000" dirty="0" smtClean="0"/>
          </a:p>
          <a:p>
            <a:r>
              <a:rPr lang="en-US" sz="1400" b="1" dirty="0" smtClean="0"/>
              <a:t>Energy limited by injection and </a:t>
            </a:r>
            <a:r>
              <a:rPr lang="en-US" sz="1400" b="1" dirty="0" err="1" smtClean="0"/>
              <a:t>syn.rad</a:t>
            </a:r>
            <a:r>
              <a:rPr lang="en-US" sz="1400" b="1" dirty="0" smtClean="0"/>
              <a:t> losses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Power limit set to 100 MW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Small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tuneshift</a:t>
            </a:r>
            <a:r>
              <a:rPr lang="en-US" sz="1400" b="1" dirty="0" smtClean="0"/>
              <a:t>:  simultaneous pp and </a:t>
            </a:r>
            <a:r>
              <a:rPr lang="en-US" sz="1400" b="1" dirty="0" err="1" smtClean="0"/>
              <a:t>ep</a:t>
            </a:r>
            <a:endParaRPr lang="en-US" sz="1400" b="1" dirty="0" smtClean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562087" y="3931478"/>
            <a:ext cx="117719" cy="11771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28894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</a:rPr>
              <a:t> Ring – Optics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99" y="1573011"/>
            <a:ext cx="3130451" cy="25149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2496" y="4384261"/>
            <a:ext cx="2237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err="1" smtClean="0"/>
              <a:t>β</a:t>
            </a:r>
            <a:r>
              <a:rPr lang="en-US" sz="1400" dirty="0" smtClean="0"/>
              <a:t> functions for </a:t>
            </a:r>
            <a:r>
              <a:rPr lang="en-US" sz="1400" dirty="0" err="1" smtClean="0"/>
              <a:t>LHeC</a:t>
            </a:r>
            <a:r>
              <a:rPr lang="en-US" sz="1400" dirty="0" smtClean="0"/>
              <a:t> - 2008</a:t>
            </a:r>
          </a:p>
          <a:p>
            <a:endParaRPr lang="en-US" sz="1400" dirty="0" smtClean="0"/>
          </a:p>
          <a:p>
            <a:r>
              <a:rPr lang="en-US" sz="1400" dirty="0"/>
              <a:t>D</a:t>
            </a:r>
            <a:r>
              <a:rPr lang="en-US" sz="1400" dirty="0" smtClean="0"/>
              <a:t>ispersion was 50-90cm</a:t>
            </a:r>
          </a:p>
          <a:p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 err="1" smtClean="0"/>
              <a:t>horiz</a:t>
            </a:r>
            <a:r>
              <a:rPr lang="en-US" sz="1400" dirty="0" smtClean="0"/>
              <a:t>.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22 nm</a:t>
            </a:r>
          </a:p>
          <a:p>
            <a:endParaRPr lang="en-US" sz="1400" dirty="0" smtClean="0"/>
          </a:p>
          <a:p>
            <a:r>
              <a:rPr lang="en-US" sz="1400" dirty="0" smtClean="0"/>
              <a:t> 384  60m long cells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927" y="3784325"/>
            <a:ext cx="2865437" cy="2091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9643" y="1573011"/>
            <a:ext cx="2562721" cy="1713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2009:  </a:t>
            </a:r>
            <a:r>
              <a:rPr lang="en-US" sz="1400" dirty="0" err="1" smtClean="0"/>
              <a:t>optimisation</a:t>
            </a:r>
            <a:r>
              <a:rPr lang="en-US" sz="1400" dirty="0" smtClean="0"/>
              <a:t> of FODO cell</a:t>
            </a:r>
          </a:p>
          <a:p>
            <a:endParaRPr lang="en-US" sz="1400" dirty="0" smtClean="0"/>
          </a:p>
          <a:p>
            <a:r>
              <a:rPr lang="en-US" sz="1400" dirty="0" smtClean="0"/>
              <a:t>Dispersion reduced to 20-50cm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  <a:r>
              <a:rPr lang="en-US" sz="1400" dirty="0" err="1" smtClean="0"/>
              <a:t>ε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=7.5nm  </a:t>
            </a:r>
            <a:r>
              <a:rPr lang="en-US" sz="1400" dirty="0" err="1" smtClean="0"/>
              <a:t>ε</a:t>
            </a:r>
            <a:r>
              <a:rPr lang="en-US" sz="1400" baseline="-25000" dirty="0" err="1" smtClean="0"/>
              <a:t>y</a:t>
            </a:r>
            <a:r>
              <a:rPr lang="en-US" sz="1400" dirty="0" smtClean="0"/>
              <a:t>=3.7 nm</a:t>
            </a:r>
          </a:p>
          <a:p>
            <a:endParaRPr lang="en-US" sz="1400" dirty="0" smtClean="0"/>
          </a:p>
          <a:p>
            <a:r>
              <a:rPr lang="en-US" sz="1200" b="1" dirty="0" smtClean="0"/>
              <a:t>MEDIUM or WEAK BEND </a:t>
            </a:r>
            <a:r>
              <a:rPr lang="en-US" sz="1200" b="1" dirty="0" smtClean="0">
                <a:sym typeface="Wingdings"/>
              </a:rPr>
              <a:t>SOLUTION  </a:t>
            </a:r>
            <a:endParaRPr lang="en-US" sz="1400" b="1" baseline="30000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r>
              <a:rPr lang="en-US" sz="1400" b="1" baseline="30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                                                                                                    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11684" r="20618"/>
          <a:stretch>
            <a:fillRect/>
          </a:stretch>
        </p:blipFill>
        <p:spPr bwMode="auto">
          <a:xfrm>
            <a:off x="6254887" y="1573011"/>
            <a:ext cx="2552287" cy="26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0696" y="4384261"/>
            <a:ext cx="172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“inner” triplet focus</a:t>
            </a:r>
          </a:p>
          <a:p>
            <a:r>
              <a:rPr lang="en-US" sz="1400" dirty="0" err="1" smtClean="0"/>
              <a:t>β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=7.1cm  </a:t>
            </a:r>
            <a:r>
              <a:rPr lang="en-US" sz="1400" dirty="0" err="1" smtClean="0"/>
              <a:t>β</a:t>
            </a:r>
            <a:r>
              <a:rPr lang="en-US" sz="1400" baseline="-25000" dirty="0" err="1" smtClean="0"/>
              <a:t>y</a:t>
            </a:r>
            <a:r>
              <a:rPr lang="en-US" sz="1400" dirty="0" smtClean="0"/>
              <a:t>=12.7cm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30960" y="928894"/>
            <a:ext cx="18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Optics in the arcs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4329" y="601547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Optimisation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ongoing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0696" y="5506762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Mini beta design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2877199" cy="92889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84807"/>
                </a:solidFill>
              </a:rPr>
              <a:t>Dipole Magnets</a:t>
            </a:r>
            <a:endParaRPr lang="en-US" sz="2800" b="1" dirty="0">
              <a:solidFill>
                <a:srgbClr val="98480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4" y="3683019"/>
            <a:ext cx="8053103" cy="28120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9165" y="3683019"/>
            <a:ext cx="51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LEP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8" descr="dipol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65" y="928894"/>
            <a:ext cx="2803834" cy="2206545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9165" y="3212383"/>
            <a:ext cx="3155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54463" algn="l"/>
                <a:tab pos="4640263" algn="l"/>
              </a:tabLst>
            </a:pPr>
            <a:r>
              <a:rPr lang="ru-RU" sz="1200" dirty="0"/>
              <a:t>O-shaped</a:t>
            </a:r>
            <a:r>
              <a:rPr lang="en-US" sz="1200" dirty="0"/>
              <a:t> magnet </a:t>
            </a:r>
            <a:r>
              <a:rPr lang="en-US" sz="1200" dirty="0" smtClean="0"/>
              <a:t>with ferrite</a:t>
            </a:r>
            <a:r>
              <a:rPr lang="ru-RU" sz="1200" dirty="0" smtClean="0"/>
              <a:t> </a:t>
            </a:r>
            <a:r>
              <a:rPr lang="en-US" sz="1200" dirty="0" smtClean="0"/>
              <a:t>core [BINP-CERN]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5576" y="3212383"/>
            <a:ext cx="442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84807"/>
                </a:solidFill>
              </a:rPr>
              <a:t>   </a:t>
            </a:r>
            <a:r>
              <a:rPr lang="en-US" sz="1400" b="1" dirty="0" smtClean="0">
                <a:solidFill>
                  <a:srgbClr val="984807"/>
                </a:solidFill>
              </a:rPr>
              <a:t>Prototype design under way at Novosibirsk, May 2010</a:t>
            </a:r>
            <a:endParaRPr lang="en-US" sz="1400" b="1" dirty="0">
              <a:solidFill>
                <a:srgbClr val="984807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64457" y="207527"/>
          <a:ext cx="4479543" cy="2927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181"/>
                <a:gridCol w="1493181"/>
                <a:gridCol w="1493181"/>
              </a:tblGrid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Accelerator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LHeC</a:t>
                      </a:r>
                      <a:endParaRPr lang="en-US" sz="14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Cross</a:t>
                      </a:r>
                      <a:r>
                        <a:rPr lang="en-US" sz="1100" b="1" baseline="0" dirty="0" smtClean="0"/>
                        <a:t> Section/ cm</a:t>
                      </a:r>
                      <a:r>
                        <a:rPr lang="en-US" sz="1100" b="1" baseline="300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50 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x</a:t>
                      </a:r>
                      <a:r>
                        <a:rPr lang="en-US" sz="1100" b="1" baseline="0" dirty="0" smtClean="0"/>
                        <a:t> 50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20 </a:t>
                      </a:r>
                      <a:r>
                        <a:rPr lang="en-US" sz="1100" b="1" dirty="0" err="1" smtClean="0"/>
                        <a:t>x</a:t>
                      </a:r>
                      <a:r>
                        <a:rPr lang="en-US" sz="1100" b="1" dirty="0" smtClean="0"/>
                        <a:t> 10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Magnetic field/ 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0.02-0.11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0.02-0.135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Energy</a:t>
                      </a:r>
                      <a:r>
                        <a:rPr lang="en-US" sz="1100" b="1" baseline="0" dirty="0" smtClean="0"/>
                        <a:t> Range/</a:t>
                      </a:r>
                      <a:r>
                        <a:rPr lang="en-US" sz="1100" b="1" baseline="0" dirty="0" err="1" smtClean="0"/>
                        <a:t>GeV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20-100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10-70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Good Field Area/cm</a:t>
                      </a:r>
                      <a:r>
                        <a:rPr lang="en-US" sz="1100" b="1" baseline="300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5.9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x</a:t>
                      </a:r>
                      <a:r>
                        <a:rPr lang="en-US" sz="1100" b="1" baseline="0" dirty="0" smtClean="0"/>
                        <a:t> 5.9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 </a:t>
                      </a:r>
                      <a:r>
                        <a:rPr lang="en-US" sz="1100" b="1" dirty="0" err="1" smtClean="0"/>
                        <a:t>x</a:t>
                      </a:r>
                      <a:r>
                        <a:rPr lang="en-US" sz="1100" b="1" dirty="0" smtClean="0"/>
                        <a:t> 3.8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FODO</a:t>
                      </a:r>
                      <a:r>
                        <a:rPr lang="en-US" sz="1100" b="1" baseline="0" dirty="0" smtClean="0"/>
                        <a:t> length/</a:t>
                      </a:r>
                      <a:r>
                        <a:rPr lang="en-US" sz="1100" b="1" baseline="0" dirty="0" err="1" smtClean="0"/>
                        <a:t>m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53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Magnet length/</a:t>
                      </a:r>
                      <a:r>
                        <a:rPr lang="en-US" sz="1100" b="1" dirty="0" err="1" smtClean="0"/>
                        <a:t>m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 </a:t>
                      </a:r>
                      <a:r>
                        <a:rPr lang="en-US" sz="1100" b="1" dirty="0" err="1" smtClean="0"/>
                        <a:t>x</a:t>
                      </a:r>
                      <a:r>
                        <a:rPr lang="en-US" sz="1100" b="1" dirty="0" smtClean="0"/>
                        <a:t> 34.5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 </a:t>
                      </a:r>
                      <a:r>
                        <a:rPr lang="en-US" sz="1100" b="1" dirty="0" err="1" smtClean="0"/>
                        <a:t>x</a:t>
                      </a:r>
                      <a:r>
                        <a:rPr lang="en-US" sz="1100" b="1" dirty="0" smtClean="0"/>
                        <a:t> 14.76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segmentation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 cores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Number of magnets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736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488</a:t>
                      </a:r>
                      <a:endParaRPr lang="en-US" sz="1100" b="1" dirty="0"/>
                    </a:p>
                  </a:txBody>
                  <a:tcPr/>
                </a:tc>
              </a:tr>
              <a:tr h="29145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Weight / kg/</a:t>
                      </a:r>
                      <a:r>
                        <a:rPr lang="en-US" sz="1100" b="1" dirty="0" err="1" smtClean="0"/>
                        <a:t>m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800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240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94696" y="207527"/>
            <a:ext cx="4008782" cy="29279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032" y="159767"/>
            <a:ext cx="7772400" cy="92889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Ring – Work in progress</a:t>
            </a:r>
            <a:endParaRPr lang="en-US" sz="2800" b="1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3810" y="1638713"/>
          <a:ext cx="3889432" cy="2076174"/>
        </p:xfrm>
        <a:graphic>
          <a:graphicData uri="http://schemas.openxmlformats.org/presentationml/2006/ole">
            <p:oleObj spid="_x0000_s19458" name="Photo Editor Photo" r:id="rId3" imgW="5695238" imgH="4420217" progId="">
              <p:embed/>
            </p:oleObj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7580" y="1270105"/>
            <a:ext cx="3168374" cy="18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9304" y="1084714"/>
            <a:ext cx="256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Interaction region design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304" y="414745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Installation study</a:t>
            </a:r>
            <a:endParaRPr lang="en-US" b="1" dirty="0"/>
          </a:p>
        </p:txBody>
      </p:sp>
      <p:pic>
        <p:nvPicPr>
          <p:cNvPr id="7" name="Picture 6" descr="r37-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232" y="3865218"/>
            <a:ext cx="3911053" cy="2665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5926" y="4792870"/>
            <a:ext cx="24673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Systematic investigation of</a:t>
            </a:r>
          </a:p>
          <a:p>
            <a:r>
              <a:rPr lang="en-US" sz="1400" dirty="0" smtClean="0"/>
              <a:t>clashes with LHC installation</a:t>
            </a:r>
          </a:p>
          <a:p>
            <a:r>
              <a:rPr lang="en-US" sz="1400" dirty="0" smtClean="0"/>
              <a:t>and possible ways ‘around’</a:t>
            </a:r>
          </a:p>
          <a:p>
            <a:endParaRPr lang="en-US" sz="1400" dirty="0" smtClean="0"/>
          </a:p>
          <a:p>
            <a:r>
              <a:rPr lang="en-US" sz="1400" dirty="0" smtClean="0"/>
              <a:t>Installation sequence - timeline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04" y="6161649"/>
            <a:ext cx="132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Polarisation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Two LINAC Configurations </a:t>
            </a:r>
            <a:r>
              <a:rPr lang="en-US" sz="1400" dirty="0" smtClean="0">
                <a:solidFill>
                  <a:srgbClr val="0000FF"/>
                </a:solidFill>
              </a:rPr>
              <a:t>[CERN-SLAC]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48" y="1417638"/>
            <a:ext cx="6023352" cy="4297362"/>
          </a:xfrm>
          <a:prstGeom prst="rect">
            <a:avLst/>
          </a:prstGeom>
          <a:noFill/>
          <a:ln w="1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1417638"/>
            <a:ext cx="1467068" cy="4329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31 MV/</a:t>
            </a:r>
            <a:r>
              <a:rPr lang="en-US" sz="1400" dirty="0" err="1" smtClean="0"/>
              <a:t>m</a:t>
            </a:r>
            <a:r>
              <a:rPr lang="en-US" sz="1400" dirty="0" smtClean="0"/>
              <a:t>, pulsed</a:t>
            </a:r>
          </a:p>
          <a:p>
            <a:r>
              <a:rPr lang="en-US" sz="1400" dirty="0" smtClean="0"/>
              <a:t>two passes</a:t>
            </a:r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r>
              <a:rPr lang="en-US" sz="1400" dirty="0" smtClean="0"/>
              <a:t>60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13 MV/</a:t>
            </a:r>
            <a:r>
              <a:rPr lang="en-US" sz="1400" dirty="0" err="1" smtClean="0"/>
              <a:t>m</a:t>
            </a:r>
            <a:r>
              <a:rPr lang="en-US" sz="1400" dirty="0" smtClean="0"/>
              <a:t> CW ERL</a:t>
            </a:r>
          </a:p>
          <a:p>
            <a:r>
              <a:rPr lang="en-US" sz="1400" dirty="0" smtClean="0"/>
              <a:t>4 passes</a:t>
            </a:r>
            <a:endParaRPr lang="en-US" sz="1400" baseline="30000" dirty="0" smtClean="0"/>
          </a:p>
          <a:p>
            <a:endParaRPr lang="en-US" sz="1400" baseline="30000" dirty="0" smtClean="0"/>
          </a:p>
          <a:p>
            <a:r>
              <a:rPr lang="en-US" sz="1400" dirty="0" smtClean="0"/>
              <a:t>140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31 MV/</a:t>
            </a:r>
            <a:r>
              <a:rPr lang="en-US" sz="1400" dirty="0" err="1" smtClean="0"/>
              <a:t>m</a:t>
            </a:r>
            <a:r>
              <a:rPr lang="en-US" sz="1400" dirty="0" smtClean="0"/>
              <a:t>, pulsed</a:t>
            </a:r>
          </a:p>
          <a:p>
            <a:r>
              <a:rPr lang="en-US" sz="1400" dirty="0" smtClean="0"/>
              <a:t>2 passes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16" y="274638"/>
            <a:ext cx="6280727" cy="98228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LINAC-Ring Parameters</a:t>
            </a:r>
            <a:endParaRPr lang="en-US" sz="24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842316" y="5280005"/>
          <a:ext cx="3417029" cy="778653"/>
        </p:xfrm>
        <a:graphic>
          <a:graphicData uri="http://schemas.openxmlformats.org/presentationml/2006/ole">
            <p:oleObj spid="_x0000_s41987" name="Equation" r:id="rId3" imgW="3124200" imgH="71120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2316" y="1115391"/>
          <a:ext cx="6096000" cy="2666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Configuration</a:t>
                      </a:r>
                    </a:p>
                    <a:p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, pulsed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 CW ERL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 pulsed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</a:t>
                      </a:r>
                      <a:r>
                        <a:rPr lang="en-US" sz="1400" dirty="0" smtClean="0"/>
                        <a:t>/bunch/ 10</a:t>
                      </a:r>
                      <a:r>
                        <a:rPr lang="en-US" sz="1400" baseline="30000" dirty="0" smtClean="0"/>
                        <a:t>9</a:t>
                      </a:r>
                      <a:r>
                        <a:rPr lang="en-US" sz="1400" baseline="0" dirty="0" smtClean="0"/>
                        <a:t>/50ns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gradient</a:t>
                      </a:r>
                      <a:r>
                        <a:rPr lang="en-US" sz="1400" baseline="0" dirty="0" smtClean="0"/>
                        <a:t> MV/</a:t>
                      </a:r>
                      <a:r>
                        <a:rPr lang="en-US" sz="1400" baseline="0" dirty="0" err="1" smtClean="0"/>
                        <a:t>m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normalised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ε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n-US" sz="1400" baseline="0" dirty="0" err="1" smtClean="0"/>
                        <a:t>μm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cryo</a:t>
                      </a:r>
                      <a:r>
                        <a:rPr lang="en-US" sz="1400" dirty="0" smtClean="0"/>
                        <a:t> power/MW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effective beam</a:t>
                      </a:r>
                      <a:r>
                        <a:rPr lang="en-US" sz="1400" baseline="0" dirty="0" smtClean="0"/>
                        <a:t> power/MW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40/(1-η</a:t>
                      </a:r>
                      <a:r>
                        <a:rPr lang="en-US" sz="1400" baseline="-25000" dirty="0" smtClean="0"/>
                        <a:t>ERL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6552" y="4755571"/>
            <a:ext cx="30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Luminosity for ultimate beam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76" y="4574424"/>
            <a:ext cx="4319220" cy="1019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8956" y="5720522"/>
            <a:ext cx="339808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LR combination yet requires a still</a:t>
            </a:r>
          </a:p>
          <a:p>
            <a:r>
              <a:rPr lang="en-US" sz="1600" dirty="0" smtClean="0"/>
              <a:t>better </a:t>
            </a:r>
            <a:r>
              <a:rPr lang="en-US" sz="1600" dirty="0" err="1" smtClean="0"/>
              <a:t>p</a:t>
            </a:r>
            <a:r>
              <a:rPr lang="en-US" sz="1600" dirty="0" smtClean="0"/>
              <a:t> beam or/and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recovery to</a:t>
            </a:r>
          </a:p>
          <a:p>
            <a:r>
              <a:rPr lang="en-US" sz="1600" dirty="0" smtClean="0"/>
              <a:t>come to luminosity beyond 10</a:t>
            </a:r>
            <a:r>
              <a:rPr lang="en-US" sz="1600" baseline="30000" dirty="0" smtClean="0"/>
              <a:t>32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56" y="3923921"/>
            <a:ext cx="3392405" cy="65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e</a:t>
            </a:r>
            <a:r>
              <a:rPr lang="en-US" sz="2800" b="1" dirty="0" smtClean="0">
                <a:solidFill>
                  <a:srgbClr val="000000"/>
                </a:solidFill>
              </a:rPr>
              <a:t> Optics for LINAC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81" y="1208538"/>
            <a:ext cx="5771046" cy="2525262"/>
          </a:xfrm>
          <a:prstGeom prst="rect">
            <a:avLst/>
          </a:prstGeom>
        </p:spPr>
      </p:pic>
      <p:pic>
        <p:nvPicPr>
          <p:cNvPr id="6" name="Picture 5" descr="MAD5To100G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93" y="3733800"/>
            <a:ext cx="3910552" cy="2763078"/>
          </a:xfrm>
          <a:prstGeom prst="rect">
            <a:avLst/>
          </a:prstGeom>
        </p:spPr>
      </p:pic>
      <p:pic>
        <p:nvPicPr>
          <p:cNvPr id="7" name="Picture 6" descr="MADerlOrgcro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5524" y="3733800"/>
            <a:ext cx="3910553" cy="2763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3869" y="6312212"/>
            <a:ext cx="9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passes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5437" y="631221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passes - ERL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8970" y="399773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x,y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506" y="399773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x,y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471" y="114094"/>
            <a:ext cx="5252218" cy="5202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Kinematics and Recent Developments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8383" y="894522"/>
            <a:ext cx="4101829" cy="538608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2008</a:t>
            </a:r>
          </a:p>
          <a:p>
            <a:endParaRPr lang="en-US" sz="1400" b="1" dirty="0" smtClean="0"/>
          </a:p>
          <a:p>
            <a:r>
              <a:rPr lang="en-US" sz="1200" dirty="0" smtClean="0"/>
              <a:t>September      </a:t>
            </a:r>
            <a:r>
              <a:rPr lang="en-US" sz="1200" dirty="0" err="1" smtClean="0"/>
              <a:t>Divonne</a:t>
            </a:r>
            <a:r>
              <a:rPr lang="en-US" sz="1200" dirty="0" smtClean="0"/>
              <a:t> workshop; </a:t>
            </a:r>
            <a:r>
              <a:rPr lang="en-US" sz="1200" dirty="0" err="1" smtClean="0"/>
              <a:t>NuPECC</a:t>
            </a:r>
            <a:r>
              <a:rPr lang="en-US" sz="1200" dirty="0" smtClean="0"/>
              <a:t> Meeting at Glasgow</a:t>
            </a:r>
          </a:p>
          <a:p>
            <a:endParaRPr lang="en-US" sz="1200" dirty="0" smtClean="0"/>
          </a:p>
          <a:p>
            <a:r>
              <a:rPr lang="en-US" sz="1200" dirty="0" smtClean="0"/>
              <a:t>October           ICFA Seminar at SLAC</a:t>
            </a:r>
          </a:p>
          <a:p>
            <a:endParaRPr lang="en-US" sz="1200" dirty="0" smtClean="0"/>
          </a:p>
          <a:p>
            <a:r>
              <a:rPr lang="en-US" sz="1200" dirty="0" smtClean="0"/>
              <a:t>November       </a:t>
            </a:r>
            <a:r>
              <a:rPr lang="en-US" sz="1200" b="1" dirty="0" smtClean="0"/>
              <a:t>ECFA Plenary at CERN</a:t>
            </a:r>
          </a:p>
          <a:p>
            <a:endParaRPr lang="en-US" sz="1200" dirty="0" smtClean="0"/>
          </a:p>
          <a:p>
            <a:r>
              <a:rPr lang="en-US" sz="1200" dirty="0" smtClean="0"/>
              <a:t>December       </a:t>
            </a:r>
            <a:r>
              <a:rPr lang="en-US" sz="1200" dirty="0" err="1" smtClean="0"/>
              <a:t>Convenor’s</a:t>
            </a:r>
            <a:r>
              <a:rPr lang="en-US" sz="1200" dirty="0" smtClean="0"/>
              <a:t> Meeting at CERN</a:t>
            </a:r>
          </a:p>
          <a:p>
            <a:endParaRPr lang="en-US" sz="1200" dirty="0" smtClean="0"/>
          </a:p>
          <a:p>
            <a:r>
              <a:rPr lang="en-US" sz="1400" b="1" dirty="0" smtClean="0"/>
              <a:t>2009</a:t>
            </a:r>
          </a:p>
          <a:p>
            <a:endParaRPr lang="en-US" sz="1400" b="1" dirty="0" smtClean="0"/>
          </a:p>
          <a:p>
            <a:r>
              <a:rPr lang="en-US" sz="1200" dirty="0" smtClean="0"/>
              <a:t>March              Visit to SLAC [</a:t>
            </a:r>
            <a:r>
              <a:rPr lang="en-US" sz="1200" dirty="0" err="1" smtClean="0"/>
              <a:t>Linac</a:t>
            </a:r>
            <a:r>
              <a:rPr lang="en-US" sz="1200" dirty="0" smtClean="0"/>
              <a:t>]</a:t>
            </a:r>
          </a:p>
          <a:p>
            <a:endParaRPr lang="en-US" sz="1200" dirty="0" smtClean="0"/>
          </a:p>
          <a:p>
            <a:r>
              <a:rPr lang="en-US" sz="1200" dirty="0" smtClean="0"/>
              <a:t>April                 DIS09 at Madrid:    </a:t>
            </a:r>
          </a:p>
          <a:p>
            <a:r>
              <a:rPr lang="en-US" sz="1200" dirty="0" smtClean="0"/>
              <a:t>                          </a:t>
            </a:r>
            <a:r>
              <a:rPr lang="en-US" sz="1200" dirty="0" err="1" smtClean="0"/>
              <a:t>LHeC</a:t>
            </a:r>
            <a:r>
              <a:rPr lang="en-US" sz="1200" dirty="0" smtClean="0"/>
              <a:t> </a:t>
            </a:r>
            <a:r>
              <a:rPr lang="en-US" sz="1200" dirty="0" err="1" smtClean="0"/>
              <a:t>premeeting</a:t>
            </a:r>
            <a:r>
              <a:rPr lang="en-US" sz="1200" dirty="0" smtClean="0"/>
              <a:t>, parallel, SAC</a:t>
            </a:r>
          </a:p>
          <a:p>
            <a:r>
              <a:rPr lang="en-US" sz="1200" dirty="0" smtClean="0"/>
              <a:t>                          plenary panel (M.K. arXiv:0908.2877 [</a:t>
            </a:r>
            <a:r>
              <a:rPr lang="en-US" sz="1200" dirty="0" err="1" smtClean="0"/>
              <a:t>hep</a:t>
            </a:r>
            <a:r>
              <a:rPr lang="en-US" sz="1200" dirty="0" smtClean="0"/>
              <a:t>-ex])</a:t>
            </a:r>
          </a:p>
          <a:p>
            <a:endParaRPr lang="en-US" sz="1200" dirty="0" smtClean="0"/>
          </a:p>
          <a:p>
            <a:r>
              <a:rPr lang="en-US" sz="1200" dirty="0" smtClean="0"/>
              <a:t>April                 PAC09 at Vancouver - Papers, Talk, Proceedings</a:t>
            </a:r>
          </a:p>
          <a:p>
            <a:endParaRPr lang="en-US" sz="1200" dirty="0" smtClean="0"/>
          </a:p>
          <a:p>
            <a:r>
              <a:rPr lang="en-US" sz="1200" dirty="0" smtClean="0"/>
              <a:t>May                  Visit to BINP Novosibirsk [Ring Magnets]</a:t>
            </a:r>
          </a:p>
          <a:p>
            <a:endParaRPr lang="en-US" sz="1200" dirty="0" smtClean="0"/>
          </a:p>
          <a:p>
            <a:r>
              <a:rPr lang="en-US" sz="1200" dirty="0" smtClean="0"/>
              <a:t>June                  Low </a:t>
            </a:r>
            <a:r>
              <a:rPr lang="en-US" sz="1200" dirty="0" err="1" smtClean="0"/>
              <a:t>x</a:t>
            </a:r>
            <a:r>
              <a:rPr lang="en-US" sz="1200" dirty="0" smtClean="0"/>
              <a:t> / HPD meeting at CERN, pre-Blois</a:t>
            </a:r>
          </a:p>
          <a:p>
            <a:endParaRPr lang="en-US" sz="1200" dirty="0" smtClean="0"/>
          </a:p>
          <a:p>
            <a:r>
              <a:rPr lang="en-US" sz="1200" dirty="0" smtClean="0"/>
              <a:t>September       </a:t>
            </a:r>
            <a:r>
              <a:rPr lang="en-US" sz="1200" b="1" dirty="0" err="1" smtClean="0"/>
              <a:t>Divonne</a:t>
            </a:r>
            <a:r>
              <a:rPr lang="en-US" sz="1200" b="1" dirty="0" smtClean="0"/>
              <a:t> II (CERN-ECFA-</a:t>
            </a:r>
            <a:r>
              <a:rPr lang="en-US" sz="1200" b="1" dirty="0" err="1" smtClean="0"/>
              <a:t>NuPECC</a:t>
            </a:r>
            <a:r>
              <a:rPr lang="en-US" sz="1200" b="1" dirty="0" smtClean="0"/>
              <a:t> Workshop)</a:t>
            </a:r>
          </a:p>
          <a:p>
            <a:r>
              <a:rPr lang="en-US" sz="1200" b="1" dirty="0" smtClean="0"/>
              <a:t>                           </a:t>
            </a:r>
            <a:r>
              <a:rPr lang="en-US" sz="1200" dirty="0" smtClean="0"/>
              <a:t>~80 talks from ~ 100 participants</a:t>
            </a:r>
          </a:p>
          <a:p>
            <a:endParaRPr lang="en-US" sz="1200" dirty="0" smtClean="0"/>
          </a:p>
          <a:p>
            <a:r>
              <a:rPr lang="en-US" sz="1200" dirty="0" smtClean="0"/>
              <a:t>October            </a:t>
            </a:r>
            <a:r>
              <a:rPr lang="en-US" sz="1200" dirty="0" err="1" smtClean="0"/>
              <a:t>NuPECC</a:t>
            </a:r>
            <a:r>
              <a:rPr lang="en-US" sz="1200" dirty="0" smtClean="0"/>
              <a:t> Long Range Planning  Workshop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6" y="1058584"/>
            <a:ext cx="4860918" cy="477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LINAC - Work in Progress</a:t>
            </a:r>
            <a:endParaRPr lang="en-US" sz="2800" b="1" dirty="0"/>
          </a:p>
        </p:txBody>
      </p:sp>
      <p:pic>
        <p:nvPicPr>
          <p:cNvPr id="7" name="Picture 6" descr="WEPP154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34" y="1163689"/>
            <a:ext cx="4663392" cy="2221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0486" y="1468783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 Options:</a:t>
            </a:r>
          </a:p>
          <a:p>
            <a:endParaRPr lang="en-US" b="1" dirty="0" smtClean="0"/>
          </a:p>
          <a:p>
            <a:r>
              <a:rPr lang="en-US" dirty="0" smtClean="0"/>
              <a:t>Head 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dipoles</a:t>
            </a:r>
          </a:p>
          <a:p>
            <a:endParaRPr lang="en-US" dirty="0" smtClean="0"/>
          </a:p>
          <a:p>
            <a:r>
              <a:rPr lang="en-US" dirty="0" smtClean="0"/>
              <a:t>Crossing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like RR 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956975"/>
            <a:ext cx="26349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Positron source</a:t>
            </a:r>
          </a:p>
          <a:p>
            <a:endParaRPr lang="en-US" dirty="0" smtClean="0"/>
          </a:p>
          <a:p>
            <a:r>
              <a:rPr lang="en-US" sz="1600" dirty="0" smtClean="0"/>
              <a:t>Difficult to reach high intensity. Perhaps best</a:t>
            </a:r>
          </a:p>
          <a:p>
            <a:r>
              <a:rPr lang="en-US" sz="1600" dirty="0" smtClean="0"/>
              <a:t>suited: hybrid target</a:t>
            </a:r>
          </a:p>
          <a:p>
            <a:r>
              <a:rPr lang="en-US" sz="1600" dirty="0" smtClean="0"/>
              <a:t>production of </a:t>
            </a:r>
            <a:r>
              <a:rPr lang="en-US" sz="1600" dirty="0" err="1" smtClean="0"/>
              <a:t>unpolarised</a:t>
            </a:r>
            <a:endParaRPr lang="en-US" sz="1600" dirty="0" smtClean="0"/>
          </a:p>
          <a:p>
            <a:r>
              <a:rPr lang="en-US" sz="1600" dirty="0" smtClean="0"/>
              <a:t>positrons. Several stations?</a:t>
            </a:r>
          </a:p>
          <a:p>
            <a:r>
              <a:rPr lang="en-US" sz="1600" dirty="0" err="1" smtClean="0"/>
              <a:t>cf</a:t>
            </a:r>
            <a:r>
              <a:rPr lang="en-US" sz="1600" dirty="0" smtClean="0"/>
              <a:t> </a:t>
            </a:r>
            <a:r>
              <a:rPr lang="en-US" sz="1600" dirty="0" err="1" smtClean="0"/>
              <a:t>Divonne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957" y="3956975"/>
            <a:ext cx="4729598" cy="2288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337" y="1237878"/>
            <a:ext cx="5313164" cy="42237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3527227" y="174129"/>
            <a:ext cx="5518547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500" b="1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LHeC</a:t>
            </a:r>
            <a:r>
              <a:rPr lang="en-US" sz="2500" b="1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500" b="1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Detector        </a:t>
            </a:r>
            <a:r>
              <a:rPr lang="en-US" sz="16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 for low </a:t>
            </a:r>
            <a:r>
              <a:rPr lang="en-US" sz="16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r>
              <a:rPr lang="en-US" sz="16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and </a:t>
            </a:r>
            <a:r>
              <a:rPr lang="en-US" sz="16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eA</a:t>
            </a:r>
            <a:endParaRPr lang="en-US" sz="16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71438" y="329190"/>
            <a:ext cx="3350865" cy="60478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 err="1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Muon</a:t>
            </a:r>
            <a:r>
              <a:rPr lang="en-US" sz="1300" dirty="0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chambers</a:t>
            </a: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</a:t>
            </a:r>
            <a:r>
              <a:rPr lang="en-US" sz="10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fwd,bwd,central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300" dirty="0">
                <a:solidFill>
                  <a:srgbClr val="2B0D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Coil (</a:t>
            </a:r>
            <a:r>
              <a:rPr lang="en-US" sz="1300" dirty="0" err="1">
                <a:solidFill>
                  <a:srgbClr val="2B0D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</a:t>
            </a:r>
            <a:r>
              <a:rPr lang="en-US" sz="1300" dirty="0">
                <a:solidFill>
                  <a:srgbClr val="2B0D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=3m </a:t>
            </a:r>
            <a:r>
              <a:rPr lang="en-US" sz="1300" dirty="0" err="1">
                <a:solidFill>
                  <a:srgbClr val="2B0D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</a:t>
            </a:r>
            <a:r>
              <a:rPr lang="en-US" sz="1300" dirty="0">
                <a:solidFill>
                  <a:srgbClr val="2B0D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=11.8m, 3.5T)</a:t>
            </a:r>
          </a:p>
          <a:p>
            <a:pPr algn="l"/>
            <a:r>
              <a:rPr lang="en-US" sz="1000" dirty="0">
                <a:solidFill>
                  <a:srgbClr val="1F497D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[Return Fe not drawn,</a:t>
            </a:r>
          </a:p>
          <a:p>
            <a:pPr algn="l"/>
            <a:r>
              <a:rPr lang="en-US" sz="1000" dirty="0">
                <a:solidFill>
                  <a:srgbClr val="1F497D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 coils w/o return Fe studied]</a:t>
            </a: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r>
              <a:rPr lang="en-US" sz="1500" u="sng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Central Detector</a:t>
            </a:r>
          </a:p>
          <a:p>
            <a:pPr algn="l"/>
            <a:r>
              <a:rPr lang="en-US" sz="1300" dirty="0">
                <a:solidFill>
                  <a:srgbClr val="1F497D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Pixels</a:t>
            </a: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Elliptic beam pipe (~3cm - or smaller)</a:t>
            </a: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300" dirty="0">
                <a:solidFill>
                  <a:srgbClr val="CBCE07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Silicon 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</a:t>
            </a:r>
            <a:r>
              <a:rPr lang="en-US" sz="1300" dirty="0">
                <a:solidFill>
                  <a:srgbClr val="2E6FFD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fwd/</a:t>
            </a:r>
            <a:r>
              <a:rPr lang="en-US" sz="1300" dirty="0" err="1">
                <a:solidFill>
                  <a:srgbClr val="2E6FFD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bwd</a:t>
            </a:r>
            <a:r>
              <a:rPr lang="en-US" sz="1300" dirty="0" err="1">
                <a:solidFill>
                  <a:srgbClr val="CBCE07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+central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  <a:endParaRPr lang="en-US" sz="1300" dirty="0">
              <a:solidFill>
                <a:srgbClr val="FFFF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[Strip or/and Gas on Slimmed Si Pixels]</a:t>
            </a: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[0.6m radius for </a:t>
            </a:r>
            <a:r>
              <a:rPr lang="en-US" sz="1000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0.03% 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* pt in 3.5T field]</a:t>
            </a: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300" dirty="0" err="1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El.magn</a:t>
            </a:r>
            <a:r>
              <a:rPr lang="en-US" sz="1300" dirty="0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</a:t>
            </a:r>
            <a:r>
              <a:rPr lang="en-US" sz="1300" dirty="0" err="1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Calo</a:t>
            </a:r>
            <a:r>
              <a:rPr lang="en-US" sz="1300" dirty="0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(</a:t>
            </a:r>
            <a:r>
              <a:rPr lang="en-US" sz="1300" dirty="0" err="1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Pb,Scint</a:t>
            </a:r>
            <a:r>
              <a:rPr lang="en-US" sz="1300" dirty="0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   9-12X</a:t>
            </a:r>
            <a:r>
              <a:rPr lang="en-US" sz="1300" baseline="-6000" dirty="0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  <a:r>
              <a:rPr lang="en-US" sz="1300" dirty="0">
                <a:solidFill>
                  <a:srgbClr val="50FF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 </a:t>
            </a:r>
          </a:p>
          <a:p>
            <a:pPr algn="l"/>
            <a:r>
              <a:rPr lang="en-US" sz="1300" dirty="0" err="1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Hadronic</a:t>
            </a:r>
            <a:r>
              <a:rPr lang="en-US" sz="1300" dirty="0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300" dirty="0" err="1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Calo</a:t>
            </a:r>
            <a:r>
              <a:rPr lang="en-US" sz="1300" dirty="0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(Fe/</a:t>
            </a:r>
            <a:r>
              <a:rPr lang="en-US" sz="1300" dirty="0" err="1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LAr</a:t>
            </a:r>
            <a:r>
              <a:rPr lang="en-US" sz="1300" dirty="0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; Cu/Brass-</a:t>
            </a:r>
            <a:r>
              <a:rPr lang="en-US" sz="1300" dirty="0" err="1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Scint</a:t>
            </a:r>
            <a:r>
              <a:rPr lang="en-US" sz="1300" dirty="0">
                <a:solidFill>
                  <a:srgbClr val="FFC97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    ~30λ)</a:t>
            </a: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r>
              <a:rPr lang="en-US" sz="1500" u="sng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Fwd Detectors</a:t>
            </a:r>
          </a:p>
          <a:p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(down to 1</a:t>
            </a:r>
            <a:r>
              <a:rPr lang="en-US" sz="1300" baseline="32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algn="l"/>
            <a:r>
              <a:rPr lang="en-US" sz="13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Silicon Tracker</a:t>
            </a: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[Pix/Strip/</a:t>
            </a:r>
            <a:r>
              <a:rPr lang="en-US" sz="10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Strixel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/Pad Silicon or/and Gas on Slimmed Si Pixels]</a:t>
            </a:r>
          </a:p>
          <a:p>
            <a:pPr algn="l"/>
            <a:endParaRPr lang="en-US" sz="1300" dirty="0">
              <a:solidFill>
                <a:srgbClr val="FF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300" dirty="0" err="1">
                <a:solidFill>
                  <a:srgbClr val="FF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Calice</a:t>
            </a:r>
            <a:r>
              <a:rPr lang="en-US" sz="1300" dirty="0">
                <a:solidFill>
                  <a:srgbClr val="FF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(W/Si); dual </a:t>
            </a:r>
            <a:r>
              <a:rPr lang="en-US" sz="1300" dirty="0" err="1">
                <a:solidFill>
                  <a:srgbClr val="FF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ReadOut</a:t>
            </a:r>
            <a:r>
              <a:rPr lang="en-US" sz="1300" dirty="0">
                <a:solidFill>
                  <a:srgbClr val="FF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- Elm </a:t>
            </a:r>
            <a:r>
              <a:rPr lang="en-US" sz="1300" dirty="0" err="1">
                <a:solidFill>
                  <a:srgbClr val="FF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Calo</a:t>
            </a:r>
            <a:endParaRPr lang="en-US" sz="1300" dirty="0">
              <a:solidFill>
                <a:srgbClr val="FF00F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300" dirty="0" err="1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FwdHadrCalo</a:t>
            </a:r>
            <a:r>
              <a:rPr lang="en-US" sz="1300" dirty="0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:</a:t>
            </a:r>
          </a:p>
          <a:p>
            <a:pPr algn="l"/>
            <a:r>
              <a:rPr lang="en-US" sz="1300" dirty="0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Cu/Brass-</a:t>
            </a:r>
            <a:r>
              <a:rPr lang="en-US" sz="1300" dirty="0" err="1">
                <a:solidFill>
                  <a:srgbClr val="343434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Scintillator</a:t>
            </a:r>
            <a:endParaRPr lang="en-US" sz="1300" dirty="0">
              <a:solidFill>
                <a:srgbClr val="343434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endParaRPr lang="en-US" sz="100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r>
              <a:rPr lang="en-US" sz="1500" u="sng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Bwd</a:t>
            </a:r>
            <a:r>
              <a:rPr lang="en-US" sz="1500" u="sng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Detectors</a:t>
            </a:r>
          </a:p>
          <a:p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(down to 179</a:t>
            </a:r>
            <a:r>
              <a:rPr lang="en-US" sz="1300" baseline="32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algn="l"/>
            <a:r>
              <a:rPr lang="en-US" sz="13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Silicon Tracker</a:t>
            </a:r>
          </a:p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[Pix/Strip/</a:t>
            </a:r>
            <a:r>
              <a:rPr lang="en-US" sz="10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Strixel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/Pad Silicon or/and Gas on Slimmed Si Pixels]</a:t>
            </a:r>
          </a:p>
          <a:p>
            <a:pPr algn="l"/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Cu/Brass-</a:t>
            </a:r>
            <a:r>
              <a:rPr lang="en-US" sz="13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Scintillator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</a:t>
            </a:r>
          </a:p>
          <a:p>
            <a:pPr algn="l"/>
            <a:r>
              <a:rPr lang="en-US" sz="13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Pb-Scintillator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                (</a:t>
            </a:r>
            <a:r>
              <a:rPr lang="en-US" sz="13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SpaCal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- </a:t>
            </a:r>
            <a:r>
              <a:rPr lang="en-US" sz="13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hadr</a:t>
            </a:r>
            <a:r>
              <a:rPr lang="en-US" sz="13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elm)   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5259586" y="6347966"/>
            <a:ext cx="3711077" cy="1538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Extensions in fwd direction (tag </a:t>
            </a:r>
            <a:r>
              <a:rPr lang="en-US" sz="10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p,n,d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 and backwards (</a:t>
            </a:r>
            <a:r>
              <a:rPr lang="en-US" sz="1000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e,γ</a:t>
            </a:r>
            <a:r>
              <a:rPr lang="en-US" sz="1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 under study.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6355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Completion of the CDR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7010400" y="800983"/>
            <a:ext cx="1999115" cy="578619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Accelerator Design [RR and LR]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(CERN), 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(CI/Liverpool)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Interaction Region and Fwd/</a:t>
            </a:r>
            <a:r>
              <a:rPr lang="en-US" sz="1000" b="1" dirty="0" err="1"/>
              <a:t>Bwd</a:t>
            </a:r>
            <a:r>
              <a:rPr lang="en-US" sz="1000" b="1" dirty="0"/>
              <a:t> 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Bernhard </a:t>
            </a:r>
            <a:r>
              <a:rPr lang="en-US" sz="1000" dirty="0" err="1">
                <a:solidFill>
                  <a:srgbClr val="000000"/>
                </a:solidFill>
              </a:rPr>
              <a:t>Holzer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Uwe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Schneeekloth</a:t>
            </a:r>
            <a:r>
              <a:rPr lang="en-US" sz="1000" dirty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Pierre van </a:t>
            </a:r>
            <a:r>
              <a:rPr lang="en-US" sz="1000" dirty="0" err="1">
                <a:solidFill>
                  <a:srgbClr val="000000"/>
                </a:solidFill>
              </a:rPr>
              <a:t>Mechelen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err="1">
                <a:solidFill>
                  <a:srgbClr val="000000"/>
                </a:solidFill>
              </a:rPr>
              <a:t>Antwerpen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Detector Design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Peter </a:t>
            </a:r>
            <a:r>
              <a:rPr lang="en-US" sz="1000" dirty="0" err="1">
                <a:solidFill>
                  <a:srgbClr val="000000"/>
                </a:solidFill>
              </a:rPr>
              <a:t>Kostka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Rainer </a:t>
            </a:r>
            <a:r>
              <a:rPr lang="en-US" sz="1000" dirty="0" err="1">
                <a:solidFill>
                  <a:srgbClr val="000000"/>
                </a:solidFill>
              </a:rPr>
              <a:t>Wallny</a:t>
            </a:r>
            <a:r>
              <a:rPr lang="en-US" sz="1000" dirty="0">
                <a:solidFill>
                  <a:srgbClr val="000000"/>
                </a:solidFill>
              </a:rPr>
              <a:t> (UCLA),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Alessandro </a:t>
            </a:r>
            <a:r>
              <a:rPr lang="en-US" sz="1000" dirty="0" err="1">
                <a:solidFill>
                  <a:srgbClr val="000000"/>
                </a:solidFill>
              </a:rPr>
              <a:t>Polini</a:t>
            </a:r>
            <a:r>
              <a:rPr lang="en-US" sz="1000" dirty="0">
                <a:solidFill>
                  <a:srgbClr val="000000"/>
                </a:solidFill>
              </a:rPr>
              <a:t> (Bologna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New Physics at Large Scales</a:t>
            </a:r>
            <a:r>
              <a:rPr lang="en-US" sz="1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George </a:t>
            </a:r>
            <a:r>
              <a:rPr lang="en-US" sz="1000" dirty="0" err="1" smtClean="0">
                <a:solidFill>
                  <a:srgbClr val="000000"/>
                </a:solidFill>
              </a:rPr>
              <a:t>Azuelos</a:t>
            </a:r>
            <a:r>
              <a:rPr lang="en-US" sz="1000" dirty="0" smtClean="0">
                <a:solidFill>
                  <a:srgbClr val="000000"/>
                </a:solidFill>
              </a:rPr>
              <a:t> (Montreal)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Emmanuelle Perez (CERN),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Georg </a:t>
            </a:r>
            <a:r>
              <a:rPr lang="en-US" sz="1000" dirty="0" err="1" smtClean="0">
                <a:solidFill>
                  <a:srgbClr val="000000"/>
                </a:solidFill>
              </a:rPr>
              <a:t>Weiglein</a:t>
            </a:r>
            <a:r>
              <a:rPr lang="en-US" sz="1000" dirty="0" smtClean="0">
                <a:solidFill>
                  <a:srgbClr val="000000"/>
                </a:solidFill>
              </a:rPr>
              <a:t> (Hamburg)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Precision QCD and Electroweak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Olaf </a:t>
            </a:r>
            <a:r>
              <a:rPr lang="en-US" sz="1000" dirty="0" err="1" smtClean="0">
                <a:solidFill>
                  <a:srgbClr val="000000"/>
                </a:solidFill>
              </a:rPr>
              <a:t>Behnke</a:t>
            </a:r>
            <a:r>
              <a:rPr lang="en-US" sz="1000" dirty="0" smtClean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Paolo </a:t>
            </a:r>
            <a:r>
              <a:rPr lang="en-US" sz="1000" dirty="0" err="1" smtClean="0">
                <a:solidFill>
                  <a:srgbClr val="000000"/>
                </a:solidFill>
              </a:rPr>
              <a:t>Gambino</a:t>
            </a:r>
            <a:r>
              <a:rPr lang="en-US" sz="1000" dirty="0" smtClean="0">
                <a:solidFill>
                  <a:srgbClr val="000000"/>
                </a:solidFill>
              </a:rPr>
              <a:t> (Torino),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Thomas </a:t>
            </a:r>
            <a:r>
              <a:rPr lang="en-US" sz="1000" dirty="0" err="1" smtClean="0">
                <a:solidFill>
                  <a:srgbClr val="000000"/>
                </a:solidFill>
              </a:rPr>
              <a:t>Gehrmann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Zuerich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Claire </a:t>
            </a:r>
            <a:r>
              <a:rPr lang="en-US" sz="1000" dirty="0" err="1" smtClean="0">
                <a:solidFill>
                  <a:srgbClr val="000000"/>
                </a:solidFill>
              </a:rPr>
              <a:t>Gwenlan</a:t>
            </a:r>
            <a:r>
              <a:rPr lang="en-US" sz="1000" dirty="0" smtClean="0">
                <a:solidFill>
                  <a:srgbClr val="000000"/>
                </a:solidFill>
              </a:rPr>
              <a:t> (Oxford)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Physics at High Parton Densities </a:t>
            </a:r>
            <a:endParaRPr lang="en-US" sz="1000" dirty="0" smtClean="0"/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Nestor </a:t>
            </a:r>
            <a:r>
              <a:rPr lang="en-US" sz="1000" dirty="0" err="1" smtClean="0">
                <a:solidFill>
                  <a:srgbClr val="000000"/>
                </a:solidFill>
              </a:rPr>
              <a:t>Armesto</a:t>
            </a:r>
            <a:r>
              <a:rPr lang="en-US" sz="1000" dirty="0" smtClean="0">
                <a:solidFill>
                  <a:srgbClr val="000000"/>
                </a:solidFill>
              </a:rPr>
              <a:t> (Santiago),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Brian Cole (Columbia),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Paul Newman (Birmingham),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Anna </a:t>
            </a:r>
            <a:r>
              <a:rPr lang="en-US" sz="1000" dirty="0" err="1" smtClean="0">
                <a:solidFill>
                  <a:srgbClr val="000000"/>
                </a:solidFill>
              </a:rPr>
              <a:t>Stasto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PennState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987" y="4575175"/>
            <a:ext cx="1946275" cy="17811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         (Cockcroft)</a:t>
            </a:r>
          </a:p>
          <a:p>
            <a:r>
              <a:rPr lang="en-US" sz="1000" dirty="0"/>
              <a:t>Albert </a:t>
            </a:r>
            <a:r>
              <a:rPr lang="en-US" sz="1000" dirty="0" err="1"/>
              <a:t>DeRoeck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Stefano Forte             (Milano)</a:t>
            </a:r>
          </a:p>
          <a:p>
            <a:r>
              <a:rPr lang="en-US" sz="1000" dirty="0"/>
              <a:t>Max Klein - chair    (Liverpool)</a:t>
            </a:r>
          </a:p>
          <a:p>
            <a:r>
              <a:rPr lang="en-US" sz="1000" dirty="0"/>
              <a:t>Paul Newman    (Birmingham)</a:t>
            </a:r>
          </a:p>
          <a:p>
            <a:r>
              <a:rPr lang="en-US" sz="1000" dirty="0"/>
              <a:t>Emmanuelle Perez     (CERN)</a:t>
            </a:r>
          </a:p>
          <a:p>
            <a:r>
              <a:rPr lang="en-US" sz="1000" dirty="0"/>
              <a:t>Wesley Smith       (Wisconsin)</a:t>
            </a:r>
          </a:p>
          <a:p>
            <a:r>
              <a:rPr lang="en-US" sz="1000" dirty="0"/>
              <a:t>Bernd </a:t>
            </a:r>
            <a:r>
              <a:rPr lang="en-US" sz="1000" dirty="0" err="1"/>
              <a:t>Surrow</a:t>
            </a:r>
            <a:r>
              <a:rPr lang="en-US" sz="1000" dirty="0"/>
              <a:t>                 (MIT)</a:t>
            </a:r>
          </a:p>
          <a:p>
            <a:r>
              <a:rPr lang="en-US" sz="1000" dirty="0" err="1"/>
              <a:t>Katsuo</a:t>
            </a:r>
            <a:r>
              <a:rPr lang="en-US" sz="1000" dirty="0"/>
              <a:t> </a:t>
            </a:r>
            <a:r>
              <a:rPr lang="en-US" sz="1000" dirty="0" err="1"/>
              <a:t>Tokushuku</a:t>
            </a:r>
            <a:r>
              <a:rPr lang="en-US" sz="1000" dirty="0"/>
              <a:t>        (KEK)</a:t>
            </a:r>
          </a:p>
          <a:p>
            <a:r>
              <a:rPr lang="en-US" sz="1000" dirty="0" err="1"/>
              <a:t>Urs</a:t>
            </a:r>
            <a:r>
              <a:rPr lang="en-US" sz="1000" dirty="0"/>
              <a:t> </a:t>
            </a:r>
            <a:r>
              <a:rPr lang="en-US" sz="1000" dirty="0" err="1"/>
              <a:t>Wiedemann</a:t>
            </a:r>
            <a:r>
              <a:rPr lang="en-US" sz="1000" dirty="0"/>
              <a:t>          (CERN)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endParaRPr lang="en-US" sz="14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87" y="389414"/>
            <a:ext cx="2013905" cy="39395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Guido </a:t>
            </a:r>
            <a:r>
              <a:rPr lang="en-US" sz="1000" dirty="0" err="1"/>
              <a:t>Altarelli</a:t>
            </a:r>
            <a:r>
              <a:rPr lang="en-US" sz="1000" dirty="0"/>
              <a:t> (Rome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Sergio </a:t>
            </a:r>
            <a:r>
              <a:rPr lang="en-US" sz="1000" dirty="0" err="1" smtClean="0"/>
              <a:t>Bertolucci</a:t>
            </a:r>
            <a:r>
              <a:rPr lang="en-US" sz="1000" dirty="0" smtClean="0"/>
              <a:t> (CERN)</a:t>
            </a:r>
          </a:p>
          <a:p>
            <a:r>
              <a:rPr lang="en-US" sz="1000" dirty="0"/>
              <a:t>Stan Brodsky (SLAC)</a:t>
            </a:r>
          </a:p>
          <a:p>
            <a:r>
              <a:rPr lang="en-US" sz="1000" dirty="0"/>
              <a:t>Allen Caldwell -chair  (MPI Munich)</a:t>
            </a:r>
          </a:p>
          <a:p>
            <a:r>
              <a:rPr lang="en-US" sz="1000" dirty="0" err="1"/>
              <a:t>Swapan</a:t>
            </a:r>
            <a:r>
              <a:rPr lang="en-US" sz="1000" dirty="0"/>
              <a:t> </a:t>
            </a:r>
            <a:r>
              <a:rPr lang="en-US" sz="1000" dirty="0" err="1"/>
              <a:t>Chattopadhyay</a:t>
            </a:r>
            <a:r>
              <a:rPr lang="en-US" sz="1000" dirty="0"/>
              <a:t> (Cockcroft)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(Liverpool)</a:t>
            </a:r>
          </a:p>
          <a:p>
            <a:r>
              <a:rPr lang="en-US" sz="1000" dirty="0"/>
              <a:t>John Ellis (CERN)</a:t>
            </a:r>
          </a:p>
          <a:p>
            <a:r>
              <a:rPr lang="en-US" sz="1000" dirty="0" err="1"/>
              <a:t>Jos</a:t>
            </a:r>
            <a:r>
              <a:rPr lang="en-US" sz="1000" dirty="0"/>
              <a:t> </a:t>
            </a:r>
            <a:r>
              <a:rPr lang="en-US" sz="1000" dirty="0" err="1"/>
              <a:t>Engelen</a:t>
            </a:r>
            <a:r>
              <a:rPr lang="en-US" sz="1000" dirty="0"/>
              <a:t> (CERN)</a:t>
            </a:r>
          </a:p>
          <a:p>
            <a:r>
              <a:rPr lang="en-US" sz="1000" dirty="0"/>
              <a:t>Joel </a:t>
            </a:r>
            <a:r>
              <a:rPr lang="en-US" sz="1000" dirty="0" err="1"/>
              <a:t>Feltesse</a:t>
            </a:r>
            <a:r>
              <a:rPr lang="en-US" sz="1000" dirty="0"/>
              <a:t> (</a:t>
            </a:r>
            <a:r>
              <a:rPr lang="en-US" sz="1000" dirty="0" err="1"/>
              <a:t>Saclay</a:t>
            </a:r>
            <a:r>
              <a:rPr lang="en-US" sz="1000" dirty="0"/>
              <a:t>)</a:t>
            </a:r>
          </a:p>
          <a:p>
            <a:r>
              <a:rPr lang="en-US" sz="1000" dirty="0"/>
              <a:t>Lev </a:t>
            </a:r>
            <a:r>
              <a:rPr lang="en-US" sz="1000" dirty="0" err="1"/>
              <a:t>Lipatov</a:t>
            </a:r>
            <a:r>
              <a:rPr lang="en-US" sz="1000" dirty="0"/>
              <a:t> (</a:t>
            </a:r>
            <a:r>
              <a:rPr lang="en-US" sz="1000" dirty="0" err="1"/>
              <a:t>St.Petersburg</a:t>
            </a:r>
            <a:r>
              <a:rPr lang="en-US" sz="1000" dirty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Garoby</a:t>
            </a:r>
            <a:r>
              <a:rPr lang="en-US" sz="1000" dirty="0"/>
              <a:t> (CERN</a:t>
            </a:r>
            <a:r>
              <a:rPr lang="en-US" sz="1000" dirty="0" smtClean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Horisberger</a:t>
            </a:r>
            <a:r>
              <a:rPr lang="en-US" sz="1000" dirty="0"/>
              <a:t> (PSI)</a:t>
            </a:r>
          </a:p>
          <a:p>
            <a:r>
              <a:rPr lang="en-US" sz="1000" dirty="0"/>
              <a:t>Young-</a:t>
            </a:r>
            <a:r>
              <a:rPr lang="en-US" sz="1000" dirty="0" err="1"/>
              <a:t>Kee</a:t>
            </a:r>
            <a:r>
              <a:rPr lang="en-US" sz="1000" dirty="0"/>
              <a:t> Kim (</a:t>
            </a:r>
            <a:r>
              <a:rPr lang="en-US" sz="1000" dirty="0" err="1"/>
              <a:t>Fermilab</a:t>
            </a:r>
            <a:r>
              <a:rPr lang="en-US" sz="1000" dirty="0"/>
              <a:t>)</a:t>
            </a:r>
          </a:p>
          <a:p>
            <a:r>
              <a:rPr lang="en-US" sz="1000" dirty="0" err="1"/>
              <a:t>Aharon</a:t>
            </a:r>
            <a:r>
              <a:rPr lang="en-US" sz="1000" dirty="0"/>
              <a:t> Levy (Tel Aviv)</a:t>
            </a:r>
          </a:p>
          <a:p>
            <a:r>
              <a:rPr lang="en-US" sz="1000" dirty="0" err="1"/>
              <a:t>Karlheinz</a:t>
            </a:r>
            <a:r>
              <a:rPr lang="en-US" sz="1000" dirty="0"/>
              <a:t> Meier (</a:t>
            </a:r>
            <a:r>
              <a:rPr lang="en-US" sz="1000" dirty="0" smtClean="0"/>
              <a:t>Heidelberg)</a:t>
            </a:r>
            <a:endParaRPr lang="en-US" sz="1000" dirty="0"/>
          </a:p>
          <a:p>
            <a:r>
              <a:rPr lang="en-US" sz="1000" dirty="0"/>
              <a:t>Richard Milner (Bates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Joachim </a:t>
            </a:r>
            <a:r>
              <a:rPr lang="en-US" sz="1000" dirty="0" err="1" smtClean="0"/>
              <a:t>Mnich</a:t>
            </a:r>
            <a:r>
              <a:rPr lang="en-US" sz="1000" dirty="0" smtClean="0"/>
              <a:t> (DESY)</a:t>
            </a:r>
          </a:p>
          <a:p>
            <a:r>
              <a:rPr lang="en-US" sz="1000" dirty="0"/>
              <a:t>Steven Myers, (CERN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Tatsuya </a:t>
            </a:r>
            <a:r>
              <a:rPr lang="en-US" sz="1000" dirty="0" err="1" smtClean="0"/>
              <a:t>Nakada</a:t>
            </a:r>
            <a:r>
              <a:rPr lang="en-US" sz="1000" dirty="0" smtClean="0"/>
              <a:t> (Lausanne, ECFA)</a:t>
            </a:r>
          </a:p>
          <a:p>
            <a:r>
              <a:rPr lang="en-US" sz="1000" dirty="0" err="1"/>
              <a:t>Guenter</a:t>
            </a:r>
            <a:r>
              <a:rPr lang="en-US" sz="1000" dirty="0"/>
              <a:t> </a:t>
            </a:r>
            <a:r>
              <a:rPr lang="en-US" sz="1000" dirty="0" err="1"/>
              <a:t>Rosner</a:t>
            </a:r>
            <a:r>
              <a:rPr lang="en-US" sz="1000" dirty="0"/>
              <a:t> (Glasgow, </a:t>
            </a:r>
            <a:r>
              <a:rPr lang="en-US" sz="1000" dirty="0" err="1"/>
              <a:t>NuPECC</a:t>
            </a:r>
            <a:r>
              <a:rPr lang="en-US" sz="1000" dirty="0"/>
              <a:t>)</a:t>
            </a:r>
          </a:p>
          <a:p>
            <a:r>
              <a:rPr lang="en-US" sz="1000" dirty="0"/>
              <a:t>Alexander </a:t>
            </a:r>
            <a:r>
              <a:rPr lang="en-US" sz="1000" dirty="0" err="1"/>
              <a:t>Skrinsky</a:t>
            </a:r>
            <a:r>
              <a:rPr lang="en-US" sz="1000" dirty="0"/>
              <a:t> (Novosibirsk)</a:t>
            </a:r>
          </a:p>
          <a:p>
            <a:r>
              <a:rPr lang="en-US" sz="1000" dirty="0"/>
              <a:t>Anthony Thomas (</a:t>
            </a:r>
            <a:r>
              <a:rPr lang="en-US" sz="1000" dirty="0" err="1"/>
              <a:t>Jlab</a:t>
            </a:r>
            <a:r>
              <a:rPr lang="en-US" sz="1000" dirty="0"/>
              <a:t>)</a:t>
            </a:r>
          </a:p>
          <a:p>
            <a:r>
              <a:rPr lang="en-US" sz="1000" dirty="0"/>
              <a:t>Steven </a:t>
            </a:r>
            <a:r>
              <a:rPr lang="en-US" sz="1000" dirty="0" err="1"/>
              <a:t>Vigdor</a:t>
            </a:r>
            <a:r>
              <a:rPr lang="en-US" sz="1000" dirty="0"/>
              <a:t> (BNL)</a:t>
            </a:r>
          </a:p>
          <a:p>
            <a:r>
              <a:rPr lang="en-US" sz="1000" dirty="0"/>
              <a:t>Frank </a:t>
            </a:r>
            <a:r>
              <a:rPr lang="en-US" sz="1000" dirty="0" err="1"/>
              <a:t>Wilczek</a:t>
            </a:r>
            <a:r>
              <a:rPr lang="en-US" sz="1000" dirty="0"/>
              <a:t> (MIT)</a:t>
            </a:r>
          </a:p>
          <a:p>
            <a:r>
              <a:rPr lang="en-US" sz="1000" dirty="0"/>
              <a:t>Ferdinand </a:t>
            </a:r>
            <a:r>
              <a:rPr lang="en-US" sz="1000" dirty="0" err="1"/>
              <a:t>Willeke</a:t>
            </a:r>
            <a:r>
              <a:rPr lang="en-US" sz="1000" dirty="0"/>
              <a:t> (BNL)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737" y="120134"/>
            <a:ext cx="1809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Scientific Advisory Committee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241" y="4328954"/>
            <a:ext cx="1243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Steering Committee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57901"/>
            <a:ext cx="158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Working Group </a:t>
            </a:r>
            <a:r>
              <a:rPr lang="en-US" sz="1000" b="1" dirty="0" err="1" smtClean="0">
                <a:solidFill>
                  <a:srgbClr val="0000FF"/>
                </a:solidFill>
              </a:rPr>
              <a:t>Convenors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30" y="1833217"/>
            <a:ext cx="472437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/>
              <a:t>Finalise</a:t>
            </a:r>
            <a:r>
              <a:rPr lang="en-US" sz="1600" dirty="0" smtClean="0"/>
              <a:t> physics and technical studies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DIS10 Firenze [April] and IPACC Japan [May] 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Draft CDR June 2010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Divonne</a:t>
            </a:r>
            <a:r>
              <a:rPr lang="en-US" sz="1600" dirty="0" smtClean="0"/>
              <a:t> III – Updates and Discussion with referees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November 10: Final report to ECFA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Submit CDR to CERN, ECFA, </a:t>
            </a:r>
            <a:r>
              <a:rPr lang="en-US" sz="1600" dirty="0" err="1" smtClean="0"/>
              <a:t>NuPECC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2522" y="3805734"/>
            <a:ext cx="400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solidFill>
                  <a:srgbClr val="0000FF"/>
                </a:solidFill>
              </a:rPr>
              <a:t>LHeC</a:t>
            </a:r>
            <a:r>
              <a:rPr lang="en-US" sz="1400" b="1" dirty="0" smtClean="0">
                <a:solidFill>
                  <a:srgbClr val="0000FF"/>
                </a:solidFill>
              </a:rPr>
              <a:t> relies on  expertise and enthusiasm of many</a:t>
            </a:r>
          </a:p>
          <a:p>
            <a:pPr algn="just"/>
            <a:r>
              <a:rPr lang="en-US" sz="1400" b="1" dirty="0" smtClean="0">
                <a:solidFill>
                  <a:srgbClr val="0000FF"/>
                </a:solidFill>
              </a:rPr>
              <a:t>colleagues and support by ECFA, </a:t>
            </a:r>
            <a:r>
              <a:rPr lang="en-US" sz="1400" b="1" dirty="0" err="1" smtClean="0">
                <a:solidFill>
                  <a:srgbClr val="0000FF"/>
                </a:solidFill>
              </a:rPr>
              <a:t>NuPECC</a:t>
            </a:r>
            <a:r>
              <a:rPr lang="en-US" sz="1400" b="1" dirty="0" smtClean="0">
                <a:solidFill>
                  <a:srgbClr val="0000FF"/>
                </a:solidFill>
              </a:rPr>
              <a:t> and CERN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217" y="1280755"/>
            <a:ext cx="196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Steps to go in 2010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lhec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16" y="4692120"/>
            <a:ext cx="2526749" cy="18950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68208" y="6587182"/>
            <a:ext cx="11348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LHeC</a:t>
            </a:r>
            <a:r>
              <a:rPr lang="en-US" sz="1100" dirty="0" smtClean="0"/>
              <a:t> </a:t>
            </a:r>
            <a:r>
              <a:rPr lang="en-US" sz="1100" dirty="0" err="1" smtClean="0"/>
              <a:t>barack</a:t>
            </a:r>
            <a:r>
              <a:rPr lang="en-US" sz="1100" dirty="0" smtClean="0"/>
              <a:t> 561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400" b="1"/>
              <a:t>Quark-Gluon Dynamics - Diffraction and HFS </a:t>
            </a:r>
            <a:r>
              <a:rPr lang="en-US" sz="1400" b="1"/>
              <a:t>(fwd jets)</a:t>
            </a:r>
            <a:endParaRPr lang="en-US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821113" y="5410200"/>
            <a:ext cx="5202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Diffraction to accompany (SUSY) Higgs fwd physics at LHC</a:t>
            </a:r>
          </a:p>
          <a:p>
            <a:endParaRPr lang="en-US" sz="1400" b="1"/>
          </a:p>
          <a:p>
            <a:r>
              <a:rPr lang="en-US" sz="1400" b="1"/>
              <a:t>Understand multi-jet emission (unintegr. pdf’s), tune MC’s</a:t>
            </a:r>
          </a:p>
          <a:p>
            <a:r>
              <a:rPr lang="en-US" sz="1400"/>
              <a:t>At HERA resolved </a:t>
            </a:r>
            <a:r>
              <a:rPr lang="en-US" sz="1400">
                <a:sym typeface="Symbol" charset="2"/>
              </a:rPr>
              <a:t></a:t>
            </a:r>
            <a:r>
              <a:rPr lang="en-US" sz="1400"/>
              <a:t> effects mimic non-kt ordered emission</a:t>
            </a:r>
          </a:p>
          <a:p>
            <a:r>
              <a:rPr lang="en-US" sz="1400" b="1"/>
              <a:t>Crucial measurements for QCD, and for QCD at the LHC</a:t>
            </a:r>
            <a:endParaRPr lang="en-US" b="1"/>
          </a:p>
        </p:txBody>
      </p:sp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41471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914400"/>
            <a:ext cx="19875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838200"/>
            <a:ext cx="4343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71628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7239000" y="3962400"/>
            <a:ext cx="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7299325" y="4000500"/>
            <a:ext cx="61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FF"/>
                </a:solidFill>
              </a:rPr>
              <a:t>HERA</a:t>
            </a:r>
            <a:endParaRPr lang="en-US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990600" y="59436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P.Newman, DIS07</a:t>
            </a:r>
            <a:endParaRPr lang="en-US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4572000" y="4876800"/>
            <a:ext cx="219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H.Jung, L.Loennblad, THERA study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Comic Sans MS" charset="0"/>
              </a:rPr>
              <a:t>E. Perez</a:t>
            </a:r>
            <a:endParaRPr lang="en-GB">
              <a:latin typeface="Comic Sans MS" charset="0"/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Comic Sans MS" charset="0"/>
              </a:rPr>
              <a:t>LHeC Workshop, Sep 09</a:t>
            </a:r>
            <a:endParaRPr lang="en-GB">
              <a:latin typeface="Comic Sans MS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 t="9334"/>
          <a:stretch>
            <a:fillRect/>
          </a:stretch>
        </p:blipFill>
        <p:spPr bwMode="auto">
          <a:xfrm>
            <a:off x="4787900" y="2924175"/>
            <a:ext cx="42846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>
          <a:xfrm>
            <a:off x="30163" y="44450"/>
            <a:ext cx="8142287" cy="533400"/>
          </a:xfrm>
        </p:spPr>
        <p:txBody>
          <a:bodyPr/>
          <a:lstStyle/>
          <a:p>
            <a:pPr eaLnBrk="1" hangingPunct="1"/>
            <a:r>
              <a:rPr lang="en-US" sz="1800" b="1" dirty="0"/>
              <a:t>Determination of LQ properties in single production: e.g. </a:t>
            </a:r>
            <a:r>
              <a:rPr lang="en-US" sz="1800" b="1" dirty="0" err="1"/>
              <a:t>Fermion</a:t>
            </a:r>
            <a:r>
              <a:rPr lang="en-US" sz="1800" b="1" dirty="0"/>
              <a:t> Number</a:t>
            </a:r>
            <a:endParaRPr lang="fr-FR" sz="1800" b="1" dirty="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-36513" y="685800"/>
            <a:ext cx="92249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 pp: look at signal separately when resonance is formed by (e</a:t>
            </a:r>
            <a:r>
              <a:rPr lang="en-US" sz="2400" baseline="30000"/>
              <a:t>+</a:t>
            </a:r>
            <a:r>
              <a:rPr lang="en-US"/>
              <a:t> + jet) and (e</a:t>
            </a:r>
            <a:r>
              <a:rPr lang="en-US" sz="2400" baseline="30000"/>
              <a:t>-</a:t>
            </a:r>
            <a:r>
              <a:rPr lang="en-US"/>
              <a:t> + jet) :</a:t>
            </a:r>
            <a:endParaRPr lang="fr-FR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133350" y="2420938"/>
            <a:ext cx="8293100" cy="1465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Sign of the asymmetry gives F, but </a:t>
            </a:r>
            <a:r>
              <a:rPr lang="en-US">
                <a:solidFill>
                  <a:srgbClr val="0000FF"/>
                </a:solidFill>
              </a:rPr>
              <a:t>could be statistically limited at LHC.  (*)</a:t>
            </a:r>
          </a:p>
          <a:p>
            <a:r>
              <a:rPr lang="en-US">
                <a:solidFill>
                  <a:srgbClr val="0000FF"/>
                </a:solidFill>
              </a:rPr>
              <a:t> </a:t>
            </a:r>
          </a:p>
          <a:p>
            <a:r>
              <a:rPr lang="en-US">
                <a:solidFill>
                  <a:srgbClr val="0000FF"/>
                </a:solidFill>
              </a:rPr>
              <a:t>Easier in ep  ! </a:t>
            </a:r>
            <a:r>
              <a:rPr lang="en-US"/>
              <a:t>Just look at the signal with </a:t>
            </a:r>
          </a:p>
          <a:p>
            <a:r>
              <a:rPr lang="en-US"/>
              <a:t>incident e+ and incident e-, build the</a:t>
            </a:r>
          </a:p>
          <a:p>
            <a:r>
              <a:rPr lang="en-US"/>
              <a:t>asymmetry between</a:t>
            </a:r>
            <a:r>
              <a:rPr lang="en-US">
                <a:sym typeface="Symbol" charset="2"/>
              </a:rPr>
              <a:t> </a:t>
            </a:r>
            <a:r>
              <a:rPr lang="en-US"/>
              <a:t>(e</a:t>
            </a:r>
            <a:r>
              <a:rPr lang="en-US" sz="2400" baseline="30000"/>
              <a:t>+</a:t>
            </a:r>
            <a:r>
              <a:rPr lang="en-US" sz="2400" baseline="-25000"/>
              <a:t>in</a:t>
            </a:r>
            <a:r>
              <a:rPr lang="en-US"/>
              <a:t> ) and </a:t>
            </a:r>
            <a:r>
              <a:rPr lang="en-US">
                <a:sym typeface="Symbol" charset="2"/>
              </a:rPr>
              <a:t></a:t>
            </a:r>
            <a:r>
              <a:rPr lang="en-US"/>
              <a:t>(e</a:t>
            </a:r>
            <a:r>
              <a:rPr lang="en-US" sz="2400" baseline="30000"/>
              <a:t>-</a:t>
            </a:r>
            <a:r>
              <a:rPr lang="en-US" sz="2400" baseline="-25000"/>
              <a:t>in</a:t>
            </a:r>
            <a:r>
              <a:rPr lang="en-US"/>
              <a:t>).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6443663" y="1341438"/>
            <a:ext cx="2274887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</a:t>
            </a:r>
            <a:r>
              <a:rPr lang="en-US"/>
              <a:t>(e</a:t>
            </a:r>
            <a:r>
              <a:rPr lang="en-US" sz="2400" baseline="30000"/>
              <a:t>+</a:t>
            </a:r>
            <a:r>
              <a:rPr lang="en-US" sz="2400" baseline="-25000"/>
              <a:t>out</a:t>
            </a:r>
            <a:r>
              <a:rPr lang="en-US"/>
              <a:t> ) &gt; </a:t>
            </a:r>
            <a:r>
              <a:rPr lang="en-US">
                <a:sym typeface="Symbol" charset="2"/>
              </a:rPr>
              <a:t></a:t>
            </a:r>
            <a:r>
              <a:rPr lang="en-US"/>
              <a:t>(e</a:t>
            </a:r>
            <a:r>
              <a:rPr lang="en-US" sz="2400" baseline="30000"/>
              <a:t>-</a:t>
            </a:r>
            <a:r>
              <a:rPr lang="en-US" sz="2400" baseline="-25000"/>
              <a:t>out</a:t>
            </a:r>
            <a:r>
              <a:rPr lang="en-US"/>
              <a:t>)  </a:t>
            </a:r>
          </a:p>
          <a:p>
            <a:r>
              <a:rPr lang="en-US"/>
              <a:t>for F=0</a:t>
            </a:r>
            <a:endParaRPr lang="fr-F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4038" y="1074738"/>
            <a:ext cx="2578100" cy="1417637"/>
            <a:chOff x="2345" y="1339"/>
            <a:chExt cx="1624" cy="89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345" y="1339"/>
              <a:ext cx="1624" cy="730"/>
              <a:chOff x="1202" y="3022"/>
              <a:chExt cx="1624" cy="730"/>
            </a:xfrm>
          </p:grpSpPr>
          <p:sp>
            <p:nvSpPr>
              <p:cNvPr id="21541" name="Line 9"/>
              <p:cNvSpPr>
                <a:spLocks noChangeShapeType="1"/>
              </p:cNvSpPr>
              <p:nvPr/>
            </p:nvSpPr>
            <p:spPr bwMode="auto">
              <a:xfrm>
                <a:off x="1383" y="3294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2" name="Line 10"/>
              <p:cNvSpPr>
                <a:spLocks noChangeShapeType="1"/>
              </p:cNvSpPr>
              <p:nvPr/>
            </p:nvSpPr>
            <p:spPr bwMode="auto">
              <a:xfrm>
                <a:off x="1837" y="3294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3" name="Line 11"/>
              <p:cNvSpPr>
                <a:spLocks noChangeShapeType="1"/>
              </p:cNvSpPr>
              <p:nvPr/>
            </p:nvSpPr>
            <p:spPr bwMode="auto">
              <a:xfrm>
                <a:off x="1383" y="3657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4" name="Line 12"/>
              <p:cNvSpPr>
                <a:spLocks noChangeShapeType="1"/>
              </p:cNvSpPr>
              <p:nvPr/>
            </p:nvSpPr>
            <p:spPr bwMode="auto">
              <a:xfrm>
                <a:off x="1837" y="3294"/>
                <a:ext cx="454" cy="0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5" name="Line 13"/>
              <p:cNvSpPr>
                <a:spLocks noChangeShapeType="1"/>
              </p:cNvSpPr>
              <p:nvPr/>
            </p:nvSpPr>
            <p:spPr bwMode="auto">
              <a:xfrm>
                <a:off x="1837" y="3657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6" name="Line 14"/>
              <p:cNvSpPr>
                <a:spLocks noChangeShapeType="1"/>
              </p:cNvSpPr>
              <p:nvPr/>
            </p:nvSpPr>
            <p:spPr bwMode="auto">
              <a:xfrm flipV="1">
                <a:off x="2290" y="3158"/>
                <a:ext cx="272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7" name="Line 15"/>
              <p:cNvSpPr>
                <a:spLocks noChangeShapeType="1"/>
              </p:cNvSpPr>
              <p:nvPr/>
            </p:nvSpPr>
            <p:spPr bwMode="auto">
              <a:xfrm>
                <a:off x="2290" y="3294"/>
                <a:ext cx="272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8" name="Text Box 16"/>
              <p:cNvSpPr txBox="1">
                <a:spLocks noChangeArrowheads="1"/>
              </p:cNvSpPr>
              <p:nvPr/>
            </p:nvSpPr>
            <p:spPr bwMode="auto">
              <a:xfrm>
                <a:off x="2562" y="3022"/>
                <a:ext cx="264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e+</a:t>
                </a:r>
                <a:endParaRPr lang="fr-FR"/>
              </a:p>
            </p:txBody>
          </p:sp>
          <p:sp>
            <p:nvSpPr>
              <p:cNvPr id="21549" name="Text Box 17"/>
              <p:cNvSpPr txBox="1">
                <a:spLocks noChangeArrowheads="1"/>
              </p:cNvSpPr>
              <p:nvPr/>
            </p:nvSpPr>
            <p:spPr bwMode="auto">
              <a:xfrm>
                <a:off x="2598" y="3290"/>
                <a:ext cx="191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q</a:t>
                </a:r>
                <a:endParaRPr lang="fr-FR"/>
              </a:p>
            </p:txBody>
          </p:sp>
          <p:sp>
            <p:nvSpPr>
              <p:cNvPr id="21550" name="Text Box 18"/>
              <p:cNvSpPr txBox="1">
                <a:spLocks noChangeArrowheads="1"/>
              </p:cNvSpPr>
              <p:nvPr/>
            </p:nvSpPr>
            <p:spPr bwMode="auto">
              <a:xfrm>
                <a:off x="1234" y="3083"/>
                <a:ext cx="192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</a:t>
                </a:r>
                <a:endParaRPr lang="fr-FR"/>
              </a:p>
            </p:txBody>
          </p:sp>
          <p:sp>
            <p:nvSpPr>
              <p:cNvPr id="21551" name="Text Box 19"/>
              <p:cNvSpPr txBox="1">
                <a:spLocks noChangeArrowheads="1"/>
              </p:cNvSpPr>
              <p:nvPr/>
            </p:nvSpPr>
            <p:spPr bwMode="auto">
              <a:xfrm>
                <a:off x="1202" y="3471"/>
                <a:ext cx="191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q</a:t>
                </a:r>
                <a:endParaRPr lang="fr-FR"/>
              </a:p>
            </p:txBody>
          </p:sp>
          <p:sp>
            <p:nvSpPr>
              <p:cNvPr id="21552" name="Text Box 20"/>
              <p:cNvSpPr txBox="1">
                <a:spLocks noChangeArrowheads="1"/>
              </p:cNvSpPr>
              <p:nvPr/>
            </p:nvSpPr>
            <p:spPr bwMode="auto">
              <a:xfrm>
                <a:off x="2336" y="3521"/>
                <a:ext cx="255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e-</a:t>
                </a:r>
                <a:endParaRPr lang="fr-FR"/>
              </a:p>
            </p:txBody>
          </p:sp>
        </p:grpSp>
        <p:sp>
          <p:nvSpPr>
            <p:cNvPr id="21537" name="Text Box 21"/>
            <p:cNvSpPr txBox="1">
              <a:spLocks noChangeArrowheads="1"/>
            </p:cNvSpPr>
            <p:nvPr/>
          </p:nvSpPr>
          <p:spPr bwMode="auto">
            <a:xfrm>
              <a:off x="3016" y="1344"/>
              <a:ext cx="36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F=0</a:t>
              </a:r>
              <a:endParaRPr lang="fr-FR">
                <a:solidFill>
                  <a:srgbClr val="0000FF"/>
                </a:solidFill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789" y="1752"/>
              <a:ext cx="409" cy="480"/>
              <a:chOff x="2789" y="1752"/>
              <a:chExt cx="409" cy="480"/>
            </a:xfrm>
          </p:grpSpPr>
          <p:sp>
            <p:nvSpPr>
              <p:cNvPr id="21539" name="Text Box 23"/>
              <p:cNvSpPr txBox="1">
                <a:spLocks noChangeArrowheads="1"/>
              </p:cNvSpPr>
              <p:nvPr/>
            </p:nvSpPr>
            <p:spPr bwMode="auto">
              <a:xfrm>
                <a:off x="2841" y="1752"/>
                <a:ext cx="357" cy="48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4400">
                    <a:solidFill>
                      <a:srgbClr val="FF0000"/>
                    </a:solidFill>
                  </a:rPr>
                  <a:t> </a:t>
                </a:r>
                <a:endParaRPr lang="fr-FR" sz="44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40" name="Text Box 24"/>
              <p:cNvSpPr txBox="1">
                <a:spLocks noChangeArrowheads="1"/>
              </p:cNvSpPr>
              <p:nvPr/>
            </p:nvSpPr>
            <p:spPr bwMode="auto">
              <a:xfrm>
                <a:off x="2789" y="1752"/>
                <a:ext cx="195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  <a:sym typeface="Symbol" charset="2"/>
                  </a:rPr>
                  <a:t></a:t>
                </a: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419475" y="1052513"/>
            <a:ext cx="2578100" cy="1409700"/>
            <a:chOff x="4105" y="1344"/>
            <a:chExt cx="1624" cy="888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105" y="1344"/>
              <a:ext cx="1624" cy="730"/>
              <a:chOff x="4105" y="1344"/>
              <a:chExt cx="1624" cy="73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4114" y="1344"/>
                <a:ext cx="1615" cy="730"/>
                <a:chOff x="1202" y="3022"/>
                <a:chExt cx="1615" cy="730"/>
              </a:xfrm>
            </p:grpSpPr>
            <p:sp>
              <p:nvSpPr>
                <p:cNvPr id="21524" name="Line 28"/>
                <p:cNvSpPr>
                  <a:spLocks noChangeShapeType="1"/>
                </p:cNvSpPr>
                <p:nvPr/>
              </p:nvSpPr>
              <p:spPr bwMode="auto">
                <a:xfrm>
                  <a:off x="1383" y="3294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5" name="Line 29"/>
                <p:cNvSpPr>
                  <a:spLocks noChangeShapeType="1"/>
                </p:cNvSpPr>
                <p:nvPr/>
              </p:nvSpPr>
              <p:spPr bwMode="auto">
                <a:xfrm>
                  <a:off x="1837" y="3294"/>
                  <a:ext cx="0" cy="36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6" name="Line 30"/>
                <p:cNvSpPr>
                  <a:spLocks noChangeShapeType="1"/>
                </p:cNvSpPr>
                <p:nvPr/>
              </p:nvSpPr>
              <p:spPr bwMode="auto">
                <a:xfrm>
                  <a:off x="1383" y="3657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7" name="Line 31"/>
                <p:cNvSpPr>
                  <a:spLocks noChangeShapeType="1"/>
                </p:cNvSpPr>
                <p:nvPr/>
              </p:nvSpPr>
              <p:spPr bwMode="auto">
                <a:xfrm>
                  <a:off x="1837" y="3294"/>
                  <a:ext cx="454" cy="0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8" name="Line 32"/>
                <p:cNvSpPr>
                  <a:spLocks noChangeShapeType="1"/>
                </p:cNvSpPr>
                <p:nvPr/>
              </p:nvSpPr>
              <p:spPr bwMode="auto">
                <a:xfrm>
                  <a:off x="1837" y="3657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290" y="3158"/>
                  <a:ext cx="272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30" name="Line 34"/>
                <p:cNvSpPr>
                  <a:spLocks noChangeShapeType="1"/>
                </p:cNvSpPr>
                <p:nvPr/>
              </p:nvSpPr>
              <p:spPr bwMode="auto">
                <a:xfrm>
                  <a:off x="2290" y="3294"/>
                  <a:ext cx="272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62" y="3022"/>
                  <a:ext cx="255" cy="23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e-</a:t>
                  </a:r>
                  <a:endParaRPr lang="fr-FR"/>
                </a:p>
              </p:txBody>
            </p:sp>
            <p:sp>
              <p:nvSpPr>
                <p:cNvPr id="2153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98" y="3290"/>
                  <a:ext cx="191" cy="23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q</a:t>
                  </a:r>
                  <a:endParaRPr lang="fr-FR"/>
                </a:p>
              </p:txBody>
            </p:sp>
            <p:sp>
              <p:nvSpPr>
                <p:cNvPr id="215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234" y="3083"/>
                  <a:ext cx="192" cy="23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g</a:t>
                  </a:r>
                  <a:endParaRPr lang="fr-FR"/>
                </a:p>
              </p:txBody>
            </p:sp>
            <p:sp>
              <p:nvSpPr>
                <p:cNvPr id="215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02" y="3471"/>
                  <a:ext cx="191" cy="23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q</a:t>
                  </a:r>
                  <a:endParaRPr lang="fr-FR"/>
                </a:p>
              </p:txBody>
            </p:sp>
            <p:sp>
              <p:nvSpPr>
                <p:cNvPr id="2153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36" y="3521"/>
                  <a:ext cx="255" cy="23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e-</a:t>
                  </a:r>
                  <a:endParaRPr lang="fr-FR"/>
                </a:p>
              </p:txBody>
            </p:sp>
          </p:grpSp>
          <p:sp>
            <p:nvSpPr>
              <p:cNvPr id="21522" name="Text Box 40"/>
              <p:cNvSpPr txBox="1">
                <a:spLocks noChangeArrowheads="1"/>
              </p:cNvSpPr>
              <p:nvPr/>
            </p:nvSpPr>
            <p:spPr bwMode="auto">
              <a:xfrm>
                <a:off x="5511" y="1480"/>
                <a:ext cx="206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_</a:t>
                </a:r>
                <a:endParaRPr lang="fr-FR"/>
              </a:p>
            </p:txBody>
          </p:sp>
          <p:sp>
            <p:nvSpPr>
              <p:cNvPr id="21523" name="Text Box 41"/>
              <p:cNvSpPr txBox="1">
                <a:spLocks noChangeArrowheads="1"/>
              </p:cNvSpPr>
              <p:nvPr/>
            </p:nvSpPr>
            <p:spPr bwMode="auto">
              <a:xfrm>
                <a:off x="4105" y="1661"/>
                <a:ext cx="206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_</a:t>
                </a:r>
                <a:endParaRPr lang="fr-FR"/>
              </a:p>
            </p:txBody>
          </p:sp>
        </p:grpSp>
        <p:sp>
          <p:nvSpPr>
            <p:cNvPr id="21518" name="Text Box 42"/>
            <p:cNvSpPr txBox="1">
              <a:spLocks noChangeArrowheads="1"/>
            </p:cNvSpPr>
            <p:nvPr/>
          </p:nvSpPr>
          <p:spPr bwMode="auto">
            <a:xfrm>
              <a:off x="4784" y="1385"/>
              <a:ext cx="36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F=0</a:t>
              </a:r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21519" name="Text Box 43"/>
            <p:cNvSpPr txBox="1">
              <a:spLocks noChangeArrowheads="1"/>
            </p:cNvSpPr>
            <p:nvPr/>
          </p:nvSpPr>
          <p:spPr bwMode="auto">
            <a:xfrm>
              <a:off x="4649" y="1752"/>
              <a:ext cx="357" cy="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sz="4400">
                  <a:solidFill>
                    <a:srgbClr val="FF0000"/>
                  </a:solidFill>
                </a:rPr>
                <a:t> </a:t>
              </a:r>
              <a:endParaRPr lang="fr-FR" sz="4400">
                <a:solidFill>
                  <a:srgbClr val="FF0000"/>
                </a:solidFill>
              </a:endParaRPr>
            </a:p>
          </p:txBody>
        </p:sp>
        <p:sp>
          <p:nvSpPr>
            <p:cNvPr id="21520" name="Text Box 44"/>
            <p:cNvSpPr txBox="1">
              <a:spLocks noChangeArrowheads="1"/>
            </p:cNvSpPr>
            <p:nvPr/>
          </p:nvSpPr>
          <p:spPr bwMode="auto">
            <a:xfrm>
              <a:off x="4558" y="1752"/>
              <a:ext cx="195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sym typeface="Symbol" charset="2"/>
                </a:rPr>
                <a:t></a:t>
              </a:r>
            </a:p>
          </p:txBody>
        </p:sp>
      </p:grpSp>
      <p:sp>
        <p:nvSpPr>
          <p:cNvPr id="21515" name="Text Box 45"/>
          <p:cNvSpPr txBox="1">
            <a:spLocks noChangeArrowheads="1"/>
          </p:cNvSpPr>
          <p:nvPr/>
        </p:nvSpPr>
        <p:spPr bwMode="auto">
          <a:xfrm>
            <a:off x="179388" y="4149725"/>
            <a:ext cx="4562475" cy="915988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If LHC observes a LQ-like resonance, </a:t>
            </a:r>
          </a:p>
          <a:p>
            <a:r>
              <a:rPr lang="en-US">
                <a:solidFill>
                  <a:srgbClr val="0000FF"/>
                </a:solidFill>
              </a:rPr>
              <a:t>M &lt; 1 - 1.5 TeV,  LHeC could determine F </a:t>
            </a:r>
          </a:p>
          <a:p>
            <a:r>
              <a:rPr lang="en-US">
                <a:solidFill>
                  <a:srgbClr val="0000FF"/>
                </a:solidFill>
              </a:rPr>
              <a:t>if </a:t>
            </a:r>
            <a:r>
              <a:rPr lang="en-US">
                <a:solidFill>
                  <a:srgbClr val="0000FF"/>
                </a:solidFill>
                <a:sym typeface="Symbol" charset="2"/>
              </a:rPr>
              <a:t></a:t>
            </a:r>
            <a:r>
              <a:rPr lang="en-US">
                <a:solidFill>
                  <a:srgbClr val="0000FF"/>
                </a:solidFill>
              </a:rPr>
              <a:t> not too small.</a:t>
            </a:r>
          </a:p>
        </p:txBody>
      </p:sp>
      <p:sp>
        <p:nvSpPr>
          <p:cNvPr id="21516" name="Rectangle 46"/>
          <p:cNvSpPr>
            <a:spLocks noChangeArrowheads="1"/>
          </p:cNvSpPr>
          <p:nvPr/>
        </p:nvSpPr>
        <p:spPr bwMode="auto">
          <a:xfrm>
            <a:off x="250825" y="5445125"/>
            <a:ext cx="4572000" cy="7302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(*) First rough study done for the 2006 paper.</a:t>
            </a:r>
          </a:p>
          <a:p>
            <a:r>
              <a:rPr lang="en-US" sz="1400"/>
              <a:t>Need to check / refine with a full analysis of signal</a:t>
            </a:r>
          </a:p>
          <a:p>
            <a:r>
              <a:rPr lang="en-US" sz="1400"/>
              <a:t>and backgrounds.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400" b="1" dirty="0"/>
              <a:t>Quark-Gluon Dynamics (saturation, </a:t>
            </a:r>
            <a:r>
              <a:rPr lang="en-US" sz="2400" b="1" dirty="0" err="1"/>
              <a:t>GPDs</a:t>
            </a:r>
            <a:r>
              <a:rPr lang="en-US" sz="2400" b="1" dirty="0" smtClean="0"/>
              <a:t>) - </a:t>
            </a:r>
            <a:r>
              <a:rPr lang="en-US" sz="2400" b="1" dirty="0" err="1" smtClean="0"/>
              <a:t>ep</a:t>
            </a:r>
            <a:endParaRPr lang="en-US" dirty="0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86740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914400"/>
            <a:ext cx="4724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821113" y="5410200"/>
            <a:ext cx="51593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LHeC opens phase space to discover saturation in DIS</a:t>
            </a:r>
          </a:p>
          <a:p>
            <a:endParaRPr lang="en-US" sz="1400" b="1"/>
          </a:p>
          <a:p>
            <a:r>
              <a:rPr lang="en-US" sz="1400" b="1"/>
              <a:t>High luminosity, polarisation, accuracy for GPD’s (DVCS) </a:t>
            </a:r>
            <a:r>
              <a:rPr lang="en-US" b="1"/>
              <a:t> 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556125" y="5016500"/>
            <a:ext cx="176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P.Newman, L.Favart, DIS08</a:t>
            </a:r>
            <a:endParaRPr lang="en-US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3870325" y="5534025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J.Bartels at Divonne on low x theory</a:t>
            </a:r>
            <a:r>
              <a:rPr lang="en-US"/>
              <a:t> </a:t>
            </a:r>
          </a:p>
        </p:txBody>
      </p:sp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8200"/>
            <a:ext cx="2743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971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066800" y="5638800"/>
            <a:ext cx="1468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J.Forshaw et al, DIS08</a:t>
            </a:r>
            <a:endParaRPr lang="en-US"/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2514600" y="6172200"/>
            <a:ext cx="774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err="1" smtClean="0"/>
              <a:t>Divonne</a:t>
            </a:r>
            <a:r>
              <a:rPr lang="en-US" sz="1000" dirty="0" smtClean="0"/>
              <a:t>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en-US" sz="2400" b="1"/>
              <a:t>Strong Coupling Constant</a:t>
            </a:r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971800"/>
            <a:ext cx="4267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1143000"/>
            <a:ext cx="3578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648200" y="1074738"/>
            <a:ext cx="38496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ym typeface="Symbol" charset="2"/>
              </a:rPr>
              <a:t></a:t>
            </a:r>
            <a:r>
              <a:rPr lang="en-US" sz="1400" b="1" baseline="-25000">
                <a:sym typeface="Symbol" charset="2"/>
              </a:rPr>
              <a:t>s</a:t>
            </a:r>
            <a:r>
              <a:rPr lang="en-US" sz="1400" b="1">
                <a:sym typeface="Symbol" charset="2"/>
              </a:rPr>
              <a:t> </a:t>
            </a:r>
            <a:r>
              <a:rPr lang="en-US" sz="1400" b="1"/>
              <a:t>least known of coupling constants </a:t>
            </a:r>
          </a:p>
          <a:p>
            <a:r>
              <a:rPr lang="en-US" sz="1400"/>
              <a:t>Grand Unification predictions suffer from </a:t>
            </a:r>
            <a:r>
              <a:rPr lang="en-US" sz="1400">
                <a:sym typeface="Symbol" charset="2"/>
              </a:rPr>
              <a:t></a:t>
            </a:r>
            <a:r>
              <a:rPr lang="en-US" sz="1400" baseline="-25000">
                <a:sym typeface="Symbol" charset="2"/>
              </a:rPr>
              <a:t>s</a:t>
            </a:r>
            <a:r>
              <a:rPr lang="en-US" sz="1400"/>
              <a:t> </a:t>
            </a:r>
          </a:p>
          <a:p>
            <a:endParaRPr lang="en-US" sz="1400" b="1"/>
          </a:p>
          <a:p>
            <a:r>
              <a:rPr lang="en-US" sz="1400" b="1"/>
              <a:t>DIS tends to be lower than world average</a:t>
            </a:r>
          </a:p>
          <a:p>
            <a:endParaRPr lang="en-US" sz="1400" b="1"/>
          </a:p>
          <a:p>
            <a:r>
              <a:rPr lang="en-US" sz="1400" b="1"/>
              <a:t>LHeC: per mille accuracy indep. of BCDMS.</a:t>
            </a:r>
          </a:p>
          <a:p>
            <a:r>
              <a:rPr lang="en-US" sz="1400" b="1"/>
              <a:t>Challenge to experiment and to h.o. QCD</a:t>
            </a:r>
            <a:endParaRPr lang="en-US" b="1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22325" y="809625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Simulation of </a:t>
            </a:r>
            <a:r>
              <a:rPr lang="en-US" sz="1200">
                <a:sym typeface="Symbol" charset="2"/>
              </a:rPr>
              <a:t></a:t>
            </a:r>
            <a:r>
              <a:rPr lang="en-US" sz="1200" baseline="-25000">
                <a:sym typeface="Symbol" charset="2"/>
              </a:rPr>
              <a:t>s</a:t>
            </a:r>
            <a:r>
              <a:rPr lang="en-US" sz="1200">
                <a:sym typeface="Symbol" charset="2"/>
              </a:rPr>
              <a:t> measurement at LHeC</a:t>
            </a:r>
            <a:r>
              <a:rPr lang="en-US"/>
              <a:t> 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8925" y="1470025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1/</a:t>
            </a:r>
            <a:r>
              <a:rPr lang="en-US" sz="1400">
                <a:sym typeface="Symbol" charset="2"/>
              </a:rPr>
              <a:t></a:t>
            </a:r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667000" y="6172200"/>
            <a:ext cx="1846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             </a:t>
            </a:r>
            <a:endParaRPr lang="en-US" dirty="0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914400" y="3962400"/>
            <a:ext cx="2478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MSSM - B.Allnach et al, hep-ex/0403133</a:t>
            </a:r>
            <a:endParaRPr 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574925" y="1511300"/>
            <a:ext cx="995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FF"/>
                </a:solidFill>
              </a:rPr>
              <a:t>fine structure</a:t>
            </a:r>
            <a:endParaRPr lang="en-US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974725" y="2044700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FF00"/>
                </a:solidFill>
              </a:rPr>
              <a:t>weak</a:t>
            </a:r>
            <a:endParaRPr lang="en-US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974725" y="3162300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strong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05213"/>
            <a:ext cx="3429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New Physics in the </a:t>
            </a:r>
            <a:r>
              <a:rPr lang="en-US" sz="2400" b="1" dirty="0" err="1" smtClean="0"/>
              <a:t>eq</a:t>
            </a:r>
            <a:r>
              <a:rPr lang="en-US" sz="2400" b="1" dirty="0" smtClean="0"/>
              <a:t> Sector</a:t>
            </a:r>
            <a:endParaRPr lang="en-US" sz="1400" dirty="0" smtClean="0"/>
          </a:p>
        </p:txBody>
      </p:sp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49313"/>
            <a:ext cx="3429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849313"/>
            <a:ext cx="33528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05213"/>
            <a:ext cx="33782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911600" y="2779713"/>
            <a:ext cx="1474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?LQ, RPV SUSY</a:t>
            </a:r>
          </a:p>
          <a:p>
            <a:r>
              <a:rPr lang="en-US" sz="1400">
                <a:latin typeface="Calibri" charset="0"/>
              </a:rPr>
              <a:t>Spectroscopy</a:t>
            </a:r>
          </a:p>
          <a:p>
            <a:endParaRPr lang="en-US" sz="1400">
              <a:latin typeface="Calibri" charset="0"/>
            </a:endParaRPr>
          </a:p>
          <a:p>
            <a:r>
              <a:rPr lang="en-US" sz="1400">
                <a:latin typeface="Calibri" charset="0"/>
              </a:rPr>
              <a:t>?Excited fermions</a:t>
            </a:r>
          </a:p>
        </p:txBody>
      </p:sp>
      <p:sp>
        <p:nvSpPr>
          <p:cNvPr id="2151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81461-568B-4D4D-89D2-557FFBCCBBC9}" type="slidenum">
              <a:rPr lang="en-US"/>
              <a:pPr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174" y="6384925"/>
            <a:ext cx="4435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Exact knowledge of </a:t>
            </a:r>
            <a:r>
              <a:rPr lang="en-US" sz="1400" dirty="0" err="1" smtClean="0"/>
              <a:t>pdf’s</a:t>
            </a:r>
            <a:r>
              <a:rPr lang="en-US" sz="1400" dirty="0" smtClean="0"/>
              <a:t> may be crucial to understand CI’s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CDR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1"/>
            <a:ext cx="4207697" cy="588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97" y="1130315"/>
            <a:ext cx="3793303" cy="5054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304801"/>
            <a:ext cx="7543800" cy="5880101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822174" y="1130315"/>
            <a:ext cx="2366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Extended version by Mid December09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Physics </a:t>
            </a:r>
            <a:r>
              <a:rPr lang="en-US" sz="2800" b="1" dirty="0" err="1" smtClean="0">
                <a:solidFill>
                  <a:srgbClr val="0000FF"/>
                </a:solidFill>
              </a:rPr>
              <a:t>Programme</a:t>
            </a:r>
            <a:r>
              <a:rPr lang="en-US" sz="2800" b="1" dirty="0" smtClean="0">
                <a:solidFill>
                  <a:srgbClr val="0000FF"/>
                </a:solidFill>
              </a:rPr>
              <a:t> of the </a:t>
            </a:r>
            <a:r>
              <a:rPr lang="en-US" sz="2800" b="1" dirty="0" err="1" smtClean="0">
                <a:solidFill>
                  <a:srgbClr val="0000FF"/>
                </a:solidFill>
              </a:rPr>
              <a:t>LHeC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99" y="1416638"/>
            <a:ext cx="8366393" cy="39703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  Unfolding  completely the </a:t>
            </a:r>
            <a:r>
              <a:rPr lang="en-US" b="1" dirty="0" err="1" smtClean="0"/>
              <a:t>parton</a:t>
            </a:r>
            <a:r>
              <a:rPr lang="en-US" b="1" dirty="0" smtClean="0"/>
              <a:t> structure of  the proton </a:t>
            </a:r>
            <a:r>
              <a:rPr lang="en-US" dirty="0" smtClean="0"/>
              <a:t>(and of the neutron </a:t>
            </a:r>
          </a:p>
          <a:p>
            <a:r>
              <a:rPr lang="en-US" dirty="0" smtClean="0"/>
              <a:t>    and photon) and search for sub-substructure down to 6 10</a:t>
            </a:r>
            <a:r>
              <a:rPr lang="en-US" baseline="30000" dirty="0" smtClean="0"/>
              <a:t>-20</a:t>
            </a:r>
            <a:r>
              <a:rPr lang="en-US" dirty="0" smtClean="0"/>
              <a:t>m</a:t>
            </a:r>
          </a:p>
          <a:p>
            <a:endParaRPr lang="en-US" dirty="0" smtClean="0"/>
          </a:p>
          <a:p>
            <a:r>
              <a:rPr lang="en-US" dirty="0" smtClean="0"/>
              <a:t>+  Exploration of </a:t>
            </a:r>
            <a:r>
              <a:rPr lang="en-US" b="1" dirty="0" smtClean="0"/>
              <a:t>new symmetries and  the grand unification </a:t>
            </a:r>
            <a:r>
              <a:rPr lang="en-US" dirty="0" smtClean="0"/>
              <a:t>of particle interactions</a:t>
            </a:r>
          </a:p>
          <a:p>
            <a:r>
              <a:rPr lang="en-US" dirty="0" smtClean="0"/>
              <a:t>    with electroweak and strong interaction measurements of  unprecedented precision.</a:t>
            </a:r>
          </a:p>
          <a:p>
            <a:endParaRPr lang="en-US" dirty="0" smtClean="0"/>
          </a:p>
          <a:p>
            <a:r>
              <a:rPr lang="en-US" dirty="0" smtClean="0"/>
              <a:t>+  Search for and exploration of </a:t>
            </a:r>
            <a:r>
              <a:rPr lang="en-US" b="1" dirty="0" smtClean="0"/>
              <a:t>new, </a:t>
            </a:r>
            <a:r>
              <a:rPr lang="en-US" b="1" dirty="0" err="1" smtClean="0"/>
              <a:t>Terascale</a:t>
            </a:r>
            <a:r>
              <a:rPr lang="en-US" b="1" dirty="0" smtClean="0"/>
              <a:t> physics</a:t>
            </a:r>
            <a:r>
              <a:rPr lang="en-US" dirty="0" smtClean="0"/>
              <a:t>, in particular for new states  </a:t>
            </a:r>
          </a:p>
          <a:p>
            <a:r>
              <a:rPr lang="en-US" dirty="0" smtClean="0"/>
              <a:t>    with lepton </a:t>
            </a:r>
            <a:r>
              <a:rPr lang="en-US" dirty="0" err="1" smtClean="0"/>
              <a:t>qu.numbers</a:t>
            </a:r>
            <a:r>
              <a:rPr lang="en-US" dirty="0" smtClean="0"/>
              <a:t> (RPV SUSY, LQ, excited fermions), complementary to the LHC</a:t>
            </a:r>
          </a:p>
          <a:p>
            <a:endParaRPr lang="en-US" dirty="0" smtClean="0"/>
          </a:p>
          <a:p>
            <a:r>
              <a:rPr lang="en-US" dirty="0" smtClean="0"/>
              <a:t>+  Exploration of </a:t>
            </a:r>
            <a:r>
              <a:rPr lang="en-US" b="1" dirty="0" smtClean="0"/>
              <a:t>high density matter  </a:t>
            </a:r>
            <a:r>
              <a:rPr lang="en-US" dirty="0" smtClean="0"/>
              <a:t>[low </a:t>
            </a:r>
            <a:r>
              <a:rPr lang="en-US" dirty="0" err="1" smtClean="0"/>
              <a:t>x</a:t>
            </a:r>
            <a:r>
              <a:rPr lang="en-US" dirty="0" smtClean="0"/>
              <a:t> physics beyond the expected </a:t>
            </a:r>
            <a:r>
              <a:rPr lang="en-US" dirty="0" err="1" smtClean="0"/>
              <a:t>unitarity</a:t>
            </a:r>
            <a:endParaRPr lang="en-US" dirty="0" smtClean="0"/>
          </a:p>
          <a:p>
            <a:r>
              <a:rPr lang="en-US" dirty="0" smtClean="0"/>
              <a:t>    limit for the growth of the nucleon gluon density]</a:t>
            </a:r>
          </a:p>
          <a:p>
            <a:endParaRPr lang="en-US" dirty="0" smtClean="0"/>
          </a:p>
          <a:p>
            <a:r>
              <a:rPr lang="en-US" dirty="0" smtClean="0"/>
              <a:t>+  Unfolding the substructure and </a:t>
            </a:r>
            <a:r>
              <a:rPr lang="en-US" b="1" dirty="0" err="1" smtClean="0"/>
              <a:t>parton</a:t>
            </a:r>
            <a:r>
              <a:rPr lang="en-US" b="1" dirty="0" smtClean="0"/>
              <a:t> dynamics inside nuclei  </a:t>
            </a:r>
            <a:r>
              <a:rPr lang="en-US" dirty="0" smtClean="0"/>
              <a:t>by an extension</a:t>
            </a:r>
          </a:p>
          <a:p>
            <a:r>
              <a:rPr lang="en-US" dirty="0" smtClean="0"/>
              <a:t>     of the kinematic range by four orders of magnitude [initial state of the QGP]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925" y="6013798"/>
            <a:ext cx="6673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Large amount of studies done and ongoing, without aiming at complete list.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Follows an example per point each. Note that these are final when written up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7635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Strange and Anti</a:t>
            </a:r>
            <a:r>
              <a:rPr lang="en-US" sz="2800" b="1" dirty="0"/>
              <a:t>-Strange</a:t>
            </a:r>
            <a:r>
              <a:rPr lang="en-US" sz="2800" b="1" dirty="0" smtClean="0"/>
              <a:t> Quark Distributions </a:t>
            </a:r>
            <a:endParaRPr lang="en-US" sz="2800" b="1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65925" y="19526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168900" y="4876800"/>
          <a:ext cx="832365" cy="1402543"/>
        </p:xfrm>
        <a:graphic>
          <a:graphicData uri="http://schemas.openxmlformats.org/presentationml/2006/ole">
            <p:oleObj spid="_x0000_s23554" name="Equation" r:id="rId4" imgW="1003300" imgH="1689100" progId="Equation.3">
              <p:embed/>
            </p:oleObj>
          </a:graphicData>
        </a:graphic>
      </p:graphicFrame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14600"/>
            <a:ext cx="4864100" cy="41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143000"/>
            <a:ext cx="4210050" cy="22840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1143000"/>
            <a:ext cx="258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 measured with H1,ZEUS</a:t>
            </a:r>
          </a:p>
          <a:p>
            <a:r>
              <a:rPr lang="en-US" sz="1600" dirty="0" smtClean="0"/>
              <a:t>HERMES (N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): </a:t>
            </a:r>
            <a:r>
              <a:rPr lang="en-US" sz="1600" dirty="0" err="1" smtClean="0"/>
              <a:t>s</a:t>
            </a:r>
            <a:r>
              <a:rPr lang="en-US" sz="1600" dirty="0" smtClean="0"/>
              <a:t> much larger?</a:t>
            </a:r>
          </a:p>
          <a:p>
            <a:r>
              <a:rPr lang="en-US" sz="1600" dirty="0" err="1" smtClean="0"/>
              <a:t>Dimuon</a:t>
            </a:r>
            <a:r>
              <a:rPr lang="en-US" sz="1600" dirty="0" smtClean="0"/>
              <a:t> data: </a:t>
            </a:r>
            <a:r>
              <a:rPr lang="en-US" sz="1600" dirty="0" err="1" smtClean="0"/>
              <a:t>s</a:t>
            </a:r>
            <a:r>
              <a:rPr lang="en-US" sz="1600" dirty="0" smtClean="0"/>
              <a:t> ≠ </a:t>
            </a:r>
            <a:r>
              <a:rPr lang="en-US" sz="1600" dirty="0" err="1" smtClean="0"/>
              <a:t>sbar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65925" y="4648200"/>
            <a:ext cx="1914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W,Z sensitive to 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LHeC</a:t>
            </a:r>
            <a:r>
              <a:rPr lang="en-US" sz="1600" b="1" dirty="0" smtClean="0">
                <a:solidFill>
                  <a:srgbClr val="FF0000"/>
                </a:solidFill>
              </a:rPr>
              <a:t>: measure both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strange and anti-</a:t>
            </a:r>
            <a:r>
              <a:rPr lang="en-US" sz="1600" b="1" dirty="0" err="1" smtClean="0">
                <a:solidFill>
                  <a:srgbClr val="FF0000"/>
                </a:solidFill>
              </a:rPr>
              <a:t>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with high precision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for the first 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07295" y="2383795"/>
            <a:ext cx="1458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HERMES, </a:t>
            </a:r>
            <a:r>
              <a:rPr lang="en-US" sz="1100" dirty="0" err="1" smtClean="0"/>
              <a:t>K.Rith</a:t>
            </a:r>
            <a:r>
              <a:rPr lang="en-US" sz="1100" dirty="0" smtClean="0"/>
              <a:t> EPS09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7120" y="3538978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~ 1 GeV</a:t>
            </a:r>
            <a:r>
              <a:rPr lang="en-US" sz="1200" baseline="30000" dirty="0" smtClean="0"/>
              <a:t>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 High</a:t>
            </a:r>
            <a:r>
              <a:rPr lang="en-US" sz="1400" dirty="0" smtClean="0"/>
              <a:t> </a:t>
            </a:r>
            <a:r>
              <a:rPr lang="en-US" sz="2400" b="1" dirty="0" smtClean="0"/>
              <a:t>Precision Electroweak Physics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8" y="1258956"/>
            <a:ext cx="3674734" cy="385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23" y="1258956"/>
            <a:ext cx="3580576" cy="3551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147" y="5526636"/>
            <a:ext cx="79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Precision measurement of weak neutral current couplings (+</a:t>
            </a:r>
            <a:r>
              <a:rPr lang="en-US" sz="1400" b="1" dirty="0" err="1" smtClean="0"/>
              <a:t>pdf’s</a:t>
            </a:r>
            <a:r>
              <a:rPr lang="en-US" sz="1400" b="1" dirty="0" smtClean="0"/>
              <a:t>):</a:t>
            </a:r>
            <a:r>
              <a:rPr lang="en-US" sz="1400" b="1" dirty="0" smtClean="0">
                <a:sym typeface="Wingdings"/>
              </a:rPr>
              <a:t> access to new electroweak physics.</a:t>
            </a:r>
          </a:p>
          <a:p>
            <a:endParaRPr lang="en-US" sz="1400" b="1" dirty="0" smtClean="0">
              <a:sym typeface="Wingdings"/>
            </a:endParaRPr>
          </a:p>
          <a:p>
            <a:r>
              <a:rPr lang="en-US" sz="1400" b="1" dirty="0" smtClean="0">
                <a:sym typeface="Wingdings"/>
              </a:rPr>
              <a:t>40 </a:t>
            </a:r>
            <a:r>
              <a:rPr lang="en-US" sz="1400" b="1" dirty="0" err="1" smtClean="0">
                <a:sym typeface="Wingdings"/>
              </a:rPr>
              <a:t>TeV</a:t>
            </a:r>
            <a:r>
              <a:rPr lang="en-US" sz="1400" b="1" dirty="0" smtClean="0">
                <a:sym typeface="Wingdings"/>
              </a:rPr>
              <a:t> limits on Contact Interactions and correspondingly on extra dimensions </a:t>
            </a:r>
          </a:p>
          <a:p>
            <a:endParaRPr lang="en-US" sz="1400" b="1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8" y="838200"/>
            <a:ext cx="360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4343400" cy="609600"/>
          </a:xfrm>
        </p:spPr>
        <p:txBody>
          <a:bodyPr/>
          <a:lstStyle/>
          <a:p>
            <a:r>
              <a:rPr lang="en-US" sz="2400" b="1"/>
              <a:t>Gluon - SM Higgs</a:t>
            </a:r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398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In SM Higgs production is gluon dominated</a:t>
            </a:r>
          </a:p>
          <a:p>
            <a:endParaRPr lang="en-US" sz="1400" b="1"/>
          </a:p>
          <a:p>
            <a:r>
              <a:rPr lang="en-US" sz="1400" b="1"/>
              <a:t>LHeC: huge x,Q</a:t>
            </a:r>
            <a:r>
              <a:rPr lang="en-US" sz="1400" b="1" baseline="30000"/>
              <a:t>2</a:t>
            </a:r>
            <a:r>
              <a:rPr lang="en-US" sz="1400" b="1"/>
              <a:t> range for xg determination</a:t>
            </a:r>
          </a:p>
          <a:p>
            <a:endParaRPr lang="en-US" sz="1400" b="1"/>
          </a:p>
          <a:p>
            <a:r>
              <a:rPr lang="en-US" sz="1400" b="1"/>
              <a:t>WW to Higgs fusion has sizeable ep xsection</a:t>
            </a:r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38200" y="4572000"/>
            <a:ext cx="267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CTEQ Belyayev et al. JHEP 0601:069,2006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49675"/>
            <a:ext cx="3573463" cy="2623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6444476"/>
            <a:ext cx="3015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Cf</a:t>
            </a:r>
            <a:r>
              <a:rPr lang="en-US" sz="1200" dirty="0" smtClean="0"/>
              <a:t> </a:t>
            </a:r>
            <a:r>
              <a:rPr lang="en-US" sz="1200" dirty="0" err="1" smtClean="0"/>
              <a:t>Divonne</a:t>
            </a:r>
            <a:r>
              <a:rPr lang="en-US" sz="1200" dirty="0" smtClean="0"/>
              <a:t> 09 for QCD </a:t>
            </a:r>
            <a:r>
              <a:rPr lang="en-US" sz="1200" dirty="0" err="1" smtClean="0"/>
              <a:t>bgd</a:t>
            </a:r>
            <a:r>
              <a:rPr lang="en-US" sz="1200" dirty="0" smtClean="0"/>
              <a:t> studies + </a:t>
            </a:r>
            <a:r>
              <a:rPr lang="en-US" sz="1200" dirty="0" err="1" smtClean="0"/>
              <a:t>btagging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762000"/>
            <a:ext cx="4343400" cy="609600"/>
          </a:xfrm>
        </p:spPr>
        <p:txBody>
          <a:bodyPr/>
          <a:lstStyle/>
          <a:p>
            <a:r>
              <a:rPr lang="en-US" sz="2400" b="1"/>
              <a:t>Beauty - MSSM Higgs</a:t>
            </a:r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30209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In MSSM Higgs production is </a:t>
            </a:r>
            <a:r>
              <a:rPr lang="en-US" sz="1400" b="1" dirty="0" err="1"/>
              <a:t>b</a:t>
            </a:r>
            <a:r>
              <a:rPr lang="en-US" sz="1400" b="1" dirty="0"/>
              <a:t> dominated</a:t>
            </a:r>
          </a:p>
          <a:p>
            <a:endParaRPr lang="en-US" sz="1400" b="1" dirty="0"/>
          </a:p>
          <a:p>
            <a:r>
              <a:rPr lang="en-US" sz="1400" b="1" dirty="0"/>
              <a:t>First </a:t>
            </a:r>
            <a:r>
              <a:rPr lang="en-US" sz="1400" b="1" dirty="0" smtClean="0"/>
              <a:t>measurement </a:t>
            </a:r>
            <a:r>
              <a:rPr lang="en-US" sz="1400" b="1" dirty="0"/>
              <a:t>of </a:t>
            </a:r>
            <a:r>
              <a:rPr lang="en-US" sz="1400" b="1" dirty="0" err="1"/>
              <a:t>b</a:t>
            </a:r>
            <a:r>
              <a:rPr lang="en-US" sz="1400" b="1" dirty="0"/>
              <a:t> at HERA can be </a:t>
            </a:r>
          </a:p>
          <a:p>
            <a:r>
              <a:rPr lang="en-US" sz="1400" b="1" dirty="0"/>
              <a:t>turned to precision </a:t>
            </a:r>
            <a:r>
              <a:rPr lang="en-US" sz="1400" b="1" dirty="0" smtClean="0"/>
              <a:t>measurement.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err="1"/>
              <a:t>LHeC</a:t>
            </a:r>
            <a:r>
              <a:rPr lang="en-US" sz="1400" b="1" dirty="0"/>
              <a:t>: higher fraction of </a:t>
            </a:r>
            <a:r>
              <a:rPr lang="en-US" sz="1400" b="1" dirty="0" err="1"/>
              <a:t>b</a:t>
            </a:r>
            <a:r>
              <a:rPr lang="en-US" sz="1400" b="1" dirty="0"/>
              <a:t>, larger range,</a:t>
            </a:r>
          </a:p>
          <a:p>
            <a:r>
              <a:rPr lang="en-US" sz="1400" b="1" dirty="0"/>
              <a:t>smaller beam spot, better Si detectors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43132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33400" y="4038600"/>
            <a:ext cx="267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CTEQ Belyayev et al. JHEP 0601:069,2006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Discovery of Parton Saturation </a:t>
            </a:r>
            <a:r>
              <a:rPr lang="en-US" sz="1600" dirty="0" smtClean="0"/>
              <a:t>– </a:t>
            </a:r>
            <a:r>
              <a:rPr lang="en-US" sz="1800" dirty="0" err="1" smtClean="0"/>
              <a:t>ep</a:t>
            </a:r>
            <a:r>
              <a:rPr lang="en-US" sz="1800" dirty="0" smtClean="0"/>
              <a:t>, low </a:t>
            </a:r>
            <a:r>
              <a:rPr lang="en-US" sz="1800" dirty="0" err="1" smtClean="0"/>
              <a:t>x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1" y="1143000"/>
            <a:ext cx="3612320" cy="253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2870"/>
            <a:ext cx="3810001" cy="2593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95" y="6030990"/>
            <a:ext cx="294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Full simulation of F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and F</a:t>
            </a:r>
            <a:r>
              <a:rPr lang="en-US" sz="1400" b="1" baseline="-25000" dirty="0" smtClean="0"/>
              <a:t>L</a:t>
            </a:r>
            <a:endParaRPr lang="en-US" sz="1400" b="1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Both together must reveal saturation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89" y="1970062"/>
            <a:ext cx="4572011" cy="386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2194</Words>
  <Application>Microsoft Macintosh PowerPoint</Application>
  <PresentationFormat>On-screen Show (4:3)</PresentationFormat>
  <Paragraphs>453</Paragraphs>
  <Slides>28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Photo Editor Photo</vt:lpstr>
      <vt:lpstr>Large Hadron Electron Collider  Progress Report to ECFA</vt:lpstr>
      <vt:lpstr>Kinematics and Recent Developments</vt:lpstr>
      <vt:lpstr>CDR</vt:lpstr>
      <vt:lpstr>Physics Programme of the LHeC</vt:lpstr>
      <vt:lpstr>Strange and Anti-Strange Quark Distributions </vt:lpstr>
      <vt:lpstr>  High Precision Electroweak Physics</vt:lpstr>
      <vt:lpstr>Gluon - SM Higgs</vt:lpstr>
      <vt:lpstr>Beauty - MSSM Higgs</vt:lpstr>
      <vt:lpstr>Discovery of Parton Saturation – ep, low x </vt:lpstr>
      <vt:lpstr> Nuclear Structure and Dynamics</vt:lpstr>
      <vt:lpstr>Accelerator and Detector Design</vt:lpstr>
      <vt:lpstr>Ring-Ring ep/eA</vt:lpstr>
      <vt:lpstr>RR Luminosity and Parameters</vt:lpstr>
      <vt:lpstr>e Ring – Optics</vt:lpstr>
      <vt:lpstr>Dipole Magnets</vt:lpstr>
      <vt:lpstr>Ring – Work in progress</vt:lpstr>
      <vt:lpstr>Two LINAC Configurations [CERN-SLAC]</vt:lpstr>
      <vt:lpstr>LINAC-Ring Parameters</vt:lpstr>
      <vt:lpstr>e Optics for LINAC</vt:lpstr>
      <vt:lpstr> LINAC - Work in Progress</vt:lpstr>
      <vt:lpstr>Slide 21</vt:lpstr>
      <vt:lpstr>Completion of the CDR </vt:lpstr>
      <vt:lpstr>Backup slides</vt:lpstr>
      <vt:lpstr>Quark-Gluon Dynamics - Diffraction and HFS (fwd jets)</vt:lpstr>
      <vt:lpstr>Determination of LQ properties in single production: e.g. Fermion Number</vt:lpstr>
      <vt:lpstr>Quark-Gluon Dynamics (saturation, GPDs) - ep</vt:lpstr>
      <vt:lpstr>Strong Coupling Constant</vt:lpstr>
      <vt:lpstr> New Physics in the eq Sector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36</cp:revision>
  <cp:lastPrinted>2009-11-26T17:55:36Z</cp:lastPrinted>
  <dcterms:created xsi:type="dcterms:W3CDTF">2009-11-27T09:27:43Z</dcterms:created>
  <dcterms:modified xsi:type="dcterms:W3CDTF">2009-11-27T09:28:47Z</dcterms:modified>
</cp:coreProperties>
</file>