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299" r:id="rId3"/>
    <p:sldId id="261" r:id="rId4"/>
    <p:sldId id="309" r:id="rId5"/>
    <p:sldId id="310" r:id="rId6"/>
    <p:sldId id="311" r:id="rId7"/>
    <p:sldId id="312" r:id="rId8"/>
    <p:sldId id="314" r:id="rId9"/>
    <p:sldId id="315" r:id="rId10"/>
    <p:sldId id="328" r:id="rId11"/>
    <p:sldId id="327" r:id="rId12"/>
    <p:sldId id="306" r:id="rId13"/>
    <p:sldId id="319" r:id="rId14"/>
    <p:sldId id="320" r:id="rId15"/>
    <p:sldId id="321" r:id="rId16"/>
    <p:sldId id="260" r:id="rId17"/>
    <p:sldId id="324" r:id="rId18"/>
    <p:sldId id="286" r:id="rId19"/>
    <p:sldId id="287" r:id="rId20"/>
    <p:sldId id="325" r:id="rId21"/>
    <p:sldId id="277" r:id="rId22"/>
    <p:sldId id="274" r:id="rId23"/>
    <p:sldId id="275" r:id="rId24"/>
    <p:sldId id="317" r:id="rId25"/>
    <p:sldId id="291" r:id="rId26"/>
    <p:sldId id="266" r:id="rId27"/>
    <p:sldId id="288" r:id="rId28"/>
    <p:sldId id="284" r:id="rId29"/>
    <p:sldId id="290" r:id="rId30"/>
    <p:sldId id="326" r:id="rId31"/>
    <p:sldId id="282" r:id="rId32"/>
    <p:sldId id="323" r:id="rId33"/>
    <p:sldId id="313" r:id="rId34"/>
    <p:sldId id="322" r:id="rId35"/>
    <p:sldId id="318" r:id="rId36"/>
    <p:sldId id="276" r:id="rId37"/>
    <p:sldId id="300" r:id="rId38"/>
    <p:sldId id="289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6BD35-A50E-4B54-A80B-E713EE0ED694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B9F57-1F33-49E6-BEC0-842C8991A5C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5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SUSY must be broken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BA48-0E60-DB46-9C9A-2437F4176D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B9F57-1F33-49E6-BEC0-842C8991A5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7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4277320" cy="4038601"/>
          </a:xfrm>
        </p:spPr>
        <p:txBody>
          <a:bodyPr anchor="t" anchorCtr="0"/>
          <a:lstStyle>
            <a:lvl1pPr algn="ctr"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" y="3235569"/>
            <a:ext cx="4277320" cy="217463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452311" y="6492240"/>
            <a:ext cx="3691689" cy="365760"/>
          </a:xfrm>
        </p:spPr>
        <p:txBody>
          <a:bodyPr/>
          <a:lstStyle>
            <a:lvl1pPr algn="r">
              <a:defRPr sz="1400">
                <a:latin typeface="Trebuchet MS" pitchFamily="34" charset="0"/>
              </a:defRPr>
            </a:lvl1pPr>
          </a:lstStyle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200" y="6492240"/>
            <a:ext cx="5611368" cy="365760"/>
          </a:xfrm>
        </p:spPr>
        <p:txBody>
          <a:bodyPr/>
          <a:lstStyle>
            <a:lvl1pPr algn="ctr"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-3048" y="6492240"/>
            <a:ext cx="1219200" cy="36576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152399"/>
            <a:ext cx="4953000" cy="304800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525" y="3200400"/>
            <a:ext cx="4943475" cy="2819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0" y="152399"/>
            <a:ext cx="142577" cy="521911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525" y="3200400"/>
            <a:ext cx="142875" cy="28956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1000" y="1143000"/>
            <a:ext cx="8458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990600"/>
          </a:xfrm>
        </p:spPr>
        <p:txBody>
          <a:bodyPr/>
          <a:lstStyle>
            <a:lvl1pPr>
              <a:defRPr b="1">
                <a:latin typeface="Trebuchet MS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492240"/>
            <a:ext cx="2743200" cy="36576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492240"/>
            <a:ext cx="4422648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382000" cy="531876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685800"/>
            <a:ext cx="88392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1212.3328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4724400" cy="40386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New Physics at the (HL)LHC and </a:t>
            </a:r>
            <a:r>
              <a:rPr lang="en-US" sz="4400" dirty="0" err="1" smtClean="0"/>
              <a:t>LHeC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657600"/>
            <a:ext cx="4724400" cy="2057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Monica </a:t>
            </a:r>
            <a:r>
              <a:rPr lang="en-US" sz="2400" dirty="0" err="1" smtClean="0">
                <a:solidFill>
                  <a:srgbClr val="002060"/>
                </a:solidFill>
              </a:rPr>
              <a:t>D’Onofrio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University of </a:t>
            </a:r>
            <a:r>
              <a:rPr lang="en-US" sz="2400" dirty="0" smtClean="0">
                <a:solidFill>
                  <a:srgbClr val="002060"/>
                </a:solidFill>
              </a:rPr>
              <a:t>Liverpool</a:t>
            </a:r>
          </a:p>
          <a:p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the </a:t>
            </a:r>
            <a:r>
              <a:rPr lang="en-US" sz="2400" dirty="0" err="1"/>
              <a:t>LHeC</a:t>
            </a:r>
            <a:r>
              <a:rPr lang="en-US" sz="2400" dirty="0"/>
              <a:t> Study </a:t>
            </a:r>
            <a:r>
              <a:rPr lang="en-US" sz="2400" dirty="0" smtClean="0"/>
              <a:t>Group</a:t>
            </a:r>
            <a:endParaRPr lang="it-IT" sz="2400" dirty="0">
              <a:solidFill>
                <a:srgbClr val="002060"/>
              </a:solidFill>
            </a:endParaRPr>
          </a:p>
          <a:p>
            <a:r>
              <a:rPr lang="it-IT" sz="1700" dirty="0" smtClean="0">
                <a:solidFill>
                  <a:srgbClr val="002060"/>
                </a:solidFill>
              </a:rPr>
              <a:t>BSM </a:t>
            </a:r>
            <a:r>
              <a:rPr lang="it-IT" sz="1700" dirty="0" err="1" smtClean="0">
                <a:solidFill>
                  <a:srgbClr val="002060"/>
                </a:solidFill>
              </a:rPr>
              <a:t>group</a:t>
            </a:r>
            <a:r>
              <a:rPr lang="it-IT" sz="1700" dirty="0">
                <a:solidFill>
                  <a:srgbClr val="002060"/>
                </a:solidFill>
              </a:rPr>
              <a:t> </a:t>
            </a:r>
            <a:r>
              <a:rPr lang="it-IT" sz="1700" dirty="0" smtClean="0">
                <a:solidFill>
                  <a:srgbClr val="002060"/>
                </a:solidFill>
              </a:rPr>
              <a:t>(</a:t>
            </a:r>
            <a:r>
              <a:rPr lang="it-IT" sz="1700" dirty="0" err="1" smtClean="0">
                <a:solidFill>
                  <a:srgbClr val="002060"/>
                </a:solidFill>
              </a:rPr>
              <a:t>coordinators</a:t>
            </a:r>
            <a:r>
              <a:rPr lang="it-IT" sz="1700" dirty="0" smtClean="0">
                <a:solidFill>
                  <a:srgbClr val="002060"/>
                </a:solidFill>
              </a:rPr>
              <a:t>: G. </a:t>
            </a:r>
            <a:r>
              <a:rPr lang="en-US" sz="1700" dirty="0" err="1" smtClean="0"/>
              <a:t>Azuelos</a:t>
            </a:r>
            <a:r>
              <a:rPr lang="en-US" sz="1700" dirty="0"/>
              <a:t>,</a:t>
            </a:r>
            <a:r>
              <a:rPr lang="en-US" sz="1700" dirty="0"/>
              <a:t> </a:t>
            </a:r>
            <a:r>
              <a:rPr lang="en-US" sz="1700" dirty="0" smtClean="0"/>
              <a:t>E. Perez)</a:t>
            </a:r>
            <a:endParaRPr lang="en-US" sz="17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rebuchet MS" pitchFamily="34" charset="0"/>
              </a:rPr>
              <a:t>LHeC</a:t>
            </a:r>
            <a:r>
              <a:rPr lang="en-US" sz="2000" dirty="0" smtClean="0">
                <a:latin typeface="Trebuchet MS" pitchFamily="34" charset="0"/>
              </a:rPr>
              <a:t> </a:t>
            </a:r>
            <a:r>
              <a:rPr lang="en-US" sz="2000" dirty="0" err="1" smtClean="0">
                <a:latin typeface="Trebuchet MS" pitchFamily="34" charset="0"/>
              </a:rPr>
              <a:t>MiniWorkshop</a:t>
            </a:r>
            <a:r>
              <a:rPr lang="en-US" sz="2000" dirty="0" smtClean="0">
                <a:latin typeface="Trebuchet MS" pitchFamily="34" charset="0"/>
              </a:rPr>
              <a:t>, LPCC-CERN</a:t>
            </a:r>
          </a:p>
          <a:p>
            <a:pPr algn="ctr"/>
            <a:r>
              <a:rPr lang="en-US" sz="2000" dirty="0" smtClean="0">
                <a:latin typeface="Trebuchet MS" pitchFamily="34" charset="0"/>
              </a:rPr>
              <a:t>April 18</a:t>
            </a:r>
            <a:r>
              <a:rPr lang="en-US" sz="2000" baseline="30000" dirty="0" smtClean="0">
                <a:latin typeface="Trebuchet MS" pitchFamily="34" charset="0"/>
              </a:rPr>
              <a:t>th</a:t>
            </a:r>
            <a:r>
              <a:rPr lang="en-US" sz="2000" dirty="0" smtClean="0">
                <a:latin typeface="Trebuchet MS" pitchFamily="34" charset="0"/>
              </a:rPr>
              <a:t> 2013 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799" y="762000"/>
            <a:ext cx="3733800" cy="1627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1083" y="2743200"/>
            <a:ext cx="2047233" cy="288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234872" y="228600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Supersymmetry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105400" y="2362200"/>
            <a:ext cx="399500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Extra </a:t>
            </a:r>
            <a:r>
              <a:rPr lang="it-IT" dirty="0" err="1" smtClean="0"/>
              <a:t>Dimension</a:t>
            </a:r>
            <a:r>
              <a:rPr lang="it-IT" dirty="0" smtClean="0"/>
              <a:t> and RS </a:t>
            </a:r>
            <a:r>
              <a:rPr lang="it-IT" dirty="0" err="1" smtClean="0"/>
              <a:t>resonances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New </a:t>
            </a:r>
            <a:r>
              <a:rPr lang="it-IT" dirty="0" err="1" smtClean="0"/>
              <a:t>gauge</a:t>
            </a:r>
            <a:r>
              <a:rPr lang="it-IT" dirty="0" smtClean="0"/>
              <a:t> </a:t>
            </a:r>
            <a:r>
              <a:rPr lang="it-IT" dirty="0" err="1" smtClean="0"/>
              <a:t>bosons</a:t>
            </a:r>
            <a:r>
              <a:rPr lang="it-IT" dirty="0" smtClean="0"/>
              <a:t> (W’, Z’) and more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Excited</a:t>
            </a:r>
            <a:r>
              <a:rPr lang="it-IT" dirty="0" smtClean="0"/>
              <a:t> </a:t>
            </a:r>
            <a:r>
              <a:rPr lang="it-IT" dirty="0" err="1" smtClean="0"/>
              <a:t>fermions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6448910" cy="531876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Can be </a:t>
            </a:r>
            <a:r>
              <a:rPr lang="it-IT" sz="2000" dirty="0" err="1" smtClean="0"/>
              <a:t>produced</a:t>
            </a:r>
            <a:r>
              <a:rPr lang="it-IT" sz="2000" dirty="0" smtClean="0"/>
              <a:t> </a:t>
            </a:r>
            <a:r>
              <a:rPr lang="it-IT" sz="2000" dirty="0" err="1" smtClean="0"/>
              <a:t>directly</a:t>
            </a:r>
            <a:r>
              <a:rPr lang="it-IT" sz="2000" dirty="0" smtClean="0"/>
              <a:t> </a:t>
            </a:r>
            <a:r>
              <a:rPr lang="it-IT" sz="2000" dirty="0" err="1" smtClean="0"/>
              <a:t>if</a:t>
            </a:r>
            <a:r>
              <a:rPr lang="it-IT" sz="2000" dirty="0" smtClean="0"/>
              <a:t> </a:t>
            </a:r>
            <a:r>
              <a:rPr lang="it-IT" sz="2000" dirty="0" err="1" smtClean="0"/>
              <a:t>their</a:t>
            </a:r>
            <a:r>
              <a:rPr lang="it-IT" sz="2000" dirty="0" smtClean="0"/>
              <a:t> mass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below</a:t>
            </a:r>
            <a:r>
              <a:rPr lang="it-IT" sz="2000" dirty="0" smtClean="0"/>
              <a:t> the </a:t>
            </a:r>
            <a:r>
              <a:rPr lang="it-IT" sz="2000" dirty="0" err="1" smtClean="0"/>
              <a:t>compositness</a:t>
            </a:r>
            <a:r>
              <a:rPr lang="it-IT" sz="2000" dirty="0" smtClean="0"/>
              <a:t> scale </a:t>
            </a:r>
            <a:endParaRPr lang="en-US" sz="2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630" y="5179057"/>
            <a:ext cx="3289570" cy="103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10" y="11037"/>
            <a:ext cx="2302059" cy="15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2717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80999" y="3937337"/>
            <a:ext cx="4495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At the LHC: </a:t>
            </a:r>
          </a:p>
          <a:p>
            <a:r>
              <a:rPr lang="it-IT" sz="2000" dirty="0" err="1" smtClean="0"/>
              <a:t>Stringent</a:t>
            </a:r>
            <a:r>
              <a:rPr lang="it-IT" sz="2000" dirty="0" smtClean="0"/>
              <a:t> </a:t>
            </a:r>
            <a:r>
              <a:rPr lang="it-IT" sz="2000" dirty="0" err="1" smtClean="0"/>
              <a:t>limits</a:t>
            </a:r>
            <a:r>
              <a:rPr lang="it-IT" sz="2000" dirty="0" smtClean="0"/>
              <a:t>, </a:t>
            </a:r>
            <a:r>
              <a:rPr lang="it-IT" sz="2000" dirty="0" err="1" smtClean="0"/>
              <a:t>which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r>
              <a:rPr lang="it-IT" sz="2000" dirty="0" smtClean="0"/>
              <a:t> </a:t>
            </a:r>
            <a:r>
              <a:rPr lang="it-IT" sz="2000" dirty="0" err="1" smtClean="0"/>
              <a:t>apply</a:t>
            </a:r>
            <a:r>
              <a:rPr lang="it-IT" sz="2000" dirty="0" smtClean="0"/>
              <a:t> </a:t>
            </a:r>
            <a:r>
              <a:rPr lang="it-IT" sz="2000" dirty="0" smtClean="0"/>
              <a:t>to the </a:t>
            </a:r>
            <a:r>
              <a:rPr lang="it-IT" sz="2000" dirty="0" err="1" smtClean="0"/>
              <a:t>contact</a:t>
            </a:r>
            <a:r>
              <a:rPr lang="it-IT" sz="2000" dirty="0" smtClean="0"/>
              <a:t> </a:t>
            </a:r>
            <a:r>
              <a:rPr lang="it-IT" sz="2000" dirty="0" err="1" smtClean="0"/>
              <a:t>interaction</a:t>
            </a:r>
            <a:r>
              <a:rPr lang="it-IT" sz="2000" dirty="0" smtClean="0"/>
              <a:t> case </a:t>
            </a:r>
            <a:endParaRPr lang="en-US" sz="2000" dirty="0"/>
          </a:p>
        </p:txBody>
      </p:sp>
      <p:pic>
        <p:nvPicPr>
          <p:cNvPr id="13" name="Picture 6" descr="https://atlas.web.cern.ch/Atlas/GROUPS/PHYSICS/CONFNOTES/ATLAS-CONF-2012-146/fig_04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99364"/>
            <a:ext cx="3548097" cy="2559386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2011" y="5132349"/>
            <a:ext cx="1257299" cy="58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4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Excited</a:t>
            </a:r>
            <a:r>
              <a:rPr lang="it-IT" dirty="0" smtClean="0"/>
              <a:t> </a:t>
            </a:r>
            <a:r>
              <a:rPr lang="it-IT" dirty="0" err="1" smtClean="0"/>
              <a:t>fermions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6096000" cy="531876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For </a:t>
            </a:r>
            <a:r>
              <a:rPr lang="it-IT" sz="2400" dirty="0" err="1" smtClean="0"/>
              <a:t>gauge</a:t>
            </a:r>
            <a:r>
              <a:rPr lang="it-IT" sz="2400" dirty="0" smtClean="0"/>
              <a:t> </a:t>
            </a:r>
            <a:r>
              <a:rPr lang="it-IT" sz="2400" dirty="0" err="1" smtClean="0"/>
              <a:t>interaction</a:t>
            </a:r>
            <a:r>
              <a:rPr lang="it-IT" sz="2400" dirty="0" smtClean="0"/>
              <a:t>, </a:t>
            </a:r>
            <a:r>
              <a:rPr lang="it-IT" sz="2400" dirty="0" err="1" smtClean="0"/>
              <a:t>LHeC</a:t>
            </a:r>
            <a:r>
              <a:rPr lang="it-IT" sz="2400" dirty="0" smtClean="0"/>
              <a:t> cross </a:t>
            </a:r>
            <a:r>
              <a:rPr lang="it-IT" sz="2400" dirty="0" err="1" smtClean="0"/>
              <a:t>section</a:t>
            </a:r>
            <a:r>
              <a:rPr lang="it-IT" sz="2400" dirty="0" smtClean="0"/>
              <a:t> </a:t>
            </a:r>
            <a:r>
              <a:rPr lang="it-IT" sz="2400" dirty="0" err="1" smtClean="0"/>
              <a:t>much</a:t>
            </a:r>
            <a:r>
              <a:rPr lang="it-IT" sz="2400" dirty="0" smtClean="0"/>
              <a:t> </a:t>
            </a:r>
            <a:r>
              <a:rPr lang="it-IT" sz="2400" dirty="0" err="1" smtClean="0"/>
              <a:t>higher</a:t>
            </a:r>
            <a:endParaRPr lang="it-IT" sz="2400" dirty="0" smtClean="0"/>
          </a:p>
          <a:p>
            <a:r>
              <a:rPr lang="it-IT" sz="2400" dirty="0" err="1" smtClean="0"/>
              <a:t>Very</a:t>
            </a:r>
            <a:r>
              <a:rPr lang="it-IT" sz="2400" dirty="0" smtClean="0"/>
              <a:t> </a:t>
            </a:r>
            <a:r>
              <a:rPr lang="it-IT" sz="2400" dirty="0" err="1" smtClean="0"/>
              <a:t>good</a:t>
            </a:r>
            <a:r>
              <a:rPr lang="it-IT" sz="2400" dirty="0" smtClean="0"/>
              <a:t> </a:t>
            </a:r>
            <a:r>
              <a:rPr lang="it-IT" sz="2400" dirty="0" err="1" smtClean="0"/>
              <a:t>sensitivity</a:t>
            </a:r>
            <a:endParaRPr lang="en-US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4178665" cy="348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10" y="11037"/>
            <a:ext cx="2302059" cy="15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76" y="1716505"/>
            <a:ext cx="4527724" cy="437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9" y="2743200"/>
            <a:ext cx="857251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086558" y="3611115"/>
            <a:ext cx="79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f=f’=1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9545" y="1447800"/>
            <a:ext cx="4564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Upper</a:t>
            </a:r>
            <a:r>
              <a:rPr lang="it-IT" sz="1600" dirty="0" smtClean="0"/>
              <a:t> </a:t>
            </a:r>
            <a:r>
              <a:rPr lang="it-IT" sz="1600" dirty="0" err="1" smtClean="0"/>
              <a:t>limit</a:t>
            </a:r>
            <a:r>
              <a:rPr lang="it-IT" sz="1600" dirty="0" smtClean="0"/>
              <a:t> @ 95% CL </a:t>
            </a:r>
            <a:r>
              <a:rPr lang="it-IT" sz="1400" dirty="0" smtClean="0"/>
              <a:t>(area </a:t>
            </a:r>
            <a:r>
              <a:rPr lang="it-IT" sz="1400" dirty="0" err="1" smtClean="0"/>
              <a:t>above</a:t>
            </a:r>
            <a:r>
              <a:rPr lang="it-IT" sz="1400" dirty="0" smtClean="0"/>
              <a:t> </a:t>
            </a:r>
            <a:r>
              <a:rPr lang="it-IT" sz="1400" dirty="0" err="1" smtClean="0"/>
              <a:t>curves</a:t>
            </a:r>
            <a:r>
              <a:rPr lang="it-IT" sz="1400" dirty="0" smtClean="0"/>
              <a:t> </a:t>
            </a:r>
            <a:r>
              <a:rPr lang="it-IT" sz="1400" dirty="0" err="1" smtClean="0"/>
              <a:t>excluded</a:t>
            </a:r>
            <a:r>
              <a:rPr lang="it-IT" sz="1400" dirty="0" smtClean="0"/>
              <a:t>)</a:t>
            </a:r>
            <a:endParaRPr lang="en-US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24200" y="6031468"/>
            <a:ext cx="595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Exclusion</a:t>
            </a:r>
            <a:r>
              <a:rPr lang="it-IT" dirty="0" smtClean="0"/>
              <a:t> f/</a:t>
            </a:r>
            <a:r>
              <a:rPr lang="it-IT" dirty="0" smtClean="0">
                <a:latin typeface="Symbol" pitchFamily="18" charset="2"/>
              </a:rPr>
              <a:t>L</a:t>
            </a:r>
            <a:r>
              <a:rPr lang="it-IT" dirty="0" smtClean="0"/>
              <a:t> = 1/M* </a:t>
            </a:r>
            <a:r>
              <a:rPr lang="it-IT" dirty="0" smtClean="0">
                <a:sym typeface="Wingdings" pitchFamily="2" charset="2"/>
              </a:rPr>
              <a:t> 1.2 (1.5) </a:t>
            </a:r>
            <a:r>
              <a:rPr lang="it-IT" dirty="0" err="1" smtClean="0">
                <a:sym typeface="Wingdings" pitchFamily="2" charset="2"/>
              </a:rPr>
              <a:t>TeV</a:t>
            </a:r>
            <a:r>
              <a:rPr lang="it-IT" dirty="0" smtClean="0">
                <a:sym typeface="Wingdings" pitchFamily="2" charset="2"/>
              </a:rPr>
              <a:t> for √s 1.4(1.9) </a:t>
            </a:r>
            <a:r>
              <a:rPr lang="it-IT" dirty="0" err="1" smtClean="0">
                <a:sym typeface="Wingdings" pitchFamily="2" charset="2"/>
              </a:rPr>
              <a:t>TeV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Leptoquarks</a:t>
            </a:r>
            <a:r>
              <a:rPr lang="it-IT" dirty="0" smtClean="0"/>
              <a:t> (LQ)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686800" cy="531876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By </a:t>
            </a:r>
            <a:r>
              <a:rPr lang="it-IT" sz="2400" dirty="0" err="1" smtClean="0"/>
              <a:t>providing</a:t>
            </a:r>
            <a:r>
              <a:rPr lang="it-IT" sz="2400" dirty="0" smtClean="0"/>
              <a:t> </a:t>
            </a:r>
            <a:r>
              <a:rPr lang="it-IT" sz="2400" dirty="0" err="1" smtClean="0"/>
              <a:t>both</a:t>
            </a:r>
            <a:r>
              <a:rPr lang="it-IT" sz="2400" dirty="0" smtClean="0"/>
              <a:t> B and L in the </a:t>
            </a:r>
            <a:r>
              <a:rPr lang="it-IT" sz="2400" dirty="0" err="1" smtClean="0"/>
              <a:t>initial</a:t>
            </a:r>
            <a:r>
              <a:rPr lang="it-IT" sz="2400" dirty="0" smtClean="0"/>
              <a:t> state, the </a:t>
            </a:r>
            <a:r>
              <a:rPr lang="it-IT" sz="2400" dirty="0" err="1" smtClean="0"/>
              <a:t>LHeC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ideal</a:t>
            </a:r>
            <a:r>
              <a:rPr lang="it-IT" sz="2400" dirty="0" smtClean="0"/>
              <a:t> to </a:t>
            </a:r>
            <a:r>
              <a:rPr lang="it-IT" sz="2400" dirty="0" err="1" smtClean="0"/>
              <a:t>study</a:t>
            </a:r>
            <a:r>
              <a:rPr lang="it-IT" sz="2400" dirty="0" smtClean="0"/>
              <a:t> the </a:t>
            </a:r>
            <a:r>
              <a:rPr lang="it-IT" sz="2400" dirty="0" err="1" smtClean="0"/>
              <a:t>properties</a:t>
            </a:r>
            <a:r>
              <a:rPr lang="it-IT" sz="2400" dirty="0" smtClean="0"/>
              <a:t> of new </a:t>
            </a:r>
            <a:r>
              <a:rPr lang="it-IT" sz="2400" dirty="0" err="1" smtClean="0"/>
              <a:t>bosons</a:t>
            </a:r>
            <a:r>
              <a:rPr lang="it-IT" sz="2400" dirty="0" smtClean="0"/>
              <a:t> with </a:t>
            </a:r>
            <a:r>
              <a:rPr lang="it-IT" sz="2400" dirty="0" err="1" smtClean="0"/>
              <a:t>couplings</a:t>
            </a:r>
            <a:r>
              <a:rPr lang="it-IT" sz="2400" dirty="0" smtClean="0"/>
              <a:t> to an e-q </a:t>
            </a:r>
            <a:r>
              <a:rPr lang="it-IT" sz="2400" dirty="0" err="1" smtClean="0"/>
              <a:t>pair</a:t>
            </a:r>
            <a:r>
              <a:rPr lang="it-IT" sz="2400" dirty="0" smtClean="0"/>
              <a:t> </a:t>
            </a:r>
            <a:endParaRPr lang="it-IT" sz="2000" dirty="0" smtClean="0"/>
          </a:p>
          <a:p>
            <a:r>
              <a:rPr lang="it-IT" sz="2400" b="1" dirty="0" err="1" smtClean="0">
                <a:solidFill>
                  <a:srgbClr val="FF0000"/>
                </a:solidFill>
              </a:rPr>
              <a:t>Leptoquarks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it-IT" sz="1800" dirty="0" smtClean="0"/>
              <a:t>Color-</a:t>
            </a:r>
            <a:r>
              <a:rPr lang="it-IT" sz="1800" dirty="0" err="1" smtClean="0"/>
              <a:t>triplet</a:t>
            </a:r>
            <a:r>
              <a:rPr lang="it-IT" sz="1800" dirty="0" smtClean="0"/>
              <a:t> </a:t>
            </a:r>
            <a:r>
              <a:rPr lang="it-IT" sz="1800" dirty="0" err="1" smtClean="0"/>
              <a:t>bosons</a:t>
            </a:r>
            <a:r>
              <a:rPr lang="it-IT" sz="1800" dirty="0" smtClean="0"/>
              <a:t>, </a:t>
            </a:r>
            <a:r>
              <a:rPr lang="it-IT" sz="1800" dirty="0" err="1" smtClean="0"/>
              <a:t>couple</a:t>
            </a:r>
            <a:r>
              <a:rPr lang="it-IT" sz="1800" dirty="0" smtClean="0"/>
              <a:t> to </a:t>
            </a:r>
            <a:r>
              <a:rPr lang="it-IT" sz="1800" dirty="0" err="1" smtClean="0"/>
              <a:t>leptons</a:t>
            </a:r>
            <a:r>
              <a:rPr lang="it-IT" sz="1800" dirty="0" smtClean="0"/>
              <a:t> and </a:t>
            </a:r>
            <a:r>
              <a:rPr lang="it-IT" sz="1800" dirty="0" err="1" smtClean="0"/>
              <a:t>baryons</a:t>
            </a:r>
            <a:r>
              <a:rPr lang="it-IT" sz="1800" dirty="0" smtClean="0"/>
              <a:t> of </a:t>
            </a:r>
            <a:r>
              <a:rPr lang="it-IT" sz="1800" dirty="0" err="1" smtClean="0"/>
              <a:t>same</a:t>
            </a:r>
            <a:r>
              <a:rPr lang="it-IT" sz="1800" dirty="0" smtClean="0"/>
              <a:t> generation </a:t>
            </a:r>
          </a:p>
          <a:p>
            <a:pPr lvl="1"/>
            <a:r>
              <a:rPr lang="it-IT" sz="1800" dirty="0" smtClean="0"/>
              <a:t>Can be scalar or </a:t>
            </a:r>
            <a:r>
              <a:rPr lang="it-IT" sz="1800" dirty="0" err="1" smtClean="0"/>
              <a:t>vector</a:t>
            </a:r>
            <a:r>
              <a:rPr lang="it-IT" sz="1800" dirty="0" smtClean="0"/>
              <a:t> </a:t>
            </a:r>
          </a:p>
          <a:p>
            <a:pPr lvl="1"/>
            <a:r>
              <a:rPr lang="it-IT" sz="1800" dirty="0" err="1" smtClean="0"/>
              <a:t>Masses</a:t>
            </a:r>
            <a:r>
              <a:rPr lang="it-IT" sz="1800" dirty="0" smtClean="0"/>
              <a:t> </a:t>
            </a:r>
            <a:r>
              <a:rPr lang="it-IT" sz="1800" dirty="0" err="1" smtClean="0"/>
              <a:t>at</a:t>
            </a:r>
            <a:r>
              <a:rPr lang="it-IT" sz="1800" dirty="0" smtClean="0"/>
              <a:t> GUT scale, in </a:t>
            </a:r>
            <a:r>
              <a:rPr lang="it-IT" sz="1800" dirty="0" err="1" smtClean="0"/>
              <a:t>various</a:t>
            </a:r>
            <a:r>
              <a:rPr lang="it-IT" sz="1800" dirty="0" smtClean="0"/>
              <a:t> GUT </a:t>
            </a:r>
            <a:r>
              <a:rPr lang="it-IT" sz="1800" dirty="0" err="1" smtClean="0"/>
              <a:t>theories</a:t>
            </a:r>
            <a:r>
              <a:rPr lang="it-IT" sz="1800" dirty="0" smtClean="0"/>
              <a:t> </a:t>
            </a:r>
            <a:r>
              <a:rPr lang="it-IT" sz="1800" dirty="0" err="1" smtClean="0"/>
              <a:t>as</a:t>
            </a:r>
            <a:r>
              <a:rPr lang="it-IT" sz="1800" dirty="0" smtClean="0"/>
              <a:t> E6, some </a:t>
            </a:r>
            <a:r>
              <a:rPr lang="it-IT" sz="1800" dirty="0" err="1" smtClean="0"/>
              <a:t>extended</a:t>
            </a:r>
            <a:r>
              <a:rPr lang="it-IT" sz="1800" dirty="0" smtClean="0"/>
              <a:t> TC </a:t>
            </a:r>
            <a:r>
              <a:rPr lang="it-IT" sz="1800" dirty="0" err="1" smtClean="0"/>
              <a:t>models</a:t>
            </a:r>
            <a:r>
              <a:rPr lang="it-IT" sz="1800" dirty="0" smtClean="0"/>
              <a:t> </a:t>
            </a:r>
            <a:r>
              <a:rPr lang="it-IT" sz="1800" dirty="0" err="1" smtClean="0"/>
              <a:t>also</a:t>
            </a:r>
            <a:r>
              <a:rPr lang="it-IT" sz="1800" dirty="0" smtClean="0"/>
              <a:t> </a:t>
            </a:r>
            <a:r>
              <a:rPr lang="it-IT" sz="1800" dirty="0" err="1" smtClean="0"/>
              <a:t>predict</a:t>
            </a:r>
            <a:r>
              <a:rPr lang="it-IT" sz="1800" dirty="0" smtClean="0"/>
              <a:t> LQ </a:t>
            </a:r>
            <a:r>
              <a:rPr lang="it-IT" sz="1800" dirty="0" err="1" smtClean="0"/>
              <a:t>at</a:t>
            </a:r>
            <a:r>
              <a:rPr lang="it-IT" sz="1800" dirty="0" smtClean="0"/>
              <a:t> </a:t>
            </a:r>
            <a:r>
              <a:rPr lang="it-IT" sz="1800" dirty="0" err="1" smtClean="0"/>
              <a:t>TeV</a:t>
            </a:r>
            <a:r>
              <a:rPr lang="it-IT" sz="1800" dirty="0" smtClean="0"/>
              <a:t>-scale</a:t>
            </a:r>
          </a:p>
          <a:p>
            <a:pPr lvl="1"/>
            <a:r>
              <a:rPr lang="it-IT" sz="1800" dirty="0" err="1" smtClean="0"/>
              <a:t>Also</a:t>
            </a:r>
            <a:r>
              <a:rPr lang="it-IT" sz="1800" dirty="0" smtClean="0"/>
              <a:t> </a:t>
            </a:r>
            <a:r>
              <a:rPr lang="it-IT" sz="1800" dirty="0" smtClean="0">
                <a:sym typeface="Wingdings" pitchFamily="2" charset="2"/>
              </a:rPr>
              <a:t> </a:t>
            </a:r>
            <a:r>
              <a:rPr lang="it-IT" sz="1800" dirty="0" err="1" smtClean="0">
                <a:sym typeface="Wingdings" pitchFamily="2" charset="2"/>
              </a:rPr>
              <a:t>squarks</a:t>
            </a:r>
            <a:r>
              <a:rPr lang="it-IT" sz="1800" dirty="0" smtClean="0">
                <a:sym typeface="Wingdings" pitchFamily="2" charset="2"/>
              </a:rPr>
              <a:t> in RPV SUSY </a:t>
            </a:r>
            <a:r>
              <a:rPr lang="it-IT" sz="1800" i="1" dirty="0" smtClean="0">
                <a:sym typeface="Wingdings" pitchFamily="2" charset="2"/>
              </a:rPr>
              <a:t>(</a:t>
            </a:r>
            <a:r>
              <a:rPr lang="it-IT" sz="1800" i="1" dirty="0" err="1" smtClean="0">
                <a:sym typeface="Wingdings" pitchFamily="2" charset="2"/>
              </a:rPr>
              <a:t>see</a:t>
            </a:r>
            <a:r>
              <a:rPr lang="it-IT" sz="1800" i="1" dirty="0" smtClean="0">
                <a:sym typeface="Wingdings" pitchFamily="2" charset="2"/>
              </a:rPr>
              <a:t> </a:t>
            </a:r>
            <a:r>
              <a:rPr lang="it-IT" sz="1800" i="1" dirty="0" err="1" smtClean="0">
                <a:sym typeface="Wingdings" pitchFamily="2" charset="2"/>
              </a:rPr>
              <a:t>later</a:t>
            </a:r>
            <a:r>
              <a:rPr lang="it-IT" sz="1800" i="1" dirty="0" smtClean="0">
                <a:sym typeface="Wingdings" pitchFamily="2" charset="2"/>
              </a:rPr>
              <a:t>)</a:t>
            </a:r>
            <a:r>
              <a:rPr lang="it-IT" sz="1800" i="1" dirty="0" smtClean="0"/>
              <a:t>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5095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e 6"/>
          <p:cNvSpPr/>
          <p:nvPr/>
        </p:nvSpPr>
        <p:spPr>
          <a:xfrm>
            <a:off x="838200" y="5014913"/>
            <a:ext cx="304800" cy="319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838200" y="4583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endParaRPr 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1043307" cy="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5324475" y="4129087"/>
            <a:ext cx="29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In </a:t>
            </a:r>
            <a:r>
              <a:rPr lang="it-IT" dirty="0" err="1" smtClean="0">
                <a:solidFill>
                  <a:schemeClr val="accent1"/>
                </a:solidFill>
              </a:rPr>
              <a:t>narrow-width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  <a:r>
              <a:rPr lang="it-IT" dirty="0" err="1" smtClean="0">
                <a:solidFill>
                  <a:schemeClr val="accent1"/>
                </a:solidFill>
              </a:rPr>
              <a:t>approx</a:t>
            </a:r>
            <a:r>
              <a:rPr lang="it-IT" dirty="0" smtClean="0">
                <a:solidFill>
                  <a:schemeClr val="accent1"/>
                </a:solidFill>
              </a:rPr>
              <a:t>, </a:t>
            </a:r>
          </a:p>
          <a:p>
            <a:r>
              <a:rPr lang="it-IT" dirty="0" smtClean="0">
                <a:solidFill>
                  <a:schemeClr val="accent1"/>
                </a:solidFill>
              </a:rPr>
              <a:t>production cross </a:t>
            </a:r>
            <a:r>
              <a:rPr lang="it-IT" dirty="0" err="1" smtClean="0">
                <a:solidFill>
                  <a:schemeClr val="accent1"/>
                </a:solidFill>
              </a:rPr>
              <a:t>section</a:t>
            </a:r>
            <a:r>
              <a:rPr lang="it-IT" dirty="0" smtClean="0">
                <a:solidFill>
                  <a:schemeClr val="accent1"/>
                </a:solidFill>
              </a:rPr>
              <a:t> ~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LQ production </a:t>
            </a:r>
            <a:r>
              <a:rPr lang="it-IT" dirty="0" err="1" smtClean="0"/>
              <a:t>at</a:t>
            </a:r>
            <a:r>
              <a:rPr lang="it-IT" dirty="0" smtClean="0"/>
              <a:t> LHC ad </a:t>
            </a:r>
            <a:r>
              <a:rPr lang="it-IT" dirty="0" err="1" smtClean="0"/>
              <a:t>LHeC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At LHC, </a:t>
            </a:r>
            <a:r>
              <a:rPr lang="it-IT" sz="2400" dirty="0" err="1" smtClean="0"/>
              <a:t>mostly</a:t>
            </a:r>
            <a:r>
              <a:rPr lang="it-IT" sz="2400" dirty="0" smtClean="0"/>
              <a:t> </a:t>
            </a:r>
            <a:r>
              <a:rPr lang="it-IT" sz="2400" dirty="0" err="1" smtClean="0"/>
              <a:t>pair</a:t>
            </a:r>
            <a:r>
              <a:rPr lang="it-IT" sz="2400" dirty="0" smtClean="0"/>
              <a:t> production (from gg or </a:t>
            </a:r>
            <a:r>
              <a:rPr lang="it-IT" sz="2400" dirty="0" err="1" smtClean="0"/>
              <a:t>qq</a:t>
            </a:r>
            <a:r>
              <a:rPr lang="it-IT" sz="2400" dirty="0" smtClean="0"/>
              <a:t>)</a:t>
            </a:r>
          </a:p>
          <a:p>
            <a:pPr lvl="1"/>
            <a:r>
              <a:rPr lang="it-IT" sz="2000" dirty="0" smtClean="0"/>
              <a:t> </a:t>
            </a:r>
            <a:r>
              <a:rPr lang="it-IT" sz="2000" dirty="0" err="1" smtClean="0"/>
              <a:t>if</a:t>
            </a:r>
            <a:r>
              <a:rPr lang="it-IT" sz="2000" dirty="0" smtClean="0"/>
              <a:t> </a:t>
            </a:r>
            <a:r>
              <a:rPr lang="it-IT" sz="2000" dirty="0" smtClean="0">
                <a:latin typeface="Symbol" pitchFamily="18" charset="2"/>
              </a:rPr>
              <a:t>l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too</a:t>
            </a:r>
            <a:r>
              <a:rPr lang="it-IT" sz="2000" dirty="0" smtClean="0"/>
              <a:t> strong (0.3 or </a:t>
            </a:r>
            <a:r>
              <a:rPr lang="it-IT" sz="2000" dirty="0" err="1" smtClean="0"/>
              <a:t>lower</a:t>
            </a:r>
            <a:r>
              <a:rPr lang="it-IT" sz="2000" dirty="0" smtClean="0"/>
              <a:t>), cross </a:t>
            </a:r>
            <a:r>
              <a:rPr lang="it-IT" sz="2000" dirty="0" err="1" smtClean="0"/>
              <a:t>section</a:t>
            </a:r>
            <a:r>
              <a:rPr lang="it-IT" sz="2000" dirty="0" smtClean="0"/>
              <a:t> </a:t>
            </a:r>
            <a:r>
              <a:rPr lang="it-IT" sz="2000" dirty="0" err="1" smtClean="0"/>
              <a:t>independent</a:t>
            </a:r>
            <a:r>
              <a:rPr lang="it-IT" sz="2000" dirty="0" smtClean="0"/>
              <a:t> on </a:t>
            </a:r>
            <a:r>
              <a:rPr lang="it-IT" sz="2000" dirty="0" smtClean="0">
                <a:latin typeface="Symbol" pitchFamily="18" charset="2"/>
              </a:rPr>
              <a:t>l</a:t>
            </a:r>
          </a:p>
          <a:p>
            <a:pPr lvl="1"/>
            <a:r>
              <a:rPr lang="it-IT" sz="2000" dirty="0" err="1" smtClean="0">
                <a:latin typeface="+mn-lt"/>
              </a:rPr>
              <a:t>Exclude</a:t>
            </a:r>
            <a:r>
              <a:rPr lang="it-IT" sz="2000" dirty="0" smtClean="0">
                <a:latin typeface="+mn-lt"/>
              </a:rPr>
              <a:t> up to 900 </a:t>
            </a:r>
            <a:r>
              <a:rPr lang="it-IT" sz="2000" dirty="0" err="1" smtClean="0">
                <a:latin typeface="+mn-lt"/>
              </a:rPr>
              <a:t>GeV</a:t>
            </a:r>
            <a:r>
              <a:rPr lang="it-IT" sz="2000" dirty="0" smtClean="0">
                <a:latin typeface="+mn-lt"/>
              </a:rPr>
              <a:t> for 1° generation </a:t>
            </a:r>
          </a:p>
          <a:p>
            <a:pPr lvl="1"/>
            <a:r>
              <a:rPr lang="it-IT" sz="2000" dirty="0" err="1" smtClean="0">
                <a:latin typeface="+mn-lt"/>
              </a:rPr>
              <a:t>Expect</a:t>
            </a:r>
            <a:r>
              <a:rPr lang="it-IT" sz="2000" dirty="0" smtClean="0">
                <a:latin typeface="+mn-lt"/>
              </a:rPr>
              <a:t> to </a:t>
            </a:r>
            <a:r>
              <a:rPr lang="it-IT" sz="2000" dirty="0" err="1" smtClean="0">
                <a:latin typeface="+mn-lt"/>
              </a:rPr>
              <a:t>exclude</a:t>
            </a:r>
            <a:r>
              <a:rPr lang="it-IT" sz="2000" dirty="0" smtClean="0">
                <a:latin typeface="+mn-lt"/>
              </a:rPr>
              <a:t> up to 1.2 (1.5) </a:t>
            </a:r>
            <a:r>
              <a:rPr lang="it-IT" sz="2000" dirty="0" err="1" smtClean="0">
                <a:latin typeface="+mn-lt"/>
              </a:rPr>
              <a:t>TeV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 err="1" smtClean="0">
                <a:latin typeface="+mn-lt"/>
              </a:rPr>
              <a:t>at</a:t>
            </a:r>
            <a:r>
              <a:rPr lang="it-IT" sz="2000" dirty="0" smtClean="0">
                <a:latin typeface="+mn-lt"/>
              </a:rPr>
              <a:t> 14 </a:t>
            </a:r>
            <a:r>
              <a:rPr lang="it-IT" sz="2000" dirty="0" err="1" smtClean="0">
                <a:latin typeface="+mn-lt"/>
              </a:rPr>
              <a:t>TeV</a:t>
            </a:r>
            <a:r>
              <a:rPr lang="it-IT" sz="2000" dirty="0" smtClean="0">
                <a:latin typeface="+mn-lt"/>
              </a:rPr>
              <a:t> 300 fb</a:t>
            </a:r>
            <a:r>
              <a:rPr lang="it-IT" sz="2000" baseline="30000" dirty="0" smtClean="0">
                <a:latin typeface="+mn-lt"/>
              </a:rPr>
              <a:t>-1</a:t>
            </a:r>
            <a:r>
              <a:rPr lang="it-IT" sz="2000" dirty="0" smtClean="0">
                <a:latin typeface="+mn-lt"/>
              </a:rPr>
              <a:t>  for scalar (</a:t>
            </a:r>
            <a:r>
              <a:rPr lang="it-IT" sz="2000" dirty="0" err="1" smtClean="0">
                <a:latin typeface="+mn-lt"/>
              </a:rPr>
              <a:t>vector</a:t>
            </a:r>
            <a:r>
              <a:rPr lang="it-IT" sz="2000" dirty="0" smtClean="0">
                <a:latin typeface="+mn-lt"/>
              </a:rPr>
              <a:t>)-LQ </a:t>
            </a:r>
            <a:endParaRPr lang="en-US" sz="2000" dirty="0">
              <a:latin typeface="+mn-lt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368440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10114"/>
            <a:ext cx="4248150" cy="399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LQ production </a:t>
            </a:r>
            <a:r>
              <a:rPr lang="it-IT" dirty="0" err="1"/>
              <a:t>at</a:t>
            </a:r>
            <a:r>
              <a:rPr lang="it-IT" dirty="0"/>
              <a:t> LHC </a:t>
            </a:r>
            <a:r>
              <a:rPr lang="it-IT" dirty="0" smtClean="0"/>
              <a:t>and </a:t>
            </a:r>
            <a:r>
              <a:rPr lang="it-IT" dirty="0" err="1"/>
              <a:t>LHeC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At </a:t>
            </a:r>
            <a:r>
              <a:rPr lang="it-IT" dirty="0" err="1" smtClean="0"/>
              <a:t>LHeC</a:t>
            </a:r>
            <a:r>
              <a:rPr lang="it-IT" dirty="0" smtClean="0"/>
              <a:t>, single </a:t>
            </a:r>
            <a:r>
              <a:rPr lang="it-IT" dirty="0" err="1" smtClean="0"/>
              <a:t>particle</a:t>
            </a:r>
            <a:r>
              <a:rPr lang="it-IT" dirty="0" smtClean="0"/>
              <a:t> production</a:t>
            </a:r>
          </a:p>
          <a:p>
            <a:pPr lvl="1"/>
            <a:r>
              <a:rPr lang="it-IT" dirty="0" smtClean="0"/>
              <a:t>Probe LQ up to </a:t>
            </a:r>
            <a:r>
              <a:rPr lang="it-IT" dirty="0" err="1" smtClean="0"/>
              <a:t>TeV</a:t>
            </a:r>
            <a:r>
              <a:rPr lang="it-IT" dirty="0" smtClean="0"/>
              <a:t> scale </a:t>
            </a:r>
          </a:p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127448" cy="402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39542"/>
            <a:ext cx="4343400" cy="392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49" y="1371600"/>
            <a:ext cx="857251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4800600" y="3581400"/>
            <a:ext cx="25146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592118" y="320040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LQ </a:t>
            </a:r>
            <a:r>
              <a:rPr lang="it-IT" dirty="0" err="1" smtClean="0"/>
              <a:t>properties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515350" cy="5318760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If</a:t>
            </a:r>
            <a:r>
              <a:rPr lang="it-IT" sz="2400" dirty="0" smtClean="0"/>
              <a:t> LQ </a:t>
            </a:r>
            <a:r>
              <a:rPr lang="it-IT" sz="2400" dirty="0" err="1" smtClean="0"/>
              <a:t>observed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LHC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000" dirty="0" smtClean="0"/>
              <a:t>At </a:t>
            </a:r>
            <a:r>
              <a:rPr lang="it-IT" sz="2000" dirty="0" err="1" smtClean="0"/>
              <a:t>LHeC</a:t>
            </a:r>
            <a:r>
              <a:rPr lang="it-IT" sz="2000" dirty="0" smtClean="0"/>
              <a:t> can </a:t>
            </a:r>
            <a:r>
              <a:rPr lang="it-IT" sz="2000" dirty="0" err="1" smtClean="0"/>
              <a:t>measure</a:t>
            </a:r>
            <a:r>
              <a:rPr lang="it-IT" sz="2000" dirty="0" smtClean="0"/>
              <a:t> </a:t>
            </a:r>
            <a:r>
              <a:rPr lang="it-IT" sz="2000" dirty="0" err="1" smtClean="0"/>
              <a:t>fermion</a:t>
            </a:r>
            <a:r>
              <a:rPr lang="it-IT" sz="2000" dirty="0" smtClean="0"/>
              <a:t> </a:t>
            </a:r>
            <a:r>
              <a:rPr lang="it-IT" sz="2000" dirty="0" err="1" smtClean="0"/>
              <a:t>number</a:t>
            </a:r>
            <a:r>
              <a:rPr lang="it-IT" sz="2000" dirty="0" smtClean="0"/>
              <a:t>, </a:t>
            </a:r>
            <a:r>
              <a:rPr lang="it-IT" sz="2000" dirty="0" err="1" smtClean="0"/>
              <a:t>flavor</a:t>
            </a:r>
            <a:r>
              <a:rPr lang="it-IT" sz="2000" dirty="0" smtClean="0"/>
              <a:t> </a:t>
            </a:r>
            <a:r>
              <a:rPr lang="it-IT" sz="2000" dirty="0" err="1" smtClean="0"/>
              <a:t>structure</a:t>
            </a:r>
            <a:r>
              <a:rPr lang="it-IT" sz="2000" dirty="0" smtClean="0"/>
              <a:t>, </a:t>
            </a:r>
            <a:r>
              <a:rPr lang="it-IT" sz="2000" dirty="0" err="1" smtClean="0"/>
              <a:t>chiral</a:t>
            </a:r>
            <a:r>
              <a:rPr lang="it-IT" sz="2000" dirty="0" smtClean="0"/>
              <a:t> </a:t>
            </a:r>
            <a:r>
              <a:rPr lang="it-IT" sz="2000" dirty="0" err="1" smtClean="0"/>
              <a:t>structure</a:t>
            </a:r>
            <a:r>
              <a:rPr lang="it-IT" sz="2000" dirty="0" smtClean="0"/>
              <a:t> (from </a:t>
            </a:r>
            <a:r>
              <a:rPr lang="it-IT" sz="2000" dirty="0" err="1" smtClean="0"/>
              <a:t>polarization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beam</a:t>
            </a:r>
            <a:r>
              <a:rPr lang="it-IT" sz="2000" dirty="0" smtClean="0"/>
              <a:t>)</a:t>
            </a:r>
          </a:p>
          <a:p>
            <a:pPr lvl="1"/>
            <a:r>
              <a:rPr lang="it-IT" sz="2000" dirty="0" smtClean="0"/>
              <a:t>Ex.: </a:t>
            </a:r>
            <a:r>
              <a:rPr lang="it-IT" sz="2000" dirty="0" err="1" smtClean="0"/>
              <a:t>Fermion</a:t>
            </a:r>
            <a:r>
              <a:rPr lang="it-IT" sz="2000" dirty="0" smtClean="0"/>
              <a:t> </a:t>
            </a:r>
            <a:r>
              <a:rPr lang="it-IT" sz="2000" dirty="0" err="1" smtClean="0"/>
              <a:t>number</a:t>
            </a:r>
            <a:r>
              <a:rPr lang="it-IT" sz="2000" dirty="0" smtClean="0"/>
              <a:t>: </a:t>
            </a:r>
          </a:p>
          <a:p>
            <a:pPr lvl="1"/>
            <a:endParaRPr lang="it-IT" sz="2000" dirty="0"/>
          </a:p>
          <a:p>
            <a:pPr lvl="1"/>
            <a:endParaRPr lang="it-IT" sz="2000" dirty="0" smtClean="0"/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 </a:t>
            </a:r>
            <a:endParaRPr lang="en-US" sz="2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2" y="3052836"/>
            <a:ext cx="3679628" cy="35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3657600" cy="8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362200"/>
            <a:ext cx="24288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4196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9" y="1905000"/>
            <a:ext cx="857251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04800" y="1905000"/>
            <a:ext cx="3539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Parton</a:t>
            </a:r>
            <a:r>
              <a:rPr lang="it-IT" sz="1400" dirty="0" smtClean="0"/>
              <a:t> </a:t>
            </a:r>
            <a:r>
              <a:rPr lang="it-IT" sz="1400" dirty="0" err="1" smtClean="0"/>
              <a:t>density</a:t>
            </a:r>
            <a:r>
              <a:rPr lang="it-IT" sz="1400" dirty="0" smtClean="0"/>
              <a:t> </a:t>
            </a:r>
            <a:r>
              <a:rPr lang="it-IT" sz="1400" dirty="0" err="1" smtClean="0"/>
              <a:t>u,d</a:t>
            </a:r>
            <a:r>
              <a:rPr lang="it-IT" sz="1400" dirty="0" smtClean="0"/>
              <a:t> &gt;&gt; </a:t>
            </a:r>
            <a:r>
              <a:rPr lang="it-IT" sz="1400" dirty="0" err="1" smtClean="0"/>
              <a:t>ubar,dbar</a:t>
            </a:r>
            <a:r>
              <a:rPr lang="it-IT" sz="1400" dirty="0" smtClean="0"/>
              <a:t> </a:t>
            </a:r>
            <a:r>
              <a:rPr lang="it-IT" sz="1400" dirty="0" smtClean="0">
                <a:sym typeface="Wingdings" pitchFamily="2" charset="2"/>
              </a:rPr>
              <a:t></a:t>
            </a:r>
            <a:endParaRPr lang="it-IT" sz="1400" dirty="0" smtClean="0"/>
          </a:p>
          <a:p>
            <a:r>
              <a:rPr lang="it-IT" sz="1400" dirty="0">
                <a:latin typeface="Symbol" pitchFamily="18" charset="2"/>
              </a:rPr>
              <a:t>s</a:t>
            </a:r>
            <a:r>
              <a:rPr lang="it-IT" sz="1400" dirty="0" smtClean="0"/>
              <a:t>(F=0) </a:t>
            </a:r>
            <a:r>
              <a:rPr lang="it-IT" sz="1400" dirty="0" err="1" smtClean="0"/>
              <a:t>larger</a:t>
            </a:r>
            <a:r>
              <a:rPr lang="it-IT" sz="1400" dirty="0" smtClean="0"/>
              <a:t> in </a:t>
            </a:r>
            <a:r>
              <a:rPr lang="it-IT" sz="1400" dirty="0" err="1" smtClean="0"/>
              <a:t>e+p</a:t>
            </a:r>
            <a:r>
              <a:rPr lang="it-IT" sz="1400" dirty="0" smtClean="0"/>
              <a:t>, </a:t>
            </a:r>
            <a:r>
              <a:rPr lang="it-IT" sz="1400" dirty="0" smtClean="0">
                <a:latin typeface="Symbol" pitchFamily="18" charset="2"/>
              </a:rPr>
              <a:t>s</a:t>
            </a:r>
            <a:r>
              <a:rPr lang="it-IT" sz="1400" dirty="0" smtClean="0"/>
              <a:t>(F=2) </a:t>
            </a:r>
            <a:r>
              <a:rPr lang="it-IT" sz="1400" dirty="0" err="1" smtClean="0"/>
              <a:t>larger</a:t>
            </a:r>
            <a:r>
              <a:rPr lang="it-IT" sz="1400" dirty="0" smtClean="0"/>
              <a:t> in e-p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67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R-parity violating SUSY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92240"/>
            <a:ext cx="2743200" cy="365760"/>
          </a:xfrm>
        </p:spPr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492240"/>
            <a:ext cx="4422648" cy="365760"/>
          </a:xfrm>
        </p:spPr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743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62550" y="2162175"/>
            <a:ext cx="2590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i="1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i="1" dirty="0" smtClean="0">
                <a:solidFill>
                  <a:srgbClr val="002060"/>
                </a:solidFill>
              </a:rPr>
              <a:t>If not conserved (RPV)</a:t>
            </a:r>
            <a:r>
              <a:rPr lang="en-US" i="1" dirty="0" smtClean="0">
                <a:solidFill>
                  <a:srgbClr val="002060"/>
                </a:solidFill>
                <a:sym typeface="Wingdings" pitchFamily="2" charset="2"/>
              </a:rPr>
              <a:t> different terms, couplings constraint by proton decay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202668"/>
            <a:ext cx="706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Plethora </a:t>
            </a:r>
            <a:r>
              <a:rPr lang="en-US" dirty="0" smtClean="0"/>
              <a:t>of new couplings, only partially constraints (m/100 </a:t>
            </a:r>
            <a:r>
              <a:rPr lang="en-US" dirty="0" err="1" smtClean="0"/>
              <a:t>GeV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352550" y="25908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33750" y="25908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57350" y="3429000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71750" y="3352800"/>
            <a:ext cx="9144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3897868"/>
            <a:ext cx="394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L =1, 9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couplings, 27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’ couplings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89743"/>
            <a:ext cx="6319838" cy="127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457200" y="757535"/>
            <a:ext cx="861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Squarks</a:t>
            </a:r>
            <a:r>
              <a:rPr lang="it-IT" sz="2400" dirty="0" smtClean="0"/>
              <a:t> in RPV </a:t>
            </a:r>
            <a:r>
              <a:rPr lang="it-IT" sz="2400" dirty="0" err="1" smtClean="0"/>
              <a:t>models</a:t>
            </a:r>
            <a:r>
              <a:rPr lang="it-IT" sz="2400" dirty="0" smtClean="0"/>
              <a:t> </a:t>
            </a:r>
            <a:r>
              <a:rPr lang="it-IT" sz="2400" dirty="0" err="1" smtClean="0"/>
              <a:t>could</a:t>
            </a:r>
            <a:r>
              <a:rPr lang="it-IT" sz="2400" dirty="0" smtClean="0"/>
              <a:t> be an </a:t>
            </a:r>
            <a:r>
              <a:rPr lang="it-IT" sz="2400" dirty="0" err="1" smtClean="0"/>
              <a:t>example</a:t>
            </a:r>
            <a:r>
              <a:rPr lang="it-IT" sz="2400" dirty="0" smtClean="0"/>
              <a:t> of ‘</a:t>
            </a:r>
            <a:r>
              <a:rPr lang="it-IT" sz="2400" dirty="0" err="1" smtClean="0"/>
              <a:t>Leptoquarks</a:t>
            </a:r>
            <a:r>
              <a:rPr lang="it-IT" sz="2400" dirty="0" smtClean="0"/>
              <a:t>’</a:t>
            </a:r>
            <a:endParaRPr lang="en-US" sz="2400" b="1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457200" y="1219200"/>
            <a:ext cx="8153400" cy="5794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65000"/>
              <a:buFont typeface="Wingdings" pitchFamily="2" charset="2"/>
              <a:buChar char="n"/>
            </a:pPr>
            <a:r>
              <a:rPr lang="en-US" dirty="0" smtClean="0"/>
              <a:t>R-parity = (-1)</a:t>
            </a:r>
            <a:r>
              <a:rPr lang="en-US" baseline="30000" dirty="0" smtClean="0"/>
              <a:t>3(B-L)+</a:t>
            </a:r>
            <a:r>
              <a:rPr lang="en-US" baseline="30000" dirty="0" smtClean="0"/>
              <a:t>2s</a:t>
            </a:r>
            <a:r>
              <a:rPr lang="en-US" dirty="0" smtClean="0"/>
              <a:t> 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R </a:t>
            </a:r>
            <a:r>
              <a:rPr lang="en-US" sz="1600" dirty="0" smtClean="0">
                <a:solidFill>
                  <a:schemeClr val="tx1"/>
                </a:solidFill>
              </a:rPr>
              <a:t>= 1 for SM </a:t>
            </a:r>
            <a:r>
              <a:rPr lang="en-US" sz="1600" dirty="0" smtClean="0">
                <a:solidFill>
                  <a:schemeClr val="tx1"/>
                </a:solidFill>
              </a:rPr>
              <a:t>particles, -1 for MSSM partners)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0" y="4876800"/>
            <a:ext cx="19050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 err="1" smtClean="0"/>
              <a:t>Various</a:t>
            </a:r>
            <a:r>
              <a:rPr lang="it-IT" sz="1800" i="1" dirty="0"/>
              <a:t> </a:t>
            </a:r>
            <a:r>
              <a:rPr lang="it-IT" sz="1800" i="1" dirty="0" err="1" smtClean="0"/>
              <a:t>constraints</a:t>
            </a:r>
            <a:r>
              <a:rPr lang="it-IT" sz="1800" i="1" dirty="0" smtClean="0"/>
              <a:t> on RPV </a:t>
            </a:r>
            <a:r>
              <a:rPr lang="it-IT" sz="1800" i="1" dirty="0" err="1" smtClean="0"/>
              <a:t>scenarios</a:t>
            </a:r>
            <a:r>
              <a:rPr lang="it-IT" sz="1800" i="1" dirty="0" smtClean="0"/>
              <a:t> </a:t>
            </a:r>
            <a:endParaRPr lang="en-US" sz="1800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2" descr="https://twiki.cern.ch/twiki/pub/AtlasPublic/CombinedSummaryPlots/AtlasSearches_susy_mar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011"/>
            <a:ext cx="6926179" cy="6552842"/>
          </a:xfrm>
          <a:prstGeom prst="rect">
            <a:avLst/>
          </a:prstGeom>
          <a:noFill/>
        </p:spPr>
      </p:pic>
      <p:sp>
        <p:nvSpPr>
          <p:cNvPr id="8" name="Parentesi graffa aperta 7"/>
          <p:cNvSpPr/>
          <p:nvPr/>
        </p:nvSpPr>
        <p:spPr>
          <a:xfrm>
            <a:off x="1825752" y="4419600"/>
            <a:ext cx="384048" cy="1447800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SUSY and RPV scenarios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3581400" cy="5318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Still, several final states to explore:</a:t>
            </a:r>
          </a:p>
          <a:p>
            <a:pPr lvl="1"/>
            <a:r>
              <a:rPr lang="en-US" sz="1800" dirty="0" smtClean="0"/>
              <a:t>LSP no longer stable </a:t>
            </a:r>
          </a:p>
          <a:p>
            <a:pPr lvl="1"/>
            <a:r>
              <a:rPr lang="en-US" sz="1800" dirty="0" smtClean="0"/>
              <a:t>Can be something like </a:t>
            </a:r>
          </a:p>
          <a:p>
            <a:pPr lvl="1">
              <a:buNone/>
            </a:pPr>
            <a:r>
              <a:rPr lang="en-US" sz="1800" dirty="0" smtClean="0"/>
              <a:t>&gt; 700 possibilities + bilinear </a:t>
            </a:r>
          </a:p>
          <a:p>
            <a:pPr lvl="1">
              <a:buNone/>
            </a:pPr>
            <a:r>
              <a:rPr lang="en-US" sz="1800" dirty="0" smtClean="0"/>
              <a:t>   couplings!  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2311627" cy="1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148" y="1219200"/>
            <a:ext cx="55758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438525"/>
            <a:ext cx="19431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892542"/>
            <a:ext cx="2057400" cy="14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724400"/>
            <a:ext cx="2209800" cy="153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715000" y="3849469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Result: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- RPV SUSY </a:t>
            </a:r>
            <a:r>
              <a:rPr lang="en-US" dirty="0" smtClean="0">
                <a:solidFill>
                  <a:srgbClr val="FF0000"/>
                </a:solidFill>
              </a:rPr>
              <a:t>under-constrained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although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several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searches</a:t>
            </a:r>
            <a:r>
              <a:rPr lang="it-IT" dirty="0" smtClean="0">
                <a:solidFill>
                  <a:srgbClr val="FF0000"/>
                </a:solidFill>
              </a:rPr>
              <a:t> in progress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- limits depend on couplings assumptions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SUSY @ </a:t>
            </a:r>
            <a:r>
              <a:rPr lang="en-US" dirty="0" err="1" smtClean="0"/>
              <a:t>LHeC</a:t>
            </a:r>
            <a:r>
              <a:rPr lang="en-US" dirty="0" smtClean="0"/>
              <a:t>: RPV scenarios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382000" cy="5318760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For </a:t>
            </a:r>
            <a:r>
              <a:rPr lang="en-US" sz="1800" dirty="0" err="1" smtClean="0"/>
              <a:t>squark</a:t>
            </a:r>
            <a:r>
              <a:rPr lang="en-US" sz="1800" dirty="0" smtClean="0"/>
              <a:t> production: </a:t>
            </a:r>
          </a:p>
          <a:p>
            <a:pPr lvl="1"/>
            <a:r>
              <a:rPr lang="en-US" sz="1600" dirty="0" smtClean="0">
                <a:latin typeface="Symbol" pitchFamily="18" charset="2"/>
              </a:rPr>
              <a:t>l</a:t>
            </a:r>
            <a:r>
              <a:rPr lang="en-US" sz="1600" dirty="0" smtClean="0"/>
              <a:t>’ couplings  relevant in e-p production</a:t>
            </a:r>
            <a:endParaRPr lang="en-US" sz="1800" dirty="0" smtClean="0"/>
          </a:p>
          <a:p>
            <a:r>
              <a:rPr lang="en-US" sz="1800" dirty="0" smtClean="0"/>
              <a:t>Decays: direct or via cascade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r>
              <a:rPr lang="en-US" sz="1600" dirty="0" smtClean="0"/>
              <a:t>Current limits up to HERA mass-bound</a:t>
            </a:r>
          </a:p>
          <a:p>
            <a:pPr lvl="2"/>
            <a:r>
              <a:rPr lang="en-US" sz="1400" dirty="0" smtClean="0"/>
              <a:t>Strong </a:t>
            </a:r>
            <a:r>
              <a:rPr lang="en-US" sz="1400" dirty="0" err="1" smtClean="0"/>
              <a:t>lepto</a:t>
            </a:r>
            <a:r>
              <a:rPr lang="en-US" sz="1400" dirty="0" smtClean="0"/>
              <a:t>-quark constraints from LHC </a:t>
            </a:r>
          </a:p>
          <a:p>
            <a:pPr lvl="2">
              <a:buNone/>
            </a:pPr>
            <a:r>
              <a:rPr lang="en-US" sz="1400" dirty="0" smtClean="0"/>
              <a:t>    to be taken into account if RPV~100%</a:t>
            </a:r>
          </a:p>
          <a:p>
            <a:pPr lvl="2"/>
            <a:r>
              <a:rPr lang="en-US" sz="1400" dirty="0" smtClean="0"/>
              <a:t>Cascade decays (via RPC vertex) lead to more </a:t>
            </a:r>
          </a:p>
          <a:p>
            <a:pPr lvl="2">
              <a:buNone/>
            </a:pPr>
            <a:r>
              <a:rPr lang="en-US" sz="1400" dirty="0" smtClean="0"/>
              <a:t>    complex and under-constrained signatures </a:t>
            </a:r>
          </a:p>
          <a:p>
            <a:pPr lvl="1"/>
            <a:r>
              <a:rPr lang="en-US" sz="1600" dirty="0" smtClean="0"/>
              <a:t>Reach up to 1 </a:t>
            </a:r>
            <a:r>
              <a:rPr lang="en-US" sz="1600" dirty="0" err="1" smtClean="0"/>
              <a:t>TeV</a:t>
            </a:r>
            <a:r>
              <a:rPr lang="en-US" sz="1600" dirty="0" smtClean="0"/>
              <a:t> with </a:t>
            </a:r>
            <a:r>
              <a:rPr lang="en-US" sz="1600" dirty="0" err="1" smtClean="0"/>
              <a:t>LHeC</a:t>
            </a:r>
            <a:r>
              <a:rPr lang="en-US" sz="1600" dirty="0" smtClean="0"/>
              <a:t>  </a:t>
            </a:r>
          </a:p>
          <a:p>
            <a:pPr lvl="2"/>
            <a:r>
              <a:rPr lang="en-US" sz="1400" dirty="0" smtClean="0"/>
              <a:t>Feasibility of these searches will depend </a:t>
            </a:r>
          </a:p>
          <a:p>
            <a:pPr lvl="2">
              <a:buNone/>
            </a:pPr>
            <a:r>
              <a:rPr lang="en-US" sz="1400" dirty="0" smtClean="0"/>
              <a:t>    on LHC findings (useful in case of evidence </a:t>
            </a:r>
            <a:r>
              <a:rPr lang="en-US" sz="1400" dirty="0" smtClean="0">
                <a:sym typeface="Wingdings" pitchFamily="2" charset="2"/>
              </a:rPr>
              <a:t>)</a:t>
            </a:r>
            <a:endParaRPr lang="en-US" sz="1400" dirty="0" smtClean="0"/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838200"/>
            <a:ext cx="4429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352800" cy="9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93951"/>
            <a:ext cx="2057400" cy="124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505200"/>
            <a:ext cx="35718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9225" y="2952396"/>
            <a:ext cx="3762375" cy="6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2590800"/>
            <a:ext cx="2205037" cy="13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07497" y="2609833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2060"/>
                </a:solidFill>
              </a:rPr>
              <a:t>LQ-like</a:t>
            </a:r>
            <a:endParaRPr lang="en-US" sz="1600" i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1330049" y="2948387"/>
            <a:ext cx="41551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Searching for new physics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DDA-C396-1F4E-A4F0-C1120273A8A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4953000"/>
            <a:ext cx="2514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chemeClr val="accent2">
                    <a:lumMod val="75000"/>
                  </a:schemeClr>
                </a:solidFill>
              </a:rPr>
              <a:t>Supersymmetry</a:t>
            </a:r>
            <a:endParaRPr lang="en-US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7400" y="497254"/>
            <a:ext cx="259536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Extra Dimensions</a:t>
            </a:r>
            <a:endParaRPr lang="en-US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1" y="914400"/>
            <a:ext cx="46482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Large, warped, or universal extra dimensions</a:t>
            </a:r>
          </a:p>
          <a:p>
            <a:pPr marL="177800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Might provide: </a:t>
            </a:r>
          </a:p>
          <a:p>
            <a:pPr marL="635000" lvl="1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Dark Matter candidate</a:t>
            </a:r>
          </a:p>
          <a:p>
            <a:pPr marL="635000" lvl="1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Solution to Hierarchy problem</a:t>
            </a:r>
          </a:p>
          <a:p>
            <a:pPr marL="635000" lvl="1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Unification of forces</a:t>
            </a:r>
          </a:p>
          <a:p>
            <a:pPr marL="177800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Searches for new heavy particles, black holes..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3200400"/>
            <a:ext cx="44958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Strong EW symmetry breaking</a:t>
            </a:r>
            <a:endParaRPr lang="en-US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8200" y="3657600"/>
            <a:ext cx="4343400" cy="2800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Modern variants of Technicolor </a:t>
            </a:r>
          </a:p>
          <a:p>
            <a:pPr marL="177800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Might provide: </a:t>
            </a:r>
          </a:p>
          <a:p>
            <a:pPr marL="635000" lvl="1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Dark Matter</a:t>
            </a:r>
          </a:p>
          <a:p>
            <a:pPr marL="635000" lvl="1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Hierarchy problem</a:t>
            </a:r>
          </a:p>
          <a:p>
            <a:pPr marL="177800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Possibly search for composite Higgs, new heavy vector bosons (Z’, W’…), 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generation of quarks </a:t>
            </a:r>
            <a:endParaRPr lang="en-US" dirty="0" smtClean="0">
              <a:solidFill>
                <a:schemeClr val="tx2"/>
              </a:solidFill>
            </a:endParaRPr>
          </a:p>
          <a:p>
            <a:pPr marL="177800" indent="-177800">
              <a:buSzPct val="40000"/>
              <a:buFont typeface="Wingdings" charset="2"/>
              <a:buChar char=""/>
            </a:pPr>
            <a:endParaRPr lang="en-US" sz="1000" dirty="0" smtClean="0">
              <a:solidFill>
                <a:schemeClr val="tx2"/>
              </a:solidFill>
            </a:endParaRPr>
          </a:p>
          <a:p>
            <a:pPr>
              <a:buSzPct val="40000"/>
            </a:pPr>
            <a:r>
              <a:rPr lang="it-IT" sz="2000" dirty="0" smtClean="0">
                <a:solidFill>
                  <a:schemeClr val="accent1"/>
                </a:solidFill>
              </a:rPr>
              <a:t>Composite (SUSY) </a:t>
            </a:r>
            <a:r>
              <a:rPr lang="it-IT" sz="2000" dirty="0" err="1" smtClean="0">
                <a:solidFill>
                  <a:schemeClr val="accent1"/>
                </a:solidFill>
              </a:rPr>
              <a:t>theories</a:t>
            </a:r>
            <a:r>
              <a:rPr lang="it-IT" sz="2000" dirty="0" smtClean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SzPct val="40000"/>
              <a:buFont typeface="Arial" pitchFamily="34" charset="0"/>
              <a:buChar char="•"/>
            </a:pPr>
            <a:r>
              <a:rPr lang="it-IT" dirty="0" smtClean="0"/>
              <a:t>Composite </a:t>
            </a:r>
            <a:r>
              <a:rPr lang="it-IT" dirty="0" err="1" smtClean="0"/>
              <a:t>Higgs</a:t>
            </a:r>
            <a:r>
              <a:rPr lang="it-IT" dirty="0"/>
              <a:t> </a:t>
            </a:r>
            <a:r>
              <a:rPr lang="it-IT" dirty="0" smtClean="0"/>
              <a:t>and top  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-48599" y="5334000"/>
            <a:ext cx="462059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Introduce heavy </a:t>
            </a:r>
            <a:r>
              <a:rPr lang="en-US" dirty="0" err="1" smtClean="0">
                <a:solidFill>
                  <a:schemeClr val="tx2"/>
                </a:solidFill>
              </a:rPr>
              <a:t>superpartners</a:t>
            </a:r>
            <a:r>
              <a:rPr lang="en-US" dirty="0" smtClean="0">
                <a:solidFill>
                  <a:schemeClr val="tx2"/>
                </a:solidFill>
              </a:rPr>
              <a:t>, scalar particles, light neutral Higgs</a:t>
            </a:r>
          </a:p>
          <a:p>
            <a:pPr marL="177800" indent="-177800">
              <a:buSzPct val="40000"/>
              <a:buFont typeface="Wingdings" charset="2"/>
              <a:buChar char=""/>
            </a:pPr>
            <a:r>
              <a:rPr lang="en-US" dirty="0" smtClean="0">
                <a:solidFill>
                  <a:schemeClr val="tx2"/>
                </a:solidFill>
              </a:rPr>
              <a:t>More than100 parameters even in MSSM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70013"/>
            <a:ext cx="2514600" cy="22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52399" y="780871"/>
            <a:ext cx="4343401" cy="86177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Standard Model: </a:t>
            </a:r>
            <a:r>
              <a:rPr lang="en-US" sz="1600" dirty="0" smtClean="0">
                <a:cs typeface="Arial" charset="0"/>
              </a:rPr>
              <a:t>remarkably successful description of known phenomena, </a:t>
            </a:r>
            <a:r>
              <a:rPr lang="en-US" sz="1600" b="1" dirty="0" smtClean="0">
                <a:cs typeface="Arial" charset="0"/>
              </a:rPr>
              <a:t>but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smtClean="0"/>
              <a:t>requires new physics at the </a:t>
            </a:r>
            <a:r>
              <a:rPr lang="en-US" sz="1600" dirty="0" smtClean="0"/>
              <a:t>(multi)</a:t>
            </a:r>
            <a:r>
              <a:rPr lang="en-US" sz="1600" dirty="0" err="1" smtClean="0"/>
              <a:t>TeV</a:t>
            </a:r>
            <a:r>
              <a:rPr lang="en-US" sz="1600" dirty="0" smtClean="0"/>
              <a:t> </a:t>
            </a:r>
            <a:r>
              <a:rPr lang="en-US" sz="1600" dirty="0" smtClean="0"/>
              <a:t>scale.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524000" y="4343400"/>
            <a:ext cx="304800" cy="609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657600" y="3657600"/>
            <a:ext cx="838200" cy="685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05200" y="1828800"/>
            <a:ext cx="914400" cy="685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287314" y="2133600"/>
            <a:ext cx="1693886" cy="3429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1800" i="1" dirty="0" err="1" smtClean="0"/>
              <a:t>Lot</a:t>
            </a:r>
            <a:r>
              <a:rPr lang="it-IT" sz="1800" i="1" dirty="0" smtClean="0"/>
              <a:t> of </a:t>
            </a:r>
            <a:r>
              <a:rPr lang="it-IT" sz="1800" i="1" dirty="0" err="1" smtClean="0"/>
              <a:t>efforts</a:t>
            </a:r>
            <a:r>
              <a:rPr lang="it-IT" sz="1800" i="1" dirty="0" smtClean="0"/>
              <a:t> on RPC </a:t>
            </a:r>
            <a:r>
              <a:rPr lang="it-IT" sz="1800" i="1" dirty="0" err="1" smtClean="0"/>
              <a:t>scenarios</a:t>
            </a:r>
            <a:endParaRPr lang="it-IT" sz="1800" i="1" dirty="0" smtClean="0"/>
          </a:p>
          <a:p>
            <a:pPr marL="0" indent="0">
              <a:buNone/>
            </a:pPr>
            <a:endParaRPr lang="it-IT" sz="1800" i="1" dirty="0"/>
          </a:p>
          <a:p>
            <a:pPr marL="0" indent="0">
              <a:buNone/>
            </a:pPr>
            <a:r>
              <a:rPr lang="it-IT" sz="1800" i="1" dirty="0" smtClean="0"/>
              <a:t>Strong </a:t>
            </a:r>
            <a:r>
              <a:rPr lang="it-IT" sz="1800" i="1" dirty="0" err="1" smtClean="0"/>
              <a:t>constraints</a:t>
            </a:r>
            <a:r>
              <a:rPr lang="it-IT" sz="1800" i="1" dirty="0" smtClean="0"/>
              <a:t> on first (and </a:t>
            </a:r>
            <a:r>
              <a:rPr lang="it-IT" sz="1800" i="1" dirty="0" err="1" smtClean="0"/>
              <a:t>second</a:t>
            </a:r>
            <a:r>
              <a:rPr lang="it-IT" sz="1800" i="1" dirty="0" smtClean="0"/>
              <a:t>) generation  </a:t>
            </a:r>
            <a:r>
              <a:rPr lang="it-IT" sz="1800" i="1" dirty="0" err="1" smtClean="0"/>
              <a:t>squarks</a:t>
            </a:r>
            <a:r>
              <a:rPr lang="it-IT" sz="1800" i="1" dirty="0" smtClean="0"/>
              <a:t> and </a:t>
            </a:r>
            <a:r>
              <a:rPr lang="it-IT" sz="1800" i="1" dirty="0" err="1" smtClean="0"/>
              <a:t>other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scenarios</a:t>
            </a:r>
            <a:endParaRPr lang="it-IT" sz="1800" i="1" dirty="0" smtClean="0"/>
          </a:p>
          <a:p>
            <a:pPr marL="0" indent="0">
              <a:buNone/>
            </a:pPr>
            <a:r>
              <a:rPr lang="it-IT" sz="1800" i="1" dirty="0" smtClean="0"/>
              <a:t> </a:t>
            </a:r>
            <a:endParaRPr lang="en-US" sz="1800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 descr="https://twiki.cern.ch/twiki/pub/AtlasPublic/CombinedSummaryPlots/AtlasSearches_susy_mar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011"/>
            <a:ext cx="6926179" cy="6552842"/>
          </a:xfrm>
          <a:prstGeom prst="rect">
            <a:avLst/>
          </a:prstGeom>
          <a:noFill/>
        </p:spPr>
      </p:pic>
      <p:sp>
        <p:nvSpPr>
          <p:cNvPr id="8" name="Parentesi graffa aperta 7"/>
          <p:cNvSpPr/>
          <p:nvPr/>
        </p:nvSpPr>
        <p:spPr>
          <a:xfrm>
            <a:off x="1654262" y="381000"/>
            <a:ext cx="384048" cy="3581400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scenarios: strong production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4724400" cy="533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Strong constraints on </a:t>
            </a:r>
            <a:r>
              <a:rPr lang="en-US" sz="2000" dirty="0" err="1" smtClean="0"/>
              <a:t>gluino</a:t>
            </a:r>
            <a:r>
              <a:rPr lang="en-US" sz="2000" dirty="0" smtClean="0"/>
              <a:t> (1.4 </a:t>
            </a:r>
            <a:r>
              <a:rPr lang="en-US" sz="2000" dirty="0" err="1" smtClean="0"/>
              <a:t>TeV</a:t>
            </a:r>
            <a:r>
              <a:rPr lang="en-US" sz="2000" dirty="0" smtClean="0"/>
              <a:t>) and </a:t>
            </a:r>
            <a:r>
              <a:rPr lang="en-US" sz="2000" dirty="0" err="1" smtClean="0"/>
              <a:t>squark</a:t>
            </a:r>
            <a:r>
              <a:rPr lang="en-US" sz="2000" dirty="0" smtClean="0"/>
              <a:t> masses (up to 1.6 </a:t>
            </a:r>
            <a:r>
              <a:rPr lang="en-US" sz="2000" dirty="0" err="1" smtClean="0"/>
              <a:t>TeV</a:t>
            </a:r>
            <a:r>
              <a:rPr lang="en-US" sz="2000" dirty="0" smtClean="0"/>
              <a:t>) under certain assumptions 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and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generation </a:t>
            </a:r>
            <a:r>
              <a:rPr lang="en-US" sz="2000" dirty="0" err="1" smtClean="0"/>
              <a:t>squarks</a:t>
            </a:r>
            <a:r>
              <a:rPr lang="en-US" sz="2000" dirty="0" smtClean="0"/>
              <a:t> degenerate </a:t>
            </a:r>
            <a:endParaRPr lang="en-US" sz="2000" dirty="0"/>
          </a:p>
          <a:p>
            <a:pPr lvl="1"/>
            <a:r>
              <a:rPr lang="it-IT" sz="2000" dirty="0" err="1" smtClean="0"/>
              <a:t>Compressed</a:t>
            </a:r>
            <a:r>
              <a:rPr lang="it-IT" sz="2000" dirty="0" smtClean="0"/>
              <a:t> </a:t>
            </a:r>
            <a:r>
              <a:rPr lang="it-IT" sz="2000" dirty="0" err="1" smtClean="0"/>
              <a:t>scenarios</a:t>
            </a:r>
            <a:r>
              <a:rPr lang="it-IT" sz="2000" dirty="0" smtClean="0"/>
              <a:t> </a:t>
            </a:r>
            <a:r>
              <a:rPr lang="it-IT" sz="2000" dirty="0" err="1" smtClean="0"/>
              <a:t>difficult</a:t>
            </a:r>
            <a:r>
              <a:rPr lang="it-IT" sz="2000" dirty="0" smtClean="0"/>
              <a:t> </a:t>
            </a:r>
            <a:endParaRPr lang="en-US" sz="1700" dirty="0" smtClean="0"/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 descr="http://atlas.web.cern.ch/Atlas/GROUPS/PHYSICS/CONFNOTES/ATLAS-CONF-2012-109/fig_08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20" y="685800"/>
            <a:ext cx="3856880" cy="2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76243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://atlas.web.cern.ch/Atlas/GROUPS/PHYSICS/CONFNOTES/ATLAS-CONF-2012-109/fig_08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297868"/>
            <a:ext cx="4259833" cy="28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SUSY @ </a:t>
            </a:r>
            <a:r>
              <a:rPr lang="en-US" dirty="0" err="1" smtClean="0"/>
              <a:t>LHeC</a:t>
            </a:r>
            <a:r>
              <a:rPr lang="en-US" dirty="0" smtClean="0"/>
              <a:t>: RPC scenarios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Selectron-squark</a:t>
            </a:r>
            <a:r>
              <a:rPr lang="en-US" sz="2000" dirty="0" smtClean="0"/>
              <a:t> pair production</a:t>
            </a:r>
          </a:p>
          <a:p>
            <a:r>
              <a:rPr lang="en-US" sz="2000" dirty="0" smtClean="0"/>
              <a:t>From last workshop: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36835"/>
            <a:ext cx="6981824" cy="430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038600" y="3505200"/>
            <a:ext cx="3352800" cy="14478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39000" y="48006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1200" y="57544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Are the current constraints really strong enough?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705600" y="1066800"/>
            <a:ext cx="2362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Current</a:t>
            </a:r>
            <a:r>
              <a:rPr lang="it-IT" dirty="0" smtClean="0"/>
              <a:t> LHC </a:t>
            </a:r>
            <a:r>
              <a:rPr lang="it-IT" dirty="0" err="1" smtClean="0"/>
              <a:t>slepton</a:t>
            </a:r>
            <a:r>
              <a:rPr lang="it-IT" dirty="0" smtClean="0"/>
              <a:t> </a:t>
            </a:r>
            <a:r>
              <a:rPr lang="it-IT" dirty="0" err="1" smtClean="0"/>
              <a:t>limits</a:t>
            </a:r>
            <a:r>
              <a:rPr lang="it-IT" dirty="0" smtClean="0"/>
              <a:t>: 250 </a:t>
            </a:r>
            <a:r>
              <a:rPr lang="it-IT" dirty="0" err="1" smtClean="0"/>
              <a:t>GeV</a:t>
            </a:r>
            <a:r>
              <a:rPr lang="it-IT" dirty="0" smtClean="0"/>
              <a:t> for m(LSP)&lt;50 </a:t>
            </a:r>
            <a:r>
              <a:rPr lang="it-IT" dirty="0" err="1" smtClean="0"/>
              <a:t>GeV</a:t>
            </a:r>
            <a:endParaRPr lang="it-IT" dirty="0" smtClean="0"/>
          </a:p>
          <a:p>
            <a:endParaRPr lang="it-IT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51" y="2180827"/>
            <a:ext cx="5354949" cy="369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Non-degenerate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generation </a:t>
            </a:r>
            <a:r>
              <a:rPr lang="en-US" dirty="0" err="1" smtClean="0"/>
              <a:t>squarks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Review of current constraints on usual assumption on mass degenerate of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and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generation </a:t>
            </a:r>
            <a:r>
              <a:rPr lang="en-US" sz="2000" dirty="0" err="1" smtClean="0"/>
              <a:t>squarks</a:t>
            </a:r>
            <a:r>
              <a:rPr lang="en-US" sz="2000" dirty="0" smtClean="0"/>
              <a:t>: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57927"/>
            <a:ext cx="3962400" cy="245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562600" y="1585936"/>
            <a:ext cx="3486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http://arxiv.org/abs/1212.3328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400049" y="4800600"/>
            <a:ext cx="4095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Will depend on LHC boundaries on </a:t>
            </a:r>
            <a:endParaRPr lang="en-US" dirty="0" smtClean="0"/>
          </a:p>
          <a:p>
            <a:r>
              <a:rPr lang="en-US" dirty="0" smtClean="0"/>
              <a:t>these scenarios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might be hard considering the increasing trigger thresholds in MET and jet </a:t>
            </a:r>
            <a:r>
              <a:rPr lang="en-US" dirty="0" err="1" smtClean="0">
                <a:sym typeface="Wingdings" pitchFamily="2" charset="2"/>
              </a:rPr>
              <a:t>pT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LHC – </a:t>
            </a:r>
            <a:r>
              <a:rPr lang="it-IT" dirty="0" err="1" smtClean="0"/>
              <a:t>LHeC</a:t>
            </a:r>
            <a:r>
              <a:rPr lang="it-IT" dirty="0" smtClean="0"/>
              <a:t> </a:t>
            </a:r>
            <a:r>
              <a:rPr lang="it-IT" dirty="0" err="1" smtClean="0"/>
              <a:t>interplay</a:t>
            </a:r>
            <a:r>
              <a:rPr lang="it-IT" dirty="0" smtClean="0"/>
              <a:t> for SUSY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2400" dirty="0" err="1" smtClean="0"/>
              <a:t>If</a:t>
            </a:r>
            <a:r>
              <a:rPr lang="it-IT" sz="2400" dirty="0" smtClean="0"/>
              <a:t> no </a:t>
            </a:r>
            <a:r>
              <a:rPr lang="it-IT" sz="2400" dirty="0" err="1" smtClean="0"/>
              <a:t>evidence</a:t>
            </a:r>
            <a:r>
              <a:rPr lang="it-IT" sz="2400" dirty="0" smtClean="0"/>
              <a:t> for RPC SUSY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found</a:t>
            </a:r>
            <a:r>
              <a:rPr lang="it-IT" sz="2400" dirty="0" smtClean="0"/>
              <a:t> in </a:t>
            </a:r>
            <a:r>
              <a:rPr lang="it-IT" sz="2400" dirty="0" err="1" smtClean="0"/>
              <a:t>Run</a:t>
            </a:r>
            <a:r>
              <a:rPr lang="it-IT" sz="2400" dirty="0" smtClean="0"/>
              <a:t> II, </a:t>
            </a:r>
            <a:r>
              <a:rPr lang="it-IT" sz="2400" dirty="0" err="1" smtClean="0"/>
              <a:t>sparticles</a:t>
            </a:r>
            <a:r>
              <a:rPr lang="it-IT" sz="2400" dirty="0" smtClean="0"/>
              <a:t> </a:t>
            </a:r>
            <a:r>
              <a:rPr lang="it-IT" sz="2400" dirty="0" err="1" smtClean="0"/>
              <a:t>might</a:t>
            </a:r>
            <a:r>
              <a:rPr lang="it-IT" sz="2400" dirty="0" smtClean="0"/>
              <a:t> </a:t>
            </a:r>
            <a:r>
              <a:rPr lang="it-IT" sz="2400" dirty="0" err="1" smtClean="0"/>
              <a:t>become</a:t>
            </a:r>
            <a:r>
              <a:rPr lang="it-IT" sz="2400" dirty="0" smtClean="0"/>
              <a:t> out of </a:t>
            </a:r>
            <a:r>
              <a:rPr lang="it-IT" sz="2400" dirty="0" err="1" smtClean="0"/>
              <a:t>reach</a:t>
            </a:r>
            <a:r>
              <a:rPr lang="it-IT" sz="2400" dirty="0" smtClean="0"/>
              <a:t> for </a:t>
            </a:r>
            <a:r>
              <a:rPr lang="it-IT" sz="2400" dirty="0" err="1" smtClean="0"/>
              <a:t>LHeC</a:t>
            </a:r>
            <a:endParaRPr lang="it-IT" sz="2400" dirty="0"/>
          </a:p>
          <a:p>
            <a:r>
              <a:rPr lang="it-IT" sz="2400" dirty="0" err="1" smtClean="0"/>
              <a:t>Still</a:t>
            </a:r>
            <a:r>
              <a:rPr lang="it-IT" sz="2400" dirty="0" smtClean="0"/>
              <a:t>, </a:t>
            </a:r>
            <a:r>
              <a:rPr lang="it-IT" sz="2400" dirty="0" err="1" smtClean="0"/>
              <a:t>interplay</a:t>
            </a:r>
            <a:r>
              <a:rPr lang="it-IT" sz="2400" dirty="0" smtClean="0"/>
              <a:t> in </a:t>
            </a:r>
            <a:r>
              <a:rPr lang="it-IT" sz="2400" dirty="0" err="1" smtClean="0"/>
              <a:t>terms</a:t>
            </a:r>
            <a:r>
              <a:rPr lang="it-IT" sz="2400" dirty="0" smtClean="0"/>
              <a:t> of PDF </a:t>
            </a:r>
            <a:r>
              <a:rPr lang="it-IT" sz="2400" dirty="0" err="1" smtClean="0"/>
              <a:t>quite</a:t>
            </a:r>
            <a:r>
              <a:rPr lang="it-IT" sz="2400" dirty="0" smtClean="0"/>
              <a:t> </a:t>
            </a:r>
            <a:r>
              <a:rPr lang="it-IT" sz="2400" dirty="0" err="1" smtClean="0"/>
              <a:t>relevant</a:t>
            </a:r>
            <a:endParaRPr lang="it-IT" sz="2400" dirty="0" smtClean="0"/>
          </a:p>
          <a:p>
            <a:r>
              <a:rPr lang="it-IT" sz="2400" dirty="0" err="1" smtClean="0"/>
              <a:t>Based</a:t>
            </a:r>
            <a:r>
              <a:rPr lang="it-IT" sz="2400" dirty="0" smtClean="0"/>
              <a:t> on </a:t>
            </a:r>
            <a:r>
              <a:rPr lang="it-IT" sz="2400" dirty="0" err="1" smtClean="0"/>
              <a:t>results</a:t>
            </a:r>
            <a:r>
              <a:rPr lang="it-IT" sz="2400" dirty="0" smtClean="0"/>
              <a:t> </a:t>
            </a:r>
            <a:r>
              <a:rPr lang="it-IT" sz="2400" dirty="0" err="1" smtClean="0"/>
              <a:t>shown</a:t>
            </a:r>
            <a:r>
              <a:rPr lang="it-IT" sz="2400" dirty="0" smtClean="0"/>
              <a:t> for ES </a:t>
            </a:r>
            <a:r>
              <a:rPr lang="it-IT" sz="2400" dirty="0" err="1" smtClean="0"/>
              <a:t>document</a:t>
            </a:r>
            <a:r>
              <a:rPr lang="it-IT" sz="2400" dirty="0" smtClean="0"/>
              <a:t> and ATLAS </a:t>
            </a:r>
            <a:r>
              <a:rPr lang="it-IT" sz="2400" dirty="0" err="1" smtClean="0"/>
              <a:t>PhaseII</a:t>
            </a:r>
            <a:r>
              <a:rPr lang="it-IT" sz="2400" dirty="0" smtClean="0"/>
              <a:t> </a:t>
            </a:r>
            <a:r>
              <a:rPr lang="it-IT" sz="2400" dirty="0" err="1" smtClean="0"/>
              <a:t>LoI</a:t>
            </a:r>
            <a:endParaRPr lang="it-IT" sz="2400" dirty="0" smtClean="0"/>
          </a:p>
          <a:p>
            <a:r>
              <a:rPr lang="it-IT" sz="2400" dirty="0" err="1" smtClean="0"/>
              <a:t>Strategy</a:t>
            </a:r>
            <a:r>
              <a:rPr lang="it-IT" sz="2400" dirty="0" smtClean="0"/>
              <a:t>:</a:t>
            </a:r>
          </a:p>
          <a:p>
            <a:pPr lvl="1"/>
            <a:r>
              <a:rPr lang="it-IT" dirty="0" err="1" smtClean="0"/>
              <a:t>Consider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benchmark </a:t>
            </a:r>
            <a:r>
              <a:rPr lang="it-IT" dirty="0" err="1" smtClean="0"/>
              <a:t>kind</a:t>
            </a:r>
            <a:r>
              <a:rPr lang="it-IT" dirty="0" smtClean="0"/>
              <a:t> of </a:t>
            </a:r>
            <a:r>
              <a:rPr lang="it-IT" dirty="0" err="1" smtClean="0"/>
              <a:t>processes</a:t>
            </a:r>
            <a:r>
              <a:rPr lang="it-IT" dirty="0" smtClean="0"/>
              <a:t>: </a:t>
            </a:r>
            <a:r>
              <a:rPr lang="it-IT" b="1" dirty="0" err="1" smtClean="0">
                <a:solidFill>
                  <a:srgbClr val="00B050"/>
                </a:solidFill>
              </a:rPr>
              <a:t>squark-gluino</a:t>
            </a:r>
            <a:r>
              <a:rPr lang="it-IT" dirty="0" smtClean="0"/>
              <a:t>, </a:t>
            </a:r>
            <a:r>
              <a:rPr lang="it-IT" dirty="0" err="1" smtClean="0"/>
              <a:t>stop,chargino</a:t>
            </a:r>
            <a:r>
              <a:rPr lang="it-IT" dirty="0" smtClean="0"/>
              <a:t>/</a:t>
            </a:r>
            <a:r>
              <a:rPr lang="it-IT" dirty="0" err="1" smtClean="0"/>
              <a:t>neutralino</a:t>
            </a:r>
            <a:r>
              <a:rPr lang="it-IT" dirty="0" smtClean="0"/>
              <a:t> production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4419600"/>
            <a:ext cx="7086600" cy="14362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If No deviations from the SM observed in 300/</a:t>
            </a:r>
            <a:r>
              <a:rPr lang="en-US" sz="2000" b="1" dirty="0" err="1" smtClean="0"/>
              <a:t>fb</a:t>
            </a:r>
            <a:endParaRPr lang="en-US" sz="2000" b="1" dirty="0" smtClean="0"/>
          </a:p>
          <a:p>
            <a:pPr lvl="1"/>
            <a:r>
              <a:rPr lang="en-US" sz="1600" dirty="0" smtClean="0"/>
              <a:t>Extension of sensitivity (mass &amp; cross section reach) with 3000/</a:t>
            </a:r>
            <a:r>
              <a:rPr lang="en-US" sz="1600" dirty="0" err="1" smtClean="0"/>
              <a:t>fb</a:t>
            </a:r>
            <a:endParaRPr lang="en-US" sz="1800" b="1" dirty="0" smtClean="0"/>
          </a:p>
          <a:p>
            <a:r>
              <a:rPr lang="en-US" sz="2000" b="1" dirty="0" smtClean="0"/>
              <a:t>Deviations from the SM observed in 300/</a:t>
            </a:r>
            <a:r>
              <a:rPr lang="en-US" sz="2000" b="1" dirty="0" err="1" smtClean="0"/>
              <a:t>fb</a:t>
            </a:r>
            <a:endParaRPr lang="en-US" sz="2000" b="1" dirty="0" smtClean="0"/>
          </a:p>
          <a:p>
            <a:pPr lvl="1"/>
            <a:r>
              <a:rPr lang="en-US" sz="1600" dirty="0" smtClean="0"/>
              <a:t>Signal characterization with </a:t>
            </a:r>
            <a:r>
              <a:rPr lang="en-US" sz="1600" dirty="0" smtClean="0">
                <a:solidFill>
                  <a:schemeClr val="tx1"/>
                </a:solidFill>
              </a:rPr>
              <a:t>3000/</a:t>
            </a:r>
            <a:r>
              <a:rPr lang="en-US" sz="1600" dirty="0" err="1" smtClean="0">
                <a:solidFill>
                  <a:schemeClr val="tx1"/>
                </a:solidFill>
              </a:rPr>
              <a:t>fb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112" y="-533400"/>
            <a:ext cx="8915400" cy="1143000"/>
          </a:xfrm>
        </p:spPr>
        <p:txBody>
          <a:bodyPr/>
          <a:lstStyle/>
          <a:p>
            <a:r>
              <a:rPr lang="it-IT" dirty="0" err="1" smtClean="0"/>
              <a:t>Search</a:t>
            </a:r>
            <a:r>
              <a:rPr lang="it-IT" dirty="0" smtClean="0"/>
              <a:t> for </a:t>
            </a:r>
            <a:r>
              <a:rPr lang="it-IT" dirty="0" err="1" smtClean="0"/>
              <a:t>squark</a:t>
            </a:r>
            <a:r>
              <a:rPr lang="it-IT" dirty="0" smtClean="0"/>
              <a:t>/</a:t>
            </a:r>
            <a:r>
              <a:rPr lang="it-IT" dirty="0" err="1" smtClean="0"/>
              <a:t>gluinos</a:t>
            </a:r>
            <a:r>
              <a:rPr lang="it-IT" dirty="0" smtClean="0"/>
              <a:t> 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904" y="979240"/>
            <a:ext cx="9036496" cy="504056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Select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with high </a:t>
            </a:r>
            <a:r>
              <a:rPr lang="it-IT" sz="2000" dirty="0" err="1" smtClean="0"/>
              <a:t>pT</a:t>
            </a:r>
            <a:r>
              <a:rPr lang="it-IT" sz="2000" dirty="0" smtClean="0"/>
              <a:t> </a:t>
            </a:r>
            <a:r>
              <a:rPr lang="it-IT" sz="2000" dirty="0" err="1" smtClean="0"/>
              <a:t>jets</a:t>
            </a:r>
            <a:r>
              <a:rPr lang="it-IT" sz="2000" dirty="0" smtClean="0"/>
              <a:t>, high MET and HT </a:t>
            </a:r>
          </a:p>
          <a:p>
            <a:pPr lvl="1"/>
            <a:r>
              <a:rPr lang="it-IT" sz="1800" dirty="0" err="1"/>
              <a:t>Sensitivity</a:t>
            </a:r>
            <a:r>
              <a:rPr lang="it-IT" sz="1800" dirty="0"/>
              <a:t> </a:t>
            </a:r>
            <a:r>
              <a:rPr lang="it-IT" sz="1800" dirty="0" err="1"/>
              <a:t>expressed</a:t>
            </a:r>
            <a:r>
              <a:rPr lang="it-IT" sz="1800" dirty="0"/>
              <a:t> </a:t>
            </a:r>
            <a:r>
              <a:rPr lang="it-IT" sz="1800" dirty="0" err="1"/>
              <a:t>as</a:t>
            </a:r>
            <a:r>
              <a:rPr lang="it-IT" sz="1800" dirty="0"/>
              <a:t>  95% CL </a:t>
            </a:r>
            <a:r>
              <a:rPr lang="it-IT" sz="1800" dirty="0" err="1"/>
              <a:t>exclusion</a:t>
            </a:r>
            <a:r>
              <a:rPr lang="it-IT" sz="1800" dirty="0"/>
              <a:t> </a:t>
            </a:r>
            <a:r>
              <a:rPr lang="it-IT" sz="1800" dirty="0" err="1"/>
              <a:t>limit</a:t>
            </a:r>
            <a:r>
              <a:rPr lang="it-IT" sz="1800" dirty="0"/>
              <a:t> and </a:t>
            </a:r>
            <a:r>
              <a:rPr lang="it-IT" sz="1800" dirty="0">
                <a:latin typeface="Symbol" pitchFamily="18" charset="2"/>
              </a:rPr>
              <a:t>5s </a:t>
            </a:r>
            <a:r>
              <a:rPr lang="it-IT" sz="1800" dirty="0" err="1"/>
              <a:t>discovery</a:t>
            </a:r>
            <a:r>
              <a:rPr lang="it-IT" sz="1800" dirty="0"/>
              <a:t> </a:t>
            </a:r>
            <a:endParaRPr lang="it-IT" sz="1800" dirty="0" smtClean="0"/>
          </a:p>
          <a:p>
            <a:r>
              <a:rPr lang="en-US" sz="2000" dirty="0"/>
              <a:t>An increase of integrated luminosity from 300 fb</a:t>
            </a:r>
            <a:r>
              <a:rPr lang="en-US" sz="2000" baseline="30000" dirty="0"/>
              <a:t>-1</a:t>
            </a:r>
            <a:r>
              <a:rPr lang="en-US" sz="2000" dirty="0"/>
              <a:t> to 3000 fb</a:t>
            </a:r>
            <a:r>
              <a:rPr lang="en-US" sz="2000" baseline="30000" dirty="0"/>
              <a:t>-1</a:t>
            </a:r>
            <a:r>
              <a:rPr lang="en-US" sz="2000" dirty="0"/>
              <a:t> improves the sensitivity to </a:t>
            </a:r>
            <a:r>
              <a:rPr lang="en-US" sz="2000" dirty="0" err="1"/>
              <a:t>sq</a:t>
            </a:r>
            <a:r>
              <a:rPr lang="en-US" sz="2000" dirty="0"/>
              <a:t>/</a:t>
            </a:r>
            <a:r>
              <a:rPr lang="en-US" sz="2000" dirty="0" err="1"/>
              <a:t>gl</a:t>
            </a:r>
            <a:r>
              <a:rPr lang="en-US" sz="2000" dirty="0"/>
              <a:t> by approximately 400-500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/>
              <a:t>Decay chain might be complex, including Z or </a:t>
            </a:r>
            <a:r>
              <a:rPr lang="en-US" sz="2000" dirty="0" smtClean="0"/>
              <a:t>Higgs </a:t>
            </a:r>
            <a:r>
              <a:rPr lang="en-US" sz="2000" dirty="0" smtClean="0">
                <a:sym typeface="Wingdings" pitchFamily="2" charset="2"/>
              </a:rPr>
              <a:t> exploit m(bb)</a:t>
            </a:r>
            <a:endParaRPr lang="en-US" sz="18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D'Onofrio, LHeC MiniWorkshop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3200"/>
            <a:ext cx="5148912" cy="365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16" y="3505200"/>
            <a:ext cx="3708072" cy="277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184492" y="2971800"/>
            <a:ext cx="377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dirty="0" err="1">
                <a:solidFill>
                  <a:srgbClr val="00B050"/>
                </a:solidFill>
                <a:latin typeface="Candara" pitchFamily="34" charset="0"/>
              </a:rPr>
              <a:t>Higgs</a:t>
            </a:r>
            <a:r>
              <a:rPr lang="it-IT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Candara" pitchFamily="34" charset="0"/>
              </a:rPr>
              <a:t>boson</a:t>
            </a:r>
            <a:r>
              <a:rPr lang="it-IT" dirty="0">
                <a:solidFill>
                  <a:srgbClr val="00B050"/>
                </a:solidFill>
                <a:latin typeface="Candara" pitchFamily="34" charset="0"/>
              </a:rPr>
              <a:t> in </a:t>
            </a:r>
            <a:r>
              <a:rPr lang="it-IT" dirty="0" err="1">
                <a:solidFill>
                  <a:srgbClr val="00B050"/>
                </a:solidFill>
                <a:latin typeface="Candara" pitchFamily="34" charset="0"/>
              </a:rPr>
              <a:t>complex</a:t>
            </a:r>
            <a:r>
              <a:rPr lang="it-IT" dirty="0">
                <a:solidFill>
                  <a:srgbClr val="00B050"/>
                </a:solidFill>
                <a:latin typeface="Candara" pitchFamily="34" charset="0"/>
              </a:rPr>
              <a:t> SUSY </a:t>
            </a:r>
            <a:r>
              <a:rPr lang="it-IT" dirty="0" err="1">
                <a:solidFill>
                  <a:srgbClr val="00B050"/>
                </a:solidFill>
                <a:latin typeface="Candara" pitchFamily="34" charset="0"/>
              </a:rPr>
              <a:t>decay</a:t>
            </a:r>
            <a:r>
              <a:rPr lang="it-IT" dirty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Candara" pitchFamily="34" charset="0"/>
              </a:rPr>
              <a:t>chain</a:t>
            </a:r>
            <a:r>
              <a:rPr lang="it-IT" dirty="0">
                <a:solidFill>
                  <a:srgbClr val="00B050"/>
                </a:solidFill>
                <a:latin typeface="Candara" pitchFamily="34" charset="0"/>
              </a:rPr>
              <a:t> can be </a:t>
            </a:r>
            <a:r>
              <a:rPr lang="it-IT" dirty="0" err="1">
                <a:solidFill>
                  <a:srgbClr val="00B050"/>
                </a:solidFill>
                <a:latin typeface="Candara" pitchFamily="34" charset="0"/>
              </a:rPr>
              <a:t>identified</a:t>
            </a:r>
            <a:r>
              <a:rPr lang="it-IT" dirty="0">
                <a:solidFill>
                  <a:srgbClr val="00B050"/>
                </a:solidFill>
                <a:latin typeface="Candara" pitchFamily="34" charset="0"/>
              </a:rPr>
              <a:t> </a:t>
            </a:r>
            <a:endParaRPr lang="en-US" dirty="0">
              <a:solidFill>
                <a:srgbClr val="00B05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943088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xsection</a:t>
            </a:r>
            <a:r>
              <a:rPr lang="en-US" sz="2000" dirty="0" smtClean="0"/>
              <a:t> ~ 2.5 </a:t>
            </a:r>
            <a:r>
              <a:rPr lang="en-US" sz="2000" dirty="0" err="1" smtClean="0"/>
              <a:t>pb</a:t>
            </a:r>
            <a:r>
              <a:rPr lang="en-US" sz="2000" dirty="0" smtClean="0"/>
              <a:t> for m  = 1000 </a:t>
            </a:r>
            <a:r>
              <a:rPr lang="en-US" sz="2000" dirty="0" err="1" smtClean="0"/>
              <a:t>GeV</a:t>
            </a:r>
            <a:r>
              <a:rPr lang="en-US" sz="2000" dirty="0" smtClean="0"/>
              <a:t>,  ~ 0.01 </a:t>
            </a:r>
            <a:r>
              <a:rPr lang="en-US" sz="2000" dirty="0" err="1" smtClean="0"/>
              <a:t>pb</a:t>
            </a:r>
            <a:r>
              <a:rPr lang="en-US" sz="2000" dirty="0" smtClean="0"/>
              <a:t> for m(</a:t>
            </a:r>
            <a:r>
              <a:rPr lang="en-US" sz="2000" dirty="0" err="1" smtClean="0"/>
              <a:t>squark</a:t>
            </a:r>
            <a:r>
              <a:rPr lang="en-US" sz="2000" dirty="0" smtClean="0"/>
              <a:t>, </a:t>
            </a:r>
            <a:r>
              <a:rPr lang="en-US" sz="2000" dirty="0" err="1" smtClean="0"/>
              <a:t>gluino</a:t>
            </a:r>
            <a:r>
              <a:rPr lang="en-US" sz="2000" dirty="0" smtClean="0"/>
              <a:t>) = 2 </a:t>
            </a:r>
            <a:r>
              <a:rPr lang="en-US" sz="2000" dirty="0" err="1" smtClean="0"/>
              <a:t>TeV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clearly, high stats samples are needed.  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486767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2209800" y="2819400"/>
            <a:ext cx="0" cy="2667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57600" y="2819400"/>
            <a:ext cx="0" cy="26670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0200" y="23622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>
                <a:solidFill>
                  <a:srgbClr val="000000"/>
                </a:solidFill>
                <a:ea typeface="SimSun" charset="-122"/>
                <a:cs typeface="SimSun" charset="-122"/>
              </a:rPr>
              <a:t>mSUGRA</a:t>
            </a:r>
            <a:r>
              <a:rPr lang="es-ES" dirty="0" smtClean="0">
                <a:solidFill>
                  <a:srgbClr val="000000"/>
                </a:solidFill>
                <a:ea typeface="SimSun" charset="-122"/>
                <a:cs typeface="SimSun" charset="-122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ea typeface="SimSun" charset="-122"/>
                <a:cs typeface="SimSun" charset="-122"/>
              </a:rPr>
              <a:t>reference</a:t>
            </a:r>
            <a:r>
              <a:rPr lang="es-ES" dirty="0" smtClean="0">
                <a:solidFill>
                  <a:srgbClr val="000000"/>
                </a:solidFill>
                <a:ea typeface="SimSun" charset="-122"/>
                <a:cs typeface="SimSun" charset="-122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ea typeface="SimSun" charset="-122"/>
                <a:cs typeface="SimSun" charset="-122"/>
              </a:rPr>
              <a:t>point</a:t>
            </a:r>
            <a:r>
              <a:rPr lang="es-ES" dirty="0" smtClean="0">
                <a:solidFill>
                  <a:srgbClr val="000000"/>
                </a:solidFill>
                <a:ea typeface="SimSun" charset="-122"/>
                <a:cs typeface="SimSun" charset="-122"/>
              </a:rPr>
              <a:t>: m0=650, m1/2=975, </a:t>
            </a:r>
            <a:r>
              <a:rPr lang="es-ES" dirty="0" err="1" smtClean="0">
                <a:solidFill>
                  <a:srgbClr val="000000"/>
                </a:solidFill>
                <a:ea typeface="SimSun" charset="-122"/>
                <a:cs typeface="SimSun" charset="-122"/>
              </a:rPr>
              <a:t>xs</a:t>
            </a:r>
            <a:r>
              <a:rPr lang="es-ES" dirty="0" smtClean="0">
                <a:solidFill>
                  <a:srgbClr val="000000"/>
                </a:solidFill>
                <a:ea typeface="SimSun" charset="-122"/>
                <a:cs typeface="SimSun" charset="-122"/>
              </a:rPr>
              <a:t> 1.1E-05 </a:t>
            </a:r>
            <a:r>
              <a:rPr lang="es-ES" dirty="0" err="1" smtClean="0">
                <a:solidFill>
                  <a:srgbClr val="000000"/>
                </a:solidFill>
                <a:ea typeface="SimSun" charset="-122"/>
                <a:cs typeface="SimSun" charset="-122"/>
              </a:rPr>
              <a:t>nb</a:t>
            </a:r>
            <a:endParaRPr lang="en-US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9182" y="3276600"/>
            <a:ext cx="3914817" cy="253208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77200" y="3352800"/>
            <a:ext cx="1066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657600" y="3733800"/>
            <a:ext cx="434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6236" y="5943600"/>
            <a:ext cx="513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chain might be complex, including Z or Higgs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distributions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6187" y="914400"/>
            <a:ext cx="6362663" cy="2392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200400"/>
            <a:ext cx="6312196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105400"/>
            <a:ext cx="1981200" cy="107721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 x: </a:t>
            </a:r>
            <a:r>
              <a:rPr lang="en-US" sz="1600" dirty="0" err="1" smtClean="0"/>
              <a:t>xg</a:t>
            </a:r>
            <a:r>
              <a:rPr lang="en-US" sz="1600" dirty="0" smtClean="0"/>
              <a:t> and valence quarks: resolving new high mass states!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1905000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now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30495" y="3962400"/>
            <a:ext cx="57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then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PDF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If we see deviations from SM, will be important to characterize the physics </a:t>
            </a:r>
            <a:r>
              <a:rPr lang="en-US" sz="2000" dirty="0" smtClean="0"/>
              <a:t>underneath. First </a:t>
            </a:r>
            <a:r>
              <a:rPr lang="en-US" sz="2000" dirty="0" smtClean="0"/>
              <a:t>studies on </a:t>
            </a: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 smtClean="0"/>
              <a:t>case of strong </a:t>
            </a:r>
            <a:r>
              <a:rPr lang="en-US" sz="2000" dirty="0" smtClean="0"/>
              <a:t>production </a:t>
            </a:r>
            <a:r>
              <a:rPr lang="en-US" sz="2000" dirty="0" err="1" smtClean="0"/>
              <a:t>M.Kramer</a:t>
            </a:r>
            <a:r>
              <a:rPr lang="en-US" sz="2000" dirty="0" smtClean="0"/>
              <a:t> 2011)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469286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4486275" cy="70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461" y="1976446"/>
            <a:ext cx="4563739" cy="343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562600"/>
            <a:ext cx="3981450" cy="60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PDF for </a:t>
            </a:r>
            <a:r>
              <a:rPr lang="it-IT" dirty="0" err="1" smtClean="0"/>
              <a:t>gluinos</a:t>
            </a:r>
            <a:r>
              <a:rPr lang="it-IT" dirty="0" smtClean="0"/>
              <a:t> production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22" y="4904209"/>
            <a:ext cx="17335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515672" cy="5410200"/>
          </a:xfrm>
        </p:spPr>
        <p:txBody>
          <a:bodyPr>
            <a:normAutofit/>
          </a:bodyPr>
          <a:lstStyle/>
          <a:p>
            <a:r>
              <a:rPr lang="en-US" sz="1800" dirty="0"/>
              <a:t>I</a:t>
            </a:r>
            <a:r>
              <a:rPr lang="en-US" sz="1800" dirty="0" smtClean="0"/>
              <a:t>mpact </a:t>
            </a:r>
            <a:r>
              <a:rPr lang="en-US" sz="1800" dirty="0"/>
              <a:t>of improved PDF fits on theoretical predictions for SUSY process:</a:t>
            </a:r>
          </a:p>
          <a:p>
            <a:pPr lvl="1"/>
            <a:r>
              <a:rPr lang="en-US" sz="1800" dirty="0"/>
              <a:t>Example: </a:t>
            </a:r>
            <a:r>
              <a:rPr lang="en-US" sz="1800" dirty="0" err="1"/>
              <a:t>gl-gl</a:t>
            </a:r>
            <a:r>
              <a:rPr lang="en-US" sz="1800" dirty="0"/>
              <a:t> production (assuming </a:t>
            </a:r>
            <a:r>
              <a:rPr lang="en-US" sz="1800" dirty="0" err="1"/>
              <a:t>m_gl</a:t>
            </a:r>
            <a:r>
              <a:rPr lang="en-US" sz="1800" dirty="0"/>
              <a:t> = </a:t>
            </a:r>
            <a:r>
              <a:rPr lang="en-US" sz="1800" dirty="0" err="1"/>
              <a:t>m_sq</a:t>
            </a:r>
            <a:r>
              <a:rPr lang="en-US" sz="1800" dirty="0"/>
              <a:t>) 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5690"/>
            <a:ext cx="5105400" cy="41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695950"/>
            <a:ext cx="86772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9" y="228600"/>
            <a:ext cx="857251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8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3820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“ The LHC is the primary machine to search for physics beyond the SM at the </a:t>
            </a:r>
            <a:r>
              <a:rPr lang="en-US" sz="2000" i="1" dirty="0" err="1" smtClean="0">
                <a:solidFill>
                  <a:srgbClr val="0070C0"/>
                </a:solidFill>
              </a:rPr>
              <a:t>TeV</a:t>
            </a:r>
            <a:r>
              <a:rPr lang="en-US" sz="2000" i="1" dirty="0" smtClean="0">
                <a:solidFill>
                  <a:srgbClr val="0070C0"/>
                </a:solidFill>
              </a:rPr>
              <a:t> scale. The role of the </a:t>
            </a:r>
            <a:r>
              <a:rPr lang="en-US" sz="2000" i="1" dirty="0" err="1" smtClean="0">
                <a:solidFill>
                  <a:srgbClr val="0070C0"/>
                </a:solidFill>
              </a:rPr>
              <a:t>LHeC</a:t>
            </a:r>
            <a:r>
              <a:rPr lang="en-US" sz="2000" i="1" dirty="0" smtClean="0">
                <a:solidFill>
                  <a:srgbClr val="0070C0"/>
                </a:solidFill>
              </a:rPr>
              <a:t> is to complement and possibly resolve the observation of new phenomena…” 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                                                          </a:t>
            </a:r>
            <a:r>
              <a:rPr lang="en-US" sz="2000" i="1" dirty="0" err="1" smtClean="0">
                <a:solidFill>
                  <a:srgbClr val="0070C0"/>
                </a:solidFill>
              </a:rPr>
              <a:t>LHeC</a:t>
            </a:r>
            <a:r>
              <a:rPr lang="en-US" sz="2000" i="1" dirty="0" smtClean="0">
                <a:solidFill>
                  <a:srgbClr val="0070C0"/>
                </a:solidFill>
              </a:rPr>
              <a:t> CDR   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verview of the </a:t>
            </a:r>
            <a:r>
              <a:rPr lang="en-US" sz="2400" dirty="0" smtClean="0"/>
              <a:t>New </a:t>
            </a:r>
            <a:r>
              <a:rPr lang="en-US" sz="2400" dirty="0"/>
              <a:t>P</a:t>
            </a:r>
            <a:r>
              <a:rPr lang="en-US" sz="2400" dirty="0" smtClean="0"/>
              <a:t>hysics program @ </a:t>
            </a:r>
            <a:r>
              <a:rPr lang="en-US" sz="2400" dirty="0" err="1" smtClean="0"/>
              <a:t>LHeC</a:t>
            </a:r>
            <a:r>
              <a:rPr lang="en-US" sz="2400" dirty="0" smtClean="0"/>
              <a:t>   </a:t>
            </a:r>
          </a:p>
          <a:p>
            <a:pPr lvl="1"/>
            <a:r>
              <a:rPr lang="it-IT" sz="2400" dirty="0" err="1" smtClean="0"/>
              <a:t>Contact</a:t>
            </a:r>
            <a:r>
              <a:rPr lang="it-IT" sz="2400" dirty="0" smtClean="0"/>
              <a:t> </a:t>
            </a:r>
            <a:r>
              <a:rPr lang="it-IT" sz="2400" dirty="0" err="1" smtClean="0"/>
              <a:t>interactions</a:t>
            </a:r>
            <a:r>
              <a:rPr lang="it-IT" sz="2400" dirty="0" smtClean="0"/>
              <a:t>, </a:t>
            </a:r>
            <a:r>
              <a:rPr lang="it-IT" sz="2400" dirty="0" err="1" smtClean="0"/>
              <a:t>excited</a:t>
            </a:r>
            <a:r>
              <a:rPr lang="it-IT" sz="2400" dirty="0" smtClean="0"/>
              <a:t> </a:t>
            </a:r>
            <a:r>
              <a:rPr lang="it-IT" sz="2400" dirty="0" err="1" smtClean="0"/>
              <a:t>leptons</a:t>
            </a:r>
            <a:r>
              <a:rPr lang="it-IT" sz="2400" dirty="0" smtClean="0"/>
              <a:t>, Extra </a:t>
            </a:r>
            <a:r>
              <a:rPr lang="it-IT" sz="2400" dirty="0" err="1" smtClean="0"/>
              <a:t>Dimension</a:t>
            </a:r>
            <a:r>
              <a:rPr lang="it-IT" sz="2400" dirty="0" smtClean="0"/>
              <a:t> </a:t>
            </a:r>
            <a:endParaRPr lang="en-US" sz="2400" dirty="0" smtClean="0"/>
          </a:p>
          <a:p>
            <a:pPr lvl="1"/>
            <a:r>
              <a:rPr lang="it-IT" sz="2400" dirty="0" err="1" smtClean="0"/>
              <a:t>Leptoquarks</a:t>
            </a:r>
            <a:r>
              <a:rPr lang="it-IT" sz="2400" dirty="0" smtClean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R-parity violation SUSY and other uncharted  scenarios </a:t>
            </a: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Emphasis on complementarities with (High </a:t>
            </a:r>
            <a:r>
              <a:rPr lang="en-US" sz="2400" dirty="0" err="1" smtClean="0"/>
              <a:t>Lumi</a:t>
            </a:r>
            <a:r>
              <a:rPr lang="en-US" sz="2400" dirty="0" smtClean="0"/>
              <a:t>) LHC: </a:t>
            </a:r>
          </a:p>
          <a:p>
            <a:pPr lvl="2"/>
            <a:r>
              <a:rPr lang="en-US" sz="1800" dirty="0" smtClean="0"/>
              <a:t>Implication of LHC findings for </a:t>
            </a:r>
            <a:r>
              <a:rPr lang="en-US" sz="1800" dirty="0" err="1" smtClean="0"/>
              <a:t>LHeC</a:t>
            </a:r>
            <a:r>
              <a:rPr lang="en-US" sz="1800" dirty="0" smtClean="0"/>
              <a:t> reach </a:t>
            </a:r>
          </a:p>
          <a:p>
            <a:pPr lvl="2"/>
            <a:r>
              <a:rPr lang="it-IT" sz="1800" dirty="0" smtClean="0"/>
              <a:t>How </a:t>
            </a:r>
            <a:r>
              <a:rPr lang="it-IT" sz="1800" dirty="0" err="1" smtClean="0"/>
              <a:t>LHeC</a:t>
            </a:r>
            <a:r>
              <a:rPr lang="it-IT" sz="1800" dirty="0" smtClean="0"/>
              <a:t> can </a:t>
            </a:r>
            <a:r>
              <a:rPr lang="it-IT" sz="1800" dirty="0" err="1" smtClean="0"/>
              <a:t>complement</a:t>
            </a:r>
            <a:r>
              <a:rPr lang="it-IT" sz="1800" dirty="0" smtClean="0"/>
              <a:t> and </a:t>
            </a:r>
            <a:r>
              <a:rPr lang="it-IT" sz="1800" dirty="0" err="1" smtClean="0"/>
              <a:t>resolve</a:t>
            </a:r>
            <a:r>
              <a:rPr lang="it-IT" sz="1800" dirty="0" smtClean="0"/>
              <a:t> </a:t>
            </a:r>
            <a:r>
              <a:rPr lang="it-IT" sz="1800" dirty="0" err="1" smtClean="0"/>
              <a:t>observation</a:t>
            </a:r>
            <a:r>
              <a:rPr lang="it-IT" sz="1800" dirty="0" smtClean="0"/>
              <a:t> of new </a:t>
            </a:r>
            <a:r>
              <a:rPr lang="it-IT" sz="1800" dirty="0" err="1" smtClean="0"/>
              <a:t>phenomena</a:t>
            </a:r>
            <a:r>
              <a:rPr lang="it-IT" sz="1800" dirty="0" smtClean="0"/>
              <a:t> </a:t>
            </a:r>
            <a:r>
              <a:rPr lang="it-IT" sz="1800" dirty="0" err="1" smtClean="0"/>
              <a:t>at</a:t>
            </a:r>
            <a:r>
              <a:rPr lang="it-IT" sz="1800" dirty="0" smtClean="0"/>
              <a:t> the LHC</a:t>
            </a:r>
            <a:endParaRPr lang="en-US" sz="1800" dirty="0" smtClean="0"/>
          </a:p>
          <a:p>
            <a:pPr lvl="2"/>
            <a:r>
              <a:rPr lang="en-US" sz="1800" dirty="0" smtClean="0"/>
              <a:t>Implication of </a:t>
            </a:r>
            <a:r>
              <a:rPr lang="en-US" sz="1800" dirty="0" err="1" smtClean="0"/>
              <a:t>LHeC</a:t>
            </a:r>
            <a:r>
              <a:rPr lang="en-US" sz="1800" dirty="0" smtClean="0"/>
              <a:t> PDF constraints for the LHC</a:t>
            </a:r>
          </a:p>
          <a:p>
            <a:pPr marL="594360" lvl="2" indent="0">
              <a:buNone/>
            </a:pPr>
            <a:r>
              <a:rPr lang="en-US" sz="1800" dirty="0" smtClean="0"/>
              <a:t>     	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348194" y="5678269"/>
            <a:ext cx="879580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Based</a:t>
            </a:r>
            <a:r>
              <a:rPr lang="it-IT" b="1" dirty="0" smtClean="0">
                <a:solidFill>
                  <a:srgbClr val="FF0000"/>
                </a:solidFill>
              </a:rPr>
              <a:t> on </a:t>
            </a:r>
            <a:r>
              <a:rPr lang="it-IT" b="1" dirty="0" err="1" smtClean="0">
                <a:solidFill>
                  <a:srgbClr val="FF0000"/>
                </a:solidFill>
              </a:rPr>
              <a:t>LHeC</a:t>
            </a:r>
            <a:r>
              <a:rPr lang="it-IT" b="1" dirty="0" smtClean="0">
                <a:solidFill>
                  <a:srgbClr val="FF0000"/>
                </a:solidFill>
              </a:rPr>
              <a:t> CDR </a:t>
            </a:r>
            <a:r>
              <a:rPr lang="it-IT" b="1" dirty="0" err="1" smtClean="0">
                <a:solidFill>
                  <a:srgbClr val="FF0000"/>
                </a:solidFill>
              </a:rPr>
              <a:t>studies</a:t>
            </a:r>
            <a:r>
              <a:rPr lang="it-IT" b="1" dirty="0" smtClean="0">
                <a:solidFill>
                  <a:srgbClr val="FF0000"/>
                </a:solidFill>
              </a:rPr>
              <a:t> (100 fb-1 @ 10</a:t>
            </a:r>
            <a:r>
              <a:rPr lang="it-IT" b="1" baseline="30000" dirty="0" smtClean="0">
                <a:solidFill>
                  <a:srgbClr val="FF0000"/>
                </a:solidFill>
              </a:rPr>
              <a:t>33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instead</a:t>
            </a:r>
            <a:r>
              <a:rPr lang="it-IT" b="1" dirty="0" smtClean="0">
                <a:solidFill>
                  <a:srgbClr val="FF0000"/>
                </a:solidFill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</a:rPr>
              <a:t>current</a:t>
            </a:r>
            <a:r>
              <a:rPr lang="it-IT" b="1" dirty="0" smtClean="0">
                <a:solidFill>
                  <a:srgbClr val="FF0000"/>
                </a:solidFill>
              </a:rPr>
              <a:t> 10</a:t>
            </a:r>
            <a:r>
              <a:rPr lang="it-IT" b="1" baseline="30000" dirty="0" smtClean="0">
                <a:solidFill>
                  <a:srgbClr val="FF0000"/>
                </a:solidFill>
              </a:rPr>
              <a:t>34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expected</a:t>
            </a:r>
            <a:r>
              <a:rPr lang="it-IT" b="1" dirty="0" smtClean="0">
                <a:solidFill>
                  <a:srgbClr val="FF0000"/>
                </a:solidFill>
              </a:rPr>
              <a:t>)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and High </a:t>
            </a:r>
            <a:r>
              <a:rPr lang="it-IT" b="1" dirty="0" err="1" smtClean="0">
                <a:solidFill>
                  <a:srgbClr val="FF0000"/>
                </a:solidFill>
              </a:rPr>
              <a:t>Luminosity</a:t>
            </a:r>
            <a:r>
              <a:rPr lang="it-IT" b="1" dirty="0" smtClean="0">
                <a:solidFill>
                  <a:srgbClr val="FF0000"/>
                </a:solidFill>
              </a:rPr>
              <a:t> LHC </a:t>
            </a:r>
            <a:r>
              <a:rPr lang="it-IT" b="1" dirty="0" err="1" smtClean="0">
                <a:solidFill>
                  <a:srgbClr val="FF0000"/>
                </a:solidFill>
              </a:rPr>
              <a:t>studies</a:t>
            </a:r>
            <a:r>
              <a:rPr lang="it-IT" b="1" dirty="0" smtClean="0">
                <a:solidFill>
                  <a:srgbClr val="FF0000"/>
                </a:solidFill>
              </a:rPr>
              <a:t> made for ATLAS </a:t>
            </a:r>
            <a:r>
              <a:rPr lang="it-IT" b="1" dirty="0" err="1" smtClean="0">
                <a:solidFill>
                  <a:srgbClr val="FF0000"/>
                </a:solidFill>
              </a:rPr>
              <a:t>European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Strategy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document</a:t>
            </a:r>
            <a:r>
              <a:rPr lang="it-IT" b="1" dirty="0" smtClean="0">
                <a:solidFill>
                  <a:srgbClr val="FF0000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Impact on </a:t>
            </a:r>
            <a:r>
              <a:rPr lang="it-IT" dirty="0" err="1" smtClean="0"/>
              <a:t>discovery</a:t>
            </a:r>
            <a:r>
              <a:rPr lang="it-IT" dirty="0" smtClean="0"/>
              <a:t>/</a:t>
            </a:r>
            <a:r>
              <a:rPr lang="it-IT" dirty="0" err="1" smtClean="0"/>
              <a:t>exclusion</a:t>
            </a:r>
            <a:r>
              <a:rPr lang="it-IT" dirty="0" smtClean="0"/>
              <a:t> </a:t>
            </a:r>
            <a:r>
              <a:rPr lang="it-IT" dirty="0" err="1" smtClean="0"/>
              <a:t>reach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0" y="777240"/>
            <a:ext cx="8382000" cy="531876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PDF </a:t>
            </a:r>
            <a:r>
              <a:rPr lang="it-IT" sz="2400" dirty="0" err="1" smtClean="0"/>
              <a:t>uncertainties</a:t>
            </a:r>
            <a:r>
              <a:rPr lang="it-IT" sz="2400" dirty="0" smtClean="0"/>
              <a:t> impact </a:t>
            </a:r>
            <a:r>
              <a:rPr lang="it-IT" sz="2400" dirty="0" err="1" smtClean="0"/>
              <a:t>discovery</a:t>
            </a:r>
            <a:r>
              <a:rPr lang="it-IT" sz="2400" dirty="0" smtClean="0"/>
              <a:t> / </a:t>
            </a:r>
            <a:r>
              <a:rPr lang="it-IT" sz="2400" dirty="0" err="1" smtClean="0"/>
              <a:t>exclusion</a:t>
            </a:r>
            <a:r>
              <a:rPr lang="it-IT" sz="2400" dirty="0" smtClean="0"/>
              <a:t> </a:t>
            </a:r>
            <a:r>
              <a:rPr lang="it-IT" sz="2400" dirty="0" err="1" smtClean="0"/>
              <a:t>reach</a:t>
            </a:r>
            <a:r>
              <a:rPr lang="it-IT" sz="2400" dirty="0" smtClean="0"/>
              <a:t>:</a:t>
            </a:r>
          </a:p>
          <a:p>
            <a:pPr lvl="1"/>
            <a:r>
              <a:rPr lang="it-IT" sz="2100" dirty="0" smtClean="0"/>
              <a:t>Total </a:t>
            </a:r>
            <a:r>
              <a:rPr lang="it-IT" sz="2100" dirty="0" err="1" smtClean="0"/>
              <a:t>yields</a:t>
            </a:r>
            <a:r>
              <a:rPr lang="it-IT" sz="2100" dirty="0" smtClean="0"/>
              <a:t> </a:t>
            </a:r>
          </a:p>
          <a:p>
            <a:pPr lvl="1"/>
            <a:r>
              <a:rPr lang="it-IT" sz="2100" dirty="0" err="1" smtClean="0"/>
              <a:t>Shape</a:t>
            </a:r>
            <a:r>
              <a:rPr lang="it-IT" sz="2100" dirty="0" smtClean="0"/>
              <a:t> </a:t>
            </a:r>
            <a:r>
              <a:rPr lang="it-IT" sz="2100" dirty="0" err="1" smtClean="0"/>
              <a:t>variations</a:t>
            </a:r>
            <a:r>
              <a:rPr lang="it-IT" sz="2100" dirty="0" smtClean="0"/>
              <a:t> on </a:t>
            </a:r>
            <a:r>
              <a:rPr lang="it-IT" sz="2100" dirty="0" err="1" smtClean="0"/>
              <a:t>discriminating</a:t>
            </a:r>
            <a:r>
              <a:rPr lang="it-IT" sz="2100" dirty="0" smtClean="0"/>
              <a:t> </a:t>
            </a:r>
            <a:r>
              <a:rPr lang="it-IT" sz="2100" dirty="0" err="1" smtClean="0"/>
              <a:t>quantities</a:t>
            </a:r>
            <a:r>
              <a:rPr lang="it-IT" sz="2100" dirty="0" smtClean="0"/>
              <a:t> (in progress)</a:t>
            </a:r>
          </a:p>
          <a:p>
            <a:endParaRPr lang="en-US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64" y="3056930"/>
            <a:ext cx="4396936" cy="259419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9313"/>
            <a:ext cx="3644356" cy="258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ccia circolare in su 6"/>
          <p:cNvSpPr/>
          <p:nvPr/>
        </p:nvSpPr>
        <p:spPr>
          <a:xfrm rot="2486774">
            <a:off x="2679047" y="3972698"/>
            <a:ext cx="1216152" cy="4965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00600" y="267593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LHC @ 14 </a:t>
            </a:r>
            <a:r>
              <a:rPr lang="it-IT" i="1" dirty="0" err="1" smtClean="0"/>
              <a:t>TeV</a:t>
            </a:r>
            <a:r>
              <a:rPr lang="it-IT" i="1" dirty="0" smtClean="0"/>
              <a:t> 3 ab-1, M(</a:t>
            </a:r>
            <a:r>
              <a:rPr lang="it-IT" i="1" dirty="0" err="1" smtClean="0"/>
              <a:t>squark</a:t>
            </a:r>
            <a:r>
              <a:rPr lang="it-IT" i="1" dirty="0" smtClean="0"/>
              <a:t>) &gt; 4 </a:t>
            </a:r>
            <a:r>
              <a:rPr lang="it-IT" i="1" dirty="0" err="1" smtClean="0"/>
              <a:t>TeV</a:t>
            </a:r>
            <a:r>
              <a:rPr lang="it-IT" i="1" dirty="0" smtClean="0"/>
              <a:t> </a:t>
            </a:r>
            <a:endParaRPr lang="en-US" i="1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6248400" y="5038130"/>
            <a:ext cx="106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80999" y="4602778"/>
            <a:ext cx="36681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Caution</a:t>
            </a:r>
            <a:r>
              <a:rPr lang="it-IT" dirty="0" smtClean="0">
                <a:solidFill>
                  <a:srgbClr val="00B050"/>
                </a:solidFill>
              </a:rPr>
              <a:t>: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very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very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preliminary</a:t>
            </a:r>
            <a:r>
              <a:rPr lang="it-IT" dirty="0" smtClean="0"/>
              <a:t>, </a:t>
            </a:r>
            <a:r>
              <a:rPr lang="it-IT" dirty="0" err="1" smtClean="0"/>
              <a:t>mostly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illustration</a:t>
            </a:r>
            <a:r>
              <a:rPr lang="it-IT" dirty="0" smtClean="0"/>
              <a:t> </a:t>
            </a:r>
          </a:p>
          <a:p>
            <a:r>
              <a:rPr lang="it-IT" sz="1600" i="1" dirty="0" smtClean="0"/>
              <a:t>(UL for </a:t>
            </a:r>
            <a:r>
              <a:rPr lang="it-IT" sz="1600" i="1" dirty="0" err="1" smtClean="0"/>
              <a:t>gl-gl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courtesy</a:t>
            </a:r>
            <a:r>
              <a:rPr lang="it-IT" sz="1600" i="1" dirty="0" smtClean="0"/>
              <a:t> of </a:t>
            </a:r>
            <a:r>
              <a:rPr lang="it-IT" sz="1600" i="1" dirty="0" err="1" smtClean="0"/>
              <a:t>G.Redlinger</a:t>
            </a:r>
            <a:r>
              <a:rPr lang="it-IT" sz="1600" i="1" dirty="0"/>
              <a:t>)</a:t>
            </a:r>
            <a:endParaRPr lang="it-IT" sz="1600" i="1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4191000" y="2057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Impact on </a:t>
            </a:r>
            <a:r>
              <a:rPr lang="it-IT" dirty="0" err="1" smtClean="0"/>
              <a:t>discovery</a:t>
            </a:r>
            <a:r>
              <a:rPr lang="it-IT" dirty="0" smtClean="0"/>
              <a:t>/</a:t>
            </a:r>
            <a:r>
              <a:rPr lang="it-IT" dirty="0" err="1" smtClean="0"/>
              <a:t>exclusion</a:t>
            </a:r>
            <a:r>
              <a:rPr lang="it-IT" dirty="0" smtClean="0"/>
              <a:t> </a:t>
            </a:r>
            <a:r>
              <a:rPr lang="it-IT" dirty="0" err="1" smtClean="0"/>
              <a:t>contours</a:t>
            </a:r>
            <a:r>
              <a:rPr lang="it-IT" dirty="0" smtClean="0"/>
              <a:t> under </a:t>
            </a:r>
            <a:r>
              <a:rPr lang="it-IT" dirty="0" err="1" smtClean="0"/>
              <a:t>various</a:t>
            </a:r>
            <a:r>
              <a:rPr lang="it-IT" dirty="0" smtClean="0"/>
              <a:t> PDF </a:t>
            </a:r>
            <a:r>
              <a:rPr lang="it-IT" dirty="0" err="1" smtClean="0"/>
              <a:t>hypothesis</a:t>
            </a:r>
            <a:r>
              <a:rPr lang="it-IT" dirty="0" smtClean="0"/>
              <a:t> in progress</a:t>
            </a:r>
            <a:endParaRPr lang="en-US" dirty="0" smtClean="0"/>
          </a:p>
          <a:p>
            <a:endParaRPr lang="it-IT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7467600" y="3590330"/>
            <a:ext cx="1752600" cy="14157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CT10 up</a:t>
            </a:r>
          </a:p>
          <a:p>
            <a:r>
              <a:rPr lang="it-IT" dirty="0" smtClean="0">
                <a:solidFill>
                  <a:srgbClr val="FF33CC"/>
                </a:solidFill>
              </a:rPr>
              <a:t>ABKM09 down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MSTW08 </a:t>
            </a:r>
            <a:r>
              <a:rPr lang="it-IT" sz="1600" i="1" dirty="0" err="1" smtClean="0"/>
              <a:t>equivalent</a:t>
            </a:r>
            <a:r>
              <a:rPr lang="it-IT" sz="1600" i="1" dirty="0" smtClean="0"/>
              <a:t> to </a:t>
            </a:r>
            <a:r>
              <a:rPr lang="it-IT" sz="1600" i="1" dirty="0" err="1" smtClean="0"/>
              <a:t>LHeC</a:t>
            </a:r>
            <a:r>
              <a:rPr lang="it-IT" sz="1600" i="1" dirty="0" smtClean="0"/>
              <a:t> PDF  </a:t>
            </a:r>
            <a:endParaRPr lang="en-US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968513" y="5342930"/>
            <a:ext cx="66088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/>
              <a:t>(</a:t>
            </a:r>
            <a:r>
              <a:rPr lang="it-IT" sz="1600" dirty="0" err="1" smtClean="0"/>
              <a:t>TeV</a:t>
            </a:r>
            <a:r>
              <a:rPr lang="it-IT" sz="1600" dirty="0" smtClean="0"/>
              <a:t>)</a:t>
            </a:r>
            <a:endParaRPr lang="en-US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81000" y="5715000"/>
            <a:ext cx="860229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Note: impact of PDF </a:t>
            </a:r>
            <a:r>
              <a:rPr lang="it-IT" dirty="0" err="1" smtClean="0"/>
              <a:t>uncertainties</a:t>
            </a:r>
            <a:r>
              <a:rPr lang="it-IT" dirty="0" smtClean="0"/>
              <a:t> on SM background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negligible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However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mitigated</a:t>
            </a:r>
            <a:r>
              <a:rPr lang="it-IT" dirty="0" smtClean="0">
                <a:sym typeface="Wingdings" pitchFamily="2" charset="2"/>
              </a:rPr>
              <a:t> by </a:t>
            </a:r>
            <a:r>
              <a:rPr lang="it-IT" dirty="0" err="1" smtClean="0">
                <a:sym typeface="Wingdings" pitchFamily="2" charset="2"/>
              </a:rPr>
              <a:t>usage</a:t>
            </a:r>
            <a:r>
              <a:rPr lang="it-IT" dirty="0" smtClean="0">
                <a:sym typeface="Wingdings" pitchFamily="2" charset="2"/>
              </a:rPr>
              <a:t> of Control </a:t>
            </a:r>
            <a:r>
              <a:rPr lang="it-IT" dirty="0" err="1" smtClean="0">
                <a:sym typeface="Wingdings" pitchFamily="2" charset="2"/>
              </a:rPr>
              <a:t>Regions</a:t>
            </a:r>
            <a:r>
              <a:rPr lang="it-IT" dirty="0" smtClean="0">
                <a:sym typeface="Wingdings" pitchFamily="2" charset="2"/>
              </a:rPr>
              <a:t> and semi data-</a:t>
            </a:r>
            <a:r>
              <a:rPr lang="it-IT" dirty="0" err="1" smtClean="0">
                <a:sym typeface="Wingdings" pitchFamily="2" charset="2"/>
              </a:rPr>
              <a:t>driven</a:t>
            </a:r>
            <a:r>
              <a:rPr lang="it-IT" dirty="0" smtClean="0">
                <a:sym typeface="Wingdings" pitchFamily="2" charset="2"/>
              </a:rPr>
              <a:t>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LHeC</a:t>
            </a:r>
            <a:r>
              <a:rPr lang="en-US" sz="2400" dirty="0" smtClean="0"/>
              <a:t> provides complementarities to the LHC SUSY search program in the twenties </a:t>
            </a:r>
          </a:p>
          <a:p>
            <a:pPr lvl="1"/>
            <a:r>
              <a:rPr lang="it-IT" sz="2000" dirty="0" smtClean="0"/>
              <a:t>Ideal to </a:t>
            </a:r>
            <a:r>
              <a:rPr lang="it-IT" sz="2000" dirty="0" err="1" smtClean="0"/>
              <a:t>search</a:t>
            </a:r>
            <a:r>
              <a:rPr lang="it-IT" sz="2000" dirty="0" smtClean="0"/>
              <a:t> and </a:t>
            </a:r>
            <a:r>
              <a:rPr lang="it-IT" sz="2000" dirty="0" err="1" smtClean="0"/>
              <a:t>study</a:t>
            </a:r>
            <a:r>
              <a:rPr lang="it-IT" sz="2000" dirty="0" smtClean="0"/>
              <a:t> </a:t>
            </a:r>
            <a:r>
              <a:rPr lang="it-IT" sz="2000" dirty="0" err="1" smtClean="0"/>
              <a:t>properties</a:t>
            </a:r>
            <a:r>
              <a:rPr lang="it-IT" sz="2000" dirty="0" smtClean="0"/>
              <a:t> of new </a:t>
            </a:r>
            <a:r>
              <a:rPr lang="it-IT" sz="2000" dirty="0" err="1" smtClean="0"/>
              <a:t>bosons</a:t>
            </a:r>
            <a:r>
              <a:rPr lang="it-IT" sz="2000" dirty="0" smtClean="0"/>
              <a:t> with </a:t>
            </a:r>
            <a:r>
              <a:rPr lang="it-IT" sz="2000" dirty="0" err="1" smtClean="0"/>
              <a:t>couplings</a:t>
            </a:r>
            <a:r>
              <a:rPr lang="it-IT" sz="2000" dirty="0" smtClean="0"/>
              <a:t> to electron-quark </a:t>
            </a:r>
          </a:p>
          <a:p>
            <a:pPr lvl="1"/>
            <a:r>
              <a:rPr lang="it-IT" sz="2000" dirty="0" smtClean="0"/>
              <a:t>Direct </a:t>
            </a:r>
            <a:r>
              <a:rPr lang="it-IT" sz="2000" dirty="0" err="1" smtClean="0"/>
              <a:t>searches</a:t>
            </a:r>
            <a:r>
              <a:rPr lang="it-IT" sz="2000" dirty="0" smtClean="0"/>
              <a:t> for CI, </a:t>
            </a:r>
            <a:r>
              <a:rPr lang="it-IT" sz="2000" dirty="0" err="1" smtClean="0"/>
              <a:t>excited</a:t>
            </a:r>
            <a:r>
              <a:rPr lang="it-IT" sz="2000" dirty="0" smtClean="0"/>
              <a:t> </a:t>
            </a:r>
            <a:r>
              <a:rPr lang="it-IT" sz="2000" dirty="0" err="1" smtClean="0"/>
              <a:t>fermions</a:t>
            </a:r>
            <a:r>
              <a:rPr lang="it-IT" sz="2000" dirty="0" smtClean="0"/>
              <a:t>, </a:t>
            </a:r>
            <a:r>
              <a:rPr lang="it-IT" sz="2000" dirty="0" err="1" smtClean="0"/>
              <a:t>leptoquark</a:t>
            </a:r>
            <a:r>
              <a:rPr lang="it-IT" sz="2000" dirty="0" smtClean="0"/>
              <a:t>, RPV SUSY, RPC SUSY in </a:t>
            </a:r>
            <a:r>
              <a:rPr lang="it-IT" sz="2000" dirty="0" err="1" smtClean="0"/>
              <a:t>specific</a:t>
            </a:r>
            <a:r>
              <a:rPr lang="it-IT" sz="2000" dirty="0" smtClean="0"/>
              <a:t> </a:t>
            </a:r>
            <a:r>
              <a:rPr lang="it-IT" sz="2000" dirty="0" err="1" smtClean="0"/>
              <a:t>scenarios</a:t>
            </a:r>
            <a:r>
              <a:rPr lang="it-IT" sz="2000" dirty="0" smtClean="0"/>
              <a:t> </a:t>
            </a:r>
            <a:r>
              <a:rPr lang="it-IT" sz="2000" dirty="0" err="1" smtClean="0"/>
              <a:t>such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compressed</a:t>
            </a:r>
            <a:r>
              <a:rPr lang="it-IT" sz="2000" dirty="0" smtClean="0"/>
              <a:t>, non-</a:t>
            </a:r>
            <a:r>
              <a:rPr lang="it-IT" sz="2000" dirty="0" err="1" smtClean="0"/>
              <a:t>degeneracy</a:t>
            </a:r>
            <a:r>
              <a:rPr lang="it-IT" sz="2000" dirty="0" smtClean="0"/>
              <a:t> for </a:t>
            </a:r>
            <a:r>
              <a:rPr lang="it-IT" sz="2000" dirty="0" err="1" smtClean="0"/>
              <a:t>squarks</a:t>
            </a:r>
            <a:r>
              <a:rPr lang="it-IT" sz="2000" dirty="0" smtClean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Interplay with HL-LHC to constraints on PDF crucial for model testing in case of observed deviations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independent precision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measurement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of PDFs will be important for an efficient use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of   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the high luminosity for setting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reliable high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mass limits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Back-up</a:t>
            </a:r>
            <a:endParaRPr lang="en-US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PDF for LHC 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1" y="838200"/>
            <a:ext cx="4486274" cy="531876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Use </a:t>
            </a:r>
            <a:r>
              <a:rPr lang="it-IT" sz="2400" dirty="0" err="1" smtClean="0"/>
              <a:t>precision</a:t>
            </a:r>
            <a:r>
              <a:rPr lang="it-IT" sz="2400" dirty="0" smtClean="0"/>
              <a:t> </a:t>
            </a:r>
            <a:r>
              <a:rPr lang="it-IT" sz="2400" dirty="0" err="1" smtClean="0"/>
              <a:t>Drell-Yan</a:t>
            </a:r>
            <a:r>
              <a:rPr lang="it-IT" sz="2400" dirty="0" smtClean="0"/>
              <a:t> </a:t>
            </a:r>
            <a:r>
              <a:rPr lang="it-IT" sz="2400" dirty="0" smtClean="0"/>
              <a:t>(W,Z) data to </a:t>
            </a:r>
            <a:r>
              <a:rPr lang="it-IT" sz="2400" dirty="0" err="1" smtClean="0"/>
              <a:t>constraint</a:t>
            </a:r>
            <a:r>
              <a:rPr lang="it-IT" sz="2400" dirty="0" smtClean="0"/>
              <a:t> </a:t>
            </a:r>
            <a:r>
              <a:rPr lang="it-IT" sz="2400" dirty="0" err="1" smtClean="0"/>
              <a:t>PDFs</a:t>
            </a:r>
            <a:endParaRPr lang="en-US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06" y="3521141"/>
            <a:ext cx="4397194" cy="287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9" y="5708866"/>
            <a:ext cx="3457581" cy="61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4004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2779"/>
            <a:ext cx="4210062" cy="345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3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r>
              <a:rPr lang="it-IT" dirty="0" smtClean="0"/>
              <a:t> of </a:t>
            </a:r>
            <a:r>
              <a:rPr lang="it-IT" dirty="0" err="1" smtClean="0"/>
              <a:t>LQs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0" y="1310640"/>
            <a:ext cx="8382000" cy="531876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Spin:</a:t>
            </a:r>
          </a:p>
          <a:p>
            <a:pPr lvl="1"/>
            <a:r>
              <a:rPr lang="it-IT" sz="2000" dirty="0" smtClean="0"/>
              <a:t>LHC: LQ-LQ </a:t>
            </a:r>
            <a:r>
              <a:rPr lang="it-IT" sz="2000" dirty="0" err="1" smtClean="0"/>
              <a:t>leads</a:t>
            </a:r>
            <a:r>
              <a:rPr lang="it-IT" sz="2000" dirty="0" smtClean="0"/>
              <a:t> to </a:t>
            </a:r>
            <a:r>
              <a:rPr lang="it-IT" sz="2000" dirty="0" err="1" smtClean="0"/>
              <a:t>angular</a:t>
            </a:r>
            <a:r>
              <a:rPr lang="it-IT" sz="2000" dirty="0" smtClean="0"/>
              <a:t> </a:t>
            </a:r>
            <a:r>
              <a:rPr lang="it-IT" sz="2000" dirty="0" err="1" smtClean="0"/>
              <a:t>distributions</a:t>
            </a:r>
            <a:r>
              <a:rPr lang="it-IT" sz="2000" dirty="0" smtClean="0"/>
              <a:t> </a:t>
            </a:r>
            <a:r>
              <a:rPr lang="it-IT" sz="2000" dirty="0" err="1" smtClean="0"/>
              <a:t>depending</a:t>
            </a:r>
            <a:r>
              <a:rPr lang="it-IT" sz="2000" dirty="0" smtClean="0"/>
              <a:t> on g-LQ-LQ </a:t>
            </a:r>
            <a:r>
              <a:rPr lang="it-IT" sz="2000" dirty="0" err="1" smtClean="0"/>
              <a:t>coupling</a:t>
            </a:r>
            <a:r>
              <a:rPr lang="it-IT" sz="2000" dirty="0" smtClean="0"/>
              <a:t> </a:t>
            </a:r>
          </a:p>
          <a:p>
            <a:pPr lvl="1"/>
            <a:r>
              <a:rPr lang="it-IT" sz="2000" dirty="0" err="1" smtClean="0"/>
              <a:t>LHeC</a:t>
            </a:r>
            <a:r>
              <a:rPr lang="it-IT" sz="2000" dirty="0" smtClean="0"/>
              <a:t>: </a:t>
            </a:r>
            <a:r>
              <a:rPr lang="it-IT" sz="2000" dirty="0" err="1" smtClean="0"/>
              <a:t>cos</a:t>
            </a:r>
            <a:r>
              <a:rPr lang="it-IT" sz="2000" dirty="0" err="1" smtClean="0">
                <a:latin typeface="Symbol" pitchFamily="18" charset="2"/>
              </a:rPr>
              <a:t>q</a:t>
            </a:r>
            <a:r>
              <a:rPr lang="it-IT" sz="2000" dirty="0" smtClean="0"/>
              <a:t>* </a:t>
            </a:r>
            <a:r>
              <a:rPr lang="it-IT" sz="2000" dirty="0" err="1" smtClean="0"/>
              <a:t>distribution</a:t>
            </a:r>
            <a:r>
              <a:rPr lang="it-IT" sz="2000" dirty="0" smtClean="0"/>
              <a:t> of LQ </a:t>
            </a:r>
            <a:r>
              <a:rPr lang="it-IT" sz="2000" dirty="0" err="1" smtClean="0"/>
              <a:t>decay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sensitive to spin</a:t>
            </a:r>
          </a:p>
          <a:p>
            <a:pPr lvl="1"/>
            <a:endParaRPr lang="it-IT" sz="2000" dirty="0"/>
          </a:p>
          <a:p>
            <a:pPr lvl="1"/>
            <a:endParaRPr lang="it-IT" sz="2000" dirty="0" smtClean="0"/>
          </a:p>
          <a:p>
            <a:pPr lvl="1"/>
            <a:endParaRPr lang="it-IT" sz="2000" dirty="0"/>
          </a:p>
          <a:p>
            <a:pPr lvl="1"/>
            <a:endParaRPr lang="it-IT" sz="2000" dirty="0" smtClean="0"/>
          </a:p>
          <a:p>
            <a:r>
              <a:rPr lang="it-IT" sz="2400" dirty="0" smtClean="0"/>
              <a:t>BR to </a:t>
            </a:r>
            <a:r>
              <a:rPr lang="it-IT" sz="2400" dirty="0" err="1" smtClean="0"/>
              <a:t>neutrinos</a:t>
            </a:r>
            <a:r>
              <a:rPr lang="it-IT" sz="2400" dirty="0" smtClean="0"/>
              <a:t> (</a:t>
            </a:r>
            <a:r>
              <a:rPr lang="it-IT" sz="2400" dirty="0" err="1" smtClean="0"/>
              <a:t>good</a:t>
            </a:r>
            <a:r>
              <a:rPr lang="it-IT" sz="2400" dirty="0" smtClean="0"/>
              <a:t> S/B for </a:t>
            </a:r>
            <a:r>
              <a:rPr lang="it-IT" sz="2400" dirty="0" smtClean="0">
                <a:latin typeface="Symbol" pitchFamily="18" charset="2"/>
              </a:rPr>
              <a:t>n</a:t>
            </a:r>
            <a:r>
              <a:rPr lang="it-IT" sz="2400" dirty="0" smtClean="0"/>
              <a:t>-q)</a:t>
            </a:r>
          </a:p>
          <a:p>
            <a:r>
              <a:rPr lang="it-IT" sz="2400" dirty="0" err="1" smtClean="0"/>
              <a:t>Coupling</a:t>
            </a:r>
            <a:r>
              <a:rPr lang="it-IT" sz="2400" dirty="0" smtClean="0"/>
              <a:t> </a:t>
            </a:r>
            <a:r>
              <a:rPr lang="it-IT" sz="2400" dirty="0" err="1" smtClean="0"/>
              <a:t>measurement</a:t>
            </a:r>
            <a:r>
              <a:rPr lang="it-IT" sz="2400" dirty="0" smtClean="0"/>
              <a:t>, once spin and </a:t>
            </a:r>
            <a:r>
              <a:rPr lang="it-IT" sz="2400" dirty="0" err="1" smtClean="0"/>
              <a:t>charge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/>
              <a:t> </a:t>
            </a:r>
            <a:r>
              <a:rPr lang="it-IT" sz="2400" dirty="0" err="1" smtClean="0"/>
              <a:t>determined</a:t>
            </a:r>
            <a:endParaRPr lang="en-US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267200" cy="130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2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LQ </a:t>
            </a:r>
            <a:r>
              <a:rPr lang="it-IT" dirty="0" err="1" smtClean="0"/>
              <a:t>isospin</a:t>
            </a:r>
            <a:r>
              <a:rPr lang="it-IT" dirty="0" smtClean="0"/>
              <a:t> family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 smtClean="0"/>
              <a:t>Classification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r>
              <a:rPr lang="it-IT" dirty="0" smtClean="0"/>
              <a:t> (BRW </a:t>
            </a:r>
            <a:r>
              <a:rPr lang="it-IT" dirty="0" err="1" smtClean="0"/>
              <a:t>framework</a:t>
            </a:r>
            <a:r>
              <a:rPr lang="it-IT" dirty="0" smtClean="0"/>
              <a:t>) 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14475"/>
            <a:ext cx="75723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1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Squark</a:t>
            </a:r>
            <a:r>
              <a:rPr lang="en-US" dirty="0" smtClean="0"/>
              <a:t> mass splitting 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382000" cy="5638800"/>
          </a:xfrm>
        </p:spPr>
        <p:txBody>
          <a:bodyPr>
            <a:norm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arge </a:t>
            </a:r>
            <a:r>
              <a:rPr lang="en-US" sz="2000" dirty="0" smtClean="0"/>
              <a:t>splitting is possible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110" y="1264716"/>
            <a:ext cx="7425690" cy="498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86200" y="11430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7652095" y="773668"/>
            <a:ext cx="130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(A. </a:t>
            </a:r>
            <a:r>
              <a:rPr lang="it-IT" i="1" dirty="0" err="1" smtClean="0"/>
              <a:t>Weiler</a:t>
            </a:r>
            <a:r>
              <a:rPr lang="it-IT" i="1" dirty="0" smtClean="0"/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LHC: The Roadmap to 2030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84" y="795536"/>
            <a:ext cx="5616624" cy="576064"/>
          </a:xfrm>
        </p:spPr>
        <p:txBody>
          <a:bodyPr>
            <a:normAutofit/>
          </a:bodyPr>
          <a:lstStyle/>
          <a:p>
            <a:r>
              <a:rPr lang="en-US" i="1" dirty="0" smtClean="0"/>
              <a:t>ESPP-Cracow meeting: 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Monica D'Onofrio, LHeC MiniWorkshop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91" y="1343472"/>
            <a:ext cx="62495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6199305" y="1987352"/>
            <a:ext cx="2908836" cy="4032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Accelerator timescale driven by several aspects: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Radiation damage of LHC components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R&amp;D and construction of LHC upgrades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Required schedule of detector upgrades</a:t>
            </a:r>
            <a:endParaRPr lang="it-IT" sz="1600" dirty="0" smtClean="0">
              <a:solidFill>
                <a:schemeClr val="tx2"/>
              </a:solidFill>
              <a:latin typeface="Candara" pitchFamily="34" charset="0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Long Shutdown (LS)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periods to install</a:t>
            </a:r>
            <a:r>
              <a:rPr lang="it-IT" sz="1600" dirty="0" smtClean="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upgrades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Possibility of an HE (High Energy ) LHC still under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discussion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1837" y="866418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andara" pitchFamily="34" charset="0"/>
              </a:rPr>
              <a:t>LHC has still only delivered a small fraction of the effective </a:t>
            </a:r>
            <a:r>
              <a:rPr lang="en-US" sz="1400" i="1" dirty="0" err="1" smtClean="0">
                <a:solidFill>
                  <a:srgbClr val="C00000"/>
                </a:solidFill>
                <a:latin typeface="Candara" pitchFamily="34" charset="0"/>
              </a:rPr>
              <a:t>parton-parton</a:t>
            </a:r>
            <a:r>
              <a:rPr lang="en-US" sz="1400" i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1400" i="1" dirty="0" err="1" smtClean="0">
                <a:solidFill>
                  <a:srgbClr val="C00000"/>
                </a:solidFill>
                <a:latin typeface="Candara" pitchFamily="34" charset="0"/>
              </a:rPr>
              <a:t>lumi</a:t>
            </a:r>
            <a:r>
              <a:rPr lang="en-US" sz="1400" i="1" dirty="0" err="1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</a:t>
            </a:r>
            <a:r>
              <a:rPr lang="en-US" sz="1400" i="1" dirty="0" err="1" smtClean="0">
                <a:solidFill>
                  <a:srgbClr val="C00000"/>
                </a:solidFill>
                <a:latin typeface="Candara" pitchFamily="34" charset="0"/>
              </a:rPr>
              <a:t>discovery</a:t>
            </a:r>
            <a:r>
              <a:rPr lang="en-US" sz="1400" i="1" dirty="0" smtClean="0">
                <a:solidFill>
                  <a:srgbClr val="C00000"/>
                </a:solidFill>
                <a:latin typeface="Candara" pitchFamily="34" charset="0"/>
              </a:rPr>
              <a:t> physics </a:t>
            </a:r>
            <a:r>
              <a:rPr lang="en-US" sz="1400" i="1" dirty="0" err="1" smtClean="0">
                <a:solidFill>
                  <a:srgbClr val="C00000"/>
                </a:solidFill>
                <a:latin typeface="Candara" pitchFamily="34" charset="0"/>
              </a:rPr>
              <a:t>programme</a:t>
            </a:r>
            <a:r>
              <a:rPr lang="en-US" sz="1400" i="1" dirty="0" smtClean="0">
                <a:solidFill>
                  <a:srgbClr val="C00000"/>
                </a:solidFill>
                <a:latin typeface="Candara" pitchFamily="34" charset="0"/>
              </a:rPr>
              <a:t> just getting started!</a:t>
            </a:r>
            <a:endParaRPr lang="en-US" sz="1400" i="1" dirty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2" y="-533400"/>
            <a:ext cx="8915400" cy="1143000"/>
          </a:xfrm>
        </p:spPr>
        <p:txBody>
          <a:bodyPr/>
          <a:lstStyle/>
          <a:p>
            <a:r>
              <a:rPr lang="it-IT" dirty="0" err="1" smtClean="0"/>
              <a:t>Searches</a:t>
            </a:r>
            <a:r>
              <a:rPr lang="it-IT" dirty="0" smtClean="0"/>
              <a:t> for </a:t>
            </a:r>
            <a:r>
              <a:rPr lang="it-IT" dirty="0" err="1" smtClean="0"/>
              <a:t>SuperSymmetry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83" y="3153625"/>
            <a:ext cx="8352928" cy="1643527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If No deviations from the SM observed in 300/</a:t>
            </a:r>
            <a:r>
              <a:rPr lang="en-US" b="1" dirty="0" err="1" smtClean="0"/>
              <a:t>fb</a:t>
            </a:r>
            <a:endParaRPr lang="en-US" b="1" dirty="0" smtClean="0"/>
          </a:p>
          <a:p>
            <a:pPr lvl="1"/>
            <a:r>
              <a:rPr lang="en-US" sz="2000" dirty="0" smtClean="0"/>
              <a:t>Extension of sensitivity (mass &amp; cross section reach) with 3000/</a:t>
            </a:r>
            <a:r>
              <a:rPr lang="en-US" sz="2000" dirty="0" err="1" smtClean="0"/>
              <a:t>fb</a:t>
            </a:r>
            <a:endParaRPr lang="en-US" sz="2400" b="1" dirty="0" smtClean="0"/>
          </a:p>
          <a:p>
            <a:pPr algn="l"/>
            <a:r>
              <a:rPr lang="en-US" b="1" dirty="0" smtClean="0"/>
              <a:t>Deviations from the SM observed in 300/fb</a:t>
            </a:r>
          </a:p>
          <a:p>
            <a:pPr lvl="1" algn="l"/>
            <a:r>
              <a:rPr lang="en-US" sz="2000" dirty="0" smtClean="0"/>
              <a:t>Signal characterization with </a:t>
            </a:r>
            <a:r>
              <a:rPr lang="en-US" sz="2000" b="1" dirty="0" smtClean="0">
                <a:solidFill>
                  <a:srgbClr val="FF0000"/>
                </a:solidFill>
              </a:rPr>
              <a:t>3000/</a:t>
            </a:r>
            <a:r>
              <a:rPr lang="en-US" sz="2000" b="1" dirty="0" err="1" smtClean="0">
                <a:solidFill>
                  <a:srgbClr val="FF0000"/>
                </a:solidFill>
              </a:rPr>
              <a:t>fb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E77E-5CC2-AA40-9784-42254383138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5265" y="5094685"/>
            <a:ext cx="6607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 indent="-228600" defTabSz="914400">
              <a:spcBef>
                <a:spcPts val="1200"/>
              </a:spcBef>
              <a:buClr>
                <a:srgbClr val="99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Candara" pitchFamily="34" charset="0"/>
                <a:cs typeface="Arial"/>
              </a:rPr>
              <a:t>Determination of masses by measuring endpoints of visible mass distributions</a:t>
            </a:r>
          </a:p>
          <a:p>
            <a:pPr marL="685800" lvl="2" indent="-228600" defTabSz="914400">
              <a:spcBef>
                <a:spcPts val="1200"/>
              </a:spcBef>
              <a:buClr>
                <a:srgbClr val="990000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Candara" pitchFamily="34" charset="0"/>
                <a:cs typeface="Arial"/>
              </a:rPr>
              <a:t>Measurement of couplings and spin (via angular analysis)</a:t>
            </a:r>
          </a:p>
        </p:txBody>
      </p:sp>
      <p:sp>
        <p:nvSpPr>
          <p:cNvPr id="9" name="Right Arrow 8"/>
          <p:cNvSpPr/>
          <p:nvPr/>
        </p:nvSpPr>
        <p:spPr>
          <a:xfrm rot="1709452">
            <a:off x="5426242" y="4526176"/>
            <a:ext cx="733438" cy="5581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179511" y="1303600"/>
            <a:ext cx="88298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Candara" pitchFamily="34" charset="0"/>
              </a:rPr>
              <a:t>V</a:t>
            </a:r>
            <a:r>
              <a:rPr lang="en-US" sz="2000" dirty="0" smtClean="0">
                <a:latin typeface="Candara" pitchFamily="34" charset="0"/>
              </a:rPr>
              <a:t>ery </a:t>
            </a:r>
            <a:r>
              <a:rPr lang="en-US" sz="2000" dirty="0">
                <a:latin typeface="Candara" pitchFamily="34" charset="0"/>
              </a:rPr>
              <a:t>stringent constraints </a:t>
            </a:r>
            <a:r>
              <a:rPr lang="en-US" sz="2000" dirty="0" smtClean="0">
                <a:latin typeface="Candara" pitchFamily="34" charset="0"/>
              </a:rPr>
              <a:t>from LHC on </a:t>
            </a:r>
            <a:r>
              <a:rPr lang="en-US" sz="2000" dirty="0">
                <a:latin typeface="Candara" pitchFamily="34" charset="0"/>
              </a:rPr>
              <a:t>strongly produced </a:t>
            </a:r>
            <a:r>
              <a:rPr lang="en-US" sz="2000" dirty="0" err="1">
                <a:latin typeface="Candara" pitchFamily="34" charset="0"/>
              </a:rPr>
              <a:t>sparticles</a:t>
            </a:r>
            <a:r>
              <a:rPr lang="en-US" sz="2000" dirty="0">
                <a:latin typeface="Candara" pitchFamily="34" charset="0"/>
              </a:rPr>
              <a:t> (1</a:t>
            </a:r>
            <a:r>
              <a:rPr lang="en-US" sz="2000" baseline="30000" dirty="0">
                <a:latin typeface="Candara" pitchFamily="34" charset="0"/>
              </a:rPr>
              <a:t>st</a:t>
            </a:r>
            <a:r>
              <a:rPr lang="en-US" sz="2000" dirty="0">
                <a:latin typeface="Candara" pitchFamily="34" charset="0"/>
              </a:rPr>
              <a:t>, 2</a:t>
            </a:r>
            <a:r>
              <a:rPr lang="en-US" sz="2000" baseline="30000" dirty="0">
                <a:latin typeface="Candara" pitchFamily="34" charset="0"/>
              </a:rPr>
              <a:t>nd</a:t>
            </a:r>
            <a:r>
              <a:rPr lang="en-US" sz="2000" dirty="0">
                <a:latin typeface="Candara" pitchFamily="34" charset="0"/>
              </a:rPr>
              <a:t> </a:t>
            </a:r>
            <a:r>
              <a:rPr lang="en-US" sz="2000" dirty="0" smtClean="0">
                <a:latin typeface="Candara" pitchFamily="34" charset="0"/>
              </a:rPr>
              <a:t>generation </a:t>
            </a:r>
            <a:r>
              <a:rPr lang="en-US" sz="2000" dirty="0" err="1">
                <a:latin typeface="Candara" pitchFamily="34" charset="0"/>
              </a:rPr>
              <a:t>squarks</a:t>
            </a:r>
            <a:r>
              <a:rPr lang="en-US" sz="2000" dirty="0">
                <a:latin typeface="Candara" pitchFamily="34" charset="0"/>
              </a:rPr>
              <a:t>, </a:t>
            </a:r>
            <a:r>
              <a:rPr lang="en-US" sz="2000" dirty="0" err="1">
                <a:latin typeface="Candara" pitchFamily="34" charset="0"/>
              </a:rPr>
              <a:t>gluinos</a:t>
            </a:r>
            <a:r>
              <a:rPr lang="en-US" sz="2000" dirty="0" smtClean="0">
                <a:latin typeface="Candara" pitchFamily="34" charset="0"/>
              </a:rPr>
              <a:t>) </a:t>
            </a:r>
            <a:r>
              <a:rPr lang="en-US" sz="2000" dirty="0" smtClean="0">
                <a:latin typeface="Candara" pitchFamily="34" charset="0"/>
                <a:sym typeface="Wingdings" pitchFamily="2" charset="2"/>
              </a:rPr>
              <a:t> can be quite heavy </a:t>
            </a:r>
            <a:r>
              <a:rPr lang="en-US" sz="2000" b="1" dirty="0" smtClean="0">
                <a:latin typeface="Candara" pitchFamily="34" charset="0"/>
                <a:sym typeface="Wingdings" pitchFamily="2" charset="2"/>
              </a:rPr>
              <a:t>(multi-</a:t>
            </a:r>
            <a:r>
              <a:rPr lang="en-US" sz="2000" b="1" dirty="0" err="1" smtClean="0">
                <a:latin typeface="Candara" pitchFamily="34" charset="0"/>
                <a:sym typeface="Wingdings" pitchFamily="2" charset="2"/>
              </a:rPr>
              <a:t>TeV</a:t>
            </a:r>
            <a:r>
              <a:rPr lang="en-US" sz="2000" b="1" dirty="0" smtClean="0">
                <a:latin typeface="Candara" pitchFamily="34" charset="0"/>
                <a:sym typeface="Wingdings" pitchFamily="2" charset="2"/>
              </a:rPr>
              <a:t>)</a:t>
            </a:r>
            <a:r>
              <a:rPr lang="en-US" sz="2000" b="1" dirty="0" smtClean="0">
                <a:latin typeface="Candar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600" dirty="0" smtClean="0">
              <a:latin typeface="Candar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ndara" pitchFamily="34" charset="0"/>
              </a:rPr>
              <a:t>Direct </a:t>
            </a:r>
            <a:r>
              <a:rPr lang="en-US" sz="2000" dirty="0">
                <a:latin typeface="Candara" pitchFamily="34" charset="0"/>
              </a:rPr>
              <a:t>production of 3</a:t>
            </a:r>
            <a:r>
              <a:rPr lang="en-US" sz="2000" baseline="30000" dirty="0">
                <a:latin typeface="Candara" pitchFamily="34" charset="0"/>
              </a:rPr>
              <a:t>rd</a:t>
            </a:r>
            <a:r>
              <a:rPr lang="en-US" sz="2000" dirty="0">
                <a:latin typeface="Candara" pitchFamily="34" charset="0"/>
              </a:rPr>
              <a:t> generation </a:t>
            </a:r>
            <a:r>
              <a:rPr lang="en-US" sz="2000" dirty="0" err="1">
                <a:latin typeface="Candara" pitchFamily="34" charset="0"/>
              </a:rPr>
              <a:t>squarks</a:t>
            </a:r>
            <a:r>
              <a:rPr lang="en-US" sz="2000" dirty="0">
                <a:latin typeface="Candara" pitchFamily="34" charset="0"/>
              </a:rPr>
              <a:t> and weak </a:t>
            </a:r>
            <a:r>
              <a:rPr lang="en-US" sz="2000" dirty="0" err="1">
                <a:latin typeface="Candara" pitchFamily="34" charset="0"/>
              </a:rPr>
              <a:t>gauginos</a:t>
            </a:r>
            <a:r>
              <a:rPr lang="en-US" sz="2000" dirty="0">
                <a:latin typeface="Candara" pitchFamily="34" charset="0"/>
              </a:rPr>
              <a:t> is becoming accessible as the amount of integrated luminosity </a:t>
            </a:r>
            <a:r>
              <a:rPr lang="en-US" sz="2000" dirty="0" smtClean="0">
                <a:latin typeface="Candara" pitchFamily="34" charset="0"/>
              </a:rPr>
              <a:t>increases </a:t>
            </a:r>
            <a:r>
              <a:rPr lang="en-US" sz="2000" b="1" dirty="0" smtClean="0">
                <a:latin typeface="Candara" pitchFamily="34" charset="0"/>
              </a:rPr>
              <a:t>(low cross sections)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600" b="1" dirty="0" smtClean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generation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7772400" cy="47510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If sq/</a:t>
            </a:r>
            <a:r>
              <a:rPr lang="en-US" sz="2400" dirty="0" err="1" smtClean="0"/>
              <a:t>gl</a:t>
            </a:r>
            <a:r>
              <a:rPr lang="en-US" sz="2400" dirty="0" smtClean="0"/>
              <a:t> are not found &lt; 3 </a:t>
            </a:r>
            <a:r>
              <a:rPr lang="en-US" sz="2400" dirty="0" err="1" smtClean="0"/>
              <a:t>TeV</a:t>
            </a:r>
            <a:r>
              <a:rPr lang="en-US" sz="2400" dirty="0" smtClean="0"/>
              <a:t>  </a:t>
            </a:r>
          </a:p>
          <a:p>
            <a:pPr lvl="1"/>
            <a:r>
              <a:rPr lang="en-US" sz="2000" dirty="0" smtClean="0"/>
              <a:t>Still the stop (and possibly </a:t>
            </a:r>
            <a:r>
              <a:rPr lang="en-US" sz="2000" dirty="0" err="1" smtClean="0"/>
              <a:t>sbottom</a:t>
            </a:r>
            <a:r>
              <a:rPr lang="en-US" sz="2000" dirty="0" smtClean="0"/>
              <a:t>) are among the most important SUSY particles to be found!</a:t>
            </a:r>
          </a:p>
          <a:p>
            <a:pPr lvl="1"/>
            <a:r>
              <a:rPr lang="en-US" sz="2000" dirty="0" smtClean="0"/>
              <a:t>At 14 </a:t>
            </a:r>
            <a:r>
              <a:rPr lang="en-US" sz="2000" dirty="0" err="1" smtClean="0"/>
              <a:t>TeV</a:t>
            </a:r>
            <a:r>
              <a:rPr lang="en-US" sz="2000" dirty="0" smtClean="0"/>
              <a:t>, stop cross section ~ 10-20 x </a:t>
            </a:r>
            <a:r>
              <a:rPr lang="en-US" sz="2000" dirty="0" err="1" smtClean="0"/>
              <a:t>xsect</a:t>
            </a:r>
            <a:r>
              <a:rPr lang="en-US" sz="2000" dirty="0" smtClean="0"/>
              <a:t> @ 7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07632" y="4365104"/>
            <a:ext cx="42568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itchFamily="34" charset="0"/>
              </a:rPr>
              <a:t>For 3000 fb-1 of </a:t>
            </a:r>
            <a:r>
              <a:rPr lang="en-US" dirty="0" err="1" smtClean="0">
                <a:latin typeface="Candara" pitchFamily="34" charset="0"/>
              </a:rPr>
              <a:t>lumi</a:t>
            </a:r>
            <a:r>
              <a:rPr lang="en-US" dirty="0" smtClean="0">
                <a:latin typeface="Candara" pitchFamily="34" charset="0"/>
              </a:rPr>
              <a:t> @ 14 </a:t>
            </a:r>
            <a:r>
              <a:rPr lang="en-US" dirty="0" err="1" smtClean="0">
                <a:latin typeface="Candara" pitchFamily="34" charset="0"/>
              </a:rPr>
              <a:t>TeV</a:t>
            </a:r>
            <a:r>
              <a:rPr lang="en-US" dirty="0" smtClean="0">
                <a:latin typeface="Candara" pitchFamily="34" charset="0"/>
              </a:rPr>
              <a:t> </a:t>
            </a:r>
          </a:p>
          <a:p>
            <a:r>
              <a:rPr lang="en-US" dirty="0" smtClean="0">
                <a:latin typeface="Candara" pitchFamily="34" charset="0"/>
              </a:rPr>
              <a:t>@ 600 </a:t>
            </a:r>
            <a:r>
              <a:rPr lang="en-US" dirty="0" err="1" smtClean="0">
                <a:latin typeface="Candara" pitchFamily="34" charset="0"/>
              </a:rPr>
              <a:t>GeV</a:t>
            </a:r>
            <a:r>
              <a:rPr lang="en-US" dirty="0" smtClean="0">
                <a:latin typeface="Candara" pitchFamily="34" charset="0"/>
              </a:rPr>
              <a:t>:  720 x 10</a:t>
            </a:r>
            <a:r>
              <a:rPr lang="en-US" baseline="30000" dirty="0" smtClean="0">
                <a:latin typeface="Candara" pitchFamily="34" charset="0"/>
              </a:rPr>
              <a:t>3</a:t>
            </a:r>
            <a:r>
              <a:rPr lang="en-US" dirty="0" smtClean="0">
                <a:latin typeface="Candara" pitchFamily="34" charset="0"/>
              </a:rPr>
              <a:t> events </a:t>
            </a:r>
          </a:p>
          <a:p>
            <a:r>
              <a:rPr lang="en-US" dirty="0" smtClean="0">
                <a:latin typeface="Candara" pitchFamily="34" charset="0"/>
              </a:rPr>
              <a:t>@ 1 </a:t>
            </a:r>
            <a:r>
              <a:rPr lang="en-US" dirty="0" err="1" smtClean="0">
                <a:latin typeface="Candara" pitchFamily="34" charset="0"/>
              </a:rPr>
              <a:t>TeV</a:t>
            </a:r>
            <a:r>
              <a:rPr lang="en-US" dirty="0" smtClean="0">
                <a:latin typeface="Candara" pitchFamily="34" charset="0"/>
              </a:rPr>
              <a:t>:  24 x 10</a:t>
            </a:r>
            <a:r>
              <a:rPr lang="en-US" baseline="30000" dirty="0" smtClean="0">
                <a:latin typeface="Candara" pitchFamily="34" charset="0"/>
              </a:rPr>
              <a:t>3</a:t>
            </a:r>
            <a:r>
              <a:rPr lang="en-US" dirty="0" smtClean="0">
                <a:latin typeface="Candara" pitchFamily="34" charset="0"/>
              </a:rPr>
              <a:t> events</a:t>
            </a:r>
          </a:p>
          <a:p>
            <a:r>
              <a:rPr lang="en-US" dirty="0" smtClean="0">
                <a:latin typeface="Candara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ndara" pitchFamily="34" charset="0"/>
              </a:rPr>
              <a:t> Analysis &lt; 1 % efficiency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ndara" pitchFamily="34" charset="0"/>
              </a:rPr>
              <a:t> </a:t>
            </a:r>
            <a:r>
              <a:rPr lang="en-US" dirty="0" smtClean="0">
                <a:latin typeface="Candara" pitchFamily="34" charset="0"/>
              </a:rPr>
              <a:t>Acceptance depends on the decay mode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68960"/>
            <a:ext cx="4038600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95871"/>
              </p:ext>
            </p:extLst>
          </p:nvPr>
        </p:nvGraphicFramePr>
        <p:xfrm>
          <a:off x="4724400" y="2883768"/>
          <a:ext cx="4191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397000"/>
                <a:gridCol w="13970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MSTW2008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CTE6.6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2.34 </a:t>
                      </a:r>
                      <a:r>
                        <a:rPr lang="en-US" sz="1600" dirty="0" err="1" smtClean="0"/>
                        <a:t>pb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2.19 </a:t>
                      </a:r>
                      <a:r>
                        <a:rPr lang="en-US" sz="1600" dirty="0" err="1" smtClean="0"/>
                        <a:t>pb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600 </a:t>
                      </a:r>
                      <a:r>
                        <a:rPr lang="en-US" sz="1600" dirty="0" err="1" smtClean="0"/>
                        <a:t>GeV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0.24 </a:t>
                      </a:r>
                      <a:r>
                        <a:rPr lang="en-US" sz="1600" dirty="0" err="1" smtClean="0"/>
                        <a:t>pb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0.23 </a:t>
                      </a:r>
                      <a:r>
                        <a:rPr lang="en-US" sz="1600" dirty="0" err="1" smtClean="0"/>
                        <a:t>pb</a:t>
                      </a:r>
                      <a:endParaRPr lang="en-US" sz="16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</a:t>
                      </a:r>
                      <a:r>
                        <a:rPr lang="en-US" sz="1600" dirty="0" err="1" smtClean="0"/>
                        <a:t>TeV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0.008 </a:t>
                      </a:r>
                      <a:r>
                        <a:rPr lang="en-US" sz="1600" dirty="0" err="1" smtClean="0"/>
                        <a:t>pb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0.008 </a:t>
                      </a:r>
                      <a:r>
                        <a:rPr lang="en-US" sz="1600" dirty="0" err="1" smtClean="0"/>
                        <a:t>pb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019800" y="3874368"/>
            <a:ext cx="1143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Oval 14"/>
          <p:cNvSpPr/>
          <p:nvPr/>
        </p:nvSpPr>
        <p:spPr>
          <a:xfrm>
            <a:off x="6019800" y="3569568"/>
            <a:ext cx="1143000" cy="381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562600" y="3798168"/>
            <a:ext cx="381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562600" y="4331568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1828800" cy="130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2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NP in inclusive DIS </a:t>
            </a:r>
            <a:r>
              <a:rPr lang="it-IT" dirty="0" err="1" smtClean="0"/>
              <a:t>at</a:t>
            </a:r>
            <a:r>
              <a:rPr lang="it-IT" dirty="0" smtClean="0"/>
              <a:t> high Q</a:t>
            </a:r>
            <a:r>
              <a:rPr lang="it-IT" baseline="30000" dirty="0" smtClean="0"/>
              <a:t>2</a:t>
            </a:r>
            <a:endParaRPr lang="en-US" baseline="30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At these small scales new phenomena not </a:t>
            </a:r>
            <a:r>
              <a:rPr lang="en-US" sz="2000" dirty="0" smtClean="0"/>
              <a:t>directly detectable may </a:t>
            </a:r>
            <a:r>
              <a:rPr lang="en-US" sz="2000" dirty="0"/>
              <a:t>become observable as deviations from the Standard Model predictions.</a:t>
            </a:r>
          </a:p>
          <a:p>
            <a:r>
              <a:rPr lang="en-US" sz="2000" dirty="0"/>
              <a:t>A </a:t>
            </a:r>
            <a:r>
              <a:rPr lang="en-US" sz="2000" dirty="0" smtClean="0"/>
              <a:t>convenient tool: </a:t>
            </a:r>
            <a:r>
              <a:rPr lang="en-US" sz="2000" dirty="0" smtClean="0">
                <a:solidFill>
                  <a:srgbClr val="C00000"/>
                </a:solidFill>
              </a:rPr>
              <a:t>effective </a:t>
            </a:r>
            <a:r>
              <a:rPr lang="en-US" sz="2000" dirty="0">
                <a:solidFill>
                  <a:srgbClr val="C00000"/>
                </a:solidFill>
              </a:rPr>
              <a:t>four-fermion contact </a:t>
            </a:r>
            <a:r>
              <a:rPr lang="en-US" sz="2000" dirty="0" smtClean="0">
                <a:solidFill>
                  <a:srgbClr val="C00000"/>
                </a:solidFill>
              </a:rPr>
              <a:t>interaction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24" y="4800600"/>
            <a:ext cx="4575212" cy="14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391654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57200" y="2362200"/>
            <a:ext cx="383310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Observed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modification</a:t>
            </a:r>
            <a:r>
              <a:rPr lang="it-IT" dirty="0" smtClean="0"/>
              <a:t> of the Q</a:t>
            </a:r>
            <a:r>
              <a:rPr lang="it-IT" baseline="30000" dirty="0" smtClean="0"/>
              <a:t>2</a:t>
            </a:r>
            <a:endParaRPr lang="en-US" baseline="30000" dirty="0"/>
          </a:p>
          <a:p>
            <a:r>
              <a:rPr lang="it-IT" dirty="0" err="1"/>
              <a:t>d</a:t>
            </a:r>
            <a:r>
              <a:rPr lang="it-IT" dirty="0" err="1" smtClean="0"/>
              <a:t>ependence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all</a:t>
            </a:r>
            <a:r>
              <a:rPr lang="it-IT" dirty="0" smtClean="0">
                <a:sym typeface="Wingdings" pitchFamily="2" charset="2"/>
              </a:rPr>
              <a:t> information in </a:t>
            </a:r>
          </a:p>
          <a:p>
            <a:r>
              <a:rPr lang="it-IT" dirty="0" err="1" smtClean="0"/>
              <a:t>d</a:t>
            </a:r>
            <a:r>
              <a:rPr lang="it-IT" dirty="0" err="1" smtClean="0">
                <a:latin typeface="Symbol" pitchFamily="18" charset="2"/>
              </a:rPr>
              <a:t>s</a:t>
            </a:r>
            <a:r>
              <a:rPr lang="it-IT" dirty="0" smtClean="0"/>
              <a:t>/dQ</a:t>
            </a:r>
            <a:r>
              <a:rPr lang="it-IT" baseline="30000" dirty="0" smtClean="0"/>
              <a:t>2   </a:t>
            </a:r>
            <a:endParaRPr lang="it-IT" dirty="0"/>
          </a:p>
          <a:p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parametrized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46163" y="4391561"/>
            <a:ext cx="422583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smtClean="0"/>
              <a:t>LQ </a:t>
            </a:r>
            <a:r>
              <a:rPr lang="it-IT" sz="2000" dirty="0" smtClean="0"/>
              <a:t>mass (&gt;&gt; √s</a:t>
            </a:r>
            <a:r>
              <a:rPr lang="it-IT" sz="2000" dirty="0" smtClean="0"/>
              <a:t>) </a:t>
            </a:r>
            <a:r>
              <a:rPr lang="it-IT" sz="2000" i="1" dirty="0" smtClean="0"/>
              <a:t>or</a:t>
            </a:r>
            <a:r>
              <a:rPr lang="it-IT" sz="2000" dirty="0" smtClean="0"/>
              <a:t>  </a:t>
            </a:r>
            <a:endParaRPr lang="it-IT" sz="2000" dirty="0" smtClean="0"/>
          </a:p>
          <a:p>
            <a:r>
              <a:rPr lang="it-IT" sz="2000" dirty="0" err="1" smtClean="0"/>
              <a:t>Modified</a:t>
            </a:r>
            <a:r>
              <a:rPr lang="it-IT" sz="2000" dirty="0" smtClean="0"/>
              <a:t> </a:t>
            </a:r>
            <a:r>
              <a:rPr lang="it-IT" sz="2000" dirty="0" err="1" smtClean="0"/>
              <a:t>Planck</a:t>
            </a:r>
            <a:r>
              <a:rPr lang="it-IT" sz="2000" dirty="0" smtClean="0"/>
              <a:t> Scale in ED </a:t>
            </a:r>
            <a:r>
              <a:rPr lang="it-IT" sz="2000" dirty="0" err="1" smtClean="0"/>
              <a:t>models</a:t>
            </a:r>
            <a:endParaRPr lang="it-IT" sz="2000" dirty="0" smtClean="0"/>
          </a:p>
          <a:p>
            <a:endParaRPr 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1" y="3657600"/>
            <a:ext cx="512719" cy="75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371600" y="3897868"/>
            <a:ext cx="268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sym typeface="Wingdings" pitchFamily="2" charset="2"/>
              </a:rPr>
              <a:t> : </a:t>
            </a:r>
            <a:r>
              <a:rPr lang="it-IT" b="1" dirty="0" err="1" smtClean="0">
                <a:solidFill>
                  <a:srgbClr val="0070C0"/>
                </a:solidFill>
              </a:rPr>
              <a:t>Compositeness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>
                <a:solidFill>
                  <a:srgbClr val="0070C0"/>
                </a:solidFill>
              </a:rPr>
              <a:t>scale </a:t>
            </a:r>
          </a:p>
        </p:txBody>
      </p:sp>
    </p:spTree>
    <p:extLst>
      <p:ext uri="{BB962C8B-B14F-4D97-AF65-F5344CB8AC3E}">
        <p14:creationId xmlns:p14="http://schemas.microsoft.com/office/powerpoint/2010/main" val="23461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analyses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90600"/>
            <a:ext cx="8229600" cy="5638800"/>
          </a:xfrm>
        </p:spPr>
        <p:txBody>
          <a:bodyPr/>
          <a:lstStyle/>
          <a:p>
            <a:pPr marL="685800" lvl="2" indent="-457200">
              <a:buClr>
                <a:schemeClr val="tx2"/>
              </a:buClr>
            </a:pPr>
            <a:r>
              <a:rPr lang="en-US" dirty="0" smtClean="0">
                <a:sym typeface="Wingdings" pitchFamily="2" charset="2"/>
              </a:rPr>
              <a:t>For stop  </a:t>
            </a:r>
            <a:r>
              <a:rPr lang="en-US" dirty="0" err="1" smtClean="0">
                <a:sym typeface="Wingdings" pitchFamily="2" charset="2"/>
              </a:rPr>
              <a:t>t+LSP</a:t>
            </a:r>
            <a:r>
              <a:rPr lang="en-US" dirty="0" smtClean="0">
                <a:sym typeface="Wingdings" pitchFamily="2" charset="2"/>
              </a:rPr>
              <a:t>: 1-lepton + MET + jets </a:t>
            </a:r>
          </a:p>
          <a:p>
            <a:pPr marL="685800" lvl="2" indent="-457200">
              <a:buClr>
                <a:schemeClr val="tx2"/>
              </a:buClr>
            </a:pPr>
            <a:r>
              <a:rPr lang="en-US" dirty="0" smtClean="0">
                <a:sym typeface="Wingdings" pitchFamily="2" charset="2"/>
              </a:rPr>
              <a:t>For stop </a:t>
            </a:r>
            <a:r>
              <a:rPr lang="en-US" dirty="0" err="1" smtClean="0">
                <a:sym typeface="Wingdings" pitchFamily="2" charset="2"/>
              </a:rPr>
              <a:t>b+chargino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(C1 into W+N1)</a:t>
            </a:r>
            <a:r>
              <a:rPr lang="en-US" dirty="0" smtClean="0">
                <a:sym typeface="Wingdings" pitchFamily="2" charset="2"/>
              </a:rPr>
              <a:t>: 2-lepton (+</a:t>
            </a:r>
            <a:r>
              <a:rPr lang="en-US" dirty="0" err="1" smtClean="0">
                <a:sym typeface="Wingdings" pitchFamily="2" charset="2"/>
              </a:rPr>
              <a:t>MET,jets</a:t>
            </a:r>
            <a:r>
              <a:rPr lang="en-US" dirty="0" smtClean="0">
                <a:sym typeface="Wingdings" pitchFamily="2" charset="2"/>
              </a:rPr>
              <a:t>) </a:t>
            </a:r>
          </a:p>
          <a:p>
            <a:pPr marL="1143000" lvl="3" indent="-457200">
              <a:buClr>
                <a:schemeClr val="tx2"/>
              </a:buClr>
            </a:pPr>
            <a:r>
              <a:rPr lang="en-US" dirty="0" smtClean="0">
                <a:sym typeface="Wingdings" pitchFamily="2" charset="2"/>
              </a:rPr>
              <a:t>Discriminant: MET, MT2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8864" y="5486400"/>
            <a:ext cx="822960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Candara" pitchFamily="34" charset="0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An increase of integrated luminosity from 300 fb-1 to 3000 fb-1 improves the sensitivity to </a:t>
            </a:r>
            <a:r>
              <a:rPr lang="en-US" sz="1600" dirty="0" err="1" smtClean="0"/>
              <a:t>sq</a:t>
            </a:r>
            <a:r>
              <a:rPr lang="en-US" sz="1600" dirty="0" smtClean="0"/>
              <a:t>/</a:t>
            </a:r>
            <a:r>
              <a:rPr lang="en-US" sz="1600" dirty="0" err="1" smtClean="0"/>
              <a:t>gl</a:t>
            </a:r>
            <a:r>
              <a:rPr lang="en-US" sz="1600" dirty="0" smtClean="0"/>
              <a:t> by approximately 200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r>
              <a:rPr lang="en-US" sz="1600" dirty="0" smtClean="0"/>
              <a:t>Can do more adding shape discriminants and / or boosted top reconstruction </a:t>
            </a:r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87" y="1905000"/>
            <a:ext cx="4850613" cy="36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09800"/>
            <a:ext cx="3990975" cy="321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3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990600"/>
            <a:ext cx="4608512" cy="4844403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2000" dirty="0" err="1" smtClean="0"/>
              <a:t>As</a:t>
            </a:r>
            <a:r>
              <a:rPr lang="it-IT" sz="2000" dirty="0" smtClean="0"/>
              <a:t> for light stop, light </a:t>
            </a:r>
            <a:r>
              <a:rPr lang="it-IT" sz="2000" dirty="0" err="1" smtClean="0"/>
              <a:t>gauginos</a:t>
            </a:r>
            <a:r>
              <a:rPr lang="it-IT" sz="2000" dirty="0" smtClean="0"/>
              <a:t> </a:t>
            </a:r>
            <a:r>
              <a:rPr lang="it-IT" sz="2000" dirty="0" err="1" smtClean="0"/>
              <a:t>well</a:t>
            </a:r>
            <a:r>
              <a:rPr lang="it-IT" sz="2000" dirty="0" smtClean="0"/>
              <a:t> </a:t>
            </a:r>
            <a:r>
              <a:rPr lang="it-IT" sz="2000" dirty="0" err="1" smtClean="0"/>
              <a:t>motivated</a:t>
            </a:r>
            <a:r>
              <a:rPr lang="it-IT" sz="2000" dirty="0" smtClean="0"/>
              <a:t> by </a:t>
            </a:r>
            <a:r>
              <a:rPr lang="it-IT" sz="2000" dirty="0" err="1" smtClean="0"/>
              <a:t>naturalness</a:t>
            </a:r>
            <a:endParaRPr lang="en-US" sz="2000" dirty="0" smtClean="0"/>
          </a:p>
          <a:p>
            <a:pPr algn="l"/>
            <a:r>
              <a:rPr lang="en-US" sz="2000" dirty="0" smtClean="0"/>
              <a:t>Rare process</a:t>
            </a:r>
          </a:p>
          <a:p>
            <a:pPr lvl="1"/>
            <a:r>
              <a:rPr lang="en-US" sz="1600" dirty="0" smtClean="0"/>
              <a:t> @ 500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  <a:r>
              <a:rPr lang="en-US" sz="1600" dirty="0" err="1" smtClean="0"/>
              <a:t>chargino</a:t>
            </a:r>
            <a:r>
              <a:rPr lang="en-US" sz="1600" dirty="0" smtClean="0"/>
              <a:t> / </a:t>
            </a:r>
            <a:r>
              <a:rPr lang="en-US" sz="1600" dirty="0" err="1" smtClean="0"/>
              <a:t>neut</a:t>
            </a:r>
            <a:r>
              <a:rPr lang="en-US" sz="1600" dirty="0" smtClean="0"/>
              <a:t> 2 mass,  expect ~  6 x 10</a:t>
            </a:r>
            <a:r>
              <a:rPr lang="en-US" sz="1600" baseline="30000" dirty="0" smtClean="0"/>
              <a:t>4 </a:t>
            </a:r>
            <a:r>
              <a:rPr lang="en-US" sz="1600" dirty="0" smtClean="0"/>
              <a:t>events for 3 ab</a:t>
            </a:r>
            <a:r>
              <a:rPr lang="en-US" sz="1600" baseline="30000" dirty="0" smtClean="0"/>
              <a:t>-1 </a:t>
            </a:r>
          </a:p>
          <a:p>
            <a:pPr algn="l"/>
            <a:r>
              <a:rPr lang="en-US" sz="2000" dirty="0" smtClean="0"/>
              <a:t>Direct access to weak </a:t>
            </a:r>
            <a:r>
              <a:rPr lang="en-US" sz="2000" dirty="0" err="1" smtClean="0"/>
              <a:t>gauginos</a:t>
            </a:r>
            <a:r>
              <a:rPr lang="en-US" sz="2000" dirty="0" smtClean="0"/>
              <a:t> </a:t>
            </a:r>
          </a:p>
          <a:p>
            <a:pPr lvl="1" algn="l"/>
            <a:r>
              <a:rPr lang="en-US" sz="1800" dirty="0" smtClean="0"/>
              <a:t>Mass hierarchy via kinematic edge studies (potential model dependent fit), couplings</a:t>
            </a:r>
          </a:p>
          <a:p>
            <a:r>
              <a:rPr lang="en-US" sz="2000" dirty="0" smtClean="0"/>
              <a:t>Search in the ‘classical’ </a:t>
            </a:r>
            <a:r>
              <a:rPr lang="en-US" sz="2000" b="1" dirty="0" smtClean="0">
                <a:solidFill>
                  <a:srgbClr val="C00000"/>
                </a:solidFill>
              </a:rPr>
              <a:t>three-lepton and </a:t>
            </a:r>
            <a:r>
              <a:rPr lang="en-US" sz="2000" b="1" dirty="0" err="1" smtClean="0">
                <a:solidFill>
                  <a:srgbClr val="C00000"/>
                </a:solidFill>
              </a:rPr>
              <a:t>ETmiss</a:t>
            </a:r>
            <a:r>
              <a:rPr lang="en-US" sz="2000" b="1" dirty="0" smtClean="0">
                <a:solidFill>
                  <a:srgbClr val="C00000"/>
                </a:solidFill>
              </a:rPr>
              <a:t> final state</a:t>
            </a:r>
            <a:r>
              <a:rPr lang="en-US" sz="2000" dirty="0" smtClean="0"/>
              <a:t> originating from the decay of </a:t>
            </a:r>
            <a:r>
              <a:rPr lang="en-US" sz="2000" dirty="0" smtClean="0">
                <a:latin typeface="Symbol" pitchFamily="18" charset="2"/>
              </a:rPr>
              <a:t>c</a:t>
            </a:r>
            <a:r>
              <a:rPr lang="en-US" sz="2000" dirty="0" smtClean="0"/>
              <a:t>1± and </a:t>
            </a:r>
            <a:r>
              <a:rPr lang="en-US" sz="2000" dirty="0" smtClean="0">
                <a:latin typeface="Symbol" pitchFamily="18" charset="2"/>
              </a:rPr>
              <a:t>c</a:t>
            </a:r>
            <a:r>
              <a:rPr lang="en-US" sz="2000" dirty="0" smtClean="0"/>
              <a:t>20 as W+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c</a:t>
            </a:r>
            <a:r>
              <a:rPr lang="en-US" sz="2000" dirty="0" smtClean="0"/>
              <a:t>10 and Z+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c</a:t>
            </a:r>
            <a:r>
              <a:rPr lang="en-US" sz="2000" dirty="0" smtClean="0"/>
              <a:t>10 respectively</a:t>
            </a:r>
          </a:p>
          <a:p>
            <a:pPr lvl="1"/>
            <a:r>
              <a:rPr lang="en-US" sz="1800" dirty="0" smtClean="0"/>
              <a:t>arxiv.org/abs/1207.4846 by H. Baer addressed </a:t>
            </a:r>
            <a:r>
              <a:rPr lang="en-US" sz="1800" dirty="0" smtClean="0">
                <a:latin typeface="Symbol" pitchFamily="18" charset="2"/>
              </a:rPr>
              <a:t>c</a:t>
            </a:r>
            <a:r>
              <a:rPr lang="en-US" sz="1800" dirty="0" smtClean="0"/>
              <a:t>20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higgs+</a:t>
            </a:r>
            <a:r>
              <a:rPr lang="en-US" sz="1800" dirty="0" smtClean="0">
                <a:latin typeface="Symbol" pitchFamily="18" charset="2"/>
              </a:rPr>
              <a:t>c</a:t>
            </a:r>
            <a:r>
              <a:rPr lang="en-US" sz="1800" dirty="0" smtClean="0"/>
              <a:t>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E77E-5CC2-AA40-9784-42254383138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29232" y="3657600"/>
            <a:ext cx="2747968" cy="519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4346" y="55918"/>
            <a:ext cx="4363454" cy="29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00400"/>
            <a:ext cx="4710994" cy="323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0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Quark </a:t>
            </a:r>
            <a:r>
              <a:rPr lang="it-IT" dirty="0" err="1" smtClean="0"/>
              <a:t>substructure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2000" dirty="0" err="1" smtClean="0"/>
              <a:t>If</a:t>
            </a:r>
            <a:r>
              <a:rPr lang="it-IT" sz="2000" dirty="0" smtClean="0"/>
              <a:t> </a:t>
            </a:r>
            <a:r>
              <a:rPr lang="it-IT" sz="2000" dirty="0" err="1" smtClean="0"/>
              <a:t>contact</a:t>
            </a:r>
            <a:r>
              <a:rPr lang="it-IT" sz="2000" dirty="0" smtClean="0"/>
              <a:t> </a:t>
            </a:r>
            <a:r>
              <a:rPr lang="it-IT" sz="2000" dirty="0" err="1" smtClean="0"/>
              <a:t>terms</a:t>
            </a:r>
            <a:r>
              <a:rPr lang="it-IT" sz="2000" dirty="0" smtClean="0"/>
              <a:t> originate from a model </a:t>
            </a:r>
            <a:r>
              <a:rPr lang="it-IT" sz="2000" dirty="0" err="1" smtClean="0"/>
              <a:t>where</a:t>
            </a:r>
            <a:r>
              <a:rPr lang="it-IT" sz="2000" dirty="0" smtClean="0"/>
              <a:t> </a:t>
            </a:r>
            <a:r>
              <a:rPr lang="it-IT" sz="2000" dirty="0" err="1" smtClean="0"/>
              <a:t>fermions</a:t>
            </a:r>
            <a:r>
              <a:rPr lang="it-IT" sz="2000" dirty="0" smtClean="0"/>
              <a:t> are composite, scale </a:t>
            </a:r>
            <a:r>
              <a:rPr lang="it-IT" sz="2000" dirty="0" err="1" smtClean="0"/>
              <a:t>proportional</a:t>
            </a:r>
            <a:r>
              <a:rPr lang="it-IT" sz="2000" dirty="0" smtClean="0"/>
              <a:t> to composite </a:t>
            </a:r>
            <a:r>
              <a:rPr lang="it-IT" sz="2000" dirty="0" err="1" smtClean="0"/>
              <a:t>object</a:t>
            </a:r>
            <a:r>
              <a:rPr lang="it-IT" sz="2000" dirty="0" smtClean="0"/>
              <a:t> </a:t>
            </a:r>
            <a:r>
              <a:rPr lang="it-IT" sz="2000" dirty="0" err="1" smtClean="0"/>
              <a:t>radius</a:t>
            </a:r>
            <a:r>
              <a:rPr lang="it-IT" sz="2000" dirty="0" smtClean="0"/>
              <a:t> </a:t>
            </a:r>
            <a:endParaRPr lang="en-US" sz="2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83" y="1852332"/>
            <a:ext cx="29432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676400"/>
            <a:ext cx="38766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743450"/>
            <a:ext cx="7829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57800"/>
            <a:ext cx="3537137" cy="11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28600" y="5410200"/>
            <a:ext cx="46482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ATLAS and CMS </a:t>
            </a:r>
            <a:r>
              <a:rPr lang="it-IT" dirty="0" err="1" smtClean="0"/>
              <a:t>constraints</a:t>
            </a:r>
            <a:r>
              <a:rPr lang="it-IT" dirty="0" smtClean="0"/>
              <a:t> on </a:t>
            </a:r>
          </a:p>
          <a:p>
            <a:r>
              <a:rPr lang="it-IT" dirty="0" smtClean="0"/>
              <a:t>4-quarks CI (</a:t>
            </a:r>
            <a:r>
              <a:rPr lang="it-IT" dirty="0" err="1" smtClean="0"/>
              <a:t>expected</a:t>
            </a:r>
            <a:r>
              <a:rPr lang="it-IT" dirty="0" smtClean="0"/>
              <a:t> @ </a:t>
            </a:r>
            <a:r>
              <a:rPr lang="it-IT" dirty="0" err="1" smtClean="0"/>
              <a:t>few</a:t>
            </a:r>
            <a:r>
              <a:rPr lang="it-IT" dirty="0" smtClean="0"/>
              <a:t> 10’s </a:t>
            </a:r>
            <a:r>
              <a:rPr lang="it-IT" dirty="0" err="1" smtClean="0"/>
              <a:t>TeV</a:t>
            </a:r>
            <a:r>
              <a:rPr lang="it-IT" dirty="0" smtClean="0"/>
              <a:t> for 14 </a:t>
            </a:r>
            <a:r>
              <a:rPr lang="it-IT" dirty="0" err="1" smtClean="0"/>
              <a:t>TeV</a:t>
            </a:r>
            <a:r>
              <a:rPr lang="it-IT" dirty="0" smtClean="0"/>
              <a:t> LHC -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directly</a:t>
            </a:r>
            <a:r>
              <a:rPr lang="it-IT" dirty="0" smtClean="0"/>
              <a:t> 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smtClean="0"/>
              <a:t>to EWK</a:t>
            </a:r>
            <a:r>
              <a:rPr lang="it-IT" dirty="0" smtClean="0"/>
              <a:t> </a:t>
            </a:r>
            <a:r>
              <a:rPr lang="it-IT" dirty="0" smtClean="0"/>
              <a:t>R)</a:t>
            </a:r>
            <a:endParaRPr lang="en-US" dirty="0"/>
          </a:p>
        </p:txBody>
      </p:sp>
      <p:sp>
        <p:nvSpPr>
          <p:cNvPr id="12" name="Ovale 11"/>
          <p:cNvSpPr/>
          <p:nvPr/>
        </p:nvSpPr>
        <p:spPr>
          <a:xfrm>
            <a:off x="657225" y="4572000"/>
            <a:ext cx="1704975" cy="39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6143625" y="5172075"/>
            <a:ext cx="1704975" cy="39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2 13"/>
          <p:cNvCxnSpPr>
            <a:endCxn id="13" idx="2"/>
          </p:cNvCxnSpPr>
          <p:nvPr/>
        </p:nvCxnSpPr>
        <p:spPr>
          <a:xfrm flipV="1">
            <a:off x="4572000" y="5367338"/>
            <a:ext cx="1571625" cy="976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 flipV="1">
            <a:off x="1509712" y="5029200"/>
            <a:ext cx="152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33400" y="342007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Radius</a:t>
            </a:r>
            <a:r>
              <a:rPr lang="it-IT" dirty="0" smtClean="0"/>
              <a:t> </a:t>
            </a:r>
            <a:r>
              <a:rPr lang="it-IT" dirty="0" smtClean="0"/>
              <a:t>(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/>
              <a:t>distribution</a:t>
            </a:r>
            <a:r>
              <a:rPr lang="it-IT" dirty="0" smtClean="0"/>
              <a:t> of EWK </a:t>
            </a:r>
            <a:r>
              <a:rPr lang="it-IT" dirty="0" err="1" smtClean="0"/>
              <a:t>charge</a:t>
            </a:r>
            <a:r>
              <a:rPr lang="it-IT" dirty="0" smtClean="0"/>
              <a:t> </a:t>
            </a:r>
            <a:r>
              <a:rPr lang="it-IT" dirty="0" err="1" smtClean="0"/>
              <a:t>within</a:t>
            </a:r>
            <a:r>
              <a:rPr lang="it-IT" dirty="0" smtClean="0"/>
              <a:t> q) </a:t>
            </a:r>
            <a:r>
              <a:rPr lang="it-IT" dirty="0" err="1" smtClean="0"/>
              <a:t>reach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</a:t>
            </a:r>
            <a:r>
              <a:rPr lang="it-IT" dirty="0">
                <a:sym typeface="Wingdings" pitchFamily="2" charset="2"/>
              </a:rPr>
              <a:t>10-</a:t>
            </a:r>
            <a:r>
              <a:rPr lang="it-IT" baseline="30000" dirty="0">
                <a:sym typeface="Wingdings" pitchFamily="2" charset="2"/>
              </a:rPr>
              <a:t>19 </a:t>
            </a:r>
            <a:r>
              <a:rPr lang="it-IT" dirty="0">
                <a:sym typeface="Wingdings" pitchFamily="2" charset="2"/>
              </a:rPr>
              <a:t>cm </a:t>
            </a:r>
            <a:r>
              <a:rPr lang="it-IT" dirty="0" smtClean="0">
                <a:sym typeface="Wingdings" pitchFamily="2" charset="2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11" y="1989759"/>
            <a:ext cx="857251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e 6"/>
          <p:cNvSpPr/>
          <p:nvPr/>
        </p:nvSpPr>
        <p:spPr>
          <a:xfrm>
            <a:off x="3276600" y="2286000"/>
            <a:ext cx="701208" cy="8236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Contact</a:t>
            </a:r>
            <a:r>
              <a:rPr lang="it-IT" dirty="0" smtClean="0"/>
              <a:t> </a:t>
            </a:r>
            <a:r>
              <a:rPr lang="it-IT" dirty="0" err="1" smtClean="0"/>
              <a:t>interactions</a:t>
            </a:r>
            <a:r>
              <a:rPr lang="it-IT" dirty="0" smtClean="0"/>
              <a:t> (</a:t>
            </a:r>
            <a:r>
              <a:rPr lang="it-IT" dirty="0" err="1" smtClean="0"/>
              <a:t>eeqq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04800" y="777240"/>
            <a:ext cx="8686800" cy="531876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New </a:t>
            </a:r>
            <a:r>
              <a:rPr lang="it-IT" sz="1800" dirty="0" err="1" smtClean="0"/>
              <a:t>current</a:t>
            </a:r>
            <a:r>
              <a:rPr lang="it-IT" sz="1800" dirty="0" err="1" smtClean="0"/>
              <a:t>s</a:t>
            </a:r>
            <a:r>
              <a:rPr lang="it-IT" sz="1800" dirty="0" smtClean="0"/>
              <a:t> or </a:t>
            </a:r>
            <a:r>
              <a:rPr lang="it-IT" sz="1800" dirty="0" err="1" smtClean="0"/>
              <a:t>heavy</a:t>
            </a:r>
            <a:r>
              <a:rPr lang="it-IT" sz="1800" dirty="0" smtClean="0"/>
              <a:t> </a:t>
            </a:r>
            <a:r>
              <a:rPr lang="it-IT" sz="1800" dirty="0" err="1" smtClean="0"/>
              <a:t>bosons</a:t>
            </a:r>
            <a:r>
              <a:rPr lang="it-IT" sz="1800" dirty="0" smtClean="0"/>
              <a:t> </a:t>
            </a:r>
            <a:r>
              <a:rPr lang="it-IT" sz="1800" dirty="0" err="1" smtClean="0"/>
              <a:t>may</a:t>
            </a:r>
            <a:r>
              <a:rPr lang="it-IT" sz="1800" dirty="0" smtClean="0"/>
              <a:t> produce </a:t>
            </a:r>
            <a:r>
              <a:rPr lang="it-IT" sz="1800" dirty="0" err="1" smtClean="0"/>
              <a:t>indirect</a:t>
            </a:r>
            <a:r>
              <a:rPr lang="it-IT" sz="1800" dirty="0" smtClean="0"/>
              <a:t> </a:t>
            </a:r>
            <a:r>
              <a:rPr lang="it-IT" sz="1800" dirty="0" err="1" smtClean="0"/>
              <a:t>effect</a:t>
            </a:r>
            <a:r>
              <a:rPr lang="it-IT" sz="1800" dirty="0" smtClean="0"/>
              <a:t> via new </a:t>
            </a:r>
            <a:r>
              <a:rPr lang="it-IT" sz="1800" dirty="0" err="1" smtClean="0"/>
              <a:t>particle</a:t>
            </a:r>
            <a:r>
              <a:rPr lang="it-IT" sz="1800" dirty="0" smtClean="0"/>
              <a:t> </a:t>
            </a:r>
            <a:r>
              <a:rPr lang="it-IT" sz="1800" dirty="0" err="1" smtClean="0"/>
              <a:t>exchange</a:t>
            </a:r>
            <a:r>
              <a:rPr lang="it-IT" sz="1800" dirty="0" smtClean="0"/>
              <a:t> </a:t>
            </a:r>
            <a:r>
              <a:rPr lang="it-IT" sz="1800" dirty="0" err="1" smtClean="0"/>
              <a:t>interfering</a:t>
            </a:r>
            <a:r>
              <a:rPr lang="it-IT" sz="1800" dirty="0" smtClean="0"/>
              <a:t> with </a:t>
            </a:r>
            <a:r>
              <a:rPr lang="it-IT" sz="1800" dirty="0" smtClean="0">
                <a:latin typeface="Symbol" pitchFamily="18" charset="2"/>
              </a:rPr>
              <a:t>g</a:t>
            </a:r>
            <a:r>
              <a:rPr lang="it-IT" sz="1800" dirty="0" smtClean="0"/>
              <a:t>/Z </a:t>
            </a:r>
            <a:r>
              <a:rPr lang="it-IT" sz="1800" dirty="0" err="1" smtClean="0"/>
              <a:t>fields</a:t>
            </a:r>
            <a:r>
              <a:rPr lang="it-IT" sz="1800" dirty="0" smtClean="0"/>
              <a:t>. </a:t>
            </a:r>
          </a:p>
          <a:p>
            <a:r>
              <a:rPr lang="it-IT" sz="1800" dirty="0" smtClean="0"/>
              <a:t>Reach </a:t>
            </a:r>
            <a:r>
              <a:rPr lang="it-IT" sz="1800" dirty="0" smtClean="0"/>
              <a:t>for </a:t>
            </a:r>
            <a:r>
              <a:rPr lang="it-IT" sz="1800" dirty="0" smtClean="0">
                <a:latin typeface="Symbol" pitchFamily="18" charset="2"/>
              </a:rPr>
              <a:t>L</a:t>
            </a:r>
            <a:r>
              <a:rPr lang="it-IT" sz="1800" dirty="0" smtClean="0"/>
              <a:t> (CI </a:t>
            </a:r>
            <a:r>
              <a:rPr lang="it-IT" sz="1800" dirty="0" err="1" smtClean="0"/>
              <a:t>eeqq</a:t>
            </a:r>
            <a:r>
              <a:rPr lang="it-IT" sz="1800" dirty="0" smtClean="0"/>
              <a:t>): 25-45 </a:t>
            </a:r>
            <a:r>
              <a:rPr lang="it-IT" sz="1800" dirty="0" err="1" smtClean="0"/>
              <a:t>TeV</a:t>
            </a:r>
            <a:r>
              <a:rPr lang="it-IT" sz="1800" dirty="0" smtClean="0"/>
              <a:t> with 10 fb-1 of data </a:t>
            </a:r>
            <a:r>
              <a:rPr lang="it-IT" sz="1800" dirty="0" err="1" smtClean="0"/>
              <a:t>depending</a:t>
            </a:r>
            <a:r>
              <a:rPr lang="it-IT" sz="1800" dirty="0" smtClean="0"/>
              <a:t> on the </a:t>
            </a:r>
            <a:r>
              <a:rPr lang="it-IT" sz="1800" dirty="0" smtClean="0"/>
              <a:t>model</a:t>
            </a:r>
            <a:endParaRPr lang="en-US" sz="18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749024"/>
            <a:ext cx="7128837" cy="285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743450"/>
            <a:ext cx="7829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57800"/>
            <a:ext cx="3537137" cy="11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14400" y="5410200"/>
            <a:ext cx="339387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ATLAS and CMS </a:t>
            </a:r>
            <a:r>
              <a:rPr lang="it-IT" dirty="0" err="1" smtClean="0"/>
              <a:t>constraints</a:t>
            </a:r>
            <a:r>
              <a:rPr lang="it-IT" dirty="0" smtClean="0"/>
              <a:t> on </a:t>
            </a:r>
          </a:p>
          <a:p>
            <a:r>
              <a:rPr lang="it-IT" dirty="0" err="1" smtClean="0"/>
              <a:t>eeqq</a:t>
            </a:r>
            <a:r>
              <a:rPr lang="it-IT" dirty="0" smtClean="0"/>
              <a:t> CI (</a:t>
            </a:r>
            <a:r>
              <a:rPr lang="it-IT" dirty="0" err="1" smtClean="0"/>
              <a:t>expected</a:t>
            </a:r>
            <a:r>
              <a:rPr lang="it-IT" dirty="0" smtClean="0"/>
              <a:t> up to 30-40 </a:t>
            </a:r>
          </a:p>
          <a:p>
            <a:r>
              <a:rPr lang="it-IT" dirty="0" err="1" smtClean="0"/>
              <a:t>TeV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c.o.m</a:t>
            </a:r>
            <a:r>
              <a:rPr lang="it-IT" dirty="0" smtClean="0"/>
              <a:t>. 14 </a:t>
            </a:r>
            <a:r>
              <a:rPr lang="it-IT" dirty="0" err="1" smtClean="0"/>
              <a:t>TeV</a:t>
            </a:r>
            <a:r>
              <a:rPr lang="it-IT" dirty="0" smtClean="0"/>
              <a:t> LHC)</a:t>
            </a:r>
            <a:endParaRPr lang="en-US" dirty="0"/>
          </a:p>
        </p:txBody>
      </p:sp>
      <p:sp>
        <p:nvSpPr>
          <p:cNvPr id="10" name="Ovale 9"/>
          <p:cNvSpPr/>
          <p:nvPr/>
        </p:nvSpPr>
        <p:spPr>
          <a:xfrm>
            <a:off x="1343025" y="4714875"/>
            <a:ext cx="1704975" cy="39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6143625" y="5410201"/>
            <a:ext cx="17049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/>
          <p:cNvCxnSpPr>
            <a:endCxn id="12" idx="2"/>
          </p:cNvCxnSpPr>
          <p:nvPr/>
        </p:nvCxnSpPr>
        <p:spPr>
          <a:xfrm flipV="1">
            <a:off x="4231334" y="5638801"/>
            <a:ext cx="1912291" cy="1964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1662112" y="5105400"/>
            <a:ext cx="242888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6096000" y="5867400"/>
            <a:ext cx="21240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3610839" y="4238510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/>
              <a:t>Similar</a:t>
            </a:r>
            <a:r>
              <a:rPr lang="it-IT" i="1" dirty="0" smtClean="0"/>
              <a:t> </a:t>
            </a:r>
            <a:r>
              <a:rPr lang="it-IT" i="1" dirty="0"/>
              <a:t>to </a:t>
            </a:r>
            <a:r>
              <a:rPr lang="it-IT" i="1" dirty="0" smtClean="0"/>
              <a:t>LHC </a:t>
            </a:r>
            <a:endParaRPr lang="en-US" i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49" y="1833562"/>
            <a:ext cx="857251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8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 </a:t>
            </a:r>
            <a:r>
              <a:rPr lang="it-IT" dirty="0" err="1" smtClean="0"/>
              <a:t>at</a:t>
            </a:r>
            <a:r>
              <a:rPr lang="it-IT" dirty="0" smtClean="0"/>
              <a:t> LHC and </a:t>
            </a:r>
            <a:r>
              <a:rPr lang="it-IT" dirty="0" err="1" smtClean="0"/>
              <a:t>LHeC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LHC: </a:t>
            </a:r>
            <a:r>
              <a:rPr lang="it-IT" sz="2000" dirty="0" err="1" smtClean="0"/>
              <a:t>Variation</a:t>
            </a:r>
            <a:r>
              <a:rPr lang="it-IT" sz="2000" dirty="0" smtClean="0"/>
              <a:t> of DY cross </a:t>
            </a:r>
            <a:r>
              <a:rPr lang="it-IT" sz="2000" dirty="0" err="1" smtClean="0"/>
              <a:t>section</a:t>
            </a:r>
            <a:r>
              <a:rPr lang="it-IT" sz="2000" dirty="0" smtClean="0"/>
              <a:t> for CI model</a:t>
            </a:r>
          </a:p>
          <a:p>
            <a:pPr lvl="1"/>
            <a:r>
              <a:rPr lang="it-IT" sz="1800" dirty="0" err="1" smtClean="0"/>
              <a:t>Cannot</a:t>
            </a:r>
            <a:r>
              <a:rPr lang="it-IT" sz="1800" dirty="0" smtClean="0"/>
              <a:t> </a:t>
            </a:r>
            <a:r>
              <a:rPr lang="it-IT" sz="1800" dirty="0" err="1" smtClean="0"/>
              <a:t>determine</a:t>
            </a:r>
            <a:r>
              <a:rPr lang="it-IT" sz="1800" dirty="0" smtClean="0"/>
              <a:t> </a:t>
            </a:r>
            <a:r>
              <a:rPr lang="it-IT" sz="1800" dirty="0" err="1" smtClean="0"/>
              <a:t>simultaneously</a:t>
            </a:r>
            <a:r>
              <a:rPr lang="it-IT" sz="1800" dirty="0" smtClean="0"/>
              <a:t> </a:t>
            </a:r>
            <a:r>
              <a:rPr lang="it-IT" sz="1800" dirty="0" smtClean="0">
                <a:latin typeface="Symbol" pitchFamily="18" charset="2"/>
              </a:rPr>
              <a:t>L</a:t>
            </a:r>
            <a:r>
              <a:rPr lang="it-IT" sz="1800" dirty="0" smtClean="0"/>
              <a:t> and </a:t>
            </a:r>
            <a:r>
              <a:rPr lang="it-IT" sz="1800" dirty="0" err="1" smtClean="0"/>
              <a:t>sign</a:t>
            </a:r>
            <a:r>
              <a:rPr lang="it-IT" sz="1800" dirty="0" smtClean="0"/>
              <a:t> of </a:t>
            </a:r>
            <a:r>
              <a:rPr lang="it-IT" sz="1800" dirty="0" err="1" smtClean="0"/>
              <a:t>interference</a:t>
            </a:r>
            <a:r>
              <a:rPr lang="it-IT" sz="1800" dirty="0" smtClean="0"/>
              <a:t> of the new </a:t>
            </a:r>
            <a:r>
              <a:rPr lang="it-IT" sz="1800" dirty="0" err="1" smtClean="0"/>
              <a:t>amplitudes</a:t>
            </a:r>
            <a:r>
              <a:rPr lang="it-IT" sz="1800" dirty="0" smtClean="0"/>
              <a:t> </a:t>
            </a:r>
            <a:r>
              <a:rPr lang="it-IT" sz="1800" dirty="0" err="1" smtClean="0"/>
              <a:t>wrt</a:t>
            </a:r>
            <a:r>
              <a:rPr lang="it-IT" sz="1800" dirty="0" smtClean="0"/>
              <a:t> SM (</a:t>
            </a:r>
            <a:r>
              <a:rPr lang="it-IT" sz="1800" dirty="0" smtClean="0">
                <a:latin typeface="Symbol" pitchFamily="18" charset="2"/>
              </a:rPr>
              <a:t>e</a:t>
            </a:r>
            <a:r>
              <a:rPr lang="it-IT" sz="1800" dirty="0" smtClean="0"/>
              <a:t>)  </a:t>
            </a:r>
            <a:endParaRPr lang="en-US" sz="18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9397"/>
            <a:ext cx="3962400" cy="383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0" y="2362200"/>
            <a:ext cx="434606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2 7"/>
          <p:cNvCxnSpPr/>
          <p:nvPr/>
        </p:nvCxnSpPr>
        <p:spPr>
          <a:xfrm flipH="1">
            <a:off x="2667000" y="3810000"/>
            <a:ext cx="7620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838200" y="55112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Ex: negative </a:t>
            </a:r>
            <a:r>
              <a:rPr lang="it-IT" sz="1600" i="1" dirty="0" err="1" smtClean="0"/>
              <a:t>interference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too</a:t>
            </a:r>
            <a:r>
              <a:rPr lang="it-IT" sz="1600" i="1" dirty="0" smtClean="0"/>
              <a:t> small to be </a:t>
            </a:r>
            <a:r>
              <a:rPr lang="it-IT" sz="1600" i="1" dirty="0" err="1" smtClean="0"/>
              <a:t>disentagled</a:t>
            </a:r>
            <a:endParaRPr lang="en-US" sz="1600" i="1" dirty="0"/>
          </a:p>
        </p:txBody>
      </p:sp>
      <p:sp>
        <p:nvSpPr>
          <p:cNvPr id="10" name="Freccia a destra 9"/>
          <p:cNvSpPr/>
          <p:nvPr/>
        </p:nvSpPr>
        <p:spPr>
          <a:xfrm>
            <a:off x="4191000" y="2971800"/>
            <a:ext cx="533400" cy="349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5119568" y="1726997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B050"/>
                </a:solidFill>
              </a:rPr>
              <a:t>LHeC</a:t>
            </a:r>
            <a:r>
              <a:rPr lang="it-IT" b="1" dirty="0" smtClean="0">
                <a:solidFill>
                  <a:srgbClr val="00B050"/>
                </a:solidFill>
              </a:rPr>
              <a:t>: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sign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smtClean="0">
                <a:solidFill>
                  <a:srgbClr val="00B050"/>
                </a:solidFill>
                <a:latin typeface="Symbol" pitchFamily="18" charset="2"/>
              </a:rPr>
              <a:t>e </a:t>
            </a:r>
            <a:r>
              <a:rPr lang="it-IT" dirty="0" smtClean="0">
                <a:solidFill>
                  <a:srgbClr val="00B050"/>
                </a:solidFill>
              </a:rPr>
              <a:t>from </a:t>
            </a:r>
            <a:r>
              <a:rPr lang="it-IT" dirty="0" err="1" smtClean="0">
                <a:solidFill>
                  <a:srgbClr val="00B050"/>
                </a:solidFill>
              </a:rPr>
              <a:t>asymmetry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of </a:t>
            </a:r>
            <a:r>
              <a:rPr lang="it-IT" dirty="0" smtClean="0">
                <a:solidFill>
                  <a:srgbClr val="00B050"/>
                </a:solidFill>
                <a:latin typeface="Symbol" pitchFamily="18" charset="2"/>
              </a:rPr>
              <a:t>s/</a:t>
            </a:r>
            <a:r>
              <a:rPr lang="it-IT" dirty="0" err="1" smtClean="0">
                <a:solidFill>
                  <a:srgbClr val="00B050"/>
                </a:solidFill>
                <a:latin typeface="Symbol" pitchFamily="18" charset="2"/>
              </a:rPr>
              <a:t>s</a:t>
            </a:r>
            <a:r>
              <a:rPr lang="it-IT" baseline="-25000" dirty="0" err="1" smtClean="0">
                <a:solidFill>
                  <a:srgbClr val="00B050"/>
                </a:solidFill>
              </a:rPr>
              <a:t>sm</a:t>
            </a:r>
            <a:r>
              <a:rPr lang="it-IT" dirty="0" smtClean="0">
                <a:solidFill>
                  <a:srgbClr val="00B050"/>
                </a:solidFill>
              </a:rPr>
              <a:t> in </a:t>
            </a:r>
            <a:r>
              <a:rPr lang="it-IT" dirty="0" err="1" smtClean="0">
                <a:solidFill>
                  <a:srgbClr val="00B050"/>
                </a:solidFill>
              </a:rPr>
              <a:t>e+p</a:t>
            </a:r>
            <a:r>
              <a:rPr lang="it-IT" dirty="0" smtClean="0">
                <a:solidFill>
                  <a:srgbClr val="00B050"/>
                </a:solidFill>
              </a:rPr>
              <a:t> and e-p data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9" y="3505200"/>
            <a:ext cx="857251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3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High mass </a:t>
            </a:r>
            <a:r>
              <a:rPr lang="it-IT" dirty="0" err="1" smtClean="0"/>
              <a:t>Drell-Yan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Monica D'Onofrio, LHeC MiniWorkshop </a:t>
            </a:r>
            <a:endParaRPr lang="en-US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581400" y="804109"/>
            <a:ext cx="5334000" cy="2177911"/>
          </a:xfrm>
        </p:spPr>
        <p:txBody>
          <a:bodyPr>
            <a:noAutofit/>
          </a:bodyPr>
          <a:lstStyle/>
          <a:p>
            <a:r>
              <a:rPr lang="it-IT" sz="2000" dirty="0" smtClean="0"/>
              <a:t>Non </a:t>
            </a:r>
            <a:r>
              <a:rPr lang="it-IT" sz="2000" dirty="0" err="1" smtClean="0"/>
              <a:t>resonant</a:t>
            </a:r>
            <a:r>
              <a:rPr lang="it-IT" sz="2000" dirty="0" smtClean="0"/>
              <a:t> </a:t>
            </a:r>
            <a:r>
              <a:rPr lang="it-IT" sz="2000" dirty="0" err="1" smtClean="0"/>
              <a:t>searches</a:t>
            </a:r>
            <a:r>
              <a:rPr lang="it-IT" sz="2000" dirty="0" smtClean="0"/>
              <a:t> for ED (</a:t>
            </a:r>
            <a:r>
              <a:rPr lang="it-IT" sz="2000" dirty="0" err="1" smtClean="0"/>
              <a:t>interference</a:t>
            </a:r>
            <a:r>
              <a:rPr lang="it-IT" sz="2000" dirty="0" smtClean="0"/>
              <a:t>) sensitive to </a:t>
            </a:r>
            <a:r>
              <a:rPr lang="it-IT" sz="2000" dirty="0" err="1" smtClean="0"/>
              <a:t>tails</a:t>
            </a:r>
            <a:r>
              <a:rPr lang="it-IT" sz="2000" dirty="0" smtClean="0"/>
              <a:t> of DY </a:t>
            </a:r>
            <a:r>
              <a:rPr lang="it-IT" sz="2000" dirty="0" err="1" smtClean="0"/>
              <a:t>distributions</a:t>
            </a:r>
            <a:r>
              <a:rPr lang="it-IT" sz="2000" dirty="0" smtClean="0"/>
              <a:t> </a:t>
            </a:r>
            <a:r>
              <a:rPr lang="it-IT" sz="2000" dirty="0" err="1" smtClean="0"/>
              <a:t>thus</a:t>
            </a:r>
            <a:r>
              <a:rPr lang="it-IT" sz="2000" dirty="0" smtClean="0"/>
              <a:t> to PDF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smtClean="0"/>
              <a:t>For HL-LHC </a:t>
            </a:r>
            <a:r>
              <a:rPr lang="it-IT" sz="2000" dirty="0" err="1" smtClean="0"/>
              <a:t>need</a:t>
            </a:r>
            <a:r>
              <a:rPr lang="it-IT" sz="2000" dirty="0" smtClean="0"/>
              <a:t> to </a:t>
            </a:r>
            <a:r>
              <a:rPr lang="it-IT" sz="2000" dirty="0" err="1" smtClean="0"/>
              <a:t>study</a:t>
            </a:r>
            <a:r>
              <a:rPr lang="it-IT" sz="2000" dirty="0" smtClean="0"/>
              <a:t> in </a:t>
            </a:r>
            <a:r>
              <a:rPr lang="it-IT" sz="2000" dirty="0" err="1" smtClean="0"/>
              <a:t>context</a:t>
            </a:r>
            <a:r>
              <a:rPr lang="it-IT" sz="2000" dirty="0" smtClean="0"/>
              <a:t> with </a:t>
            </a:r>
            <a:r>
              <a:rPr lang="it-IT" sz="2000" dirty="0" err="1" smtClean="0"/>
              <a:t>experimental</a:t>
            </a:r>
            <a:r>
              <a:rPr lang="it-IT" sz="2000" dirty="0" smtClean="0"/>
              <a:t> </a:t>
            </a:r>
            <a:r>
              <a:rPr lang="it-IT" sz="2000" dirty="0" err="1" smtClean="0"/>
              <a:t>uncertainties</a:t>
            </a:r>
            <a:r>
              <a:rPr lang="it-IT" sz="2000" dirty="0" smtClean="0"/>
              <a:t> (</a:t>
            </a:r>
            <a:r>
              <a:rPr lang="it-IT" sz="2000" dirty="0" err="1" smtClean="0"/>
              <a:t>calibrations</a:t>
            </a:r>
            <a:r>
              <a:rPr lang="it-IT" sz="2000" dirty="0" smtClean="0"/>
              <a:t>) </a:t>
            </a:r>
            <a:endParaRPr lang="en-US" sz="2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2982021"/>
            <a:ext cx="5900738" cy="34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819400" cy="276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447800" y="2982021"/>
            <a:ext cx="1752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CMS-PAS-EXO-12-027</a:t>
            </a:r>
            <a:endParaRPr lang="en-US" sz="1100" dirty="0">
              <a:solidFill>
                <a:schemeClr val="tx2"/>
              </a:solidFill>
            </a:endParaRPr>
          </a:p>
          <a:p>
            <a:r>
              <a:rPr lang="en-US" sz="1100" dirty="0" smtClean="0">
                <a:solidFill>
                  <a:schemeClr val="tx2"/>
                </a:solidFill>
              </a:rPr>
              <a:t>CMS-PAS-EXO-12-031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1000" y="838200"/>
            <a:ext cx="286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</a:rPr>
              <a:t>Both</a:t>
            </a:r>
            <a:r>
              <a:rPr lang="it-IT" i="1" dirty="0" smtClean="0">
                <a:solidFill>
                  <a:schemeClr val="accent1"/>
                </a:solidFill>
              </a:rPr>
              <a:t> CMS and ATLAS </a:t>
            </a:r>
            <a:r>
              <a:rPr lang="it-IT" i="1" dirty="0" err="1" smtClean="0">
                <a:solidFill>
                  <a:schemeClr val="accent1"/>
                </a:solidFill>
              </a:rPr>
              <a:t>searching</a:t>
            </a:r>
            <a:r>
              <a:rPr lang="it-IT" i="1" dirty="0" smtClean="0">
                <a:solidFill>
                  <a:schemeClr val="accent1"/>
                </a:solidFill>
              </a:rPr>
              <a:t> for </a:t>
            </a:r>
            <a:r>
              <a:rPr lang="it-IT" i="1" dirty="0" err="1" smtClean="0">
                <a:solidFill>
                  <a:schemeClr val="accent1"/>
                </a:solidFill>
              </a:rPr>
              <a:t>deviations</a:t>
            </a:r>
            <a:r>
              <a:rPr lang="it-IT" i="1" dirty="0" smtClean="0">
                <a:solidFill>
                  <a:schemeClr val="accent1"/>
                </a:solidFill>
              </a:rPr>
              <a:t> in m(</a:t>
            </a:r>
            <a:r>
              <a:rPr lang="it-IT" i="1" dirty="0" err="1" smtClean="0">
                <a:solidFill>
                  <a:schemeClr val="accent1"/>
                </a:solidFill>
              </a:rPr>
              <a:t>ll</a:t>
            </a:r>
            <a:r>
              <a:rPr lang="it-IT" i="1" dirty="0" smtClean="0">
                <a:solidFill>
                  <a:schemeClr val="accent1"/>
                </a:solidFill>
              </a:rPr>
              <a:t>) </a:t>
            </a:r>
            <a:r>
              <a:rPr lang="it-IT" i="1" dirty="0" err="1" smtClean="0">
                <a:solidFill>
                  <a:schemeClr val="accent1"/>
                </a:solidFill>
              </a:rPr>
              <a:t>tails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5867400" y="1905000"/>
            <a:ext cx="484632" cy="24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15" y="4572000"/>
            <a:ext cx="2903085" cy="190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112" y="-533400"/>
            <a:ext cx="8915400" cy="1143000"/>
          </a:xfrm>
        </p:spPr>
        <p:txBody>
          <a:bodyPr>
            <a:noAutofit/>
          </a:bodyPr>
          <a:lstStyle/>
          <a:p>
            <a:r>
              <a:rPr lang="it-IT" dirty="0" smtClean="0"/>
              <a:t>HL-LHC: </a:t>
            </a:r>
            <a:r>
              <a:rPr lang="it-IT" dirty="0" err="1" smtClean="0"/>
              <a:t>Dilepton</a:t>
            </a:r>
            <a:r>
              <a:rPr lang="it-IT" dirty="0" smtClean="0"/>
              <a:t> </a:t>
            </a:r>
            <a:r>
              <a:rPr lang="it-IT" dirty="0" err="1" smtClean="0"/>
              <a:t>Resonances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4/18/2013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75656" y="6476573"/>
            <a:ext cx="5457150" cy="381427"/>
          </a:xfrm>
        </p:spPr>
        <p:txBody>
          <a:bodyPr/>
          <a:lstStyle/>
          <a:p>
            <a:r>
              <a:rPr lang="it-IT" smtClean="0"/>
              <a:t>Monica D'Onofrio, LHeC MiniWorkshop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226416" y="5621178"/>
            <a:ext cx="3612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 </a:t>
            </a:r>
            <a:r>
              <a:rPr lang="it-IT" sz="2000" b="1" dirty="0" err="1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Sensitivity</a:t>
            </a:r>
            <a:r>
              <a:rPr lang="it-IT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 up to </a:t>
            </a:r>
            <a:r>
              <a:rPr lang="it-IT" sz="2000" b="1" dirty="0" err="1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about</a:t>
            </a:r>
            <a:r>
              <a:rPr lang="it-IT" sz="2000" b="1" dirty="0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 8 </a:t>
            </a:r>
            <a:r>
              <a:rPr lang="it-IT" sz="2000" b="1" dirty="0" err="1" smtClean="0">
                <a:solidFill>
                  <a:srgbClr val="C00000"/>
                </a:solidFill>
                <a:latin typeface="Candara" pitchFamily="34" charset="0"/>
                <a:sym typeface="Wingdings" pitchFamily="2" charset="2"/>
              </a:rPr>
              <a:t>TeV</a:t>
            </a:r>
            <a:endParaRPr lang="en-US" sz="20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258500" y="806624"/>
            <a:ext cx="8885500" cy="3384376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Dielectron</a:t>
            </a:r>
            <a:r>
              <a:rPr lang="it-IT" sz="2400" dirty="0" smtClean="0"/>
              <a:t> and </a:t>
            </a:r>
            <a:r>
              <a:rPr lang="it-IT" sz="2400" dirty="0" err="1" smtClean="0"/>
              <a:t>dimuon</a:t>
            </a:r>
            <a:r>
              <a:rPr lang="it-IT" sz="2400" dirty="0" smtClean="0"/>
              <a:t> </a:t>
            </a:r>
            <a:r>
              <a:rPr lang="it-IT" sz="2400" dirty="0" err="1" smtClean="0"/>
              <a:t>channels</a:t>
            </a:r>
            <a:r>
              <a:rPr lang="it-IT" sz="2400" dirty="0" smtClean="0"/>
              <a:t> </a:t>
            </a:r>
            <a:r>
              <a:rPr lang="it-IT" sz="2400" dirty="0" err="1" smtClean="0"/>
              <a:t>explored</a:t>
            </a:r>
            <a:r>
              <a:rPr lang="it-IT" sz="2400" dirty="0" smtClean="0"/>
              <a:t> for 14 </a:t>
            </a:r>
            <a:r>
              <a:rPr lang="it-IT" sz="2400" dirty="0" err="1" smtClean="0"/>
              <a:t>TeV</a:t>
            </a:r>
            <a:r>
              <a:rPr lang="it-IT" sz="2400" dirty="0" smtClean="0"/>
              <a:t> and </a:t>
            </a:r>
            <a:r>
              <a:rPr lang="it-IT" sz="2400" dirty="0" err="1" smtClean="0"/>
              <a:t>Phase</a:t>
            </a:r>
            <a:r>
              <a:rPr lang="it-IT" sz="2400" dirty="0" smtClean="0"/>
              <a:t> I (II) </a:t>
            </a:r>
            <a:r>
              <a:rPr lang="it-IT" sz="2400" dirty="0" err="1" smtClean="0"/>
              <a:t>luminosity</a:t>
            </a:r>
            <a:r>
              <a:rPr lang="it-IT" sz="2400" dirty="0" smtClean="0"/>
              <a:t>:</a:t>
            </a:r>
          </a:p>
          <a:p>
            <a:pPr lvl="1"/>
            <a:r>
              <a:rPr lang="it-IT" sz="2000" dirty="0" err="1" smtClean="0"/>
              <a:t>Example</a:t>
            </a:r>
            <a:r>
              <a:rPr lang="it-IT" sz="2000" dirty="0" smtClean="0"/>
              <a:t> from </a:t>
            </a:r>
            <a:r>
              <a:rPr lang="it-IT" sz="2000" dirty="0" err="1" smtClean="0"/>
              <a:t>dielectron</a:t>
            </a:r>
            <a:r>
              <a:rPr lang="it-IT" sz="2000" dirty="0" smtClean="0"/>
              <a:t> </a:t>
            </a:r>
            <a:r>
              <a:rPr lang="it-IT" sz="2000" dirty="0" err="1" smtClean="0"/>
              <a:t>selection</a:t>
            </a:r>
            <a:r>
              <a:rPr lang="it-IT" sz="2000" dirty="0" smtClean="0"/>
              <a:t>: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7" y="5225638"/>
            <a:ext cx="5049573" cy="122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2" y="2209800"/>
            <a:ext cx="838488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4684</TotalTime>
  <Words>2535</Words>
  <Application>Microsoft Office PowerPoint</Application>
  <PresentationFormat>Presentazione su schermo (4:3)</PresentationFormat>
  <Paragraphs>448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Origin</vt:lpstr>
      <vt:lpstr>New Physics at the (HL)LHC and LHeC</vt:lpstr>
      <vt:lpstr>Searching for new physics </vt:lpstr>
      <vt:lpstr>Outline </vt:lpstr>
      <vt:lpstr>NP in inclusive DIS at high Q2</vt:lpstr>
      <vt:lpstr>Quark substructure</vt:lpstr>
      <vt:lpstr>Contact interactions (eeqq)</vt:lpstr>
      <vt:lpstr>CI at LHC and LHeC </vt:lpstr>
      <vt:lpstr>High mass Drell-Yan </vt:lpstr>
      <vt:lpstr>HL-LHC: Dilepton Resonances</vt:lpstr>
      <vt:lpstr>Excited fermions</vt:lpstr>
      <vt:lpstr>Excited fermions</vt:lpstr>
      <vt:lpstr>Leptoquarks (LQ)</vt:lpstr>
      <vt:lpstr>LQ production at LHC ad LHeC</vt:lpstr>
      <vt:lpstr>LQ production at LHC and LHeC</vt:lpstr>
      <vt:lpstr>LQ properties </vt:lpstr>
      <vt:lpstr>R-parity violating SUSY</vt:lpstr>
      <vt:lpstr>Presentazione standard di PowerPoint</vt:lpstr>
      <vt:lpstr>SUSY and RPV scenarios</vt:lpstr>
      <vt:lpstr>SUSY @ LHeC: RPV scenarios </vt:lpstr>
      <vt:lpstr>Presentazione standard di PowerPoint</vt:lpstr>
      <vt:lpstr>RPC scenarios: strong production </vt:lpstr>
      <vt:lpstr>SUSY @ LHeC: RPC scenarios</vt:lpstr>
      <vt:lpstr>Non-degenerate 1st and 2nd generation squarks</vt:lpstr>
      <vt:lpstr>LHC – LHeC interplay for SUSY</vt:lpstr>
      <vt:lpstr>Search for squark/gluinos  </vt:lpstr>
      <vt:lpstr>Strong production </vt:lpstr>
      <vt:lpstr>Gluon distributions </vt:lpstr>
      <vt:lpstr>Importance of PDF </vt:lpstr>
      <vt:lpstr>PDF for gluinos production  </vt:lpstr>
      <vt:lpstr>Impact on discovery/exclusion reach</vt:lpstr>
      <vt:lpstr>Summary and outlook  </vt:lpstr>
      <vt:lpstr>Back-up</vt:lpstr>
      <vt:lpstr>PDF for LHC </vt:lpstr>
      <vt:lpstr>Other properties of LQs</vt:lpstr>
      <vt:lpstr>LQ isospin family</vt:lpstr>
      <vt:lpstr>Squark mass splitting  </vt:lpstr>
      <vt:lpstr>LHC: The Roadmap to 2030 </vt:lpstr>
      <vt:lpstr>Searches for SuperSymmetry</vt:lpstr>
      <vt:lpstr>Third generation </vt:lpstr>
      <vt:lpstr>Stop analyses </vt:lpstr>
      <vt:lpstr>Weak Production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SUSY at the LHC and LHeC</dc:title>
  <dc:creator>monica</dc:creator>
  <cp:lastModifiedBy>Monica</cp:lastModifiedBy>
  <cp:revision>187</cp:revision>
  <dcterms:created xsi:type="dcterms:W3CDTF">2006-08-16T00:00:00Z</dcterms:created>
  <dcterms:modified xsi:type="dcterms:W3CDTF">2013-04-18T05:52:07Z</dcterms:modified>
</cp:coreProperties>
</file>