
<file path=[Content_Types].xml><?xml version="1.0" encoding="utf-8"?>
<Types xmlns="http://schemas.openxmlformats.org/package/2006/content-types">
  <Override PartName="/ppt/slides/slide14.xml" ContentType="application/vnd.openxmlformats-officedocument.presentationml.slide+xml"/>
  <Override PartName="/ppt/slideMasters/slideMaster6.xml" ContentType="application/vnd.openxmlformats-officedocument.presentationml.slideMaster+xml"/>
  <Override PartName="/ppt/slideLayouts/slideLayout8.xml" ContentType="application/vnd.openxmlformats-officedocument.presentationml.slideLayout+xml"/>
  <Override PartName="/ppt/slides/slide33.xml" ContentType="application/vnd.openxmlformats-officedocument.presentationml.slide+xml"/>
  <Override PartName="/ppt/theme/theme8.xml" ContentType="application/vnd.openxmlformats-officedocument.them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PowerPoint_97_-_2003_Presentation1.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theme/theme5.xml" ContentType="application/vnd.openxmlformats-officedocument.theme+xml"/>
  <Override PartName="/ppt/slides/slide11.xml" ContentType="application/vnd.openxmlformats-officedocument.presentationml.slide+xml"/>
  <Override PartName="/ppt/slideMasters/slideMaster3.xml" ContentType="application/vnd.openxmlformats-officedocument.presentationml.slideMaster+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Masters/slideMaster7.xml" ContentType="application/vnd.openxmlformats-officedocument.presentationml.slideMaster+xml"/>
  <Override PartName="/ppt/slideLayouts/slideLayout9.xml" ContentType="application/vnd.openxmlformats-officedocument.presentationml.slideLayout+xml"/>
  <Override PartName="/ppt/slides/slide34.xml" ContentType="application/vnd.openxmlformats-officedocument.presentationml.slide+xml"/>
  <Override PartName="/ppt/theme/theme9.xml" ContentType="application/vnd.openxmlformats-officedocument.theme+xml"/>
  <Override PartName="/ppt/slides/slide15.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s/slide28.xml" ContentType="application/vnd.openxmlformats-officedocument.presentationml.slide+xml"/>
  <Override PartName="/ppt/theme/theme6.xml" ContentType="application/vnd.openxmlformats-officedocument.them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slideLayouts/slideLayout15.xml" ContentType="application/vnd.openxmlformats-officedocument.presentationml.slideLayout+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Masters/slideMaster8.xml" ContentType="application/vnd.openxmlformats-officedocument.presentationml.slideMaster+xml"/>
  <Override PartName="/ppt/slides/slide3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slideMasters/slideMaster5.xml" ContentType="application/vnd.openxmlformats-officedocument.presentationml.slideMaster+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embeddings/oleObject1.bin" ContentType="application/vnd.openxmlformats-officedocument.oleObject"/>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6" r:id="rId2"/>
    <p:sldMasterId id="2147483670" r:id="rId3"/>
    <p:sldMasterId id="2147483672" r:id="rId4"/>
    <p:sldMasterId id="2147483675" r:id="rId5"/>
    <p:sldMasterId id="2147483679" r:id="rId6"/>
    <p:sldMasterId id="2147483681" r:id="rId7"/>
    <p:sldMasterId id="2147483683" r:id="rId8"/>
  </p:sldMasterIdLst>
  <p:notesMasterIdLst>
    <p:notesMasterId r:id="rId54"/>
  </p:notesMasterIdLst>
  <p:sldIdLst>
    <p:sldId id="289" r:id="rId9"/>
    <p:sldId id="326" r:id="rId10"/>
    <p:sldId id="294" r:id="rId11"/>
    <p:sldId id="284" r:id="rId12"/>
    <p:sldId id="298" r:id="rId13"/>
    <p:sldId id="287" r:id="rId14"/>
    <p:sldId id="304" r:id="rId15"/>
    <p:sldId id="300" r:id="rId16"/>
    <p:sldId id="299" r:id="rId17"/>
    <p:sldId id="305" r:id="rId18"/>
    <p:sldId id="309" r:id="rId19"/>
    <p:sldId id="310" r:id="rId20"/>
    <p:sldId id="306" r:id="rId21"/>
    <p:sldId id="307" r:id="rId22"/>
    <p:sldId id="308" r:id="rId23"/>
    <p:sldId id="316" r:id="rId24"/>
    <p:sldId id="323" r:id="rId25"/>
    <p:sldId id="312" r:id="rId26"/>
    <p:sldId id="268" r:id="rId27"/>
    <p:sldId id="317" r:id="rId28"/>
    <p:sldId id="311" r:id="rId29"/>
    <p:sldId id="314" r:id="rId30"/>
    <p:sldId id="313" r:id="rId31"/>
    <p:sldId id="320" r:id="rId32"/>
    <p:sldId id="319" r:id="rId33"/>
    <p:sldId id="301" r:id="rId34"/>
    <p:sldId id="302" r:id="rId35"/>
    <p:sldId id="290" r:id="rId36"/>
    <p:sldId id="303" r:id="rId37"/>
    <p:sldId id="286" r:id="rId38"/>
    <p:sldId id="328" r:id="rId39"/>
    <p:sldId id="260" r:id="rId40"/>
    <p:sldId id="257" r:id="rId41"/>
    <p:sldId id="327" r:id="rId42"/>
    <p:sldId id="324" r:id="rId43"/>
    <p:sldId id="270" r:id="rId44"/>
    <p:sldId id="275" r:id="rId45"/>
    <p:sldId id="263" r:id="rId46"/>
    <p:sldId id="264" r:id="rId47"/>
    <p:sldId id="321" r:id="rId48"/>
    <p:sldId id="322" r:id="rId49"/>
    <p:sldId id="269" r:id="rId50"/>
    <p:sldId id="259" r:id="rId51"/>
    <p:sldId id="318" r:id="rId52"/>
    <p:sldId id="297" r:id="rId53"/>
  </p:sldIdLst>
  <p:sldSz cx="9144000" cy="6858000" type="screen4x3"/>
  <p:notesSz cx="6858000" cy="9144000"/>
  <p:defaultText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298" algn="l" defTabSz="457150" rtl="0" eaLnBrk="1" latinLnBrk="0" hangingPunct="1">
      <a:defRPr sz="1800" kern="1200">
        <a:solidFill>
          <a:schemeClr val="tx1"/>
        </a:solidFill>
        <a:latin typeface="+mn-lt"/>
        <a:ea typeface="+mn-ea"/>
        <a:cs typeface="+mn-cs"/>
      </a:defRPr>
    </a:lvl3pPr>
    <a:lvl4pPr marL="1371448" algn="l" defTabSz="457150" rtl="0" eaLnBrk="1" latinLnBrk="0" hangingPunct="1">
      <a:defRPr sz="1800" kern="1200">
        <a:solidFill>
          <a:schemeClr val="tx1"/>
        </a:solidFill>
        <a:latin typeface="+mn-lt"/>
        <a:ea typeface="+mn-ea"/>
        <a:cs typeface="+mn-cs"/>
      </a:defRPr>
    </a:lvl4pPr>
    <a:lvl5pPr marL="1828598" algn="l" defTabSz="457150" rtl="0" eaLnBrk="1" latinLnBrk="0" hangingPunct="1">
      <a:defRPr sz="1800" kern="1200">
        <a:solidFill>
          <a:schemeClr val="tx1"/>
        </a:solidFill>
        <a:latin typeface="+mn-lt"/>
        <a:ea typeface="+mn-ea"/>
        <a:cs typeface="+mn-cs"/>
      </a:defRPr>
    </a:lvl5pPr>
    <a:lvl6pPr marL="2285747" algn="l" defTabSz="457150" rtl="0" eaLnBrk="1" latinLnBrk="0" hangingPunct="1">
      <a:defRPr sz="1800" kern="1200">
        <a:solidFill>
          <a:schemeClr val="tx1"/>
        </a:solidFill>
        <a:latin typeface="+mn-lt"/>
        <a:ea typeface="+mn-ea"/>
        <a:cs typeface="+mn-cs"/>
      </a:defRPr>
    </a:lvl6pPr>
    <a:lvl7pPr marL="2742896" algn="l" defTabSz="457150" rtl="0" eaLnBrk="1" latinLnBrk="0" hangingPunct="1">
      <a:defRPr sz="1800" kern="1200">
        <a:solidFill>
          <a:schemeClr val="tx1"/>
        </a:solidFill>
        <a:latin typeface="+mn-lt"/>
        <a:ea typeface="+mn-ea"/>
        <a:cs typeface="+mn-cs"/>
      </a:defRPr>
    </a:lvl7pPr>
    <a:lvl8pPr marL="3200046" algn="l" defTabSz="457150" rtl="0" eaLnBrk="1" latinLnBrk="0" hangingPunct="1">
      <a:defRPr sz="1800" kern="1200">
        <a:solidFill>
          <a:schemeClr val="tx1"/>
        </a:solidFill>
        <a:latin typeface="+mn-lt"/>
        <a:ea typeface="+mn-ea"/>
        <a:cs typeface="+mn-cs"/>
      </a:defRPr>
    </a:lvl8pPr>
    <a:lvl9pPr marL="3657196" algn="l" defTabSz="45715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AE9E49"/>
    <a:srgbClr val="1B337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ict"/><Relationship Id="rId2" Type="http://schemas.openxmlformats.org/officeDocument/2006/relationships/image" Target="../media/image45.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DB9F7-FB95-5B49-81D5-A6292D05164F}" type="datetimeFigureOut">
              <a:rPr lang="en-US" smtClean="0"/>
              <a:pPr/>
              <a:t>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567A2E-FA6F-0341-8570-996F48668AA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150" rtl="0" eaLnBrk="1" latinLnBrk="0" hangingPunct="1">
      <a:defRPr sz="1200" kern="1200">
        <a:solidFill>
          <a:schemeClr val="tx1"/>
        </a:solidFill>
        <a:latin typeface="+mn-lt"/>
        <a:ea typeface="+mn-ea"/>
        <a:cs typeface="+mn-cs"/>
      </a:defRPr>
    </a:lvl1pPr>
    <a:lvl2pPr marL="457150" algn="l" defTabSz="457150" rtl="0" eaLnBrk="1" latinLnBrk="0" hangingPunct="1">
      <a:defRPr sz="1200" kern="1200">
        <a:solidFill>
          <a:schemeClr val="tx1"/>
        </a:solidFill>
        <a:latin typeface="+mn-lt"/>
        <a:ea typeface="+mn-ea"/>
        <a:cs typeface="+mn-cs"/>
      </a:defRPr>
    </a:lvl2pPr>
    <a:lvl3pPr marL="914298" algn="l" defTabSz="457150" rtl="0" eaLnBrk="1" latinLnBrk="0" hangingPunct="1">
      <a:defRPr sz="1200" kern="1200">
        <a:solidFill>
          <a:schemeClr val="tx1"/>
        </a:solidFill>
        <a:latin typeface="+mn-lt"/>
        <a:ea typeface="+mn-ea"/>
        <a:cs typeface="+mn-cs"/>
      </a:defRPr>
    </a:lvl3pPr>
    <a:lvl4pPr marL="1371448" algn="l" defTabSz="457150" rtl="0" eaLnBrk="1" latinLnBrk="0" hangingPunct="1">
      <a:defRPr sz="1200" kern="1200">
        <a:solidFill>
          <a:schemeClr val="tx1"/>
        </a:solidFill>
        <a:latin typeface="+mn-lt"/>
        <a:ea typeface="+mn-ea"/>
        <a:cs typeface="+mn-cs"/>
      </a:defRPr>
    </a:lvl4pPr>
    <a:lvl5pPr marL="1828598" algn="l" defTabSz="457150" rtl="0" eaLnBrk="1" latinLnBrk="0" hangingPunct="1">
      <a:defRPr sz="1200" kern="1200">
        <a:solidFill>
          <a:schemeClr val="tx1"/>
        </a:solidFill>
        <a:latin typeface="+mn-lt"/>
        <a:ea typeface="+mn-ea"/>
        <a:cs typeface="+mn-cs"/>
      </a:defRPr>
    </a:lvl5pPr>
    <a:lvl6pPr marL="2285747" algn="l" defTabSz="457150" rtl="0" eaLnBrk="1" latinLnBrk="0" hangingPunct="1">
      <a:defRPr sz="1200" kern="1200">
        <a:solidFill>
          <a:schemeClr val="tx1"/>
        </a:solidFill>
        <a:latin typeface="+mn-lt"/>
        <a:ea typeface="+mn-ea"/>
        <a:cs typeface="+mn-cs"/>
      </a:defRPr>
    </a:lvl6pPr>
    <a:lvl7pPr marL="2742896" algn="l" defTabSz="457150" rtl="0" eaLnBrk="1" latinLnBrk="0" hangingPunct="1">
      <a:defRPr sz="1200" kern="1200">
        <a:solidFill>
          <a:schemeClr val="tx1"/>
        </a:solidFill>
        <a:latin typeface="+mn-lt"/>
        <a:ea typeface="+mn-ea"/>
        <a:cs typeface="+mn-cs"/>
      </a:defRPr>
    </a:lvl7pPr>
    <a:lvl8pPr marL="3200046" algn="l" defTabSz="457150" rtl="0" eaLnBrk="1" latinLnBrk="0" hangingPunct="1">
      <a:defRPr sz="1200" kern="1200">
        <a:solidFill>
          <a:schemeClr val="tx1"/>
        </a:solidFill>
        <a:latin typeface="+mn-lt"/>
        <a:ea typeface="+mn-ea"/>
        <a:cs typeface="+mn-cs"/>
      </a:defRPr>
    </a:lvl8pPr>
    <a:lvl9pPr marL="3657196" algn="l" defTabSz="4571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948D35D9-8649-46CA-9166-1CA18C308592}" type="slidenum">
              <a:rPr lang="en-US" smtClean="0">
                <a:solidFill>
                  <a:prstClr val="black"/>
                </a:solidFill>
              </a:rPr>
              <a:pPr/>
              <a:t>16</a:t>
            </a:fld>
            <a:endParaRPr lang="en-US" smtClean="0">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18</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26</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27</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pPr>
              <a:defRPr/>
            </a:pPr>
            <a:fld id="{1A574AB2-3CE7-6849-A5AE-E481110191FA}" type="slidenum">
              <a:rPr lang="en-US" smtClean="0">
                <a:solidFill>
                  <a:srgbClr val="C0504D"/>
                </a:solidFill>
              </a:rPr>
              <a:pPr>
                <a:defRPr/>
              </a:pPr>
              <a:t>28</a:t>
            </a:fld>
            <a:endParaRPr lang="en-US">
              <a:solidFill>
                <a:srgbClr val="C0504D"/>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29</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31</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35</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43000" y="685800"/>
            <a:ext cx="4572000" cy="3429000"/>
          </a:xfrm>
          <a:ln/>
        </p:spPr>
      </p:sp>
      <p:sp>
        <p:nvSpPr>
          <p:cNvPr id="82947" name="Rectangle 3"/>
          <p:cNvSpPr>
            <a:spLocks noGrp="1" noChangeArrowheads="1"/>
          </p:cNvSpPr>
          <p:nvPr>
            <p:ph type="body" idx="1"/>
          </p:nvPr>
        </p:nvSpPr>
        <p:spPr bwMode="auto">
          <a:xfrm>
            <a:off x="931653" y="4312068"/>
            <a:ext cx="5046453" cy="4170689"/>
          </a:xfrm>
          <a:prstGeom prst="rect">
            <a:avLst/>
          </a:prstGeom>
          <a:noFill/>
          <a:ln w="25400">
            <a:miter lim="800000"/>
            <a:headEnd/>
            <a:tailEnd/>
          </a:ln>
        </p:spPr>
        <p:txBody>
          <a:bodyPr wrap="none" anchor="ctr">
            <a:prstTxWarp prst="textNoShape">
              <a:avLst/>
            </a:prstTxWarp>
          </a:bodyPr>
          <a:lstStyle/>
          <a:p>
            <a:endParaRPr lang="de-DE">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55300" name="Slide Number Placeholder 3"/>
          <p:cNvSpPr>
            <a:spLocks noGrp="1"/>
          </p:cNvSpPr>
          <p:nvPr>
            <p:ph type="sldNum" sz="quarter" idx="5"/>
          </p:nvPr>
        </p:nvSpPr>
        <p:spPr bwMode="auto">
          <a:noFill/>
          <a:ln>
            <a:miter lim="800000"/>
            <a:headEnd/>
            <a:tailEnd/>
          </a:ln>
        </p:spPr>
        <p:txBody>
          <a:bodyPr/>
          <a:lstStyle/>
          <a:p>
            <a:fld id="{85788C0A-DA3D-B04E-94F3-4057953B0612}" type="slidenum">
              <a:rPr lang="en-US"/>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3</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81FCDA-FB0F-604C-B400-EEE74C13110C}" type="slidenum">
              <a:rPr lang="en-US"/>
              <a:pPr/>
              <a:t>43</a:t>
            </a:fld>
            <a:endParaRPr lang="en-US"/>
          </a:p>
        </p:txBody>
      </p:sp>
      <p:sp>
        <p:nvSpPr>
          <p:cNvPr id="40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A8C30-A664-594D-A604-0E1563ECA668}" type="slidenum">
              <a:rPr lang="en-US"/>
              <a:pPr/>
              <a:t>4</a:t>
            </a:fld>
            <a:endParaRPr lang="en-US"/>
          </a:p>
        </p:txBody>
      </p:sp>
      <p:sp>
        <p:nvSpPr>
          <p:cNvPr id="450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a:spcBef>
                <a:spcPct val="0"/>
              </a:spcBef>
            </a:pPr>
            <a:endParaRPr lang="en-GB"/>
          </a:p>
        </p:txBody>
      </p:sp>
      <p:sp>
        <p:nvSpPr>
          <p:cNvPr id="18436" name="Slide Number Placeholder 3"/>
          <p:cNvSpPr>
            <a:spLocks noGrp="1"/>
          </p:cNvSpPr>
          <p:nvPr>
            <p:ph type="sldNum" sz="quarter" idx="5"/>
          </p:nvPr>
        </p:nvSpPr>
        <p:spPr bwMode="auto">
          <a:noFill/>
          <a:ln>
            <a:miter lim="800000"/>
            <a:headEnd/>
            <a:tailEnd/>
          </a:ln>
        </p:spPr>
        <p:txBody>
          <a:bodyPr/>
          <a:lstStyle/>
          <a:p>
            <a:fld id="{DE0ACEE3-DF7B-0F4A-9B6A-879E96DA7D3A}" type="slidenum">
              <a:rPr lang="en-GB"/>
              <a:pPr/>
              <a:t>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
        <p:nvSpPr>
          <p:cNvPr id="31748" name="Slide Number Placeholder 3"/>
          <p:cNvSpPr>
            <a:spLocks noGrp="1"/>
          </p:cNvSpPr>
          <p:nvPr>
            <p:ph type="sldNum" sz="quarter" idx="5"/>
          </p:nvPr>
        </p:nvSpPr>
        <p:spPr bwMode="auto">
          <a:noFill/>
          <a:ln>
            <a:miter lim="800000"/>
            <a:headEnd/>
            <a:tailEnd/>
          </a:ln>
        </p:spPr>
        <p:txBody>
          <a:bodyPr/>
          <a:lstStyle/>
          <a:p>
            <a:fld id="{E5DF7106-37C2-944D-974D-DE387AC2C551}" type="slidenum">
              <a:rPr lang="en-US">
                <a:solidFill>
                  <a:prstClr val="black"/>
                </a:solidFill>
              </a:rPr>
              <a:pPr/>
              <a:t>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10</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13</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CE3AF902-F45B-44DC-BD28-DD4094D31B24}" type="slidenum">
              <a:rPr lang="de-DE" smtClean="0"/>
              <a:pPr/>
              <a:t>14</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15</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50" indent="0" algn="ctr">
              <a:buNone/>
              <a:defRPr>
                <a:solidFill>
                  <a:schemeClr val="tx1">
                    <a:tint val="75000"/>
                  </a:schemeClr>
                </a:solidFill>
              </a:defRPr>
            </a:lvl2pPr>
            <a:lvl3pPr marL="914298" indent="0" algn="ctr">
              <a:buNone/>
              <a:defRPr>
                <a:solidFill>
                  <a:schemeClr val="tx1">
                    <a:tint val="75000"/>
                  </a:schemeClr>
                </a:solidFill>
              </a:defRPr>
            </a:lvl3pPr>
            <a:lvl4pPr marL="1371448" indent="0" algn="ctr">
              <a:buNone/>
              <a:defRPr>
                <a:solidFill>
                  <a:schemeClr val="tx1">
                    <a:tint val="75000"/>
                  </a:schemeClr>
                </a:solidFill>
              </a:defRPr>
            </a:lvl4pPr>
            <a:lvl5pPr marL="1828598" indent="0" algn="ctr">
              <a:buNone/>
              <a:defRPr>
                <a:solidFill>
                  <a:schemeClr val="tx1">
                    <a:tint val="75000"/>
                  </a:schemeClr>
                </a:solidFill>
              </a:defRPr>
            </a:lvl5pPr>
            <a:lvl6pPr marL="2285747" indent="0" algn="ctr">
              <a:buNone/>
              <a:defRPr>
                <a:solidFill>
                  <a:schemeClr val="tx1">
                    <a:tint val="75000"/>
                  </a:schemeClr>
                </a:solidFill>
              </a:defRPr>
            </a:lvl6pPr>
            <a:lvl7pPr marL="2742896" indent="0" algn="ctr">
              <a:buNone/>
              <a:defRPr>
                <a:solidFill>
                  <a:schemeClr val="tx1">
                    <a:tint val="75000"/>
                  </a:schemeClr>
                </a:solidFill>
              </a:defRPr>
            </a:lvl7pPr>
            <a:lvl8pPr marL="3200046" indent="0" algn="ctr">
              <a:buNone/>
              <a:defRPr>
                <a:solidFill>
                  <a:schemeClr val="tx1">
                    <a:tint val="75000"/>
                  </a:schemeClr>
                </a:solidFill>
              </a:defRPr>
            </a:lvl8pPr>
            <a:lvl9pPr marL="3657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800DDF-E027-D247-8B9C-FD6D687659D9}" type="datetimeFigureOut">
              <a:rPr lang="en-US" smtClean="0"/>
              <a:pPr/>
              <a:t>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00DDF-E027-D247-8B9C-FD6D687659D9}" type="datetimeFigureOut">
              <a:rPr lang="en-US" smtClean="0"/>
              <a:pPr/>
              <a:t>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00DDF-E027-D247-8B9C-FD6D687659D9}" type="datetimeFigureOut">
              <a:rPr lang="en-US" smtClean="0"/>
              <a:pPr/>
              <a:t>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38B9C3A-3263-7849-BB5D-DBA721AF1AB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A338F9-E562-0540-9F53-0EE006FAA13D}"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50" indent="0" algn="ctr">
              <a:buNone/>
              <a:defRPr>
                <a:solidFill>
                  <a:schemeClr val="tx1">
                    <a:tint val="75000"/>
                  </a:schemeClr>
                </a:solidFill>
              </a:defRPr>
            </a:lvl2pPr>
            <a:lvl3pPr marL="914298" indent="0" algn="ctr">
              <a:buNone/>
              <a:defRPr>
                <a:solidFill>
                  <a:schemeClr val="tx1">
                    <a:tint val="75000"/>
                  </a:schemeClr>
                </a:solidFill>
              </a:defRPr>
            </a:lvl3pPr>
            <a:lvl4pPr marL="1371448" indent="0" algn="ctr">
              <a:buNone/>
              <a:defRPr>
                <a:solidFill>
                  <a:schemeClr val="tx1">
                    <a:tint val="75000"/>
                  </a:schemeClr>
                </a:solidFill>
              </a:defRPr>
            </a:lvl4pPr>
            <a:lvl5pPr marL="1828598" indent="0" algn="ctr">
              <a:buNone/>
              <a:defRPr>
                <a:solidFill>
                  <a:schemeClr val="tx1">
                    <a:tint val="75000"/>
                  </a:schemeClr>
                </a:solidFill>
              </a:defRPr>
            </a:lvl5pPr>
            <a:lvl6pPr marL="2285747" indent="0" algn="ctr">
              <a:buNone/>
              <a:defRPr>
                <a:solidFill>
                  <a:schemeClr val="tx1">
                    <a:tint val="75000"/>
                  </a:schemeClr>
                </a:solidFill>
              </a:defRPr>
            </a:lvl6pPr>
            <a:lvl7pPr marL="2742896" indent="0" algn="ctr">
              <a:buNone/>
              <a:defRPr>
                <a:solidFill>
                  <a:schemeClr val="tx1">
                    <a:tint val="75000"/>
                  </a:schemeClr>
                </a:solidFill>
              </a:defRPr>
            </a:lvl7pPr>
            <a:lvl8pPr marL="3200046" indent="0" algn="ctr">
              <a:buNone/>
              <a:defRPr>
                <a:solidFill>
                  <a:schemeClr val="tx1">
                    <a:tint val="75000"/>
                  </a:schemeClr>
                </a:solidFill>
              </a:defRPr>
            </a:lvl8pPr>
            <a:lvl9pPr marL="3657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800DDF-E027-D247-8B9C-FD6D687659D9}" type="datetimeFigureOut">
              <a:rPr lang="en-US" smtClean="0"/>
              <a:pPr/>
              <a:t>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A68075-537A-0E43-93AC-10DEB5D16C46}" type="datetime1">
              <a:rPr lang="en-US"/>
              <a:pPr>
                <a:defRPr/>
              </a:pPr>
              <a:t>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F401256-EA06-D142-99DB-0F74414E653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3323D03-6760-EC48-BE18-5AF1D51C8A19}" type="datetime1">
              <a:rPr lang="en-US"/>
              <a:pPr>
                <a:defRPr/>
              </a:pPr>
              <a:t>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1F23A99-BCD3-6446-ABA8-A3DA17EA441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charset="0"/>
              </a:defRPr>
            </a:lvl1pPr>
          </a:lstStyle>
          <a:p>
            <a:pPr>
              <a:defRPr/>
            </a:pPr>
            <a:r>
              <a:rPr lang="en-US"/>
              <a:t>8 Sept 2010</a:t>
            </a: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charset="0"/>
              </a:defRPr>
            </a:lvl1pPr>
          </a:lstStyle>
          <a:p>
            <a:pPr>
              <a:defRPr/>
            </a:pPr>
            <a:r>
              <a:rPr lang="en-US"/>
              <a:t>L. Rossi - HL-LHC Design Study </a:t>
            </a: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charset="0"/>
              </a:defRPr>
            </a:lvl1pPr>
          </a:lstStyle>
          <a:p>
            <a:pPr>
              <a:defRPr/>
            </a:pPr>
            <a:fld id="{98748F9D-E3B2-B24B-A14C-998687E7383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3"/>
          <p:cNvSpPr>
            <a:spLocks noGrp="1"/>
          </p:cNvSpPr>
          <p:nvPr>
            <p:ph type="sldNum" sz="quarter" idx="12"/>
          </p:nvPr>
        </p:nvSpPr>
        <p:spPr>
          <a:xfrm>
            <a:off x="7010400" y="6492875"/>
            <a:ext cx="2133600" cy="365125"/>
          </a:xfrm>
        </p:spPr>
        <p:txBody>
          <a:bodyPr/>
          <a:lstStyle>
            <a:lvl1pPr>
              <a:defRPr/>
            </a:lvl1pPr>
          </a:lstStyle>
          <a:p>
            <a:pPr>
              <a:defRPr/>
            </a:pPr>
            <a:fld id="{B3BC6540-9812-4070-813E-194920F421F9}" type="slidenum">
              <a:rPr lang="en-US" altLang="en-US">
                <a:solidFill>
                  <a:prstClr val="black">
                    <a:tint val="75000"/>
                  </a:prstClr>
                </a:solidFill>
              </a:rPr>
              <a:pPr>
                <a:defRPr/>
              </a:pPr>
              <a:t>‹#›</a:t>
            </a:fld>
            <a:endParaRPr lang="en-US" alt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0E5F62-5EA4-9D4C-BD19-FBC86B7C457D}" type="datetimeFigureOut">
              <a:rPr lang="en-US" smtClean="0">
                <a:solidFill>
                  <a:prstClr val="black">
                    <a:tint val="75000"/>
                  </a:prstClr>
                </a:solidFill>
              </a:rPr>
              <a:pPr/>
              <a:t>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39F372-6CDA-204F-856D-EEB67AE4416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00DDF-E027-D247-8B9C-FD6D687659D9}" type="datetimeFigureOut">
              <a:rPr lang="en-US" smtClean="0"/>
              <a:pPr/>
              <a:t>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50" indent="0" algn="ctr">
              <a:buNone/>
              <a:defRPr>
                <a:solidFill>
                  <a:schemeClr val="tx1">
                    <a:tint val="75000"/>
                  </a:schemeClr>
                </a:solidFill>
              </a:defRPr>
            </a:lvl2pPr>
            <a:lvl3pPr marL="914298" indent="0" algn="ctr">
              <a:buNone/>
              <a:defRPr>
                <a:solidFill>
                  <a:schemeClr val="tx1">
                    <a:tint val="75000"/>
                  </a:schemeClr>
                </a:solidFill>
              </a:defRPr>
            </a:lvl3pPr>
            <a:lvl4pPr marL="1371448" indent="0" algn="ctr">
              <a:buNone/>
              <a:defRPr>
                <a:solidFill>
                  <a:schemeClr val="tx1">
                    <a:tint val="75000"/>
                  </a:schemeClr>
                </a:solidFill>
              </a:defRPr>
            </a:lvl4pPr>
            <a:lvl5pPr marL="1828598" indent="0" algn="ctr">
              <a:buNone/>
              <a:defRPr>
                <a:solidFill>
                  <a:schemeClr val="tx1">
                    <a:tint val="75000"/>
                  </a:schemeClr>
                </a:solidFill>
              </a:defRPr>
            </a:lvl5pPr>
            <a:lvl6pPr marL="2285747" indent="0" algn="ctr">
              <a:buNone/>
              <a:defRPr>
                <a:solidFill>
                  <a:schemeClr val="tx1">
                    <a:tint val="75000"/>
                  </a:schemeClr>
                </a:solidFill>
              </a:defRPr>
            </a:lvl6pPr>
            <a:lvl7pPr marL="2742896" indent="0" algn="ctr">
              <a:buNone/>
              <a:defRPr>
                <a:solidFill>
                  <a:schemeClr val="tx1">
                    <a:tint val="75000"/>
                  </a:schemeClr>
                </a:solidFill>
              </a:defRPr>
            </a:lvl7pPr>
            <a:lvl8pPr marL="3200046" indent="0" algn="ctr">
              <a:buNone/>
              <a:defRPr>
                <a:solidFill>
                  <a:schemeClr val="tx1">
                    <a:tint val="75000"/>
                  </a:schemeClr>
                </a:solidFill>
              </a:defRPr>
            </a:lvl8pPr>
            <a:lvl9pPr marL="3657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800DDF-E027-D247-8B9C-FD6D687659D9}" type="datetimeFigureOut">
              <a:rPr lang="en-US" smtClean="0">
                <a:solidFill>
                  <a:srgbClr val="000000"/>
                </a:solidFill>
              </a:rPr>
              <a:pPr/>
              <a:t>7/20/11</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46D4041F-07D4-3747-95BF-643009698320}"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CECC7A-9EAC-CF4D-A656-375CEA267C93}" type="datetimeFigureOut">
              <a:rPr lang="en-US" smtClean="0">
                <a:solidFill>
                  <a:prstClr val="black">
                    <a:tint val="75000"/>
                  </a:prstClr>
                </a:solidFill>
              </a:rPr>
              <a:pPr/>
              <a:t>7/21/11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FBBD07-F221-694F-8021-3388A1FFC86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50"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8" indent="0">
              <a:buNone/>
              <a:defRPr sz="1400">
                <a:solidFill>
                  <a:schemeClr val="tx1">
                    <a:tint val="75000"/>
                  </a:schemeClr>
                </a:solidFill>
              </a:defRPr>
            </a:lvl5pPr>
            <a:lvl6pPr marL="2285747" indent="0">
              <a:buNone/>
              <a:defRPr sz="1400">
                <a:solidFill>
                  <a:schemeClr val="tx1">
                    <a:tint val="75000"/>
                  </a:schemeClr>
                </a:solidFill>
              </a:defRPr>
            </a:lvl6pPr>
            <a:lvl7pPr marL="2742896" indent="0">
              <a:buNone/>
              <a:defRPr sz="1400">
                <a:solidFill>
                  <a:schemeClr val="tx1">
                    <a:tint val="75000"/>
                  </a:schemeClr>
                </a:solidFill>
              </a:defRPr>
            </a:lvl7pPr>
            <a:lvl8pPr marL="3200046" indent="0">
              <a:buNone/>
              <a:defRPr sz="1400">
                <a:solidFill>
                  <a:schemeClr val="tx1">
                    <a:tint val="75000"/>
                  </a:schemeClr>
                </a:solidFill>
              </a:defRPr>
            </a:lvl8pPr>
            <a:lvl9pPr marL="36571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800DDF-E027-D247-8B9C-FD6D687659D9}" type="datetimeFigureOut">
              <a:rPr lang="en-US" smtClean="0"/>
              <a:pPr/>
              <a:t>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800DDF-E027-D247-8B9C-FD6D687659D9}" type="datetimeFigureOut">
              <a:rPr lang="en-US" smtClean="0"/>
              <a:pPr/>
              <a:t>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298" indent="0">
              <a:buNone/>
              <a:defRPr sz="1800" b="1"/>
            </a:lvl3pPr>
            <a:lvl4pPr marL="1371448" indent="0">
              <a:buNone/>
              <a:defRPr sz="1600" b="1"/>
            </a:lvl4pPr>
            <a:lvl5pPr marL="1828598" indent="0">
              <a:buNone/>
              <a:defRPr sz="1600" b="1"/>
            </a:lvl5pPr>
            <a:lvl6pPr marL="2285747" indent="0">
              <a:buNone/>
              <a:defRPr sz="1600" b="1"/>
            </a:lvl6pPr>
            <a:lvl7pPr marL="2742896" indent="0">
              <a:buNone/>
              <a:defRPr sz="1600" b="1"/>
            </a:lvl7pPr>
            <a:lvl8pPr marL="3200046" indent="0">
              <a:buNone/>
              <a:defRPr sz="1600" b="1"/>
            </a:lvl8pPr>
            <a:lvl9pPr marL="36571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50" indent="0">
              <a:buNone/>
              <a:defRPr sz="2000" b="1"/>
            </a:lvl2pPr>
            <a:lvl3pPr marL="914298" indent="0">
              <a:buNone/>
              <a:defRPr sz="1800" b="1"/>
            </a:lvl3pPr>
            <a:lvl4pPr marL="1371448" indent="0">
              <a:buNone/>
              <a:defRPr sz="1600" b="1"/>
            </a:lvl4pPr>
            <a:lvl5pPr marL="1828598" indent="0">
              <a:buNone/>
              <a:defRPr sz="1600" b="1"/>
            </a:lvl5pPr>
            <a:lvl6pPr marL="2285747" indent="0">
              <a:buNone/>
              <a:defRPr sz="1600" b="1"/>
            </a:lvl6pPr>
            <a:lvl7pPr marL="2742896" indent="0">
              <a:buNone/>
              <a:defRPr sz="1600" b="1"/>
            </a:lvl7pPr>
            <a:lvl8pPr marL="3200046" indent="0">
              <a:buNone/>
              <a:defRPr sz="1600" b="1"/>
            </a:lvl8pPr>
            <a:lvl9pPr marL="36571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800DDF-E027-D247-8B9C-FD6D687659D9}" type="datetimeFigureOut">
              <a:rPr lang="en-US" smtClean="0"/>
              <a:pPr/>
              <a:t>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800DDF-E027-D247-8B9C-FD6D687659D9}" type="datetimeFigureOut">
              <a:rPr lang="en-US" smtClean="0"/>
              <a:pPr/>
              <a:t>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00DDF-E027-D247-8B9C-FD6D687659D9}" type="datetimeFigureOut">
              <a:rPr lang="en-US" smtClean="0"/>
              <a:pPr/>
              <a:t>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150" indent="0">
              <a:buNone/>
              <a:defRPr sz="1200"/>
            </a:lvl2pPr>
            <a:lvl3pPr marL="914298" indent="0">
              <a:buNone/>
              <a:defRPr sz="1000"/>
            </a:lvl3pPr>
            <a:lvl4pPr marL="1371448" indent="0">
              <a:buNone/>
              <a:defRPr sz="900"/>
            </a:lvl4pPr>
            <a:lvl5pPr marL="1828598" indent="0">
              <a:buNone/>
              <a:defRPr sz="900"/>
            </a:lvl5pPr>
            <a:lvl6pPr marL="2285747" indent="0">
              <a:buNone/>
              <a:defRPr sz="900"/>
            </a:lvl6pPr>
            <a:lvl7pPr marL="2742896" indent="0">
              <a:buNone/>
              <a:defRPr sz="900"/>
            </a:lvl7pPr>
            <a:lvl8pPr marL="3200046" indent="0">
              <a:buNone/>
              <a:defRPr sz="900"/>
            </a:lvl8pPr>
            <a:lvl9pPr marL="3657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00DDF-E027-D247-8B9C-FD6D687659D9}" type="datetimeFigureOut">
              <a:rPr lang="en-US" smtClean="0"/>
              <a:pPr/>
              <a:t>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298" indent="0">
              <a:buNone/>
              <a:defRPr sz="2400"/>
            </a:lvl3pPr>
            <a:lvl4pPr marL="1371448" indent="0">
              <a:buNone/>
              <a:defRPr sz="2000"/>
            </a:lvl4pPr>
            <a:lvl5pPr marL="1828598" indent="0">
              <a:buNone/>
              <a:defRPr sz="2000"/>
            </a:lvl5pPr>
            <a:lvl6pPr marL="2285747" indent="0">
              <a:buNone/>
              <a:defRPr sz="2000"/>
            </a:lvl6pPr>
            <a:lvl7pPr marL="2742896" indent="0">
              <a:buNone/>
              <a:defRPr sz="2000"/>
            </a:lvl7pPr>
            <a:lvl8pPr marL="3200046" indent="0">
              <a:buNone/>
              <a:defRPr sz="2000"/>
            </a:lvl8pPr>
            <a:lvl9pPr marL="365719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298" indent="0">
              <a:buNone/>
              <a:defRPr sz="1000"/>
            </a:lvl3pPr>
            <a:lvl4pPr marL="1371448" indent="0">
              <a:buNone/>
              <a:defRPr sz="900"/>
            </a:lvl4pPr>
            <a:lvl5pPr marL="1828598" indent="0">
              <a:buNone/>
              <a:defRPr sz="900"/>
            </a:lvl5pPr>
            <a:lvl6pPr marL="2285747" indent="0">
              <a:buNone/>
              <a:defRPr sz="900"/>
            </a:lvl6pPr>
            <a:lvl7pPr marL="2742896" indent="0">
              <a:buNone/>
              <a:defRPr sz="900"/>
            </a:lvl7pPr>
            <a:lvl8pPr marL="3200046" indent="0">
              <a:buNone/>
              <a:defRPr sz="900"/>
            </a:lvl8pPr>
            <a:lvl9pPr marL="3657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00DDF-E027-D247-8B9C-FD6D687659D9}" type="datetimeFigureOut">
              <a:rPr lang="en-US" smtClean="0"/>
              <a:pPr/>
              <a:t>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4041F-07D4-3747-95BF-6430096983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1.vml"/><Relationship Id="rId4" Type="http://schemas.openxmlformats.org/officeDocument/2006/relationships/oleObject" Target="../embeddings/Microsoft_PowerPoint_97_-_2003_Presentation1.bin"/><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5.xml"/><Relationship Id="rId3"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A2800DDF-E027-D247-8B9C-FD6D687659D9}" type="datetimeFigureOut">
              <a:rPr lang="en-US" smtClean="0"/>
              <a:pPr/>
              <a:t>7/20/11</a:t>
            </a:fld>
            <a:endParaRPr lang="en-US"/>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6356350"/>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46D4041F-07D4-3747-95BF-6430096983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50" rtl="0" eaLnBrk="1" latinLnBrk="0" hangingPunct="1">
        <a:spcBef>
          <a:spcPct val="0"/>
        </a:spcBef>
        <a:buNone/>
        <a:defRPr sz="4400" kern="1200">
          <a:solidFill>
            <a:schemeClr val="tx1"/>
          </a:solidFill>
          <a:latin typeface="+mj-lt"/>
          <a:ea typeface="+mj-ea"/>
          <a:cs typeface="+mj-cs"/>
        </a:defRPr>
      </a:lvl1pPr>
    </p:titleStyle>
    <p:bodyStyle>
      <a:lvl1pPr marL="342862" indent="-342862" algn="l" defTabSz="457150" rtl="0" eaLnBrk="1" latinLnBrk="0" hangingPunct="1">
        <a:spcBef>
          <a:spcPct val="20000"/>
        </a:spcBef>
        <a:buFont typeface="Arial"/>
        <a:buChar char="•"/>
        <a:defRPr sz="3200" kern="1200">
          <a:solidFill>
            <a:schemeClr val="tx1"/>
          </a:solidFill>
          <a:latin typeface="+mn-lt"/>
          <a:ea typeface="+mn-ea"/>
          <a:cs typeface="+mn-cs"/>
        </a:defRPr>
      </a:lvl1pPr>
      <a:lvl2pPr marL="742868" indent="-285718" algn="l" defTabSz="457150" rtl="0" eaLnBrk="1" latinLnBrk="0" hangingPunct="1">
        <a:spcBef>
          <a:spcPct val="20000"/>
        </a:spcBef>
        <a:buFont typeface="Arial"/>
        <a:buChar char="–"/>
        <a:defRPr sz="2800" kern="1200">
          <a:solidFill>
            <a:schemeClr val="tx1"/>
          </a:solidFill>
          <a:latin typeface="+mn-lt"/>
          <a:ea typeface="+mn-ea"/>
          <a:cs typeface="+mn-cs"/>
        </a:defRPr>
      </a:lvl2pPr>
      <a:lvl3pPr marL="1142874" indent="-228574" algn="l" defTabSz="457150" rtl="0" eaLnBrk="1" latinLnBrk="0" hangingPunct="1">
        <a:spcBef>
          <a:spcPct val="20000"/>
        </a:spcBef>
        <a:buFont typeface="Arial"/>
        <a:buChar char="•"/>
        <a:defRPr sz="2400" kern="1200">
          <a:solidFill>
            <a:schemeClr val="tx1"/>
          </a:solidFill>
          <a:latin typeface="+mn-lt"/>
          <a:ea typeface="+mn-ea"/>
          <a:cs typeface="+mn-cs"/>
        </a:defRPr>
      </a:lvl3pPr>
      <a:lvl4pPr marL="1600023" indent="-228574" algn="l" defTabSz="457150" rtl="0" eaLnBrk="1" latinLnBrk="0" hangingPunct="1">
        <a:spcBef>
          <a:spcPct val="20000"/>
        </a:spcBef>
        <a:buFont typeface="Arial"/>
        <a:buChar char="–"/>
        <a:defRPr sz="2000" kern="1200">
          <a:solidFill>
            <a:schemeClr val="tx1"/>
          </a:solidFill>
          <a:latin typeface="+mn-lt"/>
          <a:ea typeface="+mn-ea"/>
          <a:cs typeface="+mn-cs"/>
        </a:defRPr>
      </a:lvl4pPr>
      <a:lvl5pPr marL="2057172" indent="-228574" algn="l" defTabSz="457150" rtl="0" eaLnBrk="1" latinLnBrk="0" hangingPunct="1">
        <a:spcBef>
          <a:spcPct val="20000"/>
        </a:spcBef>
        <a:buFont typeface="Arial"/>
        <a:buChar char="»"/>
        <a:defRPr sz="2000" kern="1200">
          <a:solidFill>
            <a:schemeClr val="tx1"/>
          </a:solidFill>
          <a:latin typeface="+mn-lt"/>
          <a:ea typeface="+mn-ea"/>
          <a:cs typeface="+mn-cs"/>
        </a:defRPr>
      </a:lvl5pPr>
      <a:lvl6pPr marL="2514322" indent="-228574" algn="l" defTabSz="457150" rtl="0" eaLnBrk="1" latinLnBrk="0" hangingPunct="1">
        <a:spcBef>
          <a:spcPct val="20000"/>
        </a:spcBef>
        <a:buFont typeface="Arial"/>
        <a:buChar char="•"/>
        <a:defRPr sz="2000" kern="1200">
          <a:solidFill>
            <a:schemeClr val="tx1"/>
          </a:solidFill>
          <a:latin typeface="+mn-lt"/>
          <a:ea typeface="+mn-ea"/>
          <a:cs typeface="+mn-cs"/>
        </a:defRPr>
      </a:lvl6pPr>
      <a:lvl7pPr marL="2971471" indent="-228574" algn="l" defTabSz="457150" rtl="0" eaLnBrk="1" latinLnBrk="0" hangingPunct="1">
        <a:spcBef>
          <a:spcPct val="20000"/>
        </a:spcBef>
        <a:buFont typeface="Arial"/>
        <a:buChar char="•"/>
        <a:defRPr sz="2000" kern="1200">
          <a:solidFill>
            <a:schemeClr val="tx1"/>
          </a:solidFill>
          <a:latin typeface="+mn-lt"/>
          <a:ea typeface="+mn-ea"/>
          <a:cs typeface="+mn-cs"/>
        </a:defRPr>
      </a:lvl7pPr>
      <a:lvl8pPr marL="3428620" indent="-228574" algn="l" defTabSz="457150" rtl="0" eaLnBrk="1" latinLnBrk="0" hangingPunct="1">
        <a:spcBef>
          <a:spcPct val="20000"/>
        </a:spcBef>
        <a:buFont typeface="Arial"/>
        <a:buChar char="•"/>
        <a:defRPr sz="2000" kern="1200">
          <a:solidFill>
            <a:schemeClr val="tx1"/>
          </a:solidFill>
          <a:latin typeface="+mn-lt"/>
          <a:ea typeface="+mn-ea"/>
          <a:cs typeface="+mn-cs"/>
        </a:defRPr>
      </a:lvl8pPr>
      <a:lvl9pPr marL="3885770" indent="-228574" algn="l" defTabSz="4571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298" algn="l" defTabSz="457150" rtl="0" eaLnBrk="1" latinLnBrk="0" hangingPunct="1">
        <a:defRPr sz="1800" kern="1200">
          <a:solidFill>
            <a:schemeClr val="tx1"/>
          </a:solidFill>
          <a:latin typeface="+mn-lt"/>
          <a:ea typeface="+mn-ea"/>
          <a:cs typeface="+mn-cs"/>
        </a:defRPr>
      </a:lvl3pPr>
      <a:lvl4pPr marL="1371448" algn="l" defTabSz="457150" rtl="0" eaLnBrk="1" latinLnBrk="0" hangingPunct="1">
        <a:defRPr sz="1800" kern="1200">
          <a:solidFill>
            <a:schemeClr val="tx1"/>
          </a:solidFill>
          <a:latin typeface="+mn-lt"/>
          <a:ea typeface="+mn-ea"/>
          <a:cs typeface="+mn-cs"/>
        </a:defRPr>
      </a:lvl4pPr>
      <a:lvl5pPr marL="1828598" algn="l" defTabSz="457150" rtl="0" eaLnBrk="1" latinLnBrk="0" hangingPunct="1">
        <a:defRPr sz="1800" kern="1200">
          <a:solidFill>
            <a:schemeClr val="tx1"/>
          </a:solidFill>
          <a:latin typeface="+mn-lt"/>
          <a:ea typeface="+mn-ea"/>
          <a:cs typeface="+mn-cs"/>
        </a:defRPr>
      </a:lvl5pPr>
      <a:lvl6pPr marL="2285747" algn="l" defTabSz="457150" rtl="0" eaLnBrk="1" latinLnBrk="0" hangingPunct="1">
        <a:defRPr sz="1800" kern="1200">
          <a:solidFill>
            <a:schemeClr val="tx1"/>
          </a:solidFill>
          <a:latin typeface="+mn-lt"/>
          <a:ea typeface="+mn-ea"/>
          <a:cs typeface="+mn-cs"/>
        </a:defRPr>
      </a:lvl6pPr>
      <a:lvl7pPr marL="2742896" algn="l" defTabSz="457150" rtl="0" eaLnBrk="1" latinLnBrk="0" hangingPunct="1">
        <a:defRPr sz="1800" kern="1200">
          <a:solidFill>
            <a:schemeClr val="tx1"/>
          </a:solidFill>
          <a:latin typeface="+mn-lt"/>
          <a:ea typeface="+mn-ea"/>
          <a:cs typeface="+mn-cs"/>
        </a:defRPr>
      </a:lvl7pPr>
      <a:lvl8pPr marL="3200046" algn="l" defTabSz="457150" rtl="0" eaLnBrk="1" latinLnBrk="0" hangingPunct="1">
        <a:defRPr sz="1800" kern="1200">
          <a:solidFill>
            <a:schemeClr val="tx1"/>
          </a:solidFill>
          <a:latin typeface="+mn-lt"/>
          <a:ea typeface="+mn-ea"/>
          <a:cs typeface="+mn-cs"/>
        </a:defRPr>
      </a:lvl8pPr>
      <a:lvl9pPr marL="3657196"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6916" y="277758"/>
            <a:ext cx="8230168" cy="1140186"/>
          </a:xfrm>
          <a:prstGeom prst="rect">
            <a:avLst/>
          </a:prstGeom>
          <a:noFill/>
          <a:ln w="9525">
            <a:noFill/>
            <a:miter lim="800000"/>
            <a:headEnd/>
            <a:tailEnd/>
          </a:ln>
        </p:spPr>
        <p:txBody>
          <a:bodyPr vert="horz" wrap="square" lIns="91410" tIns="45705" rIns="91410" bIns="45705"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6916" y="1600558"/>
            <a:ext cx="8230168" cy="4530055"/>
          </a:xfrm>
          <a:prstGeom prst="rect">
            <a:avLst/>
          </a:prstGeom>
          <a:noFill/>
          <a:ln w="9525">
            <a:noFill/>
            <a:miter lim="800000"/>
            <a:headEnd/>
            <a:tailEnd/>
          </a:ln>
        </p:spPr>
        <p:txBody>
          <a:bodyPr vert="horz" wrap="square" lIns="91410" tIns="45705" rIns="91410" bIns="457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5876" name="Rectangle 4"/>
          <p:cNvSpPr>
            <a:spLocks noGrp="1" noChangeArrowheads="1"/>
          </p:cNvSpPr>
          <p:nvPr>
            <p:ph type="dt" sz="half" idx="2"/>
          </p:nvPr>
        </p:nvSpPr>
        <p:spPr bwMode="auto">
          <a:xfrm>
            <a:off x="456916" y="6244172"/>
            <a:ext cx="2134168" cy="457302"/>
          </a:xfrm>
          <a:prstGeom prst="rect">
            <a:avLst/>
          </a:prstGeom>
          <a:noFill/>
          <a:ln w="9525">
            <a:noFill/>
            <a:miter lim="800000"/>
            <a:headEnd/>
            <a:tailEnd/>
          </a:ln>
          <a:effectLst/>
        </p:spPr>
        <p:txBody>
          <a:bodyPr vert="horz" wrap="square" lIns="91410" tIns="45705" rIns="91410" bIns="45705" numCol="1" anchor="b" anchorCtr="0" compatLnSpc="1">
            <a:prstTxWarp prst="textNoShape">
              <a:avLst/>
            </a:prstTxWarp>
          </a:bodyPr>
          <a:lstStyle>
            <a:lvl1pPr algn="l">
              <a:defRPr sz="1200">
                <a:latin typeface="Garamond" charset="0"/>
              </a:defRPr>
            </a:lvl1pPr>
          </a:lstStyle>
          <a:p>
            <a:pPr defTabSz="914400" fontAlgn="base">
              <a:spcBef>
                <a:spcPct val="0"/>
              </a:spcBef>
              <a:spcAft>
                <a:spcPct val="0"/>
              </a:spcAft>
            </a:pPr>
            <a:endParaRPr lang="de-DE">
              <a:solidFill>
                <a:srgbClr val="000000"/>
              </a:solidFill>
            </a:endParaRPr>
          </a:p>
        </p:txBody>
      </p:sp>
      <p:sp>
        <p:nvSpPr>
          <p:cNvPr id="975877" name="Rectangle 5"/>
          <p:cNvSpPr>
            <a:spLocks noGrp="1" noChangeArrowheads="1"/>
          </p:cNvSpPr>
          <p:nvPr>
            <p:ph type="ftr" sz="quarter" idx="3"/>
          </p:nvPr>
        </p:nvSpPr>
        <p:spPr bwMode="auto">
          <a:xfrm>
            <a:off x="3124626" y="6248775"/>
            <a:ext cx="2894749" cy="457302"/>
          </a:xfrm>
          <a:prstGeom prst="rect">
            <a:avLst/>
          </a:prstGeom>
          <a:noFill/>
          <a:ln w="9525">
            <a:noFill/>
            <a:miter lim="800000"/>
            <a:headEnd/>
            <a:tailEnd/>
          </a:ln>
          <a:effectLst/>
        </p:spPr>
        <p:txBody>
          <a:bodyPr vert="horz" wrap="square" lIns="91410" tIns="45705" rIns="91410" bIns="45705" numCol="1" anchor="b" anchorCtr="0" compatLnSpc="1">
            <a:prstTxWarp prst="textNoShape">
              <a:avLst/>
            </a:prstTxWarp>
          </a:bodyPr>
          <a:lstStyle>
            <a:lvl1pPr>
              <a:defRPr sz="1200">
                <a:latin typeface="Garamond" charset="0"/>
              </a:defRPr>
            </a:lvl1pPr>
          </a:lstStyle>
          <a:p>
            <a:pPr algn="ctr" defTabSz="914400" fontAlgn="base">
              <a:spcBef>
                <a:spcPct val="0"/>
              </a:spcBef>
              <a:spcAft>
                <a:spcPct val="0"/>
              </a:spcAft>
            </a:pPr>
            <a:endParaRPr lang="de-DE">
              <a:solidFill>
                <a:srgbClr val="000000"/>
              </a:solidFill>
            </a:endParaRPr>
          </a:p>
        </p:txBody>
      </p:sp>
      <p:sp>
        <p:nvSpPr>
          <p:cNvPr id="975878" name="Rectangle 6"/>
          <p:cNvSpPr>
            <a:spLocks noGrp="1" noChangeArrowheads="1"/>
          </p:cNvSpPr>
          <p:nvPr>
            <p:ph type="sldNum" sz="quarter" idx="4"/>
          </p:nvPr>
        </p:nvSpPr>
        <p:spPr bwMode="auto">
          <a:xfrm>
            <a:off x="6552916" y="6244172"/>
            <a:ext cx="2134168" cy="457302"/>
          </a:xfrm>
          <a:prstGeom prst="rect">
            <a:avLst/>
          </a:prstGeom>
          <a:noFill/>
          <a:ln w="9525">
            <a:noFill/>
            <a:miter lim="800000"/>
            <a:headEnd/>
            <a:tailEnd/>
          </a:ln>
          <a:effectLst/>
        </p:spPr>
        <p:txBody>
          <a:bodyPr vert="horz" wrap="square" lIns="91410" tIns="45705" rIns="91410" bIns="45705" numCol="1" anchor="b" anchorCtr="0" compatLnSpc="1">
            <a:prstTxWarp prst="textNoShape">
              <a:avLst/>
            </a:prstTxWarp>
          </a:bodyPr>
          <a:lstStyle>
            <a:lvl1pPr algn="r">
              <a:defRPr sz="1200">
                <a:latin typeface="Garamond" charset="0"/>
              </a:defRPr>
            </a:lvl1pPr>
          </a:lstStyle>
          <a:p>
            <a:pPr defTabSz="914400" fontAlgn="base">
              <a:spcBef>
                <a:spcPct val="0"/>
              </a:spcBef>
              <a:spcAft>
                <a:spcPct val="0"/>
              </a:spcAft>
            </a:pPr>
            <a:fld id="{F58F52E0-E638-8C4A-BF12-50C981FEC935}" type="slidenum">
              <a:rPr lang="en-US">
                <a:solidFill>
                  <a:srgbClr val="000000"/>
                </a:solidFill>
              </a:rPr>
              <a:pPr defTabSz="914400" fontAlgn="base">
                <a:spcBef>
                  <a:spcPct val="0"/>
                </a:spcBef>
                <a:spcAft>
                  <a:spcPct val="0"/>
                </a:spcAft>
              </a:pPr>
              <a:t>‹#›</a:t>
            </a:fld>
            <a:endParaRPr lang="en-US">
              <a:solidFill>
                <a:srgbClr val="000000"/>
              </a:solidFill>
            </a:endParaRPr>
          </a:p>
        </p:txBody>
      </p:sp>
      <p:sp>
        <p:nvSpPr>
          <p:cNvPr id="975880" name="Line 8"/>
          <p:cNvSpPr>
            <a:spLocks noChangeShapeType="1"/>
          </p:cNvSpPr>
          <p:nvPr/>
        </p:nvSpPr>
        <p:spPr bwMode="auto">
          <a:xfrm>
            <a:off x="456916" y="6172046"/>
            <a:ext cx="8230168" cy="0"/>
          </a:xfrm>
          <a:prstGeom prst="line">
            <a:avLst/>
          </a:prstGeom>
          <a:noFill/>
          <a:ln w="19050">
            <a:solidFill>
              <a:srgbClr val="003366"/>
            </a:solidFill>
            <a:round/>
            <a:headEnd/>
            <a:tailEnd/>
          </a:ln>
          <a:effectLst/>
        </p:spPr>
        <p:txBody>
          <a:bodyPr lIns="84454" tIns="42227" rIns="84454" bIns="42227">
            <a:prstTxWarp prst="textNoShape">
              <a:avLst/>
            </a:prstTxWarp>
          </a:bodyPr>
          <a:lstStyle/>
          <a:p>
            <a:pPr algn="ctr" defTabSz="914400" fontAlgn="base">
              <a:spcBef>
                <a:spcPct val="0"/>
              </a:spcBef>
              <a:spcAft>
                <a:spcPct val="0"/>
              </a:spcAft>
              <a:defRPr/>
            </a:pPr>
            <a:endParaRPr lang="en-US">
              <a:solidFill>
                <a:srgbClr val="000000"/>
              </a:solidFill>
              <a:latin typeface="MS Mincho" pitchFamily="49" charset="-128"/>
            </a:endParaRPr>
          </a:p>
        </p:txBody>
      </p:sp>
      <p:graphicFrame>
        <p:nvGraphicFramePr>
          <p:cNvPr id="1026" name="Base" hidden="1"/>
          <p:cNvGraphicFramePr>
            <a:graphicFrameLocks/>
          </p:cNvGraphicFramePr>
          <p:nvPr/>
        </p:nvGraphicFramePr>
        <p:xfrm>
          <a:off x="1524000" y="1230726"/>
          <a:ext cx="6096000" cy="4395012"/>
        </p:xfrm>
        <a:graphic>
          <a:graphicData uri="http://schemas.openxmlformats.org/presentationml/2006/ole">
            <p:oleObj spid="_x0000_s59394" r:id="rId4" imgW="0" imgH="0" progId="PowerPoint.Show.8">
              <p:embed/>
            </p:oleObj>
          </a:graphicData>
        </a:graphic>
      </p:graphicFrame>
    </p:spTree>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l" defTabSz="914918"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defTabSz="914918" rtl="0" eaLnBrk="0" fontAlgn="base" hangingPunct="0">
        <a:spcBef>
          <a:spcPct val="0"/>
        </a:spcBef>
        <a:spcAft>
          <a:spcPct val="0"/>
        </a:spcAft>
        <a:defRPr sz="4200">
          <a:solidFill>
            <a:schemeClr val="tx2"/>
          </a:solidFill>
          <a:latin typeface="Garamond" pitchFamily="-112" charset="0"/>
          <a:ea typeface="ＭＳ Ｐゴシック" charset="-128"/>
          <a:cs typeface="ＭＳ Ｐゴシック" charset="-128"/>
        </a:defRPr>
      </a:lvl2pPr>
      <a:lvl3pPr algn="l" defTabSz="914918" rtl="0" eaLnBrk="0" fontAlgn="base" hangingPunct="0">
        <a:spcBef>
          <a:spcPct val="0"/>
        </a:spcBef>
        <a:spcAft>
          <a:spcPct val="0"/>
        </a:spcAft>
        <a:defRPr sz="4200">
          <a:solidFill>
            <a:schemeClr val="tx2"/>
          </a:solidFill>
          <a:latin typeface="Garamond" pitchFamily="-112" charset="0"/>
          <a:ea typeface="ＭＳ Ｐゴシック" charset="-128"/>
          <a:cs typeface="ＭＳ Ｐゴシック" charset="-128"/>
        </a:defRPr>
      </a:lvl3pPr>
      <a:lvl4pPr algn="l" defTabSz="914918" rtl="0" eaLnBrk="0" fontAlgn="base" hangingPunct="0">
        <a:spcBef>
          <a:spcPct val="0"/>
        </a:spcBef>
        <a:spcAft>
          <a:spcPct val="0"/>
        </a:spcAft>
        <a:defRPr sz="4200">
          <a:solidFill>
            <a:schemeClr val="tx2"/>
          </a:solidFill>
          <a:latin typeface="Garamond" pitchFamily="-112" charset="0"/>
          <a:ea typeface="ＭＳ Ｐゴシック" charset="-128"/>
          <a:cs typeface="ＭＳ Ｐゴシック" charset="-128"/>
        </a:defRPr>
      </a:lvl4pPr>
      <a:lvl5pPr algn="l" defTabSz="914918" rtl="0" eaLnBrk="0" fontAlgn="base" hangingPunct="0">
        <a:spcBef>
          <a:spcPct val="0"/>
        </a:spcBef>
        <a:spcAft>
          <a:spcPct val="0"/>
        </a:spcAft>
        <a:defRPr sz="4200">
          <a:solidFill>
            <a:schemeClr val="tx2"/>
          </a:solidFill>
          <a:latin typeface="Garamond" pitchFamily="-112" charset="0"/>
          <a:ea typeface="ＭＳ Ｐゴシック" charset="-128"/>
          <a:cs typeface="ＭＳ Ｐゴシック" charset="-128"/>
        </a:defRPr>
      </a:lvl5pPr>
      <a:lvl6pPr marL="422270" algn="l" defTabSz="914918" rtl="0" fontAlgn="base">
        <a:spcBef>
          <a:spcPct val="0"/>
        </a:spcBef>
        <a:spcAft>
          <a:spcPct val="0"/>
        </a:spcAft>
        <a:defRPr sz="4200">
          <a:solidFill>
            <a:schemeClr val="tx2"/>
          </a:solidFill>
          <a:latin typeface="Garamond" pitchFamily="-112" charset="0"/>
        </a:defRPr>
      </a:lvl6pPr>
      <a:lvl7pPr marL="844540" algn="l" defTabSz="914918" rtl="0" fontAlgn="base">
        <a:spcBef>
          <a:spcPct val="0"/>
        </a:spcBef>
        <a:spcAft>
          <a:spcPct val="0"/>
        </a:spcAft>
        <a:defRPr sz="4200">
          <a:solidFill>
            <a:schemeClr val="tx2"/>
          </a:solidFill>
          <a:latin typeface="Garamond" pitchFamily="-112" charset="0"/>
        </a:defRPr>
      </a:lvl7pPr>
      <a:lvl8pPr marL="1266810" algn="l" defTabSz="914918" rtl="0" fontAlgn="base">
        <a:spcBef>
          <a:spcPct val="0"/>
        </a:spcBef>
        <a:spcAft>
          <a:spcPct val="0"/>
        </a:spcAft>
        <a:defRPr sz="4200">
          <a:solidFill>
            <a:schemeClr val="tx2"/>
          </a:solidFill>
          <a:latin typeface="Garamond" pitchFamily="-112" charset="0"/>
        </a:defRPr>
      </a:lvl8pPr>
      <a:lvl9pPr marL="1689080" algn="l" defTabSz="914918" rtl="0" fontAlgn="base">
        <a:spcBef>
          <a:spcPct val="0"/>
        </a:spcBef>
        <a:spcAft>
          <a:spcPct val="0"/>
        </a:spcAft>
        <a:defRPr sz="4200">
          <a:solidFill>
            <a:schemeClr val="tx2"/>
          </a:solidFill>
          <a:latin typeface="Garamond" pitchFamily="-112" charset="0"/>
        </a:defRPr>
      </a:lvl9pPr>
    </p:titleStyle>
    <p:bodyStyle>
      <a:lvl1pPr marL="343094" indent="-343094" algn="l" defTabSz="914918"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70061" indent="-325500" algn="l" defTabSz="914918"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2" charset="-128"/>
        </a:defRPr>
      </a:lvl2pPr>
      <a:lvl3pPr marL="1021952" indent="-350426" algn="l" defTabSz="914918"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2" charset="-128"/>
        </a:defRPr>
      </a:lvl3pPr>
      <a:lvl4pPr marL="1340121" indent="-316702" algn="l" defTabSz="914918"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2" charset="-128"/>
        </a:defRPr>
      </a:lvl4pPr>
      <a:lvl5pPr marL="1678817" indent="-337229" algn="l" defTabSz="914918"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2" charset="-128"/>
        </a:defRPr>
      </a:lvl5pPr>
      <a:lvl6pPr marL="2101087" indent="-337229" algn="l" defTabSz="914918" rtl="0" fontAlgn="base">
        <a:spcBef>
          <a:spcPct val="20000"/>
        </a:spcBef>
        <a:spcAft>
          <a:spcPct val="0"/>
        </a:spcAft>
        <a:buClr>
          <a:schemeClr val="accent1"/>
        </a:buClr>
        <a:buSzPct val="75000"/>
        <a:buFont typeface="Wingdings" pitchFamily="-112" charset="2"/>
        <a:buChar char="§"/>
        <a:defRPr sz="2000">
          <a:solidFill>
            <a:schemeClr val="tx1"/>
          </a:solidFill>
          <a:latin typeface="+mn-lt"/>
          <a:ea typeface="ＭＳ Ｐゴシック" pitchFamily="-112" charset="-128"/>
        </a:defRPr>
      </a:lvl6pPr>
      <a:lvl7pPr marL="2523356" indent="-337229" algn="l" defTabSz="914918" rtl="0" fontAlgn="base">
        <a:spcBef>
          <a:spcPct val="20000"/>
        </a:spcBef>
        <a:spcAft>
          <a:spcPct val="0"/>
        </a:spcAft>
        <a:buClr>
          <a:schemeClr val="accent1"/>
        </a:buClr>
        <a:buSzPct val="75000"/>
        <a:buFont typeface="Wingdings" pitchFamily="-112" charset="2"/>
        <a:buChar char="§"/>
        <a:defRPr sz="2000">
          <a:solidFill>
            <a:schemeClr val="tx1"/>
          </a:solidFill>
          <a:latin typeface="+mn-lt"/>
          <a:ea typeface="ＭＳ Ｐゴシック" pitchFamily="-112" charset="-128"/>
        </a:defRPr>
      </a:lvl7pPr>
      <a:lvl8pPr marL="2945626" indent="-337229" algn="l" defTabSz="914918" rtl="0" fontAlgn="base">
        <a:spcBef>
          <a:spcPct val="20000"/>
        </a:spcBef>
        <a:spcAft>
          <a:spcPct val="0"/>
        </a:spcAft>
        <a:buClr>
          <a:schemeClr val="accent1"/>
        </a:buClr>
        <a:buSzPct val="75000"/>
        <a:buFont typeface="Wingdings" pitchFamily="-112" charset="2"/>
        <a:buChar char="§"/>
        <a:defRPr sz="2000">
          <a:solidFill>
            <a:schemeClr val="tx1"/>
          </a:solidFill>
          <a:latin typeface="+mn-lt"/>
          <a:ea typeface="ＭＳ Ｐゴシック" pitchFamily="-112" charset="-128"/>
        </a:defRPr>
      </a:lvl8pPr>
      <a:lvl9pPr marL="3367896" indent="-337229" algn="l" defTabSz="914918" rtl="0" fontAlgn="base">
        <a:spcBef>
          <a:spcPct val="20000"/>
        </a:spcBef>
        <a:spcAft>
          <a:spcPct val="0"/>
        </a:spcAft>
        <a:buClr>
          <a:schemeClr val="accent1"/>
        </a:buClr>
        <a:buSzPct val="75000"/>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22270" rtl="0" eaLnBrk="1" latinLnBrk="0" hangingPunct="1">
        <a:defRPr sz="1700" kern="1200">
          <a:solidFill>
            <a:schemeClr val="tx1"/>
          </a:solidFill>
          <a:latin typeface="+mn-lt"/>
          <a:ea typeface="+mn-ea"/>
          <a:cs typeface="+mn-cs"/>
        </a:defRPr>
      </a:lvl1pPr>
      <a:lvl2pPr marL="422270" algn="l" defTabSz="422270" rtl="0" eaLnBrk="1" latinLnBrk="0" hangingPunct="1">
        <a:defRPr sz="1700" kern="1200">
          <a:solidFill>
            <a:schemeClr val="tx1"/>
          </a:solidFill>
          <a:latin typeface="+mn-lt"/>
          <a:ea typeface="+mn-ea"/>
          <a:cs typeface="+mn-cs"/>
        </a:defRPr>
      </a:lvl2pPr>
      <a:lvl3pPr marL="844540" algn="l" defTabSz="422270" rtl="0" eaLnBrk="1" latinLnBrk="0" hangingPunct="1">
        <a:defRPr sz="1700" kern="1200">
          <a:solidFill>
            <a:schemeClr val="tx1"/>
          </a:solidFill>
          <a:latin typeface="+mn-lt"/>
          <a:ea typeface="+mn-ea"/>
          <a:cs typeface="+mn-cs"/>
        </a:defRPr>
      </a:lvl3pPr>
      <a:lvl4pPr marL="1266810" algn="l" defTabSz="422270" rtl="0" eaLnBrk="1" latinLnBrk="0" hangingPunct="1">
        <a:defRPr sz="1700" kern="1200">
          <a:solidFill>
            <a:schemeClr val="tx1"/>
          </a:solidFill>
          <a:latin typeface="+mn-lt"/>
          <a:ea typeface="+mn-ea"/>
          <a:cs typeface="+mn-cs"/>
        </a:defRPr>
      </a:lvl4pPr>
      <a:lvl5pPr marL="1689080" algn="l" defTabSz="422270" rtl="0" eaLnBrk="1" latinLnBrk="0" hangingPunct="1">
        <a:defRPr sz="1700" kern="1200">
          <a:solidFill>
            <a:schemeClr val="tx1"/>
          </a:solidFill>
          <a:latin typeface="+mn-lt"/>
          <a:ea typeface="+mn-ea"/>
          <a:cs typeface="+mn-cs"/>
        </a:defRPr>
      </a:lvl5pPr>
      <a:lvl6pPr marL="2111350" algn="l" defTabSz="422270" rtl="0" eaLnBrk="1" latinLnBrk="0" hangingPunct="1">
        <a:defRPr sz="1700" kern="1200">
          <a:solidFill>
            <a:schemeClr val="tx1"/>
          </a:solidFill>
          <a:latin typeface="+mn-lt"/>
          <a:ea typeface="+mn-ea"/>
          <a:cs typeface="+mn-cs"/>
        </a:defRPr>
      </a:lvl6pPr>
      <a:lvl7pPr marL="2533620" algn="l" defTabSz="422270" rtl="0" eaLnBrk="1" latinLnBrk="0" hangingPunct="1">
        <a:defRPr sz="1700" kern="1200">
          <a:solidFill>
            <a:schemeClr val="tx1"/>
          </a:solidFill>
          <a:latin typeface="+mn-lt"/>
          <a:ea typeface="+mn-ea"/>
          <a:cs typeface="+mn-cs"/>
        </a:defRPr>
      </a:lvl7pPr>
      <a:lvl8pPr marL="2955889" algn="l" defTabSz="422270" rtl="0" eaLnBrk="1" latinLnBrk="0" hangingPunct="1">
        <a:defRPr sz="1700" kern="1200">
          <a:solidFill>
            <a:schemeClr val="tx1"/>
          </a:solidFill>
          <a:latin typeface="+mn-lt"/>
          <a:ea typeface="+mn-ea"/>
          <a:cs typeface="+mn-cs"/>
        </a:defRPr>
      </a:lvl8pPr>
      <a:lvl9pPr marL="3378159" algn="l" defTabSz="422270"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Garamond" charset="0"/>
                <a:ea typeface="+mn-ea"/>
                <a:cs typeface="+mn-cs"/>
              </a:defRPr>
            </a:lvl1pPr>
          </a:lstStyle>
          <a:p>
            <a:pPr defTabSz="914400" fontAlgn="base">
              <a:spcBef>
                <a:spcPct val="0"/>
              </a:spcBef>
              <a:spcAft>
                <a:spcPct val="0"/>
              </a:spcAft>
              <a:defRPr/>
            </a:pPr>
            <a:endParaRPr lang="en-GB">
              <a:solidFill>
                <a:srgbClr val="000000"/>
              </a:solidFill>
            </a:endParaRPr>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lgn="ctr" defTabSz="914400" fontAlgn="base">
              <a:spcBef>
                <a:spcPct val="0"/>
              </a:spcBef>
              <a:spcAft>
                <a:spcPct val="0"/>
              </a:spcAft>
              <a:defRPr/>
            </a:pPr>
            <a:endParaRPr lang="en-GB">
              <a:solidFill>
                <a:srgbClr val="000000"/>
              </a:solidFill>
            </a:endParaRPr>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charset="0"/>
              </a:defRPr>
            </a:lvl1pPr>
          </a:lstStyle>
          <a:p>
            <a:pPr defTabSz="914400" fontAlgn="base">
              <a:spcBef>
                <a:spcPct val="0"/>
              </a:spcBef>
              <a:spcAft>
                <a:spcPct val="0"/>
              </a:spcAft>
              <a:defRPr/>
            </a:pPr>
            <a:fld id="{39DFAD98-DBF9-A247-98FB-5D13906027AD}" type="slidenum">
              <a:rPr lang="en-GB">
                <a:solidFill>
                  <a:srgbClr val="000000"/>
                </a:solidFill>
                <a:ea typeface="ＭＳ Ｐゴシック" charset="-128"/>
                <a:cs typeface="ＭＳ Ｐゴシック" charset="-128"/>
              </a:rPr>
              <a:pPr defTabSz="914400" fontAlgn="base">
                <a:spcBef>
                  <a:spcPct val="0"/>
                </a:spcBef>
                <a:spcAft>
                  <a:spcPct val="0"/>
                </a:spcAft>
                <a:defRPr/>
              </a:pPr>
              <a:t>‹#›</a:t>
            </a:fld>
            <a:endParaRPr lang="en-GB">
              <a:solidFill>
                <a:srgbClr val="000000"/>
              </a:solidFill>
              <a:ea typeface="ＭＳ Ｐゴシック" charset="-128"/>
              <a:cs typeface="ＭＳ Ｐゴシック" charset="-128"/>
            </a:endParaRPr>
          </a:p>
        </p:txBody>
      </p:sp>
      <p:sp>
        <p:nvSpPr>
          <p:cNvPr id="2055"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defTabSz="914400" eaLnBrk="0" fontAlgn="base" hangingPunct="0">
              <a:spcBef>
                <a:spcPct val="0"/>
              </a:spcBef>
              <a:spcAft>
                <a:spcPct val="0"/>
              </a:spcAft>
              <a:defRPr/>
            </a:pPr>
            <a:endParaRPr lang="de-DE" sz="2400">
              <a:solidFill>
                <a:srgbClr val="3B812F"/>
              </a:solidFill>
              <a:latin typeface="Times New Roman" charset="0"/>
              <a:ea typeface="ＭＳ Ｐゴシック" charset="-128"/>
              <a:cs typeface="ＭＳ Ｐゴシック" charset="-128"/>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defTabSz="914400" eaLnBrk="0" fontAlgn="base" hangingPunct="0">
              <a:spcBef>
                <a:spcPct val="0"/>
              </a:spcBef>
              <a:spcAft>
                <a:spcPct val="0"/>
              </a:spcAft>
              <a:defRPr/>
            </a:pPr>
            <a:endParaRPr lang="de-DE" sz="2400">
              <a:solidFill>
                <a:srgbClr val="3B812F"/>
              </a:solidFill>
              <a:latin typeface="Times New Roman"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71" r:id="rId1"/>
    <p:sldLayoutId id="2147483674" r:id="rId2"/>
    <p:sldLayoutId id="2147483677" r:id="rId3"/>
    <p:sldLayoutId id="2147483678" r:id="rId4"/>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defTabSz="914400">
              <a:defRPr/>
            </a:pPr>
            <a:r>
              <a:rPr lang="en-US">
                <a:ea typeface="ＭＳ Ｐゴシック" charset="-128"/>
                <a:cs typeface="ＭＳ Ｐゴシック" charset="-128"/>
              </a:rPr>
              <a:t>8 Sept 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defTabSz="914400">
              <a:defRPr/>
            </a:pPr>
            <a:r>
              <a:rPr lang="en-US">
                <a:ea typeface="ＭＳ Ｐゴシック" charset="-128"/>
                <a:cs typeface="ＭＳ Ｐゴシック" charset="-128"/>
              </a:rPr>
              <a:t>L. Rossi - HL-LHC Design Study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defTabSz="914400">
              <a:defRPr/>
            </a:pPr>
            <a:fld id="{478F55B3-D50B-ED42-BC11-F246407F4CF1}" type="slidenum">
              <a:rPr lang="en-US">
                <a:ea typeface="ＭＳ Ｐゴシック" charset="-128"/>
                <a:cs typeface="ＭＳ Ｐゴシック" charset="-128"/>
              </a:rPr>
              <a:pPr defTabSz="914400">
                <a:defRPr/>
              </a:pPr>
              <a:t>‹#›</a:t>
            </a:fld>
            <a:endParaRPr lang="en-US">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73" r:id="rId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defTabSz="914400" fontAlgn="base">
              <a:spcBef>
                <a:spcPct val="0"/>
              </a:spcBef>
              <a:spcAft>
                <a:spcPct val="0"/>
              </a:spcAft>
              <a:defRPr/>
            </a:pPr>
            <a:endParaRPr lang="en-US"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defTabSz="914400" fontAlgn="base">
              <a:spcBef>
                <a:spcPct val="0"/>
              </a:spcBef>
              <a:spcAft>
                <a:spcPct val="0"/>
              </a:spcAft>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smtClean="0">
                <a:solidFill>
                  <a:schemeClr val="tx1">
                    <a:tint val="75000"/>
                  </a:schemeClr>
                </a:solidFill>
                <a:latin typeface="Arial" pitchFamily="34" charset="0"/>
              </a:defRPr>
            </a:lvl1pPr>
          </a:lstStyle>
          <a:p>
            <a:pPr defTabSz="914400" fontAlgn="base">
              <a:spcBef>
                <a:spcPct val="0"/>
              </a:spcBef>
              <a:spcAft>
                <a:spcPct val="0"/>
              </a:spcAft>
              <a:defRPr/>
            </a:pPr>
            <a:fld id="{E2C7EB33-2CE7-41D2-BB65-B9CD2806EA8C}" type="slidenum">
              <a:rPr lang="en-US" altLang="en-US">
                <a:solidFill>
                  <a:prstClr val="black">
                    <a:tint val="75000"/>
                  </a:prstClr>
                </a:solidFill>
              </a:rPr>
              <a:pPr defTabSz="914400" fontAlgn="base">
                <a:spcBef>
                  <a:spcPct val="0"/>
                </a:spcBef>
                <a:spcAft>
                  <a:spcPct val="0"/>
                </a:spcAft>
                <a:defRPr/>
              </a:pPr>
              <a:t>‹#›</a:t>
            </a:fld>
            <a:endParaRPr lang="en-US" altLang="en-US" dirty="0">
              <a:solidFill>
                <a:prstClr val="black">
                  <a:tint val="75000"/>
                </a:prstClr>
              </a:solidFill>
            </a:endParaRPr>
          </a:p>
        </p:txBody>
      </p:sp>
      <p:pic>
        <p:nvPicPr>
          <p:cNvPr id="1031" name="Picture 7" descr="banner-bleu"/>
          <p:cNvPicPr>
            <a:picLocks noChangeAspect="1" noChangeArrowheads="1"/>
          </p:cNvPicPr>
          <p:nvPr userDrawn="1"/>
        </p:nvPicPr>
        <p:blipFill>
          <a:blip r:embed="rId3" cstate="print"/>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6" r:id="rId1"/>
  </p:sldLayoutIdLst>
  <p:transition>
    <p:fade/>
  </p:transition>
  <p:timing>
    <p:tnLst>
      <p:par>
        <p:cTn id="1" dur="indefinite" restart="never" nodeType="tmRoot"/>
      </p:par>
    </p:tnLst>
  </p:timing>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70E5F62-5EA4-9D4C-BD19-FBC86B7C457D}" type="datetimeFigureOut">
              <a:rPr lang="en-US" smtClean="0">
                <a:solidFill>
                  <a:prstClr val="black">
                    <a:tint val="75000"/>
                  </a:prstClr>
                </a:solidFill>
              </a:rPr>
              <a:pPr defTabSz="457200"/>
              <a:t>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339F372-6CDA-204F-856D-EEB67AE44160}"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Garamond" charset="0"/>
                <a:ea typeface="+mn-ea"/>
                <a:cs typeface="+mn-cs"/>
              </a:defRPr>
            </a:lvl1pPr>
          </a:lstStyle>
          <a:p>
            <a:pPr defTabSz="914400" fontAlgn="base">
              <a:spcBef>
                <a:spcPct val="0"/>
              </a:spcBef>
              <a:spcAft>
                <a:spcPct val="0"/>
              </a:spcAft>
              <a:defRPr/>
            </a:pPr>
            <a:endParaRPr lang="en-GB">
              <a:solidFill>
                <a:srgbClr val="000000"/>
              </a:solidFill>
            </a:endParaRPr>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lgn="ctr" defTabSz="914400" fontAlgn="base">
              <a:spcBef>
                <a:spcPct val="0"/>
              </a:spcBef>
              <a:spcAft>
                <a:spcPct val="0"/>
              </a:spcAft>
              <a:defRPr/>
            </a:pPr>
            <a:endParaRPr lang="en-GB">
              <a:solidFill>
                <a:srgbClr val="000000"/>
              </a:solidFill>
            </a:endParaRPr>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charset="0"/>
              </a:defRPr>
            </a:lvl1pPr>
          </a:lstStyle>
          <a:p>
            <a:pPr defTabSz="914400" fontAlgn="base">
              <a:spcBef>
                <a:spcPct val="0"/>
              </a:spcBef>
              <a:spcAft>
                <a:spcPct val="0"/>
              </a:spcAft>
              <a:defRPr/>
            </a:pPr>
            <a:fld id="{39DFAD98-DBF9-A247-98FB-5D13906027AD}" type="slidenum">
              <a:rPr lang="en-GB">
                <a:solidFill>
                  <a:srgbClr val="000000"/>
                </a:solidFill>
                <a:ea typeface="ＭＳ Ｐゴシック" charset="-128"/>
                <a:cs typeface="ＭＳ Ｐゴシック" charset="-128"/>
              </a:rPr>
              <a:pPr defTabSz="914400" fontAlgn="base">
                <a:spcBef>
                  <a:spcPct val="0"/>
                </a:spcBef>
                <a:spcAft>
                  <a:spcPct val="0"/>
                </a:spcAft>
                <a:defRPr/>
              </a:pPr>
              <a:t>‹#›</a:t>
            </a:fld>
            <a:endParaRPr lang="en-GB">
              <a:solidFill>
                <a:srgbClr val="000000"/>
              </a:solidFill>
              <a:ea typeface="ＭＳ Ｐゴシック" charset="-128"/>
              <a:cs typeface="ＭＳ Ｐゴシック" charset="-128"/>
            </a:endParaRPr>
          </a:p>
        </p:txBody>
      </p:sp>
      <p:sp>
        <p:nvSpPr>
          <p:cNvPr id="2055"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defTabSz="914400" eaLnBrk="0" fontAlgn="base" hangingPunct="0">
              <a:spcBef>
                <a:spcPct val="0"/>
              </a:spcBef>
              <a:spcAft>
                <a:spcPct val="0"/>
              </a:spcAft>
              <a:defRPr/>
            </a:pPr>
            <a:endParaRPr lang="de-DE" sz="2400">
              <a:solidFill>
                <a:srgbClr val="3B812F"/>
              </a:solidFill>
              <a:latin typeface="Times New Roman" charset="0"/>
              <a:ea typeface="ＭＳ Ｐゴシック" charset="-128"/>
              <a:cs typeface="ＭＳ Ｐゴシック" charset="-128"/>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defTabSz="914400" eaLnBrk="0" fontAlgn="base" hangingPunct="0">
              <a:spcBef>
                <a:spcPct val="0"/>
              </a:spcBef>
              <a:spcAft>
                <a:spcPct val="0"/>
              </a:spcAft>
              <a:defRPr/>
            </a:pPr>
            <a:endParaRPr lang="de-DE" sz="2400">
              <a:solidFill>
                <a:srgbClr val="3B812F"/>
              </a:solidFill>
              <a:latin typeface="Times New Roman"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82" r:id="rId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5CECC7A-9EAC-CF4D-A656-375CEA267C93}" type="datetimeFigureOut">
              <a:rPr lang="en-US" smtClean="0">
                <a:solidFill>
                  <a:prstClr val="black">
                    <a:tint val="75000"/>
                  </a:prstClr>
                </a:solidFill>
              </a:rPr>
              <a:pPr defTabSz="457200"/>
              <a:t>7/21/11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5FBBD07-F221-694F-8021-3388A1FFC864}"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emf"/><Relationship Id="rId8" Type="http://schemas.openxmlformats.org/officeDocument/2006/relationships/image" Target="../media/image24.emf"/><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9" Type="http://schemas.openxmlformats.org/officeDocument/2006/relationships/image" Target="../media/image52.png"/><Relationship Id="rId20" Type="http://schemas.openxmlformats.org/officeDocument/2006/relationships/image" Target="../media/image63.jpeg"/><Relationship Id="rId21" Type="http://schemas.openxmlformats.org/officeDocument/2006/relationships/image" Target="../media/image64.png"/><Relationship Id="rId22" Type="http://schemas.openxmlformats.org/officeDocument/2006/relationships/image" Target="../media/image65.png"/><Relationship Id="rId23" Type="http://schemas.openxmlformats.org/officeDocument/2006/relationships/oleObject" Target="???" TargetMode="External"/><Relationship Id="rId24" Type="http://schemas.openxmlformats.org/officeDocument/2006/relationships/image" Target="../media/image2.png"/><Relationship Id="rId10" Type="http://schemas.openxmlformats.org/officeDocument/2006/relationships/image" Target="../media/image53.wmf"/><Relationship Id="rId11" Type="http://schemas.openxmlformats.org/officeDocument/2006/relationships/image" Target="../media/image54.png"/><Relationship Id="rId12" Type="http://schemas.openxmlformats.org/officeDocument/2006/relationships/image" Target="../media/image55.jpeg"/><Relationship Id="rId13" Type="http://schemas.openxmlformats.org/officeDocument/2006/relationships/image" Target="../media/image56.jpeg"/><Relationship Id="rId14" Type="http://schemas.openxmlformats.org/officeDocument/2006/relationships/image" Target="../media/image57.jpeg"/><Relationship Id="rId15" Type="http://schemas.openxmlformats.org/officeDocument/2006/relationships/image" Target="../media/image58.png"/><Relationship Id="rId16" Type="http://schemas.openxmlformats.org/officeDocument/2006/relationships/image" Target="../media/image59.jpeg"/><Relationship Id="rId17" Type="http://schemas.openxmlformats.org/officeDocument/2006/relationships/image" Target="../media/image60.png"/><Relationship Id="rId18" Type="http://schemas.openxmlformats.org/officeDocument/2006/relationships/image" Target="../media/image61.jpeg"/><Relationship Id="rId19" Type="http://schemas.openxmlformats.org/officeDocument/2006/relationships/image" Target="../media/image62.pn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22.jpeg"/><Relationship Id="rId5" Type="http://schemas.openxmlformats.org/officeDocument/2006/relationships/image" Target="../media/image75.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8.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2.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1</a:t>
            </a:fld>
            <a:endParaRPr lang="en-US" sz="1500" b="1">
              <a:solidFill>
                <a:srgbClr val="006633"/>
              </a:solidFill>
              <a:latin typeface="Garamond" charset="0"/>
              <a:ea typeface="ＭＳ Ｐゴシック" charset="-128"/>
              <a:cs typeface="ＭＳ Ｐゴシック" charset="-128"/>
            </a:endParaRPr>
          </a:p>
        </p:txBody>
      </p:sp>
      <p:grpSp>
        <p:nvGrpSpPr>
          <p:cNvPr id="3" name="Group 23"/>
          <p:cNvGrpSpPr>
            <a:grpSpLocks/>
          </p:cNvGrpSpPr>
          <p:nvPr/>
        </p:nvGrpSpPr>
        <p:grpSpPr bwMode="auto">
          <a:xfrm>
            <a:off x="84138" y="1085375"/>
            <a:ext cx="9096389" cy="492125"/>
            <a:chOff x="288" y="720"/>
            <a:chExt cx="5730" cy="310"/>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310"/>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Introduction &amp; motivation</a:t>
              </a:r>
              <a:r>
                <a:rPr lang="en-US" sz="2000" dirty="0" smtClean="0">
                  <a:solidFill>
                    <a:srgbClr val="008000"/>
                  </a:solidFill>
                  <a:latin typeface="Times New Roman" charset="0"/>
                  <a:ea typeface="ＭＳ Ｐゴシック" charset="-128"/>
                  <a:cs typeface="ＭＳ Ｐゴシック" charset="-128"/>
                  <a:sym typeface="Wingdings" charset="2"/>
                </a:rPr>
                <a:t>	</a:t>
              </a:r>
              <a:endParaRPr lang="en-US" sz="2000" dirty="0">
                <a:solidFill>
                  <a:srgbClr val="008000"/>
                </a:solidFill>
                <a:latin typeface="Times New Roman" charset="0"/>
                <a:ea typeface="ＭＳ Ｐゴシック" charset="-128"/>
                <a:cs typeface="ＭＳ Ｐゴシック" charset="-128"/>
              </a:endParaRPr>
            </a:p>
          </p:txBody>
        </p:sp>
      </p:grpSp>
      <p:grpSp>
        <p:nvGrpSpPr>
          <p:cNvPr id="4" name="Group 23"/>
          <p:cNvGrpSpPr>
            <a:grpSpLocks/>
          </p:cNvGrpSpPr>
          <p:nvPr/>
        </p:nvGrpSpPr>
        <p:grpSpPr bwMode="auto">
          <a:xfrm>
            <a:off x="76200" y="4570431"/>
            <a:ext cx="2643190" cy="492125"/>
            <a:chOff x="288" y="720"/>
            <a:chExt cx="1665" cy="310"/>
          </a:xfrm>
        </p:grpSpPr>
        <p:sp>
          <p:nvSpPr>
            <p:cNvPr id="53260"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1" name="Text Box 7"/>
            <p:cNvSpPr txBox="1">
              <a:spLocks noChangeArrowheads="1"/>
            </p:cNvSpPr>
            <p:nvPr/>
          </p:nvSpPr>
          <p:spPr bwMode="auto">
            <a:xfrm>
              <a:off x="674" y="720"/>
              <a:ext cx="1279" cy="310"/>
            </a:xfrm>
            <a:prstGeom prst="rect">
              <a:avLst/>
            </a:prstGeom>
            <a:noFill/>
            <a:ln w="9525">
              <a:noFill/>
              <a:miter lim="800000"/>
              <a:headEnd/>
              <a:tailEnd/>
            </a:ln>
          </p:spPr>
          <p:txBody>
            <a:bodyPr wrap="non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Summary 	</a:t>
              </a:r>
              <a:endParaRPr lang="en-US" sz="2600" dirty="0">
                <a:solidFill>
                  <a:srgbClr val="FF0000"/>
                </a:solidFill>
                <a:latin typeface="Times New Roman" charset="0"/>
                <a:ea typeface="ＭＳ Ｐゴシック" charset="-128"/>
                <a:cs typeface="ＭＳ Ｐゴシック" charset="-128"/>
              </a:endParaRPr>
            </a:p>
          </p:txBody>
        </p:sp>
      </p:grpSp>
      <p:grpSp>
        <p:nvGrpSpPr>
          <p:cNvPr id="5" name="Group 23"/>
          <p:cNvGrpSpPr>
            <a:grpSpLocks/>
          </p:cNvGrpSpPr>
          <p:nvPr/>
        </p:nvGrpSpPr>
        <p:grpSpPr bwMode="auto">
          <a:xfrm>
            <a:off x="84138" y="2118417"/>
            <a:ext cx="8953514" cy="1662111"/>
            <a:chOff x="288" y="720"/>
            <a:chExt cx="5640" cy="1047"/>
          </a:xfrm>
        </p:grpSpPr>
        <p:sp>
          <p:nvSpPr>
            <p:cNvPr id="53258"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59" name="Text Box 7"/>
            <p:cNvSpPr txBox="1">
              <a:spLocks noChangeArrowheads="1"/>
            </p:cNvSpPr>
            <p:nvPr/>
          </p:nvSpPr>
          <p:spPr bwMode="auto">
            <a:xfrm>
              <a:off x="674" y="720"/>
              <a:ext cx="5254" cy="1047"/>
            </a:xfrm>
            <a:prstGeom prst="rect">
              <a:avLst/>
            </a:prstGeom>
            <a:noFill/>
            <a:ln w="9525">
              <a:noFill/>
              <a:miter lim="800000"/>
              <a:headEnd/>
              <a:tailEnd/>
            </a:ln>
          </p:spPr>
          <p:txBody>
            <a:bodyPr wrap="non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Two options:       </a:t>
              </a:r>
              <a:r>
                <a:rPr lang="en-US" sz="2600" dirty="0" smtClean="0">
                  <a:solidFill>
                    <a:srgbClr val="000000"/>
                  </a:solidFill>
                  <a:latin typeface="Times New Roman" charset="0"/>
                  <a:ea typeface="ＭＳ Ｐゴシック" charset="-128"/>
                  <a:cs typeface="ＭＳ Ｐゴシック" charset="-128"/>
                  <a:sym typeface="Wingdings" charset="2"/>
                </a:rPr>
                <a:t>-Ring-Ring collider</a:t>
              </a:r>
            </a:p>
            <a:p>
              <a:pPr defTabSz="914400" fontAlgn="base">
                <a:spcBef>
                  <a:spcPct val="0"/>
                </a:spcBef>
                <a:spcAft>
                  <a:spcPct val="0"/>
                </a:spcAft>
              </a:pPr>
              <a:endParaRPr lang="en-US" sz="2600" dirty="0" smtClean="0">
                <a:solidFill>
                  <a:srgbClr val="000000"/>
                </a:solidFill>
                <a:latin typeface="Times New Roman" charset="0"/>
                <a:ea typeface="ＭＳ Ｐゴシック" charset="-128"/>
                <a:cs typeface="ＭＳ Ｐゴシック" charset="-128"/>
                <a:sym typeface="Wingdings" charset="2"/>
              </a:endParaRPr>
            </a:p>
            <a:p>
              <a:pPr defTabSz="914400" fontAlgn="base">
                <a:spcBef>
                  <a:spcPct val="0"/>
                </a:spcBef>
                <a:spcAft>
                  <a:spcPct val="0"/>
                </a:spcAft>
              </a:pPr>
              <a:r>
                <a:rPr lang="en-US" sz="2600" baseline="30000" dirty="0" smtClean="0">
                  <a:solidFill>
                    <a:srgbClr val="000000"/>
                  </a:solidFill>
                  <a:latin typeface="Times New Roman" charset="0"/>
                  <a:ea typeface="ＭＳ Ｐゴシック" charset="-128"/>
                  <a:cs typeface="ＭＳ Ｐゴシック" charset="-128"/>
                  <a:sym typeface="Wingdings" charset="2"/>
                </a:rPr>
                <a:t>		</a:t>
              </a:r>
              <a:r>
                <a:rPr lang="en-US" sz="2600" dirty="0" smtClean="0">
                  <a:solidFill>
                    <a:srgbClr val="000000"/>
                  </a:solidFill>
                  <a:latin typeface="Times New Roman" charset="0"/>
                  <a:ea typeface="ＭＳ Ｐゴシック" charset="-128"/>
                  <a:cs typeface="ＭＳ Ｐゴシック" charset="-128"/>
                  <a:sym typeface="Wingdings" charset="2"/>
                </a:rPr>
                <a:t>      -</a:t>
              </a:r>
              <a:r>
                <a:rPr lang="en-US" sz="2600" dirty="0" err="1" smtClean="0">
                  <a:solidFill>
                    <a:srgbClr val="000000"/>
                  </a:solidFill>
                  <a:latin typeface="Times New Roman" charset="0"/>
                  <a:ea typeface="ＭＳ Ｐゴシック" charset="-128"/>
                  <a:cs typeface="ＭＳ Ｐゴシック" charset="-128"/>
                  <a:sym typeface="Wingdings" charset="2"/>
                </a:rPr>
                <a:t>Linac</a:t>
              </a:r>
              <a:r>
                <a:rPr lang="en-US" sz="2600" dirty="0" smtClean="0">
                  <a:solidFill>
                    <a:srgbClr val="000000"/>
                  </a:solidFill>
                  <a:latin typeface="Times New Roman" charset="0"/>
                  <a:ea typeface="ＭＳ Ｐゴシック" charset="-128"/>
                  <a:cs typeface="ＭＳ Ｐゴシック" charset="-128"/>
                  <a:sym typeface="Wingdings" charset="2"/>
                </a:rPr>
                <a:t>-Ring collider with Energy Recovery </a:t>
              </a:r>
              <a:endParaRPr lang="en-US" sz="2400" baseline="30000" dirty="0" smtClean="0">
                <a:solidFill>
                  <a:srgbClr val="000000"/>
                </a:solidFill>
                <a:latin typeface="Times New Roman" charset="0"/>
                <a:ea typeface="ＭＳ Ｐゴシック" charset="-128"/>
                <a:cs typeface="ＭＳ Ｐゴシック" charset="-128"/>
                <a:sym typeface="Wingdings" charset="2"/>
              </a:endParaRPr>
            </a:p>
            <a:p>
              <a:pPr defTabSz="914400" fontAlgn="base">
                <a:spcBef>
                  <a:spcPct val="0"/>
                </a:spcBef>
                <a:spcAft>
                  <a:spcPct val="0"/>
                </a:spcAft>
              </a:pPr>
              <a:r>
                <a:rPr lang="en-US" sz="2400" dirty="0">
                  <a:solidFill>
                    <a:srgbClr val="008000"/>
                  </a:solidFill>
                  <a:latin typeface="Times New Roman" charset="0"/>
                  <a:ea typeface="ＭＳ Ｐゴシック" charset="-128"/>
                  <a:cs typeface="ＭＳ Ｐゴシック" charset="-128"/>
                  <a:sym typeface="Wingdings" charset="2"/>
                </a:rPr>
                <a:t>	</a:t>
              </a:r>
              <a:endParaRPr lang="en-US" sz="2400" dirty="0">
                <a:solidFill>
                  <a:srgbClr val="008000"/>
                </a:solidFill>
                <a:latin typeface="Times New Roman" charset="0"/>
                <a:ea typeface="ＭＳ Ｐゴシック" charset="-128"/>
                <a:cs typeface="ＭＳ Ｐゴシック" charset="-128"/>
              </a:endParaRPr>
            </a:p>
          </p:txBody>
        </p:sp>
      </p:grpSp>
      <p:pic>
        <p:nvPicPr>
          <p:cNvPr id="19" name="Picture 18"/>
          <p:cNvPicPr>
            <a:picLocks noChangeAspect="1"/>
          </p:cNvPicPr>
          <p:nvPr/>
        </p:nvPicPr>
        <p:blipFill>
          <a:blip r:embed="rId3"/>
          <a:stretch>
            <a:fillRect/>
          </a:stretch>
        </p:blipFill>
        <p:spPr>
          <a:xfrm>
            <a:off x="8226755" y="336352"/>
            <a:ext cx="803274" cy="495390"/>
          </a:xfrm>
          <a:prstGeom prst="rect">
            <a:avLst/>
          </a:prstGeom>
        </p:spPr>
      </p:pic>
      <p:grpSp>
        <p:nvGrpSpPr>
          <p:cNvPr id="20" name="Group 23"/>
          <p:cNvGrpSpPr>
            <a:grpSpLocks/>
          </p:cNvGrpSpPr>
          <p:nvPr/>
        </p:nvGrpSpPr>
        <p:grpSpPr bwMode="auto">
          <a:xfrm>
            <a:off x="73092" y="5461437"/>
            <a:ext cx="3724281" cy="492125"/>
            <a:chOff x="288" y="720"/>
            <a:chExt cx="2346" cy="310"/>
          </a:xfrm>
        </p:grpSpPr>
        <p:sp>
          <p:nvSpPr>
            <p:cNvPr id="21"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22" name="Text Box 7"/>
            <p:cNvSpPr txBox="1">
              <a:spLocks noChangeArrowheads="1"/>
            </p:cNvSpPr>
            <p:nvPr/>
          </p:nvSpPr>
          <p:spPr bwMode="auto">
            <a:xfrm>
              <a:off x="674" y="720"/>
              <a:ext cx="1960" cy="310"/>
            </a:xfrm>
            <a:prstGeom prst="rect">
              <a:avLst/>
            </a:prstGeom>
            <a:noFill/>
            <a:ln w="9525">
              <a:noFill/>
              <a:miter lim="800000"/>
              <a:headEnd/>
              <a:tailEnd/>
            </a:ln>
          </p:spPr>
          <p:txBody>
            <a:bodyPr wrap="non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Planning and timeline	</a:t>
              </a:r>
              <a:endParaRPr lang="en-US" sz="2600" dirty="0">
                <a:solidFill>
                  <a:srgbClr val="FF0000"/>
                </a:solidFill>
                <a:latin typeface="Times New Roman" charset="0"/>
                <a:ea typeface="ＭＳ Ｐゴシック" charset="-128"/>
                <a:cs typeface="ＭＳ Ｐゴシック" charset="-128"/>
              </a:endParaRPr>
            </a:p>
          </p:txBody>
        </p:sp>
      </p:grpSp>
      <p:grpSp>
        <p:nvGrpSpPr>
          <p:cNvPr id="23" name="Group 23"/>
          <p:cNvGrpSpPr>
            <a:grpSpLocks/>
          </p:cNvGrpSpPr>
          <p:nvPr/>
        </p:nvGrpSpPr>
        <p:grpSpPr bwMode="auto">
          <a:xfrm>
            <a:off x="82943" y="3631263"/>
            <a:ext cx="2159003" cy="492125"/>
            <a:chOff x="288" y="720"/>
            <a:chExt cx="1360" cy="310"/>
          </a:xfrm>
        </p:grpSpPr>
        <p:sp>
          <p:nvSpPr>
            <p:cNvPr id="2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25" name="Text Box 7"/>
            <p:cNvSpPr txBox="1">
              <a:spLocks noChangeArrowheads="1"/>
            </p:cNvSpPr>
            <p:nvPr/>
          </p:nvSpPr>
          <p:spPr bwMode="auto">
            <a:xfrm>
              <a:off x="674" y="720"/>
              <a:ext cx="974" cy="310"/>
            </a:xfrm>
            <a:prstGeom prst="rect">
              <a:avLst/>
            </a:prstGeom>
            <a:noFill/>
            <a:ln w="9525">
              <a:noFill/>
              <a:miter lim="800000"/>
              <a:headEnd/>
              <a:tailEnd/>
            </a:ln>
          </p:spPr>
          <p:txBody>
            <a:bodyPr wrap="none" lIns="91369" tIns="45685" rIns="91369" bIns="45685">
              <a:prstTxWarp prst="textNoShape">
                <a:avLst/>
              </a:prstTxWarp>
              <a:spAutoFit/>
            </a:bodyPr>
            <a:lstStyle/>
            <a:p>
              <a:pPr defTabSz="914400" fontAlgn="base">
                <a:spcBef>
                  <a:spcPct val="0"/>
                </a:spcBef>
                <a:spcAft>
                  <a:spcPct val="0"/>
                </a:spcAft>
              </a:pPr>
              <a:r>
                <a:rPr lang="en-US" sz="2600" dirty="0" err="1" smtClean="0">
                  <a:solidFill>
                    <a:srgbClr val="3333CC"/>
                  </a:solidFill>
                  <a:latin typeface="Times New Roman" charset="0"/>
                  <a:ea typeface="ＭＳ Ｐゴシック" charset="-128"/>
                  <a:cs typeface="ＭＳ Ｐゴシック" charset="-128"/>
                  <a:sym typeface="Wingdings" charset="2"/>
                </a:rPr>
                <a:t>IR</a:t>
              </a:r>
              <a:r>
                <a:rPr lang="en-US" sz="2600" dirty="0" smtClean="0">
                  <a:solidFill>
                    <a:srgbClr val="3333CC"/>
                  </a:solidFill>
                  <a:latin typeface="Times New Roman" charset="0"/>
                  <a:ea typeface="ＭＳ Ｐゴシック" charset="-128"/>
                  <a:cs typeface="ＭＳ Ｐゴシック" charset="-128"/>
                  <a:sym typeface="Wingdings" charset="2"/>
                </a:rPr>
                <a:t> Layout	</a:t>
              </a:r>
              <a:endParaRPr lang="en-US" sz="2600" dirty="0">
                <a:solidFill>
                  <a:srgbClr val="FF0000"/>
                </a:solidFill>
                <a:latin typeface="Times New Roman" charset="0"/>
                <a:ea typeface="ＭＳ Ｐゴシック" charset="-128"/>
                <a:cs typeface="ＭＳ Ｐゴシック" charset="-128"/>
              </a:endParaRPr>
            </a:p>
          </p:txBody>
        </p:sp>
      </p:grpSp>
      <p:sp>
        <p:nvSpPr>
          <p:cNvPr id="26"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27"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30" name="TextBox 29"/>
          <p:cNvSpPr txBox="1"/>
          <p:nvPr/>
        </p:nvSpPr>
        <p:spPr>
          <a:xfrm rot="19773881">
            <a:off x="407460" y="2241800"/>
            <a:ext cx="8440078" cy="1754327"/>
          </a:xfrm>
          <a:prstGeom prst="rect">
            <a:avLst/>
          </a:prstGeom>
          <a:solidFill>
            <a:schemeClr val="bg1"/>
          </a:solidFill>
        </p:spPr>
        <p:txBody>
          <a:bodyPr wrap="square" rtlCol="0">
            <a:spAutoFit/>
          </a:bodyPr>
          <a:lstStyle/>
          <a:p>
            <a:pPr algn="ctr"/>
            <a:r>
              <a:rPr lang="en-US" sz="3600" b="1" dirty="0" smtClean="0">
                <a:solidFill>
                  <a:srgbClr val="FF0000"/>
                </a:solidFill>
              </a:rPr>
              <a:t>On behalf of the </a:t>
            </a:r>
            <a:r>
              <a:rPr lang="en-US" sz="3600" b="1" dirty="0" err="1" smtClean="0">
                <a:solidFill>
                  <a:srgbClr val="FF0000"/>
                </a:solidFill>
              </a:rPr>
              <a:t>LHeC</a:t>
            </a:r>
            <a:r>
              <a:rPr lang="en-US" sz="3600" b="1" dirty="0" smtClean="0">
                <a:solidFill>
                  <a:srgbClr val="FF0000"/>
                </a:solidFill>
              </a:rPr>
              <a:t> Collaboration!</a:t>
            </a:r>
          </a:p>
          <a:p>
            <a:pPr algn="ctr"/>
            <a:endParaRPr lang="en-US" sz="3600" b="1" dirty="0" smtClean="0">
              <a:solidFill>
                <a:srgbClr val="FF0000"/>
              </a:solidFill>
            </a:endParaRPr>
          </a:p>
          <a:p>
            <a:pPr algn="ctr"/>
            <a:r>
              <a:rPr lang="en-US" sz="3600" b="1" dirty="0" err="1" smtClean="0">
                <a:solidFill>
                  <a:srgbClr val="FF0000"/>
                </a:solidFill>
                <a:sym typeface="Wingdings"/>
              </a:rPr>
              <a:t></a:t>
            </a:r>
            <a:r>
              <a:rPr lang="en-US" sz="3600" b="1" dirty="0" smtClean="0">
                <a:solidFill>
                  <a:srgbClr val="FF0000"/>
                </a:solidFill>
                <a:sym typeface="Wingdings"/>
              </a:rPr>
              <a:t> </a:t>
            </a:r>
            <a:r>
              <a:rPr lang="en-US" sz="3600" dirty="0" smtClean="0"/>
              <a:t>LHeC-Note-2011-001 GEN </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Ring-Ring Option</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10</a:t>
            </a:fld>
            <a:endParaRPr lang="en-US" sz="1500" b="1">
              <a:solidFill>
                <a:srgbClr val="006633"/>
              </a:solidFill>
              <a:latin typeface="Garamond" charset="0"/>
              <a:ea typeface="ＭＳ Ｐゴシック" charset="-128"/>
              <a:cs typeface="ＭＳ Ｐゴシック" charset="-128"/>
            </a:endParaRPr>
          </a:p>
        </p:txBody>
      </p:sp>
      <p:grpSp>
        <p:nvGrpSpPr>
          <p:cNvPr id="3" name="Group 23"/>
          <p:cNvGrpSpPr>
            <a:grpSpLocks/>
          </p:cNvGrpSpPr>
          <p:nvPr/>
        </p:nvGrpSpPr>
        <p:grpSpPr bwMode="auto">
          <a:xfrm>
            <a:off x="84138" y="873127"/>
            <a:ext cx="9096389" cy="492125"/>
            <a:chOff x="288" y="720"/>
            <a:chExt cx="5730" cy="310"/>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310"/>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Challenge 1: </a:t>
              </a:r>
              <a:r>
                <a:rPr lang="en-US" sz="2600" dirty="0" smtClean="0">
                  <a:solidFill>
                    <a:srgbClr val="800000"/>
                  </a:solidFill>
                  <a:latin typeface="Times New Roman" charset="0"/>
                  <a:ea typeface="ＭＳ Ｐゴシック" charset="-128"/>
                  <a:cs typeface="ＭＳ Ｐゴシック" charset="-128"/>
                  <a:sym typeface="Wingdings" charset="2"/>
                </a:rPr>
                <a:t>Bypassing the main </a:t>
              </a:r>
              <a:r>
                <a:rPr lang="en-US" sz="2600" dirty="0" err="1" smtClean="0">
                  <a:solidFill>
                    <a:srgbClr val="800000"/>
                  </a:solidFill>
                  <a:latin typeface="Times New Roman" charset="0"/>
                  <a:ea typeface="ＭＳ Ｐゴシック" charset="-128"/>
                  <a:cs typeface="ＭＳ Ｐゴシック" charset="-128"/>
                  <a:sym typeface="Wingdings" charset="2"/>
                </a:rPr>
                <a:t>LHC</a:t>
              </a:r>
              <a:r>
                <a:rPr lang="en-US" sz="2600" dirty="0" smtClean="0">
                  <a:solidFill>
                    <a:srgbClr val="800000"/>
                  </a:solidFill>
                  <a:latin typeface="Times New Roman" charset="0"/>
                  <a:ea typeface="ＭＳ Ｐゴシック" charset="-128"/>
                  <a:cs typeface="ＭＳ Ｐゴシック" charset="-128"/>
                  <a:sym typeface="Wingdings" charset="2"/>
                </a:rPr>
                <a:t> detectors</a:t>
              </a:r>
              <a:endParaRPr lang="en-US" sz="2000" dirty="0" smtClean="0">
                <a:solidFill>
                  <a:srgbClr val="800000"/>
                </a:solidFill>
                <a:latin typeface="Times New Roman" charset="0"/>
                <a:ea typeface="ＭＳ Ｐゴシック" charset="-128"/>
                <a:cs typeface="ＭＳ Ｐゴシック" charset="-128"/>
                <a:sym typeface="Wingdings" charset="2"/>
              </a:endParaRP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pic>
        <p:nvPicPr>
          <p:cNvPr id="13" name="Picture 12" descr="LHC Bypass Overview.png"/>
          <p:cNvPicPr>
            <a:picLocks noChangeAspect="1"/>
          </p:cNvPicPr>
          <p:nvPr/>
        </p:nvPicPr>
        <p:blipFill>
          <a:blip r:embed="rId4"/>
          <a:stretch>
            <a:fillRect/>
          </a:stretch>
        </p:blipFill>
        <p:spPr>
          <a:xfrm>
            <a:off x="1433512" y="1327639"/>
            <a:ext cx="7281863" cy="5150400"/>
          </a:xfrm>
          <a:prstGeom prst="rect">
            <a:avLst/>
          </a:prstGeom>
          <a:noFill/>
        </p:spPr>
      </p:pic>
      <p:sp>
        <p:nvSpPr>
          <p:cNvPr id="14"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5"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01729" y="142538"/>
            <a:ext cx="8151029" cy="806174"/>
          </a:xfrm>
          <a:prstGeom prst="rect">
            <a:avLst/>
          </a:prstGeom>
          <a:noFill/>
        </p:spPr>
        <p:txBody>
          <a:bodyPr vert="horz" lIns="91430" tIns="45715" rIns="91430" bIns="45715" rtlCol="0" anchor="ctr">
            <a:normAutofit/>
          </a:bodyPr>
          <a:lstStyle/>
          <a:p>
            <a:pPr>
              <a:spcBef>
                <a:spcPct val="0"/>
              </a:spcBef>
              <a:defRPr/>
            </a:pPr>
            <a:r>
              <a:rPr lang="en-US" sz="3600" b="1" u="sng" dirty="0" smtClean="0">
                <a:solidFill>
                  <a:srgbClr val="FF0000"/>
                </a:solidFill>
                <a:latin typeface="+mj-lt"/>
                <a:ea typeface="+mj-ea"/>
                <a:cs typeface="+mj-cs"/>
              </a:rPr>
              <a:t>Bypassing CMS: </a:t>
            </a:r>
            <a:r>
              <a:rPr lang="en-US" sz="3600" b="1" dirty="0" smtClean="0">
                <a:solidFill>
                  <a:srgbClr val="FF0000"/>
                </a:solidFill>
                <a:latin typeface="+mj-lt"/>
                <a:ea typeface="+mj-ea"/>
                <a:cs typeface="+mj-cs"/>
              </a:rPr>
              <a:t>20m distance to Cavern</a:t>
            </a:r>
            <a:endParaRPr lang="en-US" sz="3600" b="1" dirty="0">
              <a:solidFill>
                <a:srgbClr val="FF0000"/>
              </a:solidFill>
              <a:latin typeface="+mj-lt"/>
              <a:ea typeface="+mj-ea"/>
              <a:cs typeface="+mj-cs"/>
            </a:endParaRPr>
          </a:p>
        </p:txBody>
      </p:sp>
      <p:pic>
        <p:nvPicPr>
          <p:cNvPr id="3" name="Picture 2"/>
          <p:cNvPicPr>
            <a:picLocks noChangeAspect="1"/>
          </p:cNvPicPr>
          <p:nvPr/>
        </p:nvPicPr>
        <p:blipFill>
          <a:blip r:embed="rId2"/>
          <a:stretch>
            <a:fillRect/>
          </a:stretch>
        </p:blipFill>
        <p:spPr>
          <a:xfrm>
            <a:off x="0" y="793217"/>
            <a:ext cx="9144000" cy="5978370"/>
          </a:xfrm>
          <a:prstGeom prst="rect">
            <a:avLst/>
          </a:prstGeom>
        </p:spPr>
      </p:pic>
      <p:pic>
        <p:nvPicPr>
          <p:cNvPr id="6" name="Picture 5"/>
          <p:cNvPicPr>
            <a:picLocks noChangeAspect="1"/>
          </p:cNvPicPr>
          <p:nvPr/>
        </p:nvPicPr>
        <p:blipFill>
          <a:blip r:embed="rId3"/>
          <a:stretch>
            <a:fillRect/>
          </a:stretch>
        </p:blipFill>
        <p:spPr>
          <a:xfrm>
            <a:off x="198918" y="3920435"/>
            <a:ext cx="2743926" cy="2671606"/>
          </a:xfrm>
          <a:prstGeom prst="rect">
            <a:avLst/>
          </a:prstGeom>
          <a:ln>
            <a:solidFill>
              <a:schemeClr val="bg2">
                <a:lumMod val="60000"/>
                <a:lumOff val="40000"/>
              </a:schemeClr>
            </a:solidFill>
          </a:ln>
        </p:spPr>
      </p:pic>
      <p:sp>
        <p:nvSpPr>
          <p:cNvPr id="8" name="TextBox 7"/>
          <p:cNvSpPr txBox="1"/>
          <p:nvPr/>
        </p:nvSpPr>
        <p:spPr>
          <a:xfrm>
            <a:off x="543034" y="5666827"/>
            <a:ext cx="416042" cy="369322"/>
          </a:xfrm>
          <a:prstGeom prst="rect">
            <a:avLst/>
          </a:prstGeom>
          <a:noFill/>
        </p:spPr>
        <p:txBody>
          <a:bodyPr wrap="none" lIns="91430" tIns="45715" rIns="91430" bIns="45715" rtlCol="0">
            <a:spAutoFit/>
          </a:bodyPr>
          <a:lstStyle/>
          <a:p>
            <a:r>
              <a:rPr lang="en-US" dirty="0" smtClean="0"/>
              <a:t>RF</a:t>
            </a:r>
            <a:endParaRPr lang="en-US" dirty="0"/>
          </a:p>
        </p:txBody>
      </p:sp>
      <p:pic>
        <p:nvPicPr>
          <p:cNvPr id="9" name="Picture 8"/>
          <p:cNvPicPr>
            <a:picLocks noChangeAspect="1"/>
          </p:cNvPicPr>
          <p:nvPr/>
        </p:nvPicPr>
        <p:blipFill>
          <a:blip r:embed="rId4"/>
          <a:stretch>
            <a:fillRect/>
          </a:stretch>
        </p:blipFill>
        <p:spPr>
          <a:xfrm>
            <a:off x="8340726" y="103664"/>
            <a:ext cx="803274" cy="495390"/>
          </a:xfrm>
          <a:prstGeom prst="rect">
            <a:avLst/>
          </a:prstGeom>
        </p:spPr>
      </p:pic>
      <p:sp>
        <p:nvSpPr>
          <p:cNvPr id="7"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0"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ATLAS.png"/>
          <p:cNvPicPr>
            <a:picLocks noChangeAspect="1"/>
          </p:cNvPicPr>
          <p:nvPr/>
        </p:nvPicPr>
        <p:blipFill>
          <a:blip r:embed="rId2"/>
          <a:stretch>
            <a:fillRect/>
          </a:stretch>
        </p:blipFill>
        <p:spPr>
          <a:xfrm>
            <a:off x="0" y="910226"/>
            <a:ext cx="9143668" cy="3875668"/>
          </a:xfrm>
          <a:prstGeom prst="rect">
            <a:avLst/>
          </a:prstGeom>
        </p:spPr>
      </p:pic>
      <p:sp>
        <p:nvSpPr>
          <p:cNvPr id="5" name="Title 1"/>
          <p:cNvSpPr txBox="1">
            <a:spLocks/>
          </p:cNvSpPr>
          <p:nvPr/>
        </p:nvSpPr>
        <p:spPr>
          <a:xfrm>
            <a:off x="380870" y="146638"/>
            <a:ext cx="8084206" cy="806174"/>
          </a:xfrm>
          <a:prstGeom prst="rect">
            <a:avLst/>
          </a:prstGeom>
          <a:noFill/>
        </p:spPr>
        <p:txBody>
          <a:bodyPr vert="horz" lIns="91430" tIns="45715" rIns="91430" bIns="45715" rtlCol="0" anchor="ctr">
            <a:normAutofit fontScale="92500"/>
          </a:bodyPr>
          <a:lstStyle/>
          <a:p>
            <a:pPr>
              <a:spcBef>
                <a:spcPct val="0"/>
              </a:spcBef>
              <a:defRPr/>
            </a:pPr>
            <a:r>
              <a:rPr lang="en-US" sz="3600" b="1" u="sng" dirty="0" smtClean="0">
                <a:solidFill>
                  <a:srgbClr val="FF0000"/>
                </a:solidFill>
                <a:latin typeface="+mj-lt"/>
                <a:ea typeface="+mj-ea"/>
                <a:cs typeface="+mj-cs"/>
              </a:rPr>
              <a:t>Bypassing ATLAS: </a:t>
            </a:r>
            <a:r>
              <a:rPr lang="en-US" sz="3600" b="1" dirty="0" smtClean="0">
                <a:solidFill>
                  <a:srgbClr val="FF0000"/>
                </a:solidFill>
                <a:latin typeface="+mj-lt"/>
                <a:ea typeface="+mj-ea"/>
                <a:cs typeface="+mj-cs"/>
              </a:rPr>
              <a:t>100m </a:t>
            </a:r>
            <a:r>
              <a:rPr lang="en-US" sz="3600" b="1" dirty="0" err="1" smtClean="0">
                <a:solidFill>
                  <a:srgbClr val="FF0000"/>
                </a:solidFill>
                <a:latin typeface="+mj-lt"/>
                <a:ea typeface="+mj-ea"/>
                <a:cs typeface="+mj-cs"/>
              </a:rPr>
              <a:t>wo</a:t>
            </a:r>
            <a:r>
              <a:rPr lang="en-US" sz="3600" b="1" dirty="0" smtClean="0">
                <a:solidFill>
                  <a:srgbClr val="FF0000"/>
                </a:solidFill>
                <a:latin typeface="+mj-lt"/>
                <a:ea typeface="+mj-ea"/>
                <a:cs typeface="+mj-cs"/>
              </a:rPr>
              <a:t> survey gallery </a:t>
            </a:r>
            <a:endParaRPr lang="en-US" sz="3600" b="1" dirty="0">
              <a:solidFill>
                <a:srgbClr val="FF0000"/>
              </a:solidFill>
              <a:latin typeface="+mj-lt"/>
              <a:ea typeface="+mj-ea"/>
              <a:cs typeface="+mj-cs"/>
            </a:endParaRPr>
          </a:p>
        </p:txBody>
      </p:sp>
      <p:pic>
        <p:nvPicPr>
          <p:cNvPr id="6" name="Picture 5"/>
          <p:cNvPicPr>
            <a:picLocks noChangeAspect="1"/>
          </p:cNvPicPr>
          <p:nvPr/>
        </p:nvPicPr>
        <p:blipFill>
          <a:blip r:embed="rId3"/>
          <a:stretch>
            <a:fillRect/>
          </a:stretch>
        </p:blipFill>
        <p:spPr>
          <a:xfrm>
            <a:off x="58330" y="3450830"/>
            <a:ext cx="3734098" cy="3407651"/>
          </a:xfrm>
          <a:prstGeom prst="rect">
            <a:avLst/>
          </a:prstGeom>
          <a:ln>
            <a:solidFill>
              <a:schemeClr val="bg1">
                <a:lumMod val="65000"/>
              </a:schemeClr>
            </a:solidFill>
          </a:ln>
        </p:spPr>
      </p:pic>
      <p:sp>
        <p:nvSpPr>
          <p:cNvPr id="7" name="TextBox 6"/>
          <p:cNvSpPr txBox="1"/>
          <p:nvPr/>
        </p:nvSpPr>
        <p:spPr>
          <a:xfrm>
            <a:off x="6248401" y="5185807"/>
            <a:ext cx="2678472" cy="646321"/>
          </a:xfrm>
          <a:prstGeom prst="rect">
            <a:avLst/>
          </a:prstGeom>
          <a:noFill/>
        </p:spPr>
        <p:txBody>
          <a:bodyPr wrap="square" lIns="91430" tIns="45715" rIns="91430" bIns="45715" rtlCol="0">
            <a:spAutoFit/>
          </a:bodyPr>
          <a:lstStyle/>
          <a:p>
            <a:r>
              <a:rPr lang="en-US" sz="1200" dirty="0" smtClean="0">
                <a:solidFill>
                  <a:srgbClr val="3366FF"/>
                </a:solidFill>
              </a:rPr>
              <a:t>For the CDR the bypass concepts</a:t>
            </a:r>
          </a:p>
          <a:p>
            <a:r>
              <a:rPr lang="en-US" sz="1200" dirty="0" smtClean="0">
                <a:solidFill>
                  <a:srgbClr val="3366FF"/>
                </a:solidFill>
              </a:rPr>
              <a:t>were decided to be confined to</a:t>
            </a:r>
          </a:p>
          <a:p>
            <a:r>
              <a:rPr lang="en-US" sz="1200" dirty="0" smtClean="0">
                <a:solidFill>
                  <a:srgbClr val="3366FF"/>
                </a:solidFill>
              </a:rPr>
              <a:t>ATLAS and CMS</a:t>
            </a:r>
            <a:endParaRPr lang="en-US" dirty="0"/>
          </a:p>
        </p:txBody>
      </p:sp>
      <p:pic>
        <p:nvPicPr>
          <p:cNvPr id="9" name="Picture 8"/>
          <p:cNvPicPr>
            <a:picLocks noChangeAspect="1"/>
          </p:cNvPicPr>
          <p:nvPr/>
        </p:nvPicPr>
        <p:blipFill>
          <a:blip r:embed="rId4"/>
          <a:stretch>
            <a:fillRect/>
          </a:stretch>
        </p:blipFill>
        <p:spPr>
          <a:xfrm>
            <a:off x="8200837" y="103108"/>
            <a:ext cx="803274" cy="495390"/>
          </a:xfrm>
          <a:prstGeom prst="rect">
            <a:avLst/>
          </a:prstGeom>
        </p:spPr>
      </p:pic>
      <p:sp>
        <p:nvSpPr>
          <p:cNvPr id="11"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2"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Ring-Ring Option</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13</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873127"/>
            <a:ext cx="9096389" cy="492125"/>
            <a:chOff x="288" y="720"/>
            <a:chExt cx="5730" cy="310"/>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310"/>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Challenge 2: </a:t>
              </a:r>
              <a:r>
                <a:rPr lang="en-US" sz="2600" dirty="0" smtClean="0">
                  <a:solidFill>
                    <a:srgbClr val="800000"/>
                  </a:solidFill>
                  <a:latin typeface="Times New Roman" charset="0"/>
                  <a:ea typeface="ＭＳ Ｐゴシック" charset="-128"/>
                  <a:cs typeface="ＭＳ Ｐゴシック" charset="-128"/>
                  <a:sym typeface="Wingdings" charset="2"/>
                </a:rPr>
                <a:t>Integration in the </a:t>
              </a:r>
              <a:r>
                <a:rPr lang="en-US" sz="2600" dirty="0" err="1" smtClean="0">
                  <a:solidFill>
                    <a:srgbClr val="800000"/>
                  </a:solidFill>
                  <a:latin typeface="Times New Roman" charset="0"/>
                  <a:ea typeface="ＭＳ Ｐゴシック" charset="-128"/>
                  <a:cs typeface="ＭＳ Ｐゴシック" charset="-128"/>
                  <a:sym typeface="Wingdings" charset="2"/>
                </a:rPr>
                <a:t>LHC</a:t>
              </a:r>
              <a:r>
                <a:rPr lang="en-US" sz="2600" dirty="0" smtClean="0">
                  <a:solidFill>
                    <a:srgbClr val="800000"/>
                  </a:solidFill>
                  <a:latin typeface="Times New Roman" charset="0"/>
                  <a:ea typeface="ＭＳ Ｐゴシック" charset="-128"/>
                  <a:cs typeface="ＭＳ Ｐゴシック" charset="-128"/>
                  <a:sym typeface="Wingdings" charset="2"/>
                </a:rPr>
                <a:t> tunnel</a:t>
              </a:r>
              <a:r>
                <a:rPr lang="en-US" sz="2000" dirty="0" smtClean="0">
                  <a:solidFill>
                    <a:srgbClr val="800000"/>
                  </a:solidFill>
                  <a:latin typeface="Times New Roman" charset="0"/>
                  <a:ea typeface="ＭＳ Ｐゴシック" charset="-128"/>
                  <a:cs typeface="ＭＳ Ｐゴシック" charset="-128"/>
                  <a:sym typeface="Wingdings" charset="2"/>
                </a:rPr>
                <a:t> </a:t>
              </a: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pic>
        <p:nvPicPr>
          <p:cNvPr id="10" name="Picture 9" descr="messfig3_8.png"/>
          <p:cNvPicPr>
            <a:picLocks noChangeAspect="1"/>
          </p:cNvPicPr>
          <p:nvPr/>
        </p:nvPicPr>
        <p:blipFill>
          <a:blip r:embed="rId4"/>
          <a:stretch>
            <a:fillRect/>
          </a:stretch>
        </p:blipFill>
        <p:spPr>
          <a:xfrm>
            <a:off x="4061783" y="3147678"/>
            <a:ext cx="4942328" cy="3015164"/>
          </a:xfrm>
          <a:prstGeom prst="rect">
            <a:avLst/>
          </a:prstGeom>
        </p:spPr>
      </p:pic>
      <p:pic>
        <p:nvPicPr>
          <p:cNvPr id="11" name="Picture 10" descr="messfig3_7.png"/>
          <p:cNvPicPr>
            <a:picLocks noChangeAspect="1"/>
          </p:cNvPicPr>
          <p:nvPr/>
        </p:nvPicPr>
        <p:blipFill>
          <a:blip r:embed="rId5"/>
          <a:stretch>
            <a:fillRect/>
          </a:stretch>
        </p:blipFill>
        <p:spPr>
          <a:xfrm>
            <a:off x="84138" y="1392947"/>
            <a:ext cx="4679282" cy="3509462"/>
          </a:xfrm>
          <a:prstGeom prst="rect">
            <a:avLst/>
          </a:prstGeom>
        </p:spPr>
      </p:pic>
      <p:sp>
        <p:nvSpPr>
          <p:cNvPr id="12"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3"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14" name="TextBox 13"/>
          <p:cNvSpPr txBox="1"/>
          <p:nvPr/>
        </p:nvSpPr>
        <p:spPr>
          <a:xfrm>
            <a:off x="5157572" y="1801156"/>
            <a:ext cx="2314343" cy="369332"/>
          </a:xfrm>
          <a:prstGeom prst="rect">
            <a:avLst/>
          </a:prstGeom>
          <a:noFill/>
        </p:spPr>
        <p:txBody>
          <a:bodyPr wrap="none" rtlCol="0">
            <a:spAutoFit/>
          </a:bodyPr>
          <a:lstStyle/>
          <a:p>
            <a:r>
              <a:rPr lang="de-DE" dirty="0" err="1" smtClean="0"/>
              <a:t>RF</a:t>
            </a:r>
            <a:r>
              <a:rPr lang="de-DE" dirty="0" smtClean="0"/>
              <a:t> Installation in IR4</a:t>
            </a:r>
            <a:endParaRPr lang="de-DE" dirty="0"/>
          </a:p>
        </p:txBody>
      </p:sp>
      <p:sp>
        <p:nvSpPr>
          <p:cNvPr id="15" name="TextBox 14"/>
          <p:cNvSpPr txBox="1"/>
          <p:nvPr/>
        </p:nvSpPr>
        <p:spPr>
          <a:xfrm>
            <a:off x="1202057" y="5623754"/>
            <a:ext cx="2314343" cy="369332"/>
          </a:xfrm>
          <a:prstGeom prst="rect">
            <a:avLst/>
          </a:prstGeom>
          <a:noFill/>
        </p:spPr>
        <p:txBody>
          <a:bodyPr wrap="square" rtlCol="0">
            <a:spAutoFit/>
          </a:bodyPr>
          <a:lstStyle/>
          <a:p>
            <a:r>
              <a:rPr lang="de-DE" dirty="0" err="1" smtClean="0"/>
              <a:t>Cryo</a:t>
            </a:r>
            <a:r>
              <a:rPr lang="de-DE" dirty="0" smtClean="0"/>
              <a:t> lin</a:t>
            </a:r>
            <a:r>
              <a:rPr lang="de-DE" dirty="0" smtClean="0"/>
              <a:t>k</a:t>
            </a:r>
            <a:r>
              <a:rPr lang="de-DE" dirty="0" smtClean="0"/>
              <a:t> in IR3</a:t>
            </a:r>
            <a:endParaRPr lang="de-D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3" cstate="print"/>
          <a:srcRect/>
          <a:stretch>
            <a:fillRect/>
          </a:stretch>
        </p:blipFill>
        <p:spPr bwMode="auto">
          <a:xfrm>
            <a:off x="1" y="16627"/>
            <a:ext cx="9144000" cy="6858000"/>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5925979" y="67310"/>
            <a:ext cx="3200400" cy="4665930"/>
          </a:xfrm>
          <a:prstGeom prst="rect">
            <a:avLst/>
          </a:prstGeom>
        </p:spPr>
      </p:pic>
      <p:sp>
        <p:nvSpPr>
          <p:cNvPr id="5" name="TextBox 4"/>
          <p:cNvSpPr txBox="1"/>
          <p:nvPr/>
        </p:nvSpPr>
        <p:spPr>
          <a:xfrm>
            <a:off x="6660665" y="379511"/>
            <a:ext cx="2483335" cy="307777"/>
          </a:xfrm>
          <a:prstGeom prst="rect">
            <a:avLst/>
          </a:prstGeom>
          <a:noFill/>
        </p:spPr>
        <p:txBody>
          <a:bodyPr wrap="none" rtlCol="0">
            <a:spAutoFit/>
          </a:bodyPr>
          <a:lstStyle/>
          <a:p>
            <a:r>
              <a:rPr lang="en-US" sz="1400" b="1" dirty="0" smtClean="0"/>
              <a:t>Arc Cell Design – Double FODO</a:t>
            </a:r>
            <a:endParaRPr lang="en-US" sz="1400" b="1" dirty="0"/>
          </a:p>
        </p:txBody>
      </p:sp>
      <p:sp>
        <p:nvSpPr>
          <p:cNvPr id="6" name="TextBox 5"/>
          <p:cNvSpPr txBox="1"/>
          <p:nvPr/>
        </p:nvSpPr>
        <p:spPr>
          <a:xfrm>
            <a:off x="457200" y="4642991"/>
            <a:ext cx="2507818" cy="1323439"/>
          </a:xfrm>
          <a:prstGeom prst="rect">
            <a:avLst/>
          </a:prstGeom>
          <a:noFill/>
        </p:spPr>
        <p:txBody>
          <a:bodyPr wrap="none" rtlCol="0">
            <a:spAutoFit/>
          </a:bodyPr>
          <a:lstStyle/>
          <a:p>
            <a:r>
              <a:rPr lang="en-US" sz="1600" b="1" dirty="0" err="1" smtClean="0">
                <a:solidFill>
                  <a:schemeClr val="bg1"/>
                </a:solidFill>
              </a:rPr>
              <a:t>Cryo</a:t>
            </a:r>
            <a:r>
              <a:rPr lang="en-US" sz="1600" b="1" dirty="0" smtClean="0">
                <a:solidFill>
                  <a:schemeClr val="bg1"/>
                </a:solidFill>
              </a:rPr>
              <a:t> jumpers</a:t>
            </a:r>
          </a:p>
          <a:p>
            <a:r>
              <a:rPr lang="en-US" sz="1600" b="1" dirty="0" smtClean="0">
                <a:solidFill>
                  <a:schemeClr val="bg1"/>
                </a:solidFill>
              </a:rPr>
              <a:t>accounted for in</a:t>
            </a:r>
          </a:p>
          <a:p>
            <a:r>
              <a:rPr lang="en-US" sz="1600" b="1" dirty="0" smtClean="0">
                <a:solidFill>
                  <a:schemeClr val="bg1"/>
                </a:solidFill>
              </a:rPr>
              <a:t>FODO design.</a:t>
            </a:r>
          </a:p>
          <a:p>
            <a:r>
              <a:rPr lang="en-US" sz="1600" b="1" dirty="0" smtClean="0">
                <a:solidFill>
                  <a:schemeClr val="bg1"/>
                </a:solidFill>
              </a:rPr>
              <a:t>Further interferences</a:t>
            </a:r>
          </a:p>
          <a:p>
            <a:r>
              <a:rPr lang="en-US" sz="1600" b="1" dirty="0" smtClean="0">
                <a:solidFill>
                  <a:schemeClr val="bg1"/>
                </a:solidFill>
              </a:rPr>
              <a:t>mapped and being studied.</a:t>
            </a:r>
          </a:p>
        </p:txBody>
      </p:sp>
      <p:sp>
        <p:nvSpPr>
          <p:cNvPr id="7"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8"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Ring-Ring Option</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15</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873127"/>
            <a:ext cx="9096389" cy="4494213"/>
            <a:chOff x="288" y="720"/>
            <a:chExt cx="5730" cy="2831"/>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2831"/>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Challenge 3: </a:t>
              </a:r>
              <a:r>
                <a:rPr lang="en-US" sz="2600" dirty="0" smtClean="0">
                  <a:solidFill>
                    <a:srgbClr val="800000"/>
                  </a:solidFill>
                  <a:latin typeface="Times New Roman" charset="0"/>
                  <a:ea typeface="ＭＳ Ｐゴシック" charset="-128"/>
                  <a:cs typeface="ＭＳ Ｐゴシック" charset="-128"/>
                  <a:sym typeface="Wingdings" charset="2"/>
                </a:rPr>
                <a:t>Installation with </a:t>
              </a:r>
              <a:r>
                <a:rPr lang="en-US" sz="2600" dirty="0" err="1" smtClean="0">
                  <a:solidFill>
                    <a:srgbClr val="800000"/>
                  </a:solidFill>
                  <a:latin typeface="Times New Roman" charset="0"/>
                  <a:ea typeface="ＭＳ Ｐゴシック" charset="-128"/>
                  <a:cs typeface="ＭＳ Ｐゴシック" charset="-128"/>
                  <a:sym typeface="Wingdings" charset="2"/>
                </a:rPr>
                <a:t>LHC</a:t>
              </a:r>
              <a:r>
                <a:rPr lang="en-US" sz="2600" dirty="0" smtClean="0">
                  <a:solidFill>
                    <a:srgbClr val="800000"/>
                  </a:solidFill>
                  <a:latin typeface="Times New Roman" charset="0"/>
                  <a:ea typeface="ＭＳ Ｐゴシック" charset="-128"/>
                  <a:cs typeface="ＭＳ Ｐゴシック" charset="-128"/>
                  <a:sym typeface="Wingdings" charset="2"/>
                </a:rPr>
                <a:t> circumference:</a:t>
              </a:r>
            </a:p>
            <a:p>
              <a:pPr defTabSz="914400" fontAlgn="base">
                <a:spcBef>
                  <a:spcPct val="0"/>
                </a:spcBef>
                <a:spcAft>
                  <a:spcPct val="0"/>
                </a:spcAft>
              </a:pPr>
              <a:endParaRPr lang="en-US" sz="2600" dirty="0" smtClean="0">
                <a:solidFill>
                  <a:srgbClr val="800000"/>
                </a:solidFill>
                <a:latin typeface="Times New Roman" charset="0"/>
                <a:ea typeface="ＭＳ Ｐゴシック" charset="-128"/>
                <a:cs typeface="ＭＳ Ｐゴシック" charset="-128"/>
                <a:sym typeface="Wingdings" charset="2"/>
              </a:endParaRP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requires:</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support</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structure</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with</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efficient</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montage</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and </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compact </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magnets</a:t>
              </a:r>
              <a:endParaRPr lang="en-US" sz="2000" dirty="0" smtClean="0">
                <a:solidFill>
                  <a:srgbClr val="800000"/>
                </a:solidFill>
                <a:latin typeface="Times New Roman" charset="0"/>
                <a:ea typeface="ＭＳ Ｐゴシック" charset="-128"/>
                <a:cs typeface="ＭＳ Ｐゴシック" charset="-128"/>
                <a:sym typeface="Wingdings" charset="2"/>
              </a:endParaRP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pic>
        <p:nvPicPr>
          <p:cNvPr id="11" name="Picture 10" descr="Tunnel Cross Section.png"/>
          <p:cNvPicPr>
            <a:picLocks noChangeAspect="1"/>
          </p:cNvPicPr>
          <p:nvPr/>
        </p:nvPicPr>
        <p:blipFill>
          <a:blip r:embed="rId4"/>
          <a:stretch>
            <a:fillRect/>
          </a:stretch>
        </p:blipFill>
        <p:spPr>
          <a:xfrm>
            <a:off x="2170228" y="1365252"/>
            <a:ext cx="6545147" cy="4781593"/>
          </a:xfrm>
          <a:prstGeom prst="rect">
            <a:avLst/>
          </a:prstGeom>
        </p:spPr>
      </p:pic>
      <p:sp>
        <p:nvSpPr>
          <p:cNvPr id="12"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bwMode="auto">
          <a:xfrm>
            <a:off x="1" y="0"/>
            <a:ext cx="9144000" cy="435429"/>
          </a:xfrm>
          <a:solidFill>
            <a:srgbClr val="D1B039">
              <a:alpha val="25000"/>
            </a:srgbClr>
          </a:solidFill>
          <a:ln>
            <a:miter lim="800000"/>
            <a:headEnd/>
            <a:tailEnd/>
          </a:ln>
        </p:spPr>
        <p:txBody>
          <a:bodyPr vert="horz" wrap="square" lIns="91440" tIns="0" rIns="91440" bIns="45720" numCol="1" anchor="t" anchorCtr="0" compatLnSpc="1">
            <a:prstTxWarp prst="textNoShape">
              <a:avLst/>
            </a:prstTxWarp>
            <a:normAutofit fontScale="90000"/>
          </a:bodyPr>
          <a:lstStyle/>
          <a:p>
            <a:r>
              <a:rPr lang="en-US" sz="3000" b="1" dirty="0" smtClean="0">
                <a:solidFill>
                  <a:schemeClr val="tx1"/>
                </a:solidFill>
              </a:rPr>
              <a:t>Dipole Prototype- </a:t>
            </a:r>
            <a:r>
              <a:rPr lang="en-US" sz="3000" b="1" dirty="0" err="1" smtClean="0">
                <a:solidFill>
                  <a:schemeClr val="tx1"/>
                </a:solidFill>
              </a:rPr>
              <a:t>BINP</a:t>
            </a:r>
            <a:r>
              <a:rPr lang="en-US" sz="3000" b="1" dirty="0" smtClean="0">
                <a:solidFill>
                  <a:schemeClr val="tx1"/>
                </a:solidFill>
              </a:rPr>
              <a:t> </a:t>
            </a:r>
            <a:r>
              <a:rPr lang="en-US" sz="2800" dirty="0" smtClean="0"/>
              <a:t>(Novosibirsk)</a:t>
            </a:r>
            <a:endParaRPr lang="en-US" sz="3000" b="1" dirty="0" smtClean="0">
              <a:solidFill>
                <a:schemeClr val="tx1"/>
              </a:solidFill>
            </a:endParaRPr>
          </a:p>
        </p:txBody>
      </p:sp>
      <p:pic>
        <p:nvPicPr>
          <p:cNvPr id="1026" name="Picture 2"/>
          <p:cNvPicPr>
            <a:picLocks noChangeAspect="1" noChangeArrowheads="1"/>
          </p:cNvPicPr>
          <p:nvPr/>
        </p:nvPicPr>
        <p:blipFill>
          <a:blip r:embed="rId3" cstate="print"/>
          <a:srcRect r="27669" b="43056"/>
          <a:stretch>
            <a:fillRect/>
          </a:stretch>
        </p:blipFill>
        <p:spPr bwMode="auto">
          <a:xfrm>
            <a:off x="261257" y="638629"/>
            <a:ext cx="2921000" cy="1716088"/>
          </a:xfrm>
          <a:prstGeom prst="rect">
            <a:avLst/>
          </a:prstGeom>
          <a:solidFill>
            <a:srgbClr val="FFFFFF"/>
          </a:solidFill>
          <a:ln w="9525">
            <a:noFill/>
            <a:miter lim="800000"/>
            <a:headEnd/>
            <a:tailEnd/>
          </a:ln>
        </p:spPr>
      </p:pic>
      <p:pic>
        <p:nvPicPr>
          <p:cNvPr id="1027" name="Picture 3" descr="DSC00159"/>
          <p:cNvPicPr>
            <a:picLocks noChangeAspect="1" noChangeArrowheads="1"/>
          </p:cNvPicPr>
          <p:nvPr/>
        </p:nvPicPr>
        <p:blipFill>
          <a:blip r:embed="rId4" cstate="print">
            <a:lum bright="-8000" contrast="20000"/>
          </a:blip>
          <a:srcRect t="5905" r="664" b="10335"/>
          <a:stretch>
            <a:fillRect/>
          </a:stretch>
        </p:blipFill>
        <p:spPr bwMode="auto">
          <a:xfrm>
            <a:off x="261258" y="2380342"/>
            <a:ext cx="2945482" cy="1872344"/>
          </a:xfrm>
          <a:prstGeom prst="rect">
            <a:avLst/>
          </a:prstGeom>
          <a:noFill/>
          <a:ln w="9525">
            <a:noFill/>
            <a:miter lim="800000"/>
            <a:headEnd/>
            <a:tailEnd/>
          </a:ln>
        </p:spPr>
      </p:pic>
      <p:pic>
        <p:nvPicPr>
          <p:cNvPr id="1028" name="Picture 4" descr="DSC00157"/>
          <p:cNvPicPr>
            <a:picLocks noChangeAspect="1" noChangeArrowheads="1"/>
          </p:cNvPicPr>
          <p:nvPr/>
        </p:nvPicPr>
        <p:blipFill>
          <a:blip r:embed="rId5" cstate="print">
            <a:lum contrast="-14000"/>
          </a:blip>
          <a:srcRect l="5536" t="4430" r="12180" b="8858"/>
          <a:stretch>
            <a:fillRect/>
          </a:stretch>
        </p:blipFill>
        <p:spPr bwMode="auto">
          <a:xfrm>
            <a:off x="3454400" y="638630"/>
            <a:ext cx="2148684" cy="1712684"/>
          </a:xfrm>
          <a:prstGeom prst="rect">
            <a:avLst/>
          </a:prstGeom>
          <a:noFill/>
          <a:ln w="9525">
            <a:noFill/>
            <a:miter lim="800000"/>
            <a:headEnd/>
            <a:tailEnd/>
          </a:ln>
        </p:spPr>
      </p:pic>
      <p:pic>
        <p:nvPicPr>
          <p:cNvPr id="1029" name="Picture 5" descr="DSC00136"/>
          <p:cNvPicPr>
            <a:picLocks noChangeAspect="1" noChangeArrowheads="1"/>
          </p:cNvPicPr>
          <p:nvPr/>
        </p:nvPicPr>
        <p:blipFill>
          <a:blip r:embed="rId6" cstate="print">
            <a:lum bright="22000" contrast="20000"/>
          </a:blip>
          <a:srcRect l="15677" t="2953" r="8269" b="10925"/>
          <a:stretch>
            <a:fillRect/>
          </a:stretch>
        </p:blipFill>
        <p:spPr bwMode="auto">
          <a:xfrm>
            <a:off x="3439885" y="2409373"/>
            <a:ext cx="2165681" cy="1828797"/>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820228" y="609600"/>
            <a:ext cx="3009900" cy="1966913"/>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5834742" y="2699657"/>
            <a:ext cx="2986088" cy="1982788"/>
          </a:xfrm>
          <a:prstGeom prst="rect">
            <a:avLst/>
          </a:prstGeom>
          <a:noFill/>
          <a:ln w="9525">
            <a:noFill/>
            <a:miter lim="800000"/>
            <a:headEnd/>
            <a:tailEnd/>
          </a:ln>
        </p:spPr>
      </p:pic>
      <p:sp>
        <p:nvSpPr>
          <p:cNvPr id="21" name="TextBox 20"/>
          <p:cNvSpPr txBox="1"/>
          <p:nvPr/>
        </p:nvSpPr>
        <p:spPr>
          <a:xfrm>
            <a:off x="5834742" y="4717142"/>
            <a:ext cx="3309258" cy="707886"/>
          </a:xfrm>
          <a:prstGeom prst="rect">
            <a:avLst/>
          </a:prstGeom>
          <a:noFill/>
        </p:spPr>
        <p:txBody>
          <a:bodyPr wrap="square" rtlCol="0">
            <a:spAutoFit/>
          </a:bodyPr>
          <a:lstStyle/>
          <a:p>
            <a:pPr defTabSz="457200"/>
            <a:r>
              <a:rPr lang="en-US" sz="2000" dirty="0" smtClean="0">
                <a:solidFill>
                  <a:prstClr val="black"/>
                </a:solidFill>
              </a:rPr>
              <a:t>3408 grain oriented steel</a:t>
            </a:r>
          </a:p>
          <a:p>
            <a:pPr defTabSz="457200"/>
            <a:r>
              <a:rPr lang="en-US" sz="2000" dirty="0" smtClean="0">
                <a:solidFill>
                  <a:prstClr val="black"/>
                </a:solidFill>
              </a:rPr>
              <a:t>0.35 mm thick laminations</a:t>
            </a:r>
            <a:endParaRPr lang="en-US" sz="2000" dirty="0">
              <a:solidFill>
                <a:prstClr val="black"/>
              </a:solidFill>
            </a:endParaRPr>
          </a:p>
        </p:txBody>
      </p:sp>
      <p:sp>
        <p:nvSpPr>
          <p:cNvPr id="22" name="TextBox 21"/>
          <p:cNvSpPr txBox="1"/>
          <p:nvPr/>
        </p:nvSpPr>
        <p:spPr>
          <a:xfrm>
            <a:off x="7547429" y="1480456"/>
            <a:ext cx="870858" cy="369332"/>
          </a:xfrm>
          <a:prstGeom prst="rect">
            <a:avLst/>
          </a:prstGeom>
          <a:solidFill>
            <a:schemeClr val="bg1">
              <a:lumMod val="95000"/>
            </a:schemeClr>
          </a:solidFill>
        </p:spPr>
        <p:txBody>
          <a:bodyPr wrap="square" lIns="0" tIns="0" rIns="0" bIns="0" rtlCol="0">
            <a:spAutoFit/>
          </a:bodyPr>
          <a:lstStyle/>
          <a:p>
            <a:pPr defTabSz="457200"/>
            <a:r>
              <a:rPr lang="en-US" dirty="0" smtClean="0">
                <a:solidFill>
                  <a:prstClr val="black"/>
                </a:solidFill>
              </a:rPr>
              <a:t>6A/m</a:t>
            </a:r>
            <a:endParaRPr lang="en-US" dirty="0">
              <a:solidFill>
                <a:prstClr val="black"/>
              </a:solidFill>
            </a:endParaRPr>
          </a:p>
        </p:txBody>
      </p:sp>
      <p:sp>
        <p:nvSpPr>
          <p:cNvPr id="23" name="TextBox 22"/>
          <p:cNvSpPr txBox="1"/>
          <p:nvPr/>
        </p:nvSpPr>
        <p:spPr>
          <a:xfrm>
            <a:off x="7445829" y="645884"/>
            <a:ext cx="1168401" cy="369332"/>
          </a:xfrm>
          <a:prstGeom prst="rect">
            <a:avLst/>
          </a:prstGeom>
          <a:solidFill>
            <a:schemeClr val="bg1">
              <a:lumMod val="95000"/>
            </a:schemeClr>
          </a:solidFill>
        </p:spPr>
        <p:txBody>
          <a:bodyPr wrap="square" lIns="0" tIns="0" rIns="0" bIns="0" rtlCol="0">
            <a:spAutoFit/>
          </a:bodyPr>
          <a:lstStyle/>
          <a:p>
            <a:pPr defTabSz="457200"/>
            <a:r>
              <a:rPr lang="en-US" dirty="0" smtClean="0">
                <a:solidFill>
                  <a:prstClr val="black"/>
                </a:solidFill>
              </a:rPr>
              <a:t>22A/m</a:t>
            </a:r>
            <a:endParaRPr lang="en-US" dirty="0">
              <a:solidFill>
                <a:prstClr val="black"/>
              </a:solidFill>
            </a:endParaRPr>
          </a:p>
        </p:txBody>
      </p:sp>
      <p:pic>
        <p:nvPicPr>
          <p:cNvPr id="1033" name="Picture 9"/>
          <p:cNvPicPr>
            <a:picLocks noChangeAspect="1" noChangeArrowheads="1"/>
          </p:cNvPicPr>
          <p:nvPr/>
        </p:nvPicPr>
        <p:blipFill>
          <a:blip r:embed="rId9" cstate="print"/>
          <a:srcRect l="5943" t="48851" r="17828" b="7713"/>
          <a:stretch>
            <a:fillRect/>
          </a:stretch>
        </p:blipFill>
        <p:spPr bwMode="auto">
          <a:xfrm>
            <a:off x="0" y="4441372"/>
            <a:ext cx="3178629" cy="1397065"/>
          </a:xfrm>
          <a:prstGeom prst="rect">
            <a:avLst/>
          </a:prstGeom>
          <a:noFill/>
          <a:ln w="9525">
            <a:noFill/>
            <a:miter lim="800000"/>
            <a:headEnd/>
            <a:tailEnd/>
          </a:ln>
        </p:spPr>
      </p:pic>
      <p:sp>
        <p:nvSpPr>
          <p:cNvPr id="24" name="TextBox 23"/>
          <p:cNvSpPr txBox="1"/>
          <p:nvPr/>
        </p:nvSpPr>
        <p:spPr>
          <a:xfrm>
            <a:off x="0" y="5736272"/>
            <a:ext cx="3251200" cy="338554"/>
          </a:xfrm>
          <a:prstGeom prst="rect">
            <a:avLst/>
          </a:prstGeom>
          <a:noFill/>
        </p:spPr>
        <p:txBody>
          <a:bodyPr wrap="square" rtlCol="0">
            <a:spAutoFit/>
          </a:bodyPr>
          <a:lstStyle/>
          <a:p>
            <a:pPr defTabSz="457200"/>
            <a:r>
              <a:rPr lang="en-US" sz="1600" dirty="0" smtClean="0">
                <a:solidFill>
                  <a:prstClr val="black"/>
                </a:solidFill>
              </a:rPr>
              <a:t>laminations of alternated rolling</a:t>
            </a:r>
            <a:endParaRPr lang="en-US" sz="1600" dirty="0">
              <a:solidFill>
                <a:prstClr val="black"/>
              </a:solidFill>
            </a:endParaRPr>
          </a:p>
        </p:txBody>
      </p:sp>
      <p:pic>
        <p:nvPicPr>
          <p:cNvPr id="1034" name="Picture 10"/>
          <p:cNvPicPr>
            <a:picLocks noChangeAspect="1" noChangeArrowheads="1"/>
          </p:cNvPicPr>
          <p:nvPr/>
        </p:nvPicPr>
        <p:blipFill>
          <a:blip r:embed="rId10" cstate="print"/>
          <a:srcRect l="7924" t="56564" r="33787" b="7713"/>
          <a:stretch>
            <a:fillRect/>
          </a:stretch>
        </p:blipFill>
        <p:spPr bwMode="auto">
          <a:xfrm>
            <a:off x="3280228" y="4455886"/>
            <a:ext cx="2467429" cy="1165225"/>
          </a:xfrm>
          <a:prstGeom prst="rect">
            <a:avLst/>
          </a:prstGeom>
          <a:noFill/>
          <a:ln w="9525">
            <a:noFill/>
            <a:miter lim="800000"/>
            <a:headEnd/>
            <a:tailEnd/>
          </a:ln>
        </p:spPr>
      </p:pic>
      <p:sp>
        <p:nvSpPr>
          <p:cNvPr id="26" name="TextBox 25"/>
          <p:cNvSpPr txBox="1"/>
          <p:nvPr/>
        </p:nvSpPr>
        <p:spPr>
          <a:xfrm>
            <a:off x="3316514" y="5496786"/>
            <a:ext cx="2431143" cy="584775"/>
          </a:xfrm>
          <a:prstGeom prst="rect">
            <a:avLst/>
          </a:prstGeom>
          <a:noFill/>
        </p:spPr>
        <p:txBody>
          <a:bodyPr wrap="square" rtlCol="0">
            <a:spAutoFit/>
          </a:bodyPr>
          <a:lstStyle/>
          <a:p>
            <a:pPr algn="ctr" defTabSz="457200"/>
            <a:r>
              <a:rPr lang="en-US" sz="1600" dirty="0" smtClean="0">
                <a:solidFill>
                  <a:prstClr val="black"/>
                </a:solidFill>
              </a:rPr>
              <a:t>same results for the two alternatives</a:t>
            </a:r>
            <a:endParaRPr lang="en-US" sz="1600" dirty="0">
              <a:solidFill>
                <a:prstClr val="black"/>
              </a:solidFill>
            </a:endParaRPr>
          </a:p>
        </p:txBody>
      </p:sp>
      <p:pic>
        <p:nvPicPr>
          <p:cNvPr id="1035" name="Picture 11" descr="C_sharpe"/>
          <p:cNvPicPr>
            <a:picLocks noChangeAspect="1" noChangeArrowheads="1"/>
          </p:cNvPicPr>
          <p:nvPr/>
        </p:nvPicPr>
        <p:blipFill>
          <a:blip r:embed="rId11" cstate="print"/>
          <a:srcRect t="4904" b="40601"/>
          <a:stretch>
            <a:fillRect/>
          </a:stretch>
        </p:blipFill>
        <p:spPr bwMode="auto">
          <a:xfrm>
            <a:off x="5863770" y="5558971"/>
            <a:ext cx="2921000" cy="867014"/>
          </a:xfrm>
          <a:prstGeom prst="rect">
            <a:avLst/>
          </a:prstGeom>
          <a:noFill/>
          <a:ln w="9525">
            <a:noFill/>
            <a:miter lim="800000"/>
            <a:headEnd/>
            <a:tailEnd/>
          </a:ln>
        </p:spPr>
      </p:pic>
      <p:sp>
        <p:nvSpPr>
          <p:cNvPr id="17" name="TextBox 16"/>
          <p:cNvSpPr txBox="1"/>
          <p:nvPr/>
        </p:nvSpPr>
        <p:spPr>
          <a:xfrm>
            <a:off x="415925" y="5972455"/>
            <a:ext cx="5021664" cy="369332"/>
          </a:xfrm>
          <a:prstGeom prst="rect">
            <a:avLst/>
          </a:prstGeom>
          <a:noFill/>
        </p:spPr>
        <p:txBody>
          <a:bodyPr wrap="none" rtlCol="0">
            <a:spAutoFit/>
          </a:bodyPr>
          <a:lstStyle/>
          <a:p>
            <a:pPr defTabSz="457200"/>
            <a:r>
              <a:rPr lang="en-US" dirty="0" smtClean="0">
                <a:solidFill>
                  <a:prstClr val="black"/>
                </a:solidFill>
              </a:rPr>
              <a:t>Reproducibility of injection field is below 0.1 Gauss!</a:t>
            </a:r>
            <a:endParaRPr lang="en-US" dirty="0">
              <a:solidFill>
                <a:prstClr val="black"/>
              </a:solidFill>
            </a:endParaRPr>
          </a:p>
        </p:txBody>
      </p:sp>
      <p:sp>
        <p:nvSpPr>
          <p:cNvPr id="18"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9"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87"/>
          <p:cNvGrpSpPr>
            <a:grpSpLocks/>
          </p:cNvGrpSpPr>
          <p:nvPr/>
        </p:nvGrpSpPr>
        <p:grpSpPr bwMode="auto">
          <a:xfrm>
            <a:off x="368041" y="1143000"/>
            <a:ext cx="8618977" cy="4926348"/>
            <a:chOff x="-14240" y="1"/>
            <a:chExt cx="9470980" cy="6172205"/>
          </a:xfrm>
        </p:grpSpPr>
        <p:cxnSp>
          <p:nvCxnSpPr>
            <p:cNvPr id="86" name="Straight Connector 85"/>
            <p:cNvCxnSpPr/>
            <p:nvPr/>
          </p:nvCxnSpPr>
          <p:spPr>
            <a:xfrm>
              <a:off x="0" y="5638997"/>
              <a:ext cx="67751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14400" y="685802"/>
              <a:ext cx="144780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14400" y="913831"/>
              <a:ext cx="1447801" cy="0"/>
            </a:xfrm>
            <a:prstGeom prst="line">
              <a:avLst/>
            </a:prstGeom>
            <a:ln w="34925"/>
          </p:spPr>
          <p:style>
            <a:lnRef idx="1">
              <a:schemeClr val="accent1"/>
            </a:lnRef>
            <a:fillRef idx="0">
              <a:schemeClr val="accent1"/>
            </a:fillRef>
            <a:effectRef idx="0">
              <a:schemeClr val="accent1"/>
            </a:effectRef>
            <a:fontRef idx="minor">
              <a:schemeClr val="tx1"/>
            </a:fontRef>
          </p:style>
        </p:cxnSp>
        <p:grpSp>
          <p:nvGrpSpPr>
            <p:cNvPr id="3" name="Group 9"/>
            <p:cNvGrpSpPr>
              <a:grpSpLocks/>
            </p:cNvGrpSpPr>
            <p:nvPr/>
          </p:nvGrpSpPr>
          <p:grpSpPr bwMode="auto">
            <a:xfrm>
              <a:off x="2209801" y="685801"/>
              <a:ext cx="228600" cy="228601"/>
              <a:chOff x="2209800" y="685800"/>
              <a:chExt cx="228600" cy="228600"/>
            </a:xfrm>
          </p:grpSpPr>
          <p:sp>
            <p:nvSpPr>
              <p:cNvPr id="8" name="Arc 7"/>
              <p:cNvSpPr/>
              <p:nvPr/>
            </p:nvSpPr>
            <p:spPr>
              <a:xfrm>
                <a:off x="2209800" y="685801"/>
                <a:ext cx="228600" cy="228029"/>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Arc 8"/>
              <p:cNvSpPr/>
              <p:nvPr/>
            </p:nvSpPr>
            <p:spPr>
              <a:xfrm flipV="1">
                <a:off x="2209800" y="685801"/>
                <a:ext cx="228600" cy="228029"/>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nvGrpSpPr>
            <p:cNvPr id="4" name="Group 10"/>
            <p:cNvGrpSpPr>
              <a:grpSpLocks/>
            </p:cNvGrpSpPr>
            <p:nvPr/>
          </p:nvGrpSpPr>
          <p:grpSpPr bwMode="auto">
            <a:xfrm flipH="1">
              <a:off x="838200" y="685801"/>
              <a:ext cx="228600" cy="228601"/>
              <a:chOff x="2209800" y="685800"/>
              <a:chExt cx="228600" cy="228600"/>
            </a:xfrm>
          </p:grpSpPr>
          <p:sp>
            <p:nvSpPr>
              <p:cNvPr id="12" name="Arc 11"/>
              <p:cNvSpPr/>
              <p:nvPr/>
            </p:nvSpPr>
            <p:spPr>
              <a:xfrm>
                <a:off x="2209800" y="685801"/>
                <a:ext cx="228600" cy="228029"/>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3" name="Arc 12"/>
              <p:cNvSpPr/>
              <p:nvPr/>
            </p:nvSpPr>
            <p:spPr>
              <a:xfrm flipV="1">
                <a:off x="2209800" y="685801"/>
                <a:ext cx="228600" cy="228029"/>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15" name="Straight Connector 14"/>
            <p:cNvCxnSpPr>
              <a:endCxn id="13" idx="0"/>
            </p:cNvCxnSpPr>
            <p:nvPr/>
          </p:nvCxnSpPr>
          <p:spPr>
            <a:xfrm>
              <a:off x="685800" y="913831"/>
              <a:ext cx="26670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62201" y="913831"/>
              <a:ext cx="266701"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1905001" y="457773"/>
              <a:ext cx="2057401" cy="106642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2" name="Straight Connector 21"/>
            <p:cNvCxnSpPr/>
            <p:nvPr/>
          </p:nvCxnSpPr>
          <p:spPr>
            <a:xfrm>
              <a:off x="2667001" y="913831"/>
              <a:ext cx="5334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14400" y="533211"/>
              <a:ext cx="1447801" cy="1714"/>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43121" y="240241"/>
              <a:ext cx="990600" cy="318130"/>
            </a:xfrm>
            <a:prstGeom prst="rect">
              <a:avLst/>
            </a:prstGeom>
            <a:noFill/>
          </p:spPr>
          <p:txBody>
            <a:bodyPr wrap="square">
              <a:spAutoFit/>
            </a:bodyPr>
            <a:lstStyle/>
            <a:p>
              <a:pPr fontAlgn="auto">
                <a:spcBef>
                  <a:spcPts val="0"/>
                </a:spcBef>
                <a:spcAft>
                  <a:spcPts val="0"/>
                </a:spcAft>
                <a:defRPr/>
              </a:pPr>
              <a:r>
                <a:rPr lang="en-US" sz="1050" b="1" dirty="0">
                  <a:latin typeface="Times New Roman" pitchFamily="18" charset="0"/>
                  <a:cs typeface="Times New Roman" pitchFamily="18" charset="0"/>
                </a:rPr>
                <a:t>1.67 km</a:t>
              </a:r>
            </a:p>
          </p:txBody>
        </p:sp>
        <p:cxnSp>
          <p:nvCxnSpPr>
            <p:cNvPr id="27" name="Straight Arrow Connector 26"/>
            <p:cNvCxnSpPr/>
            <p:nvPr/>
          </p:nvCxnSpPr>
          <p:spPr>
            <a:xfrm rot="5400000">
              <a:off x="496414" y="798988"/>
              <a:ext cx="228029" cy="1657"/>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 y="457773"/>
              <a:ext cx="869673" cy="318130"/>
            </a:xfrm>
            <a:prstGeom prst="rect">
              <a:avLst/>
            </a:prstGeom>
            <a:noFill/>
          </p:spPr>
          <p:txBody>
            <a:bodyPr wrap="square">
              <a:spAutoFit/>
            </a:bodyPr>
            <a:lstStyle/>
            <a:p>
              <a:pPr fontAlgn="auto">
                <a:spcBef>
                  <a:spcPts val="0"/>
                </a:spcBef>
                <a:spcAft>
                  <a:spcPts val="0"/>
                </a:spcAft>
                <a:defRPr/>
              </a:pPr>
              <a:r>
                <a:rPr lang="en-US" sz="1050" b="1" dirty="0">
                  <a:latin typeface="Times New Roman" pitchFamily="18" charset="0"/>
                  <a:cs typeface="Times New Roman" pitchFamily="18" charset="0"/>
                </a:rPr>
                <a:t>0.34 km</a:t>
              </a:r>
            </a:p>
          </p:txBody>
        </p:sp>
        <p:sp>
          <p:nvSpPr>
            <p:cNvPr id="31" name="Rectangle 30"/>
            <p:cNvSpPr/>
            <p:nvPr/>
          </p:nvSpPr>
          <p:spPr>
            <a:xfrm>
              <a:off x="914400" y="838393"/>
              <a:ext cx="1447801" cy="15259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821" name="TextBox 32"/>
            <p:cNvSpPr txBox="1">
              <a:spLocks noChangeArrowheads="1"/>
            </p:cNvSpPr>
            <p:nvPr/>
          </p:nvSpPr>
          <p:spPr bwMode="auto">
            <a:xfrm>
              <a:off x="1066800" y="990601"/>
              <a:ext cx="969964" cy="539857"/>
            </a:xfrm>
            <a:prstGeom prst="rect">
              <a:avLst/>
            </a:prstGeom>
            <a:noFill/>
            <a:ln w="9525">
              <a:noFill/>
              <a:miter lim="800000"/>
              <a:headEnd/>
              <a:tailEnd/>
            </a:ln>
          </p:spPr>
          <p:txBody>
            <a:bodyPr wrap="square">
              <a:prstTxWarp prst="textNoShape">
                <a:avLst/>
              </a:prstTxWarp>
              <a:spAutoFit/>
            </a:bodyPr>
            <a:lstStyle/>
            <a:p>
              <a:r>
                <a:rPr lang="en-US" sz="1100" b="1">
                  <a:solidFill>
                    <a:srgbClr val="0000CC"/>
                  </a:solidFill>
                  <a:latin typeface="Times New Roman" charset="0"/>
                  <a:ea typeface="Times New Roman" charset="0"/>
                  <a:cs typeface="Times New Roman" charset="0"/>
                </a:rPr>
                <a:t>30-GeV linac</a:t>
              </a:r>
            </a:p>
          </p:txBody>
        </p:sp>
        <p:sp>
          <p:nvSpPr>
            <p:cNvPr id="76822" name="TextBox 33"/>
            <p:cNvSpPr txBox="1">
              <a:spLocks noChangeArrowheads="1"/>
            </p:cNvSpPr>
            <p:nvPr/>
          </p:nvSpPr>
          <p:spPr bwMode="auto">
            <a:xfrm>
              <a:off x="3124201" y="228602"/>
              <a:ext cx="596900" cy="539857"/>
            </a:xfrm>
            <a:prstGeom prst="rect">
              <a:avLst/>
            </a:prstGeom>
            <a:noFill/>
            <a:ln w="9525">
              <a:noFill/>
              <a:miter lim="800000"/>
              <a:headEnd/>
              <a:tailEnd/>
            </a:ln>
          </p:spPr>
          <p:txBody>
            <a:bodyPr wrap="square">
              <a:prstTxWarp prst="textNoShape">
                <a:avLst/>
              </a:prstTxWarp>
              <a:spAutoFit/>
            </a:bodyPr>
            <a:lstStyle/>
            <a:p>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7" name="Group 36"/>
            <p:cNvGrpSpPr>
              <a:grpSpLocks/>
            </p:cNvGrpSpPr>
            <p:nvPr/>
          </p:nvGrpSpPr>
          <p:grpSpPr bwMode="auto">
            <a:xfrm>
              <a:off x="6172203" y="457201"/>
              <a:ext cx="1676401" cy="1828801"/>
              <a:chOff x="2209800" y="685800"/>
              <a:chExt cx="228600" cy="228600"/>
            </a:xfrm>
          </p:grpSpPr>
          <p:sp>
            <p:nvSpPr>
              <p:cNvPr id="38" name="Arc 37"/>
              <p:cNvSpPr/>
              <p:nvPr/>
            </p:nvSpPr>
            <p:spPr>
              <a:xfrm>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9" name="Arc 38"/>
              <p:cNvSpPr/>
              <p:nvPr/>
            </p:nvSpPr>
            <p:spPr>
              <a:xfrm flipV="1">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40" name="Straight Connector 39"/>
            <p:cNvCxnSpPr>
              <a:stCxn id="47" idx="3"/>
            </p:cNvCxnSpPr>
            <p:nvPr/>
          </p:nvCxnSpPr>
          <p:spPr>
            <a:xfrm>
              <a:off x="6629403" y="457773"/>
              <a:ext cx="1143001"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715003" y="2209994"/>
              <a:ext cx="914400" cy="15259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5715003" y="380620"/>
              <a:ext cx="914400" cy="15259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8" name="Straight Connector 47"/>
            <p:cNvCxnSpPr>
              <a:stCxn id="42" idx="3"/>
            </p:cNvCxnSpPr>
            <p:nvPr/>
          </p:nvCxnSpPr>
          <p:spPr>
            <a:xfrm>
              <a:off x="6629403" y="2285432"/>
              <a:ext cx="3048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6477003" y="1676783"/>
              <a:ext cx="2057401" cy="106642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6829" name="TextBox 49"/>
            <p:cNvSpPr txBox="1">
              <a:spLocks noChangeArrowheads="1"/>
            </p:cNvSpPr>
            <p:nvPr/>
          </p:nvSpPr>
          <p:spPr bwMode="auto">
            <a:xfrm>
              <a:off x="7848603" y="1447801"/>
              <a:ext cx="596900" cy="539857"/>
            </a:xfrm>
            <a:prstGeom prst="rect">
              <a:avLst/>
            </a:prstGeom>
            <a:noFill/>
            <a:ln w="9525">
              <a:noFill/>
              <a:miter lim="800000"/>
              <a:headEnd/>
              <a:tailEnd/>
            </a:ln>
          </p:spPr>
          <p:txBody>
            <a:bodyPr wrap="square">
              <a:prstTxWarp prst="textNoShape">
                <a:avLst/>
              </a:prstTxWarp>
              <a:spAutoFit/>
            </a:bodyPr>
            <a:lstStyle/>
            <a:p>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10" name="Group 50"/>
            <p:cNvGrpSpPr>
              <a:grpSpLocks/>
            </p:cNvGrpSpPr>
            <p:nvPr/>
          </p:nvGrpSpPr>
          <p:grpSpPr bwMode="auto">
            <a:xfrm flipH="1">
              <a:off x="4876802" y="457201"/>
              <a:ext cx="1676401" cy="1828801"/>
              <a:chOff x="2209800" y="685800"/>
              <a:chExt cx="228600" cy="228600"/>
            </a:xfrm>
          </p:grpSpPr>
          <p:sp>
            <p:nvSpPr>
              <p:cNvPr id="52" name="Arc 51"/>
              <p:cNvSpPr/>
              <p:nvPr/>
            </p:nvSpPr>
            <p:spPr>
              <a:xfrm>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3" name="Arc 52"/>
              <p:cNvSpPr/>
              <p:nvPr/>
            </p:nvSpPr>
            <p:spPr>
              <a:xfrm flipV="1">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56" name="Straight Arrow Connector 55"/>
            <p:cNvCxnSpPr/>
            <p:nvPr/>
          </p:nvCxnSpPr>
          <p:spPr>
            <a:xfrm>
              <a:off x="5676903" y="2027039"/>
              <a:ext cx="990600" cy="1715"/>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895882" y="1666380"/>
              <a:ext cx="915921" cy="318130"/>
            </a:xfrm>
            <a:prstGeom prst="rect">
              <a:avLst/>
            </a:prstGeom>
            <a:noFill/>
          </p:spPr>
          <p:txBody>
            <a:bodyPr wrap="square">
              <a:spAutoFit/>
            </a:bodyPr>
            <a:lstStyle/>
            <a:p>
              <a:pPr fontAlgn="auto">
                <a:spcBef>
                  <a:spcPts val="0"/>
                </a:spcBef>
                <a:spcAft>
                  <a:spcPts val="0"/>
                </a:spcAft>
                <a:defRPr/>
              </a:pPr>
              <a:r>
                <a:rPr lang="en-US" sz="1050" b="1" dirty="0">
                  <a:latin typeface="Times New Roman" pitchFamily="18" charset="0"/>
                  <a:cs typeface="Times New Roman" pitchFamily="18" charset="0"/>
                </a:rPr>
                <a:t>1.0 km</a:t>
              </a:r>
            </a:p>
          </p:txBody>
        </p:sp>
        <p:cxnSp>
          <p:nvCxnSpPr>
            <p:cNvPr id="58" name="Straight Arrow Connector 57"/>
            <p:cNvCxnSpPr/>
            <p:nvPr/>
          </p:nvCxnSpPr>
          <p:spPr>
            <a:xfrm rot="5400000">
              <a:off x="4647089" y="1371631"/>
              <a:ext cx="1829372" cy="1656"/>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638801" y="1033192"/>
              <a:ext cx="838201" cy="318130"/>
            </a:xfrm>
            <a:prstGeom prst="rect">
              <a:avLst/>
            </a:prstGeom>
            <a:noFill/>
          </p:spPr>
          <p:txBody>
            <a:bodyPr wrap="square">
              <a:spAutoFit/>
            </a:bodyPr>
            <a:lstStyle/>
            <a:p>
              <a:pPr fontAlgn="auto">
                <a:spcBef>
                  <a:spcPts val="0"/>
                </a:spcBef>
                <a:spcAft>
                  <a:spcPts val="0"/>
                </a:spcAft>
                <a:defRPr/>
              </a:pPr>
              <a:r>
                <a:rPr lang="en-US" sz="1050" b="1" dirty="0">
                  <a:latin typeface="Times New Roman" pitchFamily="18" charset="0"/>
                  <a:cs typeface="Times New Roman" pitchFamily="18" charset="0"/>
                </a:rPr>
                <a:t>2.0 km</a:t>
              </a:r>
            </a:p>
          </p:txBody>
        </p:sp>
        <p:sp>
          <p:nvSpPr>
            <p:cNvPr id="76835" name="TextBox 59"/>
            <p:cNvSpPr txBox="1">
              <a:spLocks noChangeArrowheads="1"/>
            </p:cNvSpPr>
            <p:nvPr/>
          </p:nvSpPr>
          <p:spPr bwMode="auto">
            <a:xfrm>
              <a:off x="5638802" y="2362202"/>
              <a:ext cx="969964" cy="539857"/>
            </a:xfrm>
            <a:prstGeom prst="rect">
              <a:avLst/>
            </a:prstGeom>
            <a:noFill/>
            <a:ln w="9525">
              <a:noFill/>
              <a:miter lim="800000"/>
              <a:headEnd/>
              <a:tailEnd/>
            </a:ln>
          </p:spPr>
          <p:txBody>
            <a:bodyPr wrap="square">
              <a:prstTxWarp prst="textNoShape">
                <a:avLst/>
              </a:prstTxWarp>
              <a:spAutoFit/>
            </a:bodyPr>
            <a:lstStyle/>
            <a:p>
              <a:r>
                <a:rPr lang="en-US" sz="1100" b="1">
                  <a:solidFill>
                    <a:srgbClr val="0000CC"/>
                  </a:solidFill>
                  <a:latin typeface="Times New Roman" charset="0"/>
                  <a:ea typeface="Times New Roman" charset="0"/>
                  <a:cs typeface="Times New Roman" charset="0"/>
                </a:rPr>
                <a:t>10-GeV linac</a:t>
              </a:r>
            </a:p>
          </p:txBody>
        </p:sp>
        <p:sp>
          <p:nvSpPr>
            <p:cNvPr id="76836" name="TextBox 62"/>
            <p:cNvSpPr txBox="1">
              <a:spLocks noChangeArrowheads="1"/>
            </p:cNvSpPr>
            <p:nvPr/>
          </p:nvSpPr>
          <p:spPr bwMode="auto">
            <a:xfrm>
              <a:off x="5638802" y="493335"/>
              <a:ext cx="1295401"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10-GeV </a:t>
              </a:r>
              <a:r>
                <a:rPr lang="en-US" sz="1100" b="1" dirty="0" err="1">
                  <a:solidFill>
                    <a:srgbClr val="0000CC"/>
                  </a:solidFill>
                  <a:latin typeface="Times New Roman" charset="0"/>
                  <a:ea typeface="Times New Roman" charset="0"/>
                  <a:cs typeface="Times New Roman" charset="0"/>
                </a:rPr>
                <a:t>linac</a:t>
              </a:r>
              <a:endParaRPr lang="en-US" sz="1100" b="1" dirty="0">
                <a:solidFill>
                  <a:srgbClr val="0000CC"/>
                </a:solidFill>
                <a:latin typeface="Times New Roman" charset="0"/>
                <a:ea typeface="Times New Roman" charset="0"/>
                <a:cs typeface="Times New Roman" charset="0"/>
              </a:endParaRPr>
            </a:p>
          </p:txBody>
        </p:sp>
        <p:sp>
          <p:nvSpPr>
            <p:cNvPr id="76837" name="TextBox 65"/>
            <p:cNvSpPr txBox="1">
              <a:spLocks noChangeArrowheads="1"/>
            </p:cNvSpPr>
            <p:nvPr/>
          </p:nvSpPr>
          <p:spPr bwMode="auto">
            <a:xfrm>
              <a:off x="0" y="1"/>
              <a:ext cx="1066798" cy="462735"/>
            </a:xfrm>
            <a:prstGeom prst="rect">
              <a:avLst/>
            </a:prstGeom>
            <a:noFill/>
            <a:ln w="9525">
              <a:noFill/>
              <a:miter lim="800000"/>
              <a:headEnd/>
              <a:tailEnd/>
            </a:ln>
          </p:spPr>
          <p:txBody>
            <a:bodyPr wrap="square">
              <a:prstTxWarp prst="textNoShape">
                <a:avLst/>
              </a:prstTxWarp>
              <a:spAutoFit/>
            </a:bodyPr>
            <a:lstStyle/>
            <a:p>
              <a:r>
                <a:rPr lang="en-US" b="1" i="1" dirty="0">
                  <a:latin typeface="Calibri" charset="0"/>
                </a:rPr>
                <a:t>p-60</a:t>
              </a:r>
            </a:p>
          </p:txBody>
        </p:sp>
        <p:sp>
          <p:nvSpPr>
            <p:cNvPr id="76838" name="TextBox 66"/>
            <p:cNvSpPr txBox="1">
              <a:spLocks noChangeArrowheads="1"/>
            </p:cNvSpPr>
            <p:nvPr/>
          </p:nvSpPr>
          <p:spPr bwMode="auto">
            <a:xfrm>
              <a:off x="8445502" y="73814"/>
              <a:ext cx="1011238" cy="462735"/>
            </a:xfrm>
            <a:prstGeom prst="rect">
              <a:avLst/>
            </a:prstGeom>
            <a:noFill/>
            <a:ln w="9525">
              <a:noFill/>
              <a:miter lim="800000"/>
              <a:headEnd/>
              <a:tailEnd/>
            </a:ln>
          </p:spPr>
          <p:txBody>
            <a:bodyPr wrap="square">
              <a:prstTxWarp prst="textNoShape">
                <a:avLst/>
              </a:prstTxWarp>
              <a:spAutoFit/>
            </a:bodyPr>
            <a:lstStyle/>
            <a:p>
              <a:r>
                <a:rPr lang="en-US" b="1" i="1" dirty="0" err="1">
                  <a:latin typeface="Calibri" charset="0"/>
                </a:rPr>
                <a:t>erl</a:t>
              </a:r>
              <a:endParaRPr lang="en-US" b="1" i="1" dirty="0">
                <a:latin typeface="Calibri" charset="0"/>
              </a:endParaRPr>
            </a:p>
          </p:txBody>
        </p:sp>
        <p:grpSp>
          <p:nvGrpSpPr>
            <p:cNvPr id="11" name="Group 67"/>
            <p:cNvGrpSpPr>
              <a:grpSpLocks/>
            </p:cNvGrpSpPr>
            <p:nvPr/>
          </p:nvGrpSpPr>
          <p:grpSpPr bwMode="auto">
            <a:xfrm>
              <a:off x="3886202" y="2514602"/>
              <a:ext cx="1676401" cy="1828801"/>
              <a:chOff x="2209800" y="685800"/>
              <a:chExt cx="228600" cy="228600"/>
            </a:xfrm>
          </p:grpSpPr>
          <p:sp>
            <p:nvSpPr>
              <p:cNvPr id="69" name="Arc 68"/>
              <p:cNvSpPr/>
              <p:nvPr/>
            </p:nvSpPr>
            <p:spPr>
              <a:xfrm>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0" name="Arc 69"/>
              <p:cNvSpPr/>
              <p:nvPr/>
            </p:nvSpPr>
            <p:spPr>
              <a:xfrm flipV="1">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71" name="Straight Connector 70"/>
            <p:cNvCxnSpPr/>
            <p:nvPr/>
          </p:nvCxnSpPr>
          <p:spPr>
            <a:xfrm>
              <a:off x="5257802" y="4342834"/>
              <a:ext cx="10668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1219201" y="4267395"/>
              <a:ext cx="3505202" cy="15259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3" name="Straight Connector 72"/>
            <p:cNvCxnSpPr/>
            <p:nvPr/>
          </p:nvCxnSpPr>
          <p:spPr>
            <a:xfrm>
              <a:off x="4876802" y="4342834"/>
              <a:ext cx="3048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4" name="Freeform 73"/>
            <p:cNvSpPr/>
            <p:nvPr/>
          </p:nvSpPr>
          <p:spPr>
            <a:xfrm>
              <a:off x="4724402" y="3734185"/>
              <a:ext cx="2057401" cy="106642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6844" name="TextBox 74"/>
            <p:cNvSpPr txBox="1">
              <a:spLocks noChangeArrowheads="1"/>
            </p:cNvSpPr>
            <p:nvPr/>
          </p:nvSpPr>
          <p:spPr bwMode="auto">
            <a:xfrm>
              <a:off x="5943603" y="3505204"/>
              <a:ext cx="596900" cy="539857"/>
            </a:xfrm>
            <a:prstGeom prst="rect">
              <a:avLst/>
            </a:prstGeom>
            <a:noFill/>
            <a:ln w="9525">
              <a:noFill/>
              <a:miter lim="800000"/>
              <a:headEnd/>
              <a:tailEnd/>
            </a:ln>
          </p:spPr>
          <p:txBody>
            <a:bodyPr wrap="square">
              <a:prstTxWarp prst="textNoShape">
                <a:avLst/>
              </a:prstTxWarp>
              <a:spAutoFit/>
            </a:bodyPr>
            <a:lstStyle/>
            <a:p>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14" name="Group 75"/>
            <p:cNvGrpSpPr>
              <a:grpSpLocks/>
            </p:cNvGrpSpPr>
            <p:nvPr/>
          </p:nvGrpSpPr>
          <p:grpSpPr bwMode="auto">
            <a:xfrm flipH="1">
              <a:off x="381000" y="2514602"/>
              <a:ext cx="1676401" cy="1828801"/>
              <a:chOff x="2209800" y="685800"/>
              <a:chExt cx="228600" cy="228600"/>
            </a:xfrm>
          </p:grpSpPr>
          <p:sp>
            <p:nvSpPr>
              <p:cNvPr id="77" name="Arc 76"/>
              <p:cNvSpPr/>
              <p:nvPr/>
            </p:nvSpPr>
            <p:spPr>
              <a:xfrm>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8" name="Arc 77"/>
              <p:cNvSpPr/>
              <p:nvPr/>
            </p:nvSpPr>
            <p:spPr>
              <a:xfrm flipV="1">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76846" name="TextBox 78"/>
            <p:cNvSpPr txBox="1">
              <a:spLocks noChangeArrowheads="1"/>
            </p:cNvSpPr>
            <p:nvPr/>
          </p:nvSpPr>
          <p:spPr bwMode="auto">
            <a:xfrm>
              <a:off x="2362201" y="4419604"/>
              <a:ext cx="1358900"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70-GeV </a:t>
              </a:r>
              <a:r>
                <a:rPr lang="en-US" sz="1100" b="1" dirty="0" err="1">
                  <a:solidFill>
                    <a:srgbClr val="0000CC"/>
                  </a:solidFill>
                  <a:latin typeface="Times New Roman" charset="0"/>
                  <a:ea typeface="Times New Roman" charset="0"/>
                  <a:cs typeface="Times New Roman" charset="0"/>
                </a:rPr>
                <a:t>linac</a:t>
              </a:r>
              <a:endParaRPr lang="en-US" sz="1100" b="1" dirty="0">
                <a:solidFill>
                  <a:srgbClr val="0000CC"/>
                </a:solidFill>
                <a:latin typeface="Times New Roman" charset="0"/>
                <a:ea typeface="Times New Roman" charset="0"/>
                <a:cs typeface="Times New Roman" charset="0"/>
              </a:endParaRPr>
            </a:p>
          </p:txBody>
        </p:sp>
        <p:cxnSp>
          <p:nvCxnSpPr>
            <p:cNvPr id="82" name="Straight Arrow Connector 81"/>
            <p:cNvCxnSpPr/>
            <p:nvPr/>
          </p:nvCxnSpPr>
          <p:spPr>
            <a:xfrm>
              <a:off x="1219201" y="4114804"/>
              <a:ext cx="3505202" cy="1715"/>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743202" y="3809623"/>
              <a:ext cx="977899" cy="318130"/>
            </a:xfrm>
            <a:prstGeom prst="rect">
              <a:avLst/>
            </a:prstGeom>
            <a:noFill/>
          </p:spPr>
          <p:txBody>
            <a:bodyPr wrap="square">
              <a:spAutoFit/>
            </a:bodyPr>
            <a:lstStyle/>
            <a:p>
              <a:pPr fontAlgn="auto">
                <a:spcBef>
                  <a:spcPts val="0"/>
                </a:spcBef>
                <a:spcAft>
                  <a:spcPts val="0"/>
                </a:spcAft>
                <a:defRPr/>
              </a:pPr>
              <a:r>
                <a:rPr lang="en-US" sz="1050" b="1" dirty="0">
                  <a:latin typeface="Times New Roman" pitchFamily="18" charset="0"/>
                  <a:cs typeface="Times New Roman" pitchFamily="18" charset="0"/>
                </a:rPr>
                <a:t>3.9 km</a:t>
              </a:r>
            </a:p>
          </p:txBody>
        </p:sp>
        <p:cxnSp>
          <p:nvCxnSpPr>
            <p:cNvPr id="84" name="Straight Arrow Connector 83"/>
            <p:cNvCxnSpPr/>
            <p:nvPr/>
          </p:nvCxnSpPr>
          <p:spPr>
            <a:xfrm rot="5400000">
              <a:off x="152971" y="3429005"/>
              <a:ext cx="1827658"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142999" y="3504442"/>
              <a:ext cx="893763" cy="318130"/>
            </a:xfrm>
            <a:prstGeom prst="rect">
              <a:avLst/>
            </a:prstGeom>
            <a:noFill/>
          </p:spPr>
          <p:txBody>
            <a:bodyPr wrap="square">
              <a:spAutoFit/>
            </a:bodyPr>
            <a:lstStyle/>
            <a:p>
              <a:pPr fontAlgn="auto">
                <a:spcBef>
                  <a:spcPts val="0"/>
                </a:spcBef>
                <a:spcAft>
                  <a:spcPts val="0"/>
                </a:spcAft>
                <a:defRPr/>
              </a:pPr>
              <a:r>
                <a:rPr lang="en-US" sz="1050" b="1" dirty="0">
                  <a:latin typeface="Times New Roman" pitchFamily="18" charset="0"/>
                  <a:cs typeface="Times New Roman" pitchFamily="18" charset="0"/>
                </a:rPr>
                <a:t>2.0 km</a:t>
              </a:r>
            </a:p>
          </p:txBody>
        </p:sp>
        <p:cxnSp>
          <p:nvCxnSpPr>
            <p:cNvPr id="87" name="Straight Connector 86"/>
            <p:cNvCxnSpPr>
              <a:stCxn id="77" idx="0"/>
              <a:endCxn id="69" idx="0"/>
            </p:cNvCxnSpPr>
            <p:nvPr/>
          </p:nvCxnSpPr>
          <p:spPr>
            <a:xfrm>
              <a:off x="1219201" y="2515175"/>
              <a:ext cx="3505202"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7200" y="4342834"/>
              <a:ext cx="52511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6853" name="TextBox 89"/>
            <p:cNvSpPr txBox="1">
              <a:spLocks noChangeArrowheads="1"/>
            </p:cNvSpPr>
            <p:nvPr/>
          </p:nvSpPr>
          <p:spPr bwMode="auto">
            <a:xfrm>
              <a:off x="0" y="2362202"/>
              <a:ext cx="1219201" cy="462735"/>
            </a:xfrm>
            <a:prstGeom prst="rect">
              <a:avLst/>
            </a:prstGeom>
            <a:noFill/>
            <a:ln w="9525">
              <a:noFill/>
              <a:miter lim="800000"/>
              <a:headEnd/>
              <a:tailEnd/>
            </a:ln>
          </p:spPr>
          <p:txBody>
            <a:bodyPr wrap="square">
              <a:prstTxWarp prst="textNoShape">
                <a:avLst/>
              </a:prstTxWarp>
              <a:spAutoFit/>
            </a:bodyPr>
            <a:lstStyle/>
            <a:p>
              <a:r>
                <a:rPr lang="en-US" b="1" i="1" dirty="0">
                  <a:latin typeface="Calibri" charset="0"/>
                </a:rPr>
                <a:t>p-140</a:t>
              </a:r>
            </a:p>
          </p:txBody>
        </p:sp>
        <p:cxnSp>
          <p:nvCxnSpPr>
            <p:cNvPr id="61" name="Straight Connector 60"/>
            <p:cNvCxnSpPr/>
            <p:nvPr/>
          </p:nvCxnSpPr>
          <p:spPr>
            <a:xfrm>
              <a:off x="4724402" y="457773"/>
              <a:ext cx="82991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6855" name="TextBox 74"/>
            <p:cNvSpPr txBox="1">
              <a:spLocks noChangeArrowheads="1"/>
            </p:cNvSpPr>
            <p:nvPr/>
          </p:nvSpPr>
          <p:spPr bwMode="auto">
            <a:xfrm>
              <a:off x="7772402" y="304801"/>
              <a:ext cx="1022076"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injector</a:t>
              </a:r>
            </a:p>
          </p:txBody>
        </p:sp>
        <p:sp>
          <p:nvSpPr>
            <p:cNvPr id="76856" name="TextBox 75"/>
            <p:cNvSpPr txBox="1">
              <a:spLocks noChangeArrowheads="1"/>
            </p:cNvSpPr>
            <p:nvPr/>
          </p:nvSpPr>
          <p:spPr bwMode="auto">
            <a:xfrm>
              <a:off x="4267202" y="457201"/>
              <a:ext cx="838200"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dump</a:t>
              </a:r>
            </a:p>
          </p:txBody>
        </p:sp>
        <p:sp>
          <p:nvSpPr>
            <p:cNvPr id="76857" name="TextBox 78"/>
            <p:cNvSpPr txBox="1">
              <a:spLocks noChangeArrowheads="1"/>
            </p:cNvSpPr>
            <p:nvPr/>
          </p:nvSpPr>
          <p:spPr bwMode="auto">
            <a:xfrm>
              <a:off x="-14240" y="4419604"/>
              <a:ext cx="819103"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injector</a:t>
              </a:r>
            </a:p>
          </p:txBody>
        </p:sp>
        <p:sp>
          <p:nvSpPr>
            <p:cNvPr id="76858" name="TextBox 80"/>
            <p:cNvSpPr txBox="1">
              <a:spLocks noChangeArrowheads="1"/>
            </p:cNvSpPr>
            <p:nvPr/>
          </p:nvSpPr>
          <p:spPr bwMode="auto">
            <a:xfrm>
              <a:off x="6172202" y="4419604"/>
              <a:ext cx="762000"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dump</a:t>
              </a:r>
            </a:p>
          </p:txBody>
        </p:sp>
        <p:sp>
          <p:nvSpPr>
            <p:cNvPr id="76859" name="TextBox 85"/>
            <p:cNvSpPr txBox="1">
              <a:spLocks noChangeArrowheads="1"/>
            </p:cNvSpPr>
            <p:nvPr/>
          </p:nvSpPr>
          <p:spPr bwMode="auto">
            <a:xfrm>
              <a:off x="3124200" y="990601"/>
              <a:ext cx="838201"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dump</a:t>
              </a:r>
            </a:p>
          </p:txBody>
        </p:sp>
        <p:sp>
          <p:nvSpPr>
            <p:cNvPr id="76860" name="TextBox 87"/>
            <p:cNvSpPr txBox="1">
              <a:spLocks noChangeArrowheads="1"/>
            </p:cNvSpPr>
            <p:nvPr/>
          </p:nvSpPr>
          <p:spPr bwMode="auto">
            <a:xfrm>
              <a:off x="-14240" y="990601"/>
              <a:ext cx="819103"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injector</a:t>
              </a:r>
            </a:p>
          </p:txBody>
        </p:sp>
        <p:sp>
          <p:nvSpPr>
            <p:cNvPr id="76861" name="TextBox 91"/>
            <p:cNvSpPr txBox="1">
              <a:spLocks noChangeArrowheads="1"/>
            </p:cNvSpPr>
            <p:nvPr/>
          </p:nvSpPr>
          <p:spPr bwMode="auto">
            <a:xfrm>
              <a:off x="6858003" y="2362202"/>
              <a:ext cx="457200" cy="327770"/>
            </a:xfrm>
            <a:prstGeom prst="rect">
              <a:avLst/>
            </a:prstGeom>
            <a:noFill/>
            <a:ln w="9525">
              <a:noFill/>
              <a:miter lim="800000"/>
              <a:headEnd/>
              <a:tailEnd/>
            </a:ln>
          </p:spPr>
          <p:txBody>
            <a:bodyPr wrap="square">
              <a:prstTxWarp prst="textNoShape">
                <a:avLst/>
              </a:prstTxWarp>
              <a:spAutoFit/>
            </a:bodyPr>
            <a:lstStyle/>
            <a:p>
              <a:r>
                <a:rPr lang="en-US" sz="1100" b="1">
                  <a:solidFill>
                    <a:srgbClr val="0000CC"/>
                  </a:solidFill>
                  <a:latin typeface="Times New Roman" charset="0"/>
                  <a:ea typeface="Times New Roman" charset="0"/>
                  <a:cs typeface="Times New Roman" charset="0"/>
                </a:rPr>
                <a:t>IP</a:t>
              </a:r>
            </a:p>
          </p:txBody>
        </p:sp>
        <p:sp>
          <p:nvSpPr>
            <p:cNvPr id="76862" name="TextBox 92"/>
            <p:cNvSpPr txBox="1">
              <a:spLocks noChangeArrowheads="1"/>
            </p:cNvSpPr>
            <p:nvPr/>
          </p:nvSpPr>
          <p:spPr bwMode="auto">
            <a:xfrm>
              <a:off x="5105402" y="4419604"/>
              <a:ext cx="571501"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IP</a:t>
              </a:r>
            </a:p>
          </p:txBody>
        </p:sp>
        <p:sp>
          <p:nvSpPr>
            <p:cNvPr id="76863" name="TextBox 93"/>
            <p:cNvSpPr txBox="1">
              <a:spLocks noChangeArrowheads="1"/>
            </p:cNvSpPr>
            <p:nvPr/>
          </p:nvSpPr>
          <p:spPr bwMode="auto">
            <a:xfrm>
              <a:off x="2514601" y="990601"/>
              <a:ext cx="533400"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IP</a:t>
              </a:r>
            </a:p>
          </p:txBody>
        </p:sp>
        <p:cxnSp>
          <p:nvCxnSpPr>
            <p:cNvPr id="75" name="Straight Connector 74"/>
            <p:cNvCxnSpPr/>
            <p:nvPr/>
          </p:nvCxnSpPr>
          <p:spPr>
            <a:xfrm>
              <a:off x="7924803" y="5638997"/>
              <a:ext cx="869675" cy="1714"/>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304800" y="5561844"/>
              <a:ext cx="3505202" cy="15259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Freeform 79"/>
            <p:cNvSpPr/>
            <p:nvPr/>
          </p:nvSpPr>
          <p:spPr>
            <a:xfrm>
              <a:off x="7239003" y="5181224"/>
              <a:ext cx="1905001" cy="990982"/>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6867" name="TextBox 78"/>
            <p:cNvSpPr txBox="1">
              <a:spLocks noChangeArrowheads="1"/>
            </p:cNvSpPr>
            <p:nvPr/>
          </p:nvSpPr>
          <p:spPr bwMode="auto">
            <a:xfrm>
              <a:off x="2590801" y="5715007"/>
              <a:ext cx="1371601"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140-GeV </a:t>
              </a:r>
              <a:r>
                <a:rPr lang="en-US" sz="1100" b="1" dirty="0" err="1">
                  <a:solidFill>
                    <a:srgbClr val="0000CC"/>
                  </a:solidFill>
                  <a:latin typeface="Times New Roman" charset="0"/>
                  <a:ea typeface="Times New Roman" charset="0"/>
                  <a:cs typeface="Times New Roman" charset="0"/>
                </a:rPr>
                <a:t>linac</a:t>
              </a:r>
              <a:endParaRPr lang="en-US" sz="1100" b="1" dirty="0">
                <a:solidFill>
                  <a:srgbClr val="0000CC"/>
                </a:solidFill>
                <a:latin typeface="Times New Roman" charset="0"/>
                <a:ea typeface="Times New Roman" charset="0"/>
                <a:cs typeface="Times New Roman" charset="0"/>
              </a:endParaRPr>
            </a:p>
          </p:txBody>
        </p:sp>
        <p:sp>
          <p:nvSpPr>
            <p:cNvPr id="76868" name="TextBox 89"/>
            <p:cNvSpPr txBox="1">
              <a:spLocks noChangeArrowheads="1"/>
            </p:cNvSpPr>
            <p:nvPr/>
          </p:nvSpPr>
          <p:spPr bwMode="auto">
            <a:xfrm>
              <a:off x="-1" y="5024231"/>
              <a:ext cx="1066800" cy="462735"/>
            </a:xfrm>
            <a:prstGeom prst="rect">
              <a:avLst/>
            </a:prstGeom>
            <a:noFill/>
            <a:ln w="9525">
              <a:noFill/>
              <a:miter lim="800000"/>
              <a:headEnd/>
              <a:tailEnd/>
            </a:ln>
          </p:spPr>
          <p:txBody>
            <a:bodyPr wrap="square">
              <a:prstTxWarp prst="textNoShape">
                <a:avLst/>
              </a:prstTxWarp>
              <a:spAutoFit/>
            </a:bodyPr>
            <a:lstStyle/>
            <a:p>
              <a:r>
                <a:rPr lang="en-US" b="1" i="1" dirty="0">
                  <a:latin typeface="Calibri" charset="0"/>
                </a:rPr>
                <a:t>p-140’</a:t>
              </a:r>
            </a:p>
          </p:txBody>
        </p:sp>
        <p:sp>
          <p:nvSpPr>
            <p:cNvPr id="76869" name="TextBox 78"/>
            <p:cNvSpPr txBox="1">
              <a:spLocks noChangeArrowheads="1"/>
            </p:cNvSpPr>
            <p:nvPr/>
          </p:nvSpPr>
          <p:spPr bwMode="auto">
            <a:xfrm>
              <a:off x="0" y="5791209"/>
              <a:ext cx="982319"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injector</a:t>
              </a:r>
            </a:p>
          </p:txBody>
        </p:sp>
        <p:sp>
          <p:nvSpPr>
            <p:cNvPr id="76870" name="TextBox 80"/>
            <p:cNvSpPr txBox="1">
              <a:spLocks noChangeArrowheads="1"/>
            </p:cNvSpPr>
            <p:nvPr/>
          </p:nvSpPr>
          <p:spPr bwMode="auto">
            <a:xfrm>
              <a:off x="8458203" y="5715012"/>
              <a:ext cx="998537"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dump</a:t>
              </a:r>
            </a:p>
          </p:txBody>
        </p:sp>
        <p:sp>
          <p:nvSpPr>
            <p:cNvPr id="76871" name="TextBox 92"/>
            <p:cNvSpPr txBox="1">
              <a:spLocks noChangeArrowheads="1"/>
            </p:cNvSpPr>
            <p:nvPr/>
          </p:nvSpPr>
          <p:spPr bwMode="auto">
            <a:xfrm>
              <a:off x="7758163" y="5269072"/>
              <a:ext cx="673100" cy="327770"/>
            </a:xfrm>
            <a:prstGeom prst="rect">
              <a:avLst/>
            </a:prstGeom>
            <a:noFill/>
            <a:ln w="9525">
              <a:noFill/>
              <a:miter lim="800000"/>
              <a:headEnd/>
              <a:tailEnd/>
            </a:ln>
          </p:spPr>
          <p:txBody>
            <a:bodyPr wrap="square">
              <a:prstTxWarp prst="textNoShape">
                <a:avLst/>
              </a:prstTxWarp>
              <a:spAutoFit/>
            </a:bodyPr>
            <a:lstStyle/>
            <a:p>
              <a:r>
                <a:rPr lang="en-US" sz="1100" b="1" dirty="0">
                  <a:solidFill>
                    <a:srgbClr val="0000CC"/>
                  </a:solidFill>
                  <a:latin typeface="Times New Roman" charset="0"/>
                  <a:ea typeface="Times New Roman" charset="0"/>
                  <a:cs typeface="Times New Roman" charset="0"/>
                </a:rPr>
                <a:t>IP</a:t>
              </a:r>
            </a:p>
          </p:txBody>
        </p:sp>
        <p:sp>
          <p:nvSpPr>
            <p:cNvPr id="93" name="Rectangle 92"/>
            <p:cNvSpPr/>
            <p:nvPr/>
          </p:nvSpPr>
          <p:spPr>
            <a:xfrm>
              <a:off x="3810002" y="5561844"/>
              <a:ext cx="3505202" cy="15259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5" name="Straight Connector 94"/>
            <p:cNvCxnSpPr/>
            <p:nvPr/>
          </p:nvCxnSpPr>
          <p:spPr>
            <a:xfrm flipV="1">
              <a:off x="7315203" y="5638997"/>
              <a:ext cx="5334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304800" y="5486405"/>
              <a:ext cx="7010403" cy="1715"/>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3048000" y="5181224"/>
              <a:ext cx="1219202" cy="318130"/>
            </a:xfrm>
            <a:prstGeom prst="rect">
              <a:avLst/>
            </a:prstGeom>
            <a:noFill/>
          </p:spPr>
          <p:txBody>
            <a:bodyPr wrap="square">
              <a:spAutoFit/>
            </a:bodyPr>
            <a:lstStyle/>
            <a:p>
              <a:pPr fontAlgn="auto">
                <a:spcBef>
                  <a:spcPts val="0"/>
                </a:spcBef>
                <a:spcAft>
                  <a:spcPts val="0"/>
                </a:spcAft>
                <a:defRPr/>
              </a:pPr>
              <a:r>
                <a:rPr lang="en-US" sz="1050" b="1" dirty="0">
                  <a:latin typeface="Times New Roman" pitchFamily="18" charset="0"/>
                  <a:cs typeface="Times New Roman" pitchFamily="18" charset="0"/>
                </a:rPr>
                <a:t>7.8 km</a:t>
              </a:r>
            </a:p>
          </p:txBody>
        </p:sp>
      </p:grpSp>
      <p:sp>
        <p:nvSpPr>
          <p:cNvPr id="76804" name="TextBox 90"/>
          <p:cNvSpPr txBox="1">
            <a:spLocks noChangeArrowheads="1"/>
          </p:cNvSpPr>
          <p:nvPr/>
        </p:nvSpPr>
        <p:spPr bwMode="auto">
          <a:xfrm>
            <a:off x="7521756" y="2846387"/>
            <a:ext cx="1465263" cy="708025"/>
          </a:xfrm>
          <a:prstGeom prst="rect">
            <a:avLst/>
          </a:prstGeom>
          <a:noFill/>
          <a:ln w="9525">
            <a:noFill/>
            <a:miter lim="800000"/>
            <a:headEnd/>
            <a:tailEnd/>
          </a:ln>
        </p:spPr>
        <p:txBody>
          <a:bodyPr wrap="none">
            <a:prstTxWarp prst="textNoShape">
              <a:avLst/>
            </a:prstTxWarp>
            <a:spAutoFit/>
          </a:bodyPr>
          <a:lstStyle/>
          <a:p>
            <a:r>
              <a:rPr lang="en-US" sz="2000" b="1" i="1" dirty="0"/>
              <a:t>high</a:t>
            </a:r>
          </a:p>
          <a:p>
            <a:r>
              <a:rPr lang="en-US" sz="2000" b="1" i="1" dirty="0"/>
              <a:t>luminosity</a:t>
            </a:r>
          </a:p>
        </p:txBody>
      </p:sp>
      <p:sp>
        <p:nvSpPr>
          <p:cNvPr id="76805" name="TextBox 91"/>
          <p:cNvSpPr txBox="1">
            <a:spLocks noChangeArrowheads="1"/>
          </p:cNvSpPr>
          <p:nvPr/>
        </p:nvSpPr>
        <p:spPr bwMode="auto">
          <a:xfrm>
            <a:off x="1371600" y="4815680"/>
            <a:ext cx="1025525" cy="708025"/>
          </a:xfrm>
          <a:prstGeom prst="rect">
            <a:avLst/>
          </a:prstGeom>
          <a:noFill/>
          <a:ln w="9525">
            <a:noFill/>
            <a:miter lim="800000"/>
            <a:headEnd/>
            <a:tailEnd/>
          </a:ln>
        </p:spPr>
        <p:txBody>
          <a:bodyPr wrap="none">
            <a:prstTxWarp prst="textNoShape">
              <a:avLst/>
            </a:prstTxWarp>
            <a:spAutoFit/>
          </a:bodyPr>
          <a:lstStyle/>
          <a:p>
            <a:r>
              <a:rPr lang="en-US" sz="2000" b="1" i="1" dirty="0"/>
              <a:t>high</a:t>
            </a:r>
          </a:p>
          <a:p>
            <a:r>
              <a:rPr lang="en-US" sz="2000" b="1" i="1" dirty="0"/>
              <a:t>energy</a:t>
            </a:r>
          </a:p>
        </p:txBody>
      </p:sp>
      <p:sp>
        <p:nvSpPr>
          <p:cNvPr id="76806" name="TextBox 93"/>
          <p:cNvSpPr txBox="1">
            <a:spLocks noChangeArrowheads="1"/>
          </p:cNvSpPr>
          <p:nvPr/>
        </p:nvSpPr>
        <p:spPr bwMode="auto">
          <a:xfrm>
            <a:off x="838200" y="2362200"/>
            <a:ext cx="2328863" cy="400050"/>
          </a:xfrm>
          <a:prstGeom prst="rect">
            <a:avLst/>
          </a:prstGeom>
          <a:noFill/>
          <a:ln w="9525">
            <a:noFill/>
            <a:miter lim="800000"/>
            <a:headEnd/>
            <a:tailEnd/>
          </a:ln>
        </p:spPr>
        <p:txBody>
          <a:bodyPr wrap="none">
            <a:prstTxWarp prst="textNoShape">
              <a:avLst/>
            </a:prstTxWarp>
            <a:spAutoFit/>
          </a:bodyPr>
          <a:lstStyle/>
          <a:p>
            <a:r>
              <a:rPr lang="en-US" sz="2000" b="1" i="1"/>
              <a:t>“least expensive"</a:t>
            </a:r>
          </a:p>
        </p:txBody>
      </p:sp>
      <p:sp>
        <p:nvSpPr>
          <p:cNvPr id="88" name="Rectangle 2"/>
          <p:cNvSpPr txBox="1">
            <a:spLocks noChangeArrowheads="1"/>
          </p:cNvSpPr>
          <p:nvPr/>
        </p:nvSpPr>
        <p:spPr bwMode="auto">
          <a:xfrm>
            <a:off x="368041" y="128885"/>
            <a:ext cx="8334375" cy="72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sng" strike="noStrike" kern="0" cap="none" spc="0" normalizeH="0" baseline="0" noProof="0" dirty="0" err="1" smtClean="0">
                <a:ln>
                  <a:noFill/>
                </a:ln>
                <a:solidFill>
                  <a:srgbClr val="FF0000"/>
                </a:solidFill>
                <a:effectLst/>
                <a:uLnTx/>
                <a:uFillTx/>
                <a:latin typeface="+mj-lt"/>
                <a:ea typeface="ＭＳ Ｐゴシック" charset="-128"/>
                <a:cs typeface="ＭＳ Ｐゴシック" charset="-128"/>
              </a:rPr>
              <a:t>LHeC</a:t>
            </a:r>
            <a:r>
              <a:rPr kumimoji="0" lang="en-US" sz="3600" b="0" i="0" u="sng"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rPr>
              <a:t>: </a:t>
            </a:r>
            <a:r>
              <a:rPr kumimoji="0" lang="en-US" sz="3600" b="0" i="0" u="sng" strike="noStrike" kern="0" cap="none" spc="0" normalizeH="0" baseline="0" noProof="0" dirty="0" err="1" smtClean="0">
                <a:ln>
                  <a:noFill/>
                </a:ln>
                <a:solidFill>
                  <a:srgbClr val="FF0000"/>
                </a:solidFill>
                <a:effectLst/>
                <a:uLnTx/>
                <a:uFillTx/>
                <a:latin typeface="+mj-lt"/>
                <a:ea typeface="ＭＳ Ｐゴシック" charset="-128"/>
                <a:cs typeface="ＭＳ Ｐゴシック" charset="-128"/>
              </a:rPr>
              <a:t>Linac</a:t>
            </a:r>
            <a:r>
              <a:rPr kumimoji="0" lang="en-US" sz="3600" b="0" i="0" u="sng"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rPr>
              <a:t>-Ring Option</a:t>
            </a:r>
            <a:r>
              <a:rPr kumimoji="0" lang="en-US" sz="3600" b="0" i="0" u="sng" strike="noStrike" kern="0" cap="none" spc="0" normalizeH="0" noProof="0" dirty="0" smtClean="0">
                <a:ln>
                  <a:noFill/>
                </a:ln>
                <a:solidFill>
                  <a:srgbClr val="FF0000"/>
                </a:solidFill>
                <a:effectLst/>
                <a:uLnTx/>
                <a:uFillTx/>
                <a:latin typeface="+mj-lt"/>
                <a:ea typeface="ＭＳ Ｐゴシック" charset="-128"/>
                <a:cs typeface="ＭＳ Ｐゴシック" charset="-128"/>
              </a:rPr>
              <a:t> </a:t>
            </a:r>
            <a:r>
              <a:rPr kumimoji="0" lang="en-US" sz="3600" b="0" i="0" u="sng" strike="noStrike" kern="0" cap="none" spc="0" normalizeH="0" noProof="0" dirty="0" err="1" smtClean="0">
                <a:ln>
                  <a:noFill/>
                </a:ln>
                <a:solidFill>
                  <a:srgbClr val="FF0000"/>
                </a:solidFill>
                <a:effectLst/>
                <a:uLnTx/>
                <a:uFillTx/>
                <a:latin typeface="+mj-lt"/>
                <a:ea typeface="ＭＳ Ｐゴシック" charset="-128"/>
                <a:cs typeface="ＭＳ Ｐゴシック" charset="-128"/>
                <a:sym typeface="Wingdings"/>
              </a:rPr>
              <a:t></a:t>
            </a:r>
            <a:r>
              <a:rPr kumimoji="0" lang="en-US" sz="3600" b="0" i="0" u="sng" strike="noStrike" kern="0" cap="none" spc="0" normalizeH="0" noProof="0" dirty="0" smtClean="0">
                <a:ln>
                  <a:noFill/>
                </a:ln>
                <a:solidFill>
                  <a:srgbClr val="FF0000"/>
                </a:solidFill>
                <a:effectLst/>
                <a:uLnTx/>
                <a:uFillTx/>
                <a:latin typeface="+mj-lt"/>
                <a:ea typeface="ＭＳ Ｐゴシック" charset="-128"/>
                <a:cs typeface="ＭＳ Ｐゴシック" charset="-128"/>
                <a:sym typeface="Wingdings"/>
              </a:rPr>
              <a:t> </a:t>
            </a:r>
            <a:endParaRPr kumimoji="0" lang="en-US" sz="3600" b="0" i="0" u="sng" strike="noStrike" kern="0" cap="none" spc="0" normalizeH="0" noProof="0" dirty="0" smtClean="0">
              <a:ln>
                <a:noFill/>
              </a:ln>
              <a:solidFill>
                <a:srgbClr val="FF0000"/>
              </a:solidFill>
              <a:effectLst/>
              <a:uLnTx/>
              <a:uFillTx/>
              <a:latin typeface="+mj-lt"/>
              <a:ea typeface="ＭＳ Ｐゴシック" charset="-128"/>
              <a:cs typeface="ＭＳ Ｐゴシック" charset="-128"/>
              <a:sym typeface="Wingding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sng" strike="noStrike" kern="0" cap="none" spc="0" normalizeH="0" noProof="0" dirty="0" smtClean="0">
                <a:ln>
                  <a:noFill/>
                </a:ln>
                <a:solidFill>
                  <a:srgbClr val="FF0000"/>
                </a:solidFill>
                <a:effectLst/>
                <a:uLnTx/>
                <a:uFillTx/>
                <a:latin typeface="+mj-lt"/>
                <a:ea typeface="ＭＳ Ｐゴシック" charset="-128"/>
                <a:cs typeface="ＭＳ Ｐゴシック" charset="-128"/>
                <a:sym typeface="Wingdings"/>
              </a:rPr>
              <a:t>Considered </a:t>
            </a:r>
            <a:r>
              <a:rPr kumimoji="0" lang="en-US" sz="3600" b="0" i="0" u="sng" strike="noStrike" kern="0" cap="none" spc="0" normalizeH="0" noProof="0" dirty="0" smtClean="0">
                <a:ln>
                  <a:noFill/>
                </a:ln>
                <a:solidFill>
                  <a:srgbClr val="FF0000"/>
                </a:solidFill>
                <a:effectLst/>
                <a:uLnTx/>
                <a:uFillTx/>
                <a:latin typeface="+mj-lt"/>
                <a:ea typeface="ＭＳ Ｐゴシック" charset="-128"/>
                <a:cs typeface="ＭＳ Ｐゴシック" charset="-128"/>
                <a:sym typeface="Wingdings"/>
              </a:rPr>
              <a:t>Various Layout </a:t>
            </a:r>
            <a:endParaRPr kumimoji="0" lang="en-US" sz="3600" b="0" i="0" u="sng" strike="noStrike" kern="0" cap="none" spc="0" normalizeH="0" baseline="0" noProof="0" dirty="0">
              <a:ln>
                <a:noFill/>
              </a:ln>
              <a:solidFill>
                <a:srgbClr val="FF0000"/>
              </a:solidFill>
              <a:effectLst/>
              <a:uLnTx/>
              <a:uFillTx/>
              <a:latin typeface="+mj-lt"/>
              <a:ea typeface="ＭＳ Ｐゴシック" charset="-128"/>
              <a:cs typeface="ＭＳ Ｐゴシック" charset="-128"/>
            </a:endParaRPr>
          </a:p>
        </p:txBody>
      </p:sp>
      <p:pic>
        <p:nvPicPr>
          <p:cNvPr id="90" name="Picture 89"/>
          <p:cNvPicPr>
            <a:picLocks noChangeAspect="1"/>
          </p:cNvPicPr>
          <p:nvPr/>
        </p:nvPicPr>
        <p:blipFill>
          <a:blip r:embed="rId2"/>
          <a:stretch>
            <a:fillRect/>
          </a:stretch>
        </p:blipFill>
        <p:spPr>
          <a:xfrm>
            <a:off x="8200837" y="323394"/>
            <a:ext cx="803274" cy="495390"/>
          </a:xfrm>
          <a:prstGeom prst="rect">
            <a:avLst/>
          </a:prstGeom>
        </p:spPr>
      </p:pic>
      <p:sp>
        <p:nvSpPr>
          <p:cNvPr id="91"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92"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Baseline </a:t>
            </a:r>
            <a:r>
              <a:rPr lang="en-US" sz="3600" u="sng" dirty="0" err="1" smtClean="0">
                <a:solidFill>
                  <a:srgbClr val="FF0000"/>
                </a:solidFill>
              </a:rPr>
              <a:t>Linac</a:t>
            </a:r>
            <a:r>
              <a:rPr lang="en-US" sz="3600" u="sng" dirty="0" smtClean="0">
                <a:solidFill>
                  <a:srgbClr val="FF0000"/>
                </a:solidFill>
              </a:rPr>
              <a:t>-Ring Option</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18</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873127"/>
            <a:ext cx="9096389" cy="892175"/>
            <a:chOff x="288" y="720"/>
            <a:chExt cx="5730" cy="562"/>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562"/>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Challenge 1: </a:t>
              </a:r>
              <a:r>
                <a:rPr lang="en-US" sz="2600" dirty="0" smtClean="0">
                  <a:solidFill>
                    <a:srgbClr val="800000"/>
                  </a:solidFill>
                  <a:latin typeface="Times New Roman" charset="0"/>
                  <a:ea typeface="ＭＳ Ｐゴシック" charset="-128"/>
                  <a:cs typeface="ＭＳ Ｐゴシック" charset="-128"/>
                  <a:sym typeface="Wingdings" charset="2"/>
                </a:rPr>
                <a:t>Super Conducting </a:t>
              </a:r>
              <a:r>
                <a:rPr lang="en-US" sz="2600" dirty="0" err="1" smtClean="0">
                  <a:solidFill>
                    <a:srgbClr val="800000"/>
                  </a:solidFill>
                  <a:latin typeface="Times New Roman" charset="0"/>
                  <a:ea typeface="ＭＳ Ｐゴシック" charset="-128"/>
                  <a:cs typeface="ＭＳ Ｐゴシック" charset="-128"/>
                  <a:sym typeface="Wingdings" charset="2"/>
                </a:rPr>
                <a:t>Linac</a:t>
              </a:r>
              <a:r>
                <a:rPr lang="en-US" sz="2600" dirty="0" smtClean="0">
                  <a:solidFill>
                    <a:srgbClr val="800000"/>
                  </a:solidFill>
                  <a:latin typeface="Times New Roman" charset="0"/>
                  <a:ea typeface="ＭＳ Ｐゴシック" charset="-128"/>
                  <a:cs typeface="ＭＳ Ｐゴシック" charset="-128"/>
                  <a:sym typeface="Wingdings" charset="2"/>
                </a:rPr>
                <a:t> with Energy Recovery </a:t>
              </a:r>
            </a:p>
            <a:p>
              <a:pPr defTabSz="914400"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					     &amp; high current (&gt; 6mA)</a:t>
              </a:r>
              <a:endParaRPr lang="en-US" sz="2000" dirty="0" smtClean="0">
                <a:solidFill>
                  <a:srgbClr val="800000"/>
                </a:solidFill>
                <a:latin typeface="Times New Roman" charset="0"/>
                <a:ea typeface="ＭＳ Ｐゴシック" charset="-128"/>
                <a:cs typeface="ＭＳ Ｐゴシック" charset="-128"/>
                <a:sym typeface="Wingdings" charset="2"/>
              </a:endParaRP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pic>
        <p:nvPicPr>
          <p:cNvPr id="11" name="Picture 10"/>
          <p:cNvPicPr>
            <a:picLocks noChangeAspect="1"/>
          </p:cNvPicPr>
          <p:nvPr/>
        </p:nvPicPr>
        <p:blipFill>
          <a:blip r:embed="rId4"/>
          <a:stretch>
            <a:fillRect/>
          </a:stretch>
        </p:blipFill>
        <p:spPr>
          <a:xfrm>
            <a:off x="1002711" y="1596824"/>
            <a:ext cx="4401697" cy="2740492"/>
          </a:xfrm>
          <a:prstGeom prst="rect">
            <a:avLst/>
          </a:prstGeom>
          <a:ln>
            <a:solidFill>
              <a:schemeClr val="bg1">
                <a:lumMod val="75000"/>
              </a:schemeClr>
            </a:solidFill>
          </a:ln>
        </p:spPr>
      </p:pic>
      <p:grpSp>
        <p:nvGrpSpPr>
          <p:cNvPr id="12" name="Group 23"/>
          <p:cNvGrpSpPr>
            <a:grpSpLocks/>
          </p:cNvGrpSpPr>
          <p:nvPr/>
        </p:nvGrpSpPr>
        <p:grpSpPr bwMode="auto">
          <a:xfrm>
            <a:off x="93989" y="4550103"/>
            <a:ext cx="9096389" cy="1600200"/>
            <a:chOff x="288" y="720"/>
            <a:chExt cx="5730" cy="1008"/>
          </a:xfrm>
        </p:grpSpPr>
        <p:sp>
          <p:nvSpPr>
            <p:cNvPr id="1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15" name="Text Box 7"/>
            <p:cNvSpPr txBox="1">
              <a:spLocks noChangeArrowheads="1"/>
            </p:cNvSpPr>
            <p:nvPr/>
          </p:nvSpPr>
          <p:spPr bwMode="auto">
            <a:xfrm>
              <a:off x="674" y="720"/>
              <a:ext cx="5344" cy="1008"/>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Challenge 2: </a:t>
              </a:r>
              <a:r>
                <a:rPr lang="en-US" sz="2600" dirty="0" smtClean="0">
                  <a:solidFill>
                    <a:srgbClr val="800000"/>
                  </a:solidFill>
                  <a:latin typeface="Times New Roman" charset="0"/>
                  <a:ea typeface="ＭＳ Ｐゴシック" charset="-128"/>
                  <a:cs typeface="ＭＳ Ｐゴシック" charset="-128"/>
                  <a:sym typeface="Wingdings" charset="2"/>
                </a:rPr>
                <a:t>Relatively large return arcs</a:t>
              </a:r>
            </a:p>
            <a:p>
              <a:pPr defTabSz="914400" fontAlgn="base">
                <a:spcBef>
                  <a:spcPct val="0"/>
                </a:spcBef>
                <a:spcAft>
                  <a:spcPct val="0"/>
                </a:spcAft>
                <a:buFont typeface="Wingdings" charset="2"/>
                <a:buChar char="è"/>
              </a:pPr>
              <a:r>
                <a:rPr lang="en-US" sz="2400" dirty="0" smtClean="0">
                  <a:solidFill>
                    <a:srgbClr val="0000FF"/>
                  </a:solidFill>
                  <a:latin typeface="Times New Roman" charset="0"/>
                  <a:ea typeface="ＭＳ Ｐゴシック" charset="-128"/>
                  <a:cs typeface="ＭＳ Ｐゴシック" charset="-128"/>
                  <a:sym typeface="Wingdings"/>
                </a:rPr>
                <a:t> ca. 9 km underground tunnel installation</a:t>
              </a:r>
            </a:p>
            <a:p>
              <a:pPr defTabSz="914400" fontAlgn="base">
                <a:spcBef>
                  <a:spcPct val="0"/>
                </a:spcBef>
                <a:spcAft>
                  <a:spcPct val="0"/>
                </a:spcAft>
                <a:buFont typeface="Wingdings" charset="2"/>
                <a:buChar char="è"/>
              </a:pPr>
              <a:r>
                <a:rPr lang="en-US" sz="2400" dirty="0" smtClean="0">
                  <a:solidFill>
                    <a:srgbClr val="0000FF"/>
                  </a:solidFill>
                  <a:latin typeface="Times New Roman" charset="0"/>
                  <a:ea typeface="ＭＳ Ｐゴシック" charset="-128"/>
                  <a:cs typeface="ＭＳ Ｐゴシック" charset="-128"/>
                  <a:sym typeface="Wingdings"/>
                </a:rPr>
                <a:t> total of 19 km bending arcs </a:t>
              </a:r>
            </a:p>
            <a:p>
              <a:pPr defTabSz="914400" fontAlgn="base">
                <a:spcBef>
                  <a:spcPct val="0"/>
                </a:spcBef>
                <a:spcAft>
                  <a:spcPct val="0"/>
                </a:spcAft>
                <a:buFont typeface="Wingdings" charset="2"/>
                <a:buChar char="è"/>
              </a:pPr>
              <a:r>
                <a:rPr lang="en-US" sz="2400" dirty="0" smtClean="0">
                  <a:solidFill>
                    <a:srgbClr val="0000FF"/>
                  </a:solidFill>
                  <a:latin typeface="Times New Roman" charset="0"/>
                  <a:ea typeface="ＭＳ Ｐゴシック" charset="-128"/>
                  <a:cs typeface="ＭＳ Ｐゴシック" charset="-128"/>
                  <a:sym typeface="Wingdings"/>
                </a:rPr>
                <a:t> same magnet design as for RR option: &gt; 4500 magnets</a:t>
              </a:r>
              <a:endParaRPr lang="en-US" sz="2400" dirty="0" smtClean="0">
                <a:solidFill>
                  <a:srgbClr val="0000FF"/>
                </a:solidFill>
                <a:latin typeface="Times New Roman" charset="0"/>
                <a:ea typeface="ＭＳ Ｐゴシック" charset="-128"/>
                <a:cs typeface="ＭＳ Ｐゴシック" charset="-128"/>
                <a:sym typeface="Wingdings" charset="2"/>
              </a:endParaRPr>
            </a:p>
          </p:txBody>
        </p:sp>
      </p:grpSp>
      <p:sp>
        <p:nvSpPr>
          <p:cNvPr id="16" name="Text Box 7"/>
          <p:cNvSpPr txBox="1">
            <a:spLocks noChangeArrowheads="1"/>
          </p:cNvSpPr>
          <p:nvPr/>
        </p:nvSpPr>
        <p:spPr bwMode="auto">
          <a:xfrm>
            <a:off x="5791199" y="1739362"/>
            <a:ext cx="3212911" cy="2677585"/>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400" dirty="0" smtClean="0">
                <a:solidFill>
                  <a:srgbClr val="3333CC"/>
                </a:solidFill>
                <a:latin typeface="Times New Roman" charset="0"/>
                <a:ea typeface="ＭＳ Ｐゴシック" charset="-128"/>
                <a:cs typeface="ＭＳ Ｐゴシック" charset="-128"/>
                <a:sym typeface="Wingdings" charset="2"/>
              </a:rPr>
              <a:t>Two 1 km long SC</a:t>
            </a:r>
          </a:p>
          <a:p>
            <a:pPr defTabSz="914400" fontAlgn="base">
              <a:spcBef>
                <a:spcPct val="0"/>
              </a:spcBef>
              <a:spcAft>
                <a:spcPct val="0"/>
              </a:spcAft>
            </a:pPr>
            <a:r>
              <a:rPr lang="en-US" sz="2400" dirty="0" err="1" smtClean="0">
                <a:solidFill>
                  <a:srgbClr val="3333CC"/>
                </a:solidFill>
                <a:latin typeface="Times New Roman" charset="0"/>
                <a:ea typeface="ＭＳ Ｐゴシック" charset="-128"/>
                <a:cs typeface="ＭＳ Ｐゴシック" charset="-128"/>
                <a:sym typeface="Wingdings" charset="2"/>
              </a:rPr>
              <a:t>linacs</a:t>
            </a:r>
            <a:r>
              <a:rPr lang="en-US" sz="2400" dirty="0" smtClean="0">
                <a:solidFill>
                  <a:srgbClr val="3333CC"/>
                </a:solidFill>
                <a:latin typeface="Times New Roman" charset="0"/>
                <a:ea typeface="ＭＳ Ｐゴシック" charset="-128"/>
                <a:cs typeface="ＭＳ Ｐゴシック" charset="-128"/>
                <a:sym typeface="Wingdings" charset="2"/>
              </a:rPr>
              <a:t> in </a:t>
            </a:r>
            <a:r>
              <a:rPr lang="en-US" sz="2400" dirty="0" err="1" smtClean="0">
                <a:solidFill>
                  <a:srgbClr val="3333CC"/>
                </a:solidFill>
                <a:latin typeface="Times New Roman" charset="0"/>
                <a:ea typeface="ＭＳ Ｐゴシック" charset="-128"/>
                <a:cs typeface="ＭＳ Ｐゴシック" charset="-128"/>
                <a:sym typeface="Wingdings" charset="2"/>
              </a:rPr>
              <a:t>CW</a:t>
            </a:r>
            <a:r>
              <a:rPr lang="en-US" sz="2400" dirty="0" smtClean="0">
                <a:solidFill>
                  <a:srgbClr val="3333CC"/>
                </a:solidFill>
                <a:latin typeface="Times New Roman" charset="0"/>
                <a:ea typeface="ＭＳ Ｐゴシック" charset="-128"/>
                <a:cs typeface="ＭＳ Ｐゴシック" charset="-128"/>
                <a:sym typeface="Wingdings" charset="2"/>
              </a:rPr>
              <a:t> operation (</a:t>
            </a:r>
            <a:r>
              <a:rPr lang="en-US" sz="2400" dirty="0" err="1" smtClean="0">
                <a:solidFill>
                  <a:srgbClr val="3333CC"/>
                </a:solidFill>
                <a:latin typeface="Times New Roman" charset="0"/>
                <a:ea typeface="ＭＳ Ｐゴシック" charset="-128"/>
                <a:cs typeface="ＭＳ Ｐゴシック" charset="-128"/>
                <a:sym typeface="Wingdings" charset="2"/>
              </a:rPr>
              <a:t>Q</a:t>
            </a:r>
            <a:r>
              <a:rPr lang="en-US" sz="2400" dirty="0" smtClean="0">
                <a:solidFill>
                  <a:srgbClr val="3333CC"/>
                </a:solidFill>
                <a:latin typeface="Times New Roman" charset="0"/>
                <a:ea typeface="ＭＳ Ｐゴシック" charset="-128"/>
                <a:cs typeface="ＭＳ Ｐゴシック" charset="-128"/>
                <a:sym typeface="Wingdings" charset="2"/>
              </a:rPr>
              <a:t> ≈ 10</a:t>
            </a:r>
            <a:r>
              <a:rPr lang="en-US" sz="2400" baseline="30000" dirty="0" smtClean="0">
                <a:solidFill>
                  <a:srgbClr val="3333CC"/>
                </a:solidFill>
                <a:latin typeface="Times New Roman" charset="0"/>
                <a:ea typeface="ＭＳ Ｐゴシック" charset="-128"/>
                <a:cs typeface="ＭＳ Ｐゴシック" charset="-128"/>
                <a:sym typeface="Wingdings" charset="2"/>
              </a:rPr>
              <a:t>10</a:t>
            </a:r>
            <a:r>
              <a:rPr lang="en-US" sz="2400" dirty="0" smtClean="0">
                <a:solidFill>
                  <a:srgbClr val="3333CC"/>
                </a:solidFill>
                <a:latin typeface="Times New Roman" charset="0"/>
                <a:ea typeface="ＭＳ Ｐゴシック" charset="-128"/>
                <a:cs typeface="ＭＳ Ｐゴシック" charset="-128"/>
                <a:sym typeface="Wingdings" charset="2"/>
              </a:rPr>
              <a:t>)</a:t>
            </a:r>
          </a:p>
          <a:p>
            <a:pPr defTabSz="914400" fontAlgn="base">
              <a:spcBef>
                <a:spcPct val="0"/>
              </a:spcBef>
              <a:spcAft>
                <a:spcPct val="0"/>
              </a:spcAft>
            </a:pPr>
            <a:endParaRPr lang="en-US" sz="2400" dirty="0" smtClean="0">
              <a:solidFill>
                <a:srgbClr val="3333CC"/>
              </a:solidFill>
              <a:latin typeface="Times New Roman" charset="0"/>
              <a:ea typeface="ＭＳ Ｐゴシック" charset="-128"/>
              <a:cs typeface="ＭＳ Ｐゴシック" charset="-128"/>
              <a:sym typeface="Wingdings" charset="2"/>
            </a:endParaRPr>
          </a:p>
          <a:p>
            <a:pPr defTabSz="914400" fontAlgn="base">
              <a:spcBef>
                <a:spcPct val="0"/>
              </a:spcBef>
              <a:spcAft>
                <a:spcPct val="0"/>
              </a:spcAft>
              <a:buFont typeface="Wingdings" charset="2"/>
              <a:buChar char="è"/>
            </a:pPr>
            <a:r>
              <a:rPr lang="en-US" sz="2400" dirty="0" smtClean="0">
                <a:solidFill>
                  <a:srgbClr val="3333CC"/>
                </a:solidFill>
                <a:latin typeface="Times New Roman" charset="0"/>
                <a:ea typeface="ＭＳ Ｐゴシック" charset="-128"/>
                <a:cs typeface="ＭＳ Ｐゴシック" charset="-128"/>
                <a:sym typeface="Wingdings"/>
              </a:rPr>
              <a:t> requires Cryogenic</a:t>
            </a:r>
          </a:p>
          <a:p>
            <a:pPr defTabSz="914400" fontAlgn="base">
              <a:spcBef>
                <a:spcPct val="0"/>
              </a:spcBef>
              <a:spcAft>
                <a:spcPct val="0"/>
              </a:spcAft>
            </a:pPr>
            <a:r>
              <a:rPr lang="en-US" sz="2400" dirty="0" smtClean="0">
                <a:solidFill>
                  <a:srgbClr val="3333CC"/>
                </a:solidFill>
                <a:latin typeface="Times New Roman" charset="0"/>
                <a:ea typeface="ＭＳ Ｐゴシック" charset="-128"/>
                <a:cs typeface="ＭＳ Ｐゴシック" charset="-128"/>
                <a:sym typeface="Wingdings"/>
              </a:rPr>
              <a:t>     system comparable </a:t>
            </a:r>
          </a:p>
          <a:p>
            <a:pPr defTabSz="914400" fontAlgn="base">
              <a:spcBef>
                <a:spcPct val="0"/>
              </a:spcBef>
              <a:spcAft>
                <a:spcPct val="0"/>
              </a:spcAft>
            </a:pPr>
            <a:r>
              <a:rPr lang="en-US" sz="2400" dirty="0" smtClean="0">
                <a:solidFill>
                  <a:srgbClr val="3333CC"/>
                </a:solidFill>
                <a:latin typeface="Times New Roman" charset="0"/>
                <a:ea typeface="ＭＳ Ｐゴシック" charset="-128"/>
                <a:cs typeface="ＭＳ Ｐゴシック" charset="-128"/>
                <a:sym typeface="Wingdings"/>
              </a:rPr>
              <a:t>     to </a:t>
            </a:r>
            <a:r>
              <a:rPr lang="en-US" sz="2400" dirty="0" err="1" smtClean="0">
                <a:solidFill>
                  <a:srgbClr val="3333CC"/>
                </a:solidFill>
                <a:latin typeface="Times New Roman" charset="0"/>
                <a:ea typeface="ＭＳ Ｐゴシック" charset="-128"/>
                <a:cs typeface="ＭＳ Ｐゴシック" charset="-128"/>
                <a:sym typeface="Wingdings"/>
              </a:rPr>
              <a:t>LHC</a:t>
            </a:r>
            <a:r>
              <a:rPr lang="en-US" sz="2400" dirty="0" smtClean="0">
                <a:solidFill>
                  <a:srgbClr val="3333CC"/>
                </a:solidFill>
                <a:latin typeface="Times New Roman" charset="0"/>
                <a:ea typeface="ＭＳ Ｐゴシック" charset="-128"/>
                <a:cs typeface="ＭＳ Ｐゴシック" charset="-128"/>
                <a:sym typeface="Wingdings"/>
              </a:rPr>
              <a:t> system!</a:t>
            </a:r>
            <a:r>
              <a:rPr lang="en-US" sz="2400" dirty="0" smtClean="0">
                <a:solidFill>
                  <a:srgbClr val="3333CC"/>
                </a:solidFill>
                <a:latin typeface="Times New Roman" charset="0"/>
                <a:ea typeface="ＭＳ Ｐゴシック" charset="-128"/>
                <a:cs typeface="ＭＳ Ｐゴシック" charset="-128"/>
                <a:sym typeface="Wingdings" charset="2"/>
              </a:rPr>
              <a:t> </a:t>
            </a:r>
            <a:endParaRPr lang="en-US" sz="2400" dirty="0" smtClean="0">
              <a:solidFill>
                <a:srgbClr val="800000"/>
              </a:solidFill>
              <a:latin typeface="Times New Roman" charset="0"/>
              <a:ea typeface="ＭＳ Ｐゴシック" charset="-128"/>
              <a:cs typeface="ＭＳ Ｐゴシック" charset="-128"/>
              <a:sym typeface="Wingdings" charset="2"/>
            </a:endParaRPr>
          </a:p>
        </p:txBody>
      </p:sp>
      <p:sp>
        <p:nvSpPr>
          <p:cNvPr id="17"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20"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782" y="513247"/>
            <a:ext cx="2528958" cy="1251876"/>
          </a:xfrm>
          <a:prstGeom prst="rect">
            <a:avLst/>
          </a:prstGeom>
          <a:ln>
            <a:noFill/>
          </a:ln>
        </p:spPr>
      </p:pic>
      <p:pic>
        <p:nvPicPr>
          <p:cNvPr id="4" name="Picture 3"/>
          <p:cNvPicPr>
            <a:picLocks noChangeAspect="1"/>
          </p:cNvPicPr>
          <p:nvPr/>
        </p:nvPicPr>
        <p:blipFill>
          <a:blip r:embed="rId3"/>
          <a:stretch>
            <a:fillRect/>
          </a:stretch>
        </p:blipFill>
        <p:spPr>
          <a:xfrm>
            <a:off x="1003577" y="3442529"/>
            <a:ext cx="7251700" cy="1739900"/>
          </a:xfrm>
          <a:prstGeom prst="rect">
            <a:avLst/>
          </a:prstGeom>
        </p:spPr>
      </p:pic>
      <p:pic>
        <p:nvPicPr>
          <p:cNvPr id="5" name="Picture 4"/>
          <p:cNvPicPr>
            <a:picLocks noChangeAspect="1"/>
          </p:cNvPicPr>
          <p:nvPr/>
        </p:nvPicPr>
        <p:blipFill>
          <a:blip r:embed="rId4"/>
          <a:stretch>
            <a:fillRect/>
          </a:stretch>
        </p:blipFill>
        <p:spPr>
          <a:xfrm>
            <a:off x="5183016" y="237160"/>
            <a:ext cx="3072260" cy="2842039"/>
          </a:xfrm>
          <a:prstGeom prst="rect">
            <a:avLst/>
          </a:prstGeom>
        </p:spPr>
      </p:pic>
      <p:pic>
        <p:nvPicPr>
          <p:cNvPr id="6" name="Picture 5"/>
          <p:cNvPicPr>
            <a:picLocks noChangeAspect="1"/>
          </p:cNvPicPr>
          <p:nvPr/>
        </p:nvPicPr>
        <p:blipFill>
          <a:blip r:embed="rId5"/>
          <a:stretch>
            <a:fillRect/>
          </a:stretch>
        </p:blipFill>
        <p:spPr>
          <a:xfrm>
            <a:off x="452782" y="5507178"/>
            <a:ext cx="8140424" cy="937521"/>
          </a:xfrm>
          <a:prstGeom prst="rect">
            <a:avLst/>
          </a:prstGeom>
        </p:spPr>
      </p:pic>
      <p:pic>
        <p:nvPicPr>
          <p:cNvPr id="7" name="Picture 6"/>
          <p:cNvPicPr>
            <a:picLocks noChangeAspect="1"/>
          </p:cNvPicPr>
          <p:nvPr/>
        </p:nvPicPr>
        <p:blipFill>
          <a:blip r:embed="rId6"/>
          <a:stretch>
            <a:fillRect/>
          </a:stretch>
        </p:blipFill>
        <p:spPr>
          <a:xfrm>
            <a:off x="452782" y="2037798"/>
            <a:ext cx="4075045" cy="773504"/>
          </a:xfrm>
          <a:prstGeom prst="rect">
            <a:avLst/>
          </a:prstGeom>
        </p:spPr>
      </p:pic>
      <p:sp>
        <p:nvSpPr>
          <p:cNvPr id="8" name="Rectangle 7"/>
          <p:cNvSpPr/>
          <p:nvPr/>
        </p:nvSpPr>
        <p:spPr>
          <a:xfrm>
            <a:off x="452782" y="237160"/>
            <a:ext cx="4306958" cy="2842039"/>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a:p>
        </p:txBody>
      </p:sp>
      <p:cxnSp>
        <p:nvCxnSpPr>
          <p:cNvPr id="10" name="Straight Connector 9"/>
          <p:cNvCxnSpPr/>
          <p:nvPr/>
        </p:nvCxnSpPr>
        <p:spPr>
          <a:xfrm>
            <a:off x="3953565" y="5709478"/>
            <a:ext cx="4639640"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2781" y="5941391"/>
            <a:ext cx="1446697"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7"/>
          <a:stretch>
            <a:fillRect/>
          </a:stretch>
        </p:blipFill>
        <p:spPr>
          <a:xfrm>
            <a:off x="8084206" y="129024"/>
            <a:ext cx="803274" cy="495390"/>
          </a:xfrm>
          <a:prstGeom prst="rect">
            <a:avLst/>
          </a:prstGeom>
        </p:spPr>
      </p:pic>
      <p:sp>
        <p:nvSpPr>
          <p:cNvPr id="14" name="TextBox 13"/>
          <p:cNvSpPr txBox="1"/>
          <p:nvPr/>
        </p:nvSpPr>
        <p:spPr>
          <a:xfrm>
            <a:off x="452783" y="3079199"/>
            <a:ext cx="684783" cy="246211"/>
          </a:xfrm>
          <a:prstGeom prst="rect">
            <a:avLst/>
          </a:prstGeom>
          <a:noFill/>
        </p:spPr>
        <p:txBody>
          <a:bodyPr wrap="none" lIns="91430" tIns="45715" rIns="91430" bIns="45715" rtlCol="0">
            <a:spAutoFit/>
          </a:bodyPr>
          <a:lstStyle/>
          <a:p>
            <a:r>
              <a:rPr lang="en-US" sz="1000" dirty="0" smtClean="0"/>
              <a:t>CDR draft</a:t>
            </a:r>
            <a:endParaRPr lang="en-US" sz="1000" dirty="0"/>
          </a:p>
        </p:txBody>
      </p:sp>
      <p:sp>
        <p:nvSpPr>
          <p:cNvPr id="15"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6"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0" y="0"/>
            <a:ext cx="9144000" cy="663851"/>
          </a:xfrm>
          <a:prstGeom prst="rect">
            <a:avLst/>
          </a:prstGeom>
          <a:solidFill>
            <a:srgbClr val="D1B039">
              <a:alpha val="28000"/>
            </a:srgbClr>
          </a:solidFill>
        </p:spPr>
        <p:txBody>
          <a:bodyPr vert="horz" lIns="91440" tIns="45720" rIns="91440" bIns="45720" rtlCol="0" anchor="ctr">
            <a:normAutofit/>
          </a:bodyPr>
          <a:lstStyle/>
          <a:p>
            <a:pPr algn="ctr" defTabSz="457200">
              <a:spcBef>
                <a:spcPct val="0"/>
              </a:spcBef>
              <a:defRPr/>
            </a:pPr>
            <a:r>
              <a:rPr lang="en-US" sz="2800" b="1" dirty="0" smtClean="0">
                <a:solidFill>
                  <a:prstClr val="black"/>
                </a:solidFill>
              </a:rPr>
              <a:t>CDR </a:t>
            </a:r>
            <a:r>
              <a:rPr lang="en-US" sz="2800" b="1" dirty="0" err="1" smtClean="0">
                <a:solidFill>
                  <a:prstClr val="black"/>
                </a:solidFill>
              </a:rPr>
              <a:t>Authorlist</a:t>
            </a:r>
            <a:r>
              <a:rPr lang="en-US" sz="2800" b="1" dirty="0" smtClean="0">
                <a:solidFill>
                  <a:prstClr val="black"/>
                </a:solidFill>
              </a:rPr>
              <a:t> </a:t>
            </a:r>
            <a:r>
              <a:rPr lang="en-US" sz="1200" b="1" dirty="0" smtClean="0">
                <a:solidFill>
                  <a:srgbClr val="7F7F7F"/>
                </a:solidFill>
              </a:rPr>
              <a:t>29.6.11</a:t>
            </a:r>
            <a:r>
              <a:rPr lang="en-US" sz="2800" b="1" dirty="0" smtClean="0">
                <a:solidFill>
                  <a:srgbClr val="1F497D"/>
                </a:solidFill>
              </a:rPr>
              <a:t> </a:t>
            </a:r>
            <a:endParaRPr lang="en-US" sz="2800" b="1" dirty="0">
              <a:solidFill>
                <a:srgbClr val="1F497D"/>
              </a:solidFill>
            </a:endParaRPr>
          </a:p>
        </p:txBody>
      </p:sp>
      <p:sp>
        <p:nvSpPr>
          <p:cNvPr id="3" name="Rectangle 2"/>
          <p:cNvSpPr/>
          <p:nvPr/>
        </p:nvSpPr>
        <p:spPr>
          <a:xfrm>
            <a:off x="242956" y="728130"/>
            <a:ext cx="2915478" cy="5940088"/>
          </a:xfrm>
          <a:prstGeom prst="rect">
            <a:avLst/>
          </a:prstGeom>
        </p:spPr>
        <p:txBody>
          <a:bodyPr wrap="square">
            <a:spAutoFit/>
          </a:bodyPr>
          <a:lstStyle/>
          <a:p>
            <a:pPr defTabSz="457200"/>
            <a:r>
              <a:rPr lang="en-US" sz="1000" dirty="0" smtClean="0">
                <a:solidFill>
                  <a:prstClr val="black"/>
                </a:solidFill>
              </a:rPr>
              <a:t>C. </a:t>
            </a:r>
            <a:r>
              <a:rPr lang="en-US" sz="1000" dirty="0" err="1" smtClean="0">
                <a:solidFill>
                  <a:prstClr val="black"/>
                </a:solidFill>
              </a:rPr>
              <a:t>Adolphsen</a:t>
            </a:r>
            <a:r>
              <a:rPr lang="en-US" sz="1000" dirty="0" smtClean="0">
                <a:solidFill>
                  <a:prstClr val="black"/>
                </a:solidFill>
              </a:rPr>
              <a:t> (SLAC)</a:t>
            </a:r>
          </a:p>
          <a:p>
            <a:pPr defTabSz="457200"/>
            <a:r>
              <a:rPr lang="en-US" sz="1000" dirty="0" smtClean="0">
                <a:solidFill>
                  <a:prstClr val="black"/>
                </a:solidFill>
              </a:rPr>
              <a:t>S. </a:t>
            </a:r>
            <a:r>
              <a:rPr lang="en-US" sz="1000" dirty="0" err="1" smtClean="0">
                <a:solidFill>
                  <a:prstClr val="black"/>
                </a:solidFill>
              </a:rPr>
              <a:t>Alekhin</a:t>
            </a:r>
            <a:r>
              <a:rPr lang="en-US" sz="1000" dirty="0" smtClean="0">
                <a:solidFill>
                  <a:prstClr val="black"/>
                </a:solidFill>
              </a:rPr>
              <a:t> (Serpukhov, DESY)</a:t>
            </a:r>
          </a:p>
          <a:p>
            <a:pPr defTabSz="457200"/>
            <a:r>
              <a:rPr lang="en-US" sz="1000" dirty="0" smtClean="0">
                <a:solidFill>
                  <a:prstClr val="black"/>
                </a:solidFill>
              </a:rPr>
              <a:t>H. </a:t>
            </a:r>
            <a:r>
              <a:rPr lang="en-US" sz="1000" dirty="0" err="1" smtClean="0">
                <a:solidFill>
                  <a:prstClr val="black"/>
                </a:solidFill>
              </a:rPr>
              <a:t>Aksakal</a:t>
            </a:r>
            <a:r>
              <a:rPr lang="en-US" sz="1000" dirty="0" smtClean="0">
                <a:solidFill>
                  <a:prstClr val="black"/>
                </a:solidFill>
              </a:rPr>
              <a:t> (CERN)</a:t>
            </a:r>
          </a:p>
          <a:p>
            <a:pPr defTabSz="457200"/>
            <a:r>
              <a:rPr lang="en-US" sz="1000" dirty="0" smtClean="0">
                <a:solidFill>
                  <a:prstClr val="black"/>
                </a:solidFill>
              </a:rPr>
              <a:t>P. </a:t>
            </a:r>
            <a:r>
              <a:rPr lang="en-US" sz="1000" dirty="0" err="1" smtClean="0">
                <a:solidFill>
                  <a:prstClr val="black"/>
                </a:solidFill>
              </a:rPr>
              <a:t>Allport</a:t>
            </a:r>
            <a:r>
              <a:rPr lang="en-US" sz="1000" dirty="0" smtClean="0">
                <a:solidFill>
                  <a:prstClr val="black"/>
                </a:solidFill>
              </a:rPr>
              <a:t> (Liverpool) </a:t>
            </a:r>
          </a:p>
          <a:p>
            <a:pPr defTabSz="457200"/>
            <a:r>
              <a:rPr lang="en-US" sz="1000" dirty="0" smtClean="0">
                <a:solidFill>
                  <a:prstClr val="black"/>
                </a:solidFill>
              </a:rPr>
              <a:t>J.L. Albacete (</a:t>
            </a:r>
            <a:r>
              <a:rPr lang="en-US" sz="1000" dirty="0" err="1" smtClean="0">
                <a:solidFill>
                  <a:prstClr val="black"/>
                </a:solidFill>
              </a:rPr>
              <a:t>IPhT</a:t>
            </a:r>
            <a:r>
              <a:rPr lang="en-US" sz="1000" dirty="0" smtClean="0">
                <a:solidFill>
                  <a:prstClr val="black"/>
                </a:solidFill>
              </a:rPr>
              <a:t> </a:t>
            </a:r>
            <a:r>
              <a:rPr lang="en-US" sz="1000" dirty="0" err="1" smtClean="0">
                <a:solidFill>
                  <a:prstClr val="black"/>
                </a:solidFill>
              </a:rPr>
              <a:t>Saclay</a:t>
            </a:r>
            <a:r>
              <a:rPr lang="en-US" sz="1000" dirty="0" smtClean="0">
                <a:solidFill>
                  <a:prstClr val="black"/>
                </a:solidFill>
              </a:rPr>
              <a:t>)</a:t>
            </a:r>
          </a:p>
          <a:p>
            <a:pPr defTabSz="457200"/>
            <a:r>
              <a:rPr lang="en-US" sz="1000" dirty="0" smtClean="0">
                <a:solidFill>
                  <a:prstClr val="black"/>
                </a:solidFill>
              </a:rPr>
              <a:t>V. Andreev (LPI Moscow)</a:t>
            </a:r>
          </a:p>
          <a:p>
            <a:pPr defTabSz="457200"/>
            <a:r>
              <a:rPr lang="en-US" sz="1000" dirty="0" smtClean="0">
                <a:solidFill>
                  <a:prstClr val="black"/>
                </a:solidFill>
              </a:rPr>
              <a:t>R. Appleby (Cockcroft)</a:t>
            </a:r>
          </a:p>
          <a:p>
            <a:pPr defTabSz="457200"/>
            <a:r>
              <a:rPr lang="en-US" sz="1000" dirty="0" smtClean="0">
                <a:solidFill>
                  <a:prstClr val="black"/>
                </a:solidFill>
              </a:rPr>
              <a:t>N. </a:t>
            </a:r>
            <a:r>
              <a:rPr lang="en-US" sz="1000" dirty="0" err="1" smtClean="0">
                <a:solidFill>
                  <a:prstClr val="black"/>
                </a:solidFill>
              </a:rPr>
              <a:t>Armesto</a:t>
            </a:r>
            <a:r>
              <a:rPr lang="en-US" sz="1000" dirty="0" smtClean="0">
                <a:solidFill>
                  <a:prstClr val="black"/>
                </a:solidFill>
              </a:rPr>
              <a:t> (St. de </a:t>
            </a:r>
            <a:r>
              <a:rPr lang="en-US" sz="1000" dirty="0" err="1" smtClean="0">
                <a:solidFill>
                  <a:prstClr val="black"/>
                </a:solidFill>
              </a:rPr>
              <a:t>Compostela</a:t>
            </a:r>
            <a:r>
              <a:rPr lang="en-US" sz="1000" dirty="0" smtClean="0">
                <a:solidFill>
                  <a:prstClr val="black"/>
                </a:solidFill>
              </a:rPr>
              <a:t>)</a:t>
            </a:r>
          </a:p>
          <a:p>
            <a:pPr defTabSz="457200"/>
            <a:r>
              <a:rPr lang="en-US" sz="1000" dirty="0" smtClean="0">
                <a:solidFill>
                  <a:prstClr val="black"/>
                </a:solidFill>
              </a:rPr>
              <a:t>G. </a:t>
            </a:r>
            <a:r>
              <a:rPr lang="en-US" sz="1000" dirty="0" err="1" smtClean="0">
                <a:solidFill>
                  <a:prstClr val="black"/>
                </a:solidFill>
              </a:rPr>
              <a:t>Azuelos</a:t>
            </a:r>
            <a:r>
              <a:rPr lang="en-US" sz="1000" dirty="0" smtClean="0">
                <a:solidFill>
                  <a:prstClr val="black"/>
                </a:solidFill>
              </a:rPr>
              <a:t> (Montreal)</a:t>
            </a:r>
          </a:p>
          <a:p>
            <a:pPr defTabSz="457200"/>
            <a:r>
              <a:rPr lang="en-US" sz="1000" dirty="0" smtClean="0">
                <a:solidFill>
                  <a:prstClr val="black"/>
                </a:solidFill>
              </a:rPr>
              <a:t>M. </a:t>
            </a:r>
            <a:r>
              <a:rPr lang="en-US" sz="1000" dirty="0" err="1" smtClean="0">
                <a:solidFill>
                  <a:prstClr val="black"/>
                </a:solidFill>
              </a:rPr>
              <a:t>Bai</a:t>
            </a:r>
            <a:r>
              <a:rPr lang="en-US" sz="1000" dirty="0" smtClean="0">
                <a:solidFill>
                  <a:prstClr val="black"/>
                </a:solidFill>
              </a:rPr>
              <a:t> (BNL)</a:t>
            </a:r>
          </a:p>
          <a:p>
            <a:pPr defTabSz="457200"/>
            <a:r>
              <a:rPr lang="en-US" sz="1000" dirty="0" smtClean="0">
                <a:solidFill>
                  <a:prstClr val="black"/>
                </a:solidFill>
              </a:rPr>
              <a:t>D. Barber (DESY)</a:t>
            </a:r>
          </a:p>
          <a:p>
            <a:pPr defTabSz="457200"/>
            <a:r>
              <a:rPr lang="en-US" sz="1000" dirty="0" smtClean="0">
                <a:solidFill>
                  <a:prstClr val="black"/>
                </a:solidFill>
              </a:rPr>
              <a:t>J. Bartels (Hamburg)</a:t>
            </a:r>
          </a:p>
          <a:p>
            <a:pPr defTabSz="457200"/>
            <a:r>
              <a:rPr lang="en-US" sz="1000" dirty="0" smtClean="0">
                <a:solidFill>
                  <a:prstClr val="black"/>
                </a:solidFill>
              </a:rPr>
              <a:t>J. Behr (DESY)</a:t>
            </a:r>
          </a:p>
          <a:p>
            <a:pPr defTabSz="457200"/>
            <a:r>
              <a:rPr lang="en-US" sz="1000" dirty="0" smtClean="0">
                <a:solidFill>
                  <a:prstClr val="black"/>
                </a:solidFill>
              </a:rPr>
              <a:t>O. </a:t>
            </a:r>
            <a:r>
              <a:rPr lang="en-US" sz="1000" dirty="0" err="1" smtClean="0">
                <a:solidFill>
                  <a:prstClr val="black"/>
                </a:solidFill>
              </a:rPr>
              <a:t>Behnke</a:t>
            </a:r>
            <a:r>
              <a:rPr lang="en-US" sz="1000" dirty="0" smtClean="0">
                <a:solidFill>
                  <a:prstClr val="black"/>
                </a:solidFill>
              </a:rPr>
              <a:t> (DESY)</a:t>
            </a:r>
          </a:p>
          <a:p>
            <a:pPr defTabSz="457200"/>
            <a:r>
              <a:rPr lang="en-US" sz="1000" dirty="0" smtClean="0">
                <a:solidFill>
                  <a:prstClr val="black"/>
                </a:solidFill>
              </a:rPr>
              <a:t>S. </a:t>
            </a:r>
            <a:r>
              <a:rPr lang="en-US" sz="1000" dirty="0" err="1" smtClean="0">
                <a:solidFill>
                  <a:prstClr val="black"/>
                </a:solidFill>
              </a:rPr>
              <a:t>Belyaev</a:t>
            </a:r>
            <a:r>
              <a:rPr lang="en-US" sz="1000" dirty="0" smtClean="0">
                <a:solidFill>
                  <a:prstClr val="black"/>
                </a:solidFill>
              </a:rPr>
              <a:t> (CERN)</a:t>
            </a:r>
          </a:p>
          <a:p>
            <a:pPr defTabSz="457200"/>
            <a:r>
              <a:rPr lang="en-US" sz="1000" dirty="0" smtClean="0">
                <a:solidFill>
                  <a:prstClr val="black"/>
                </a:solidFill>
              </a:rPr>
              <a:t>I. Ben </a:t>
            </a:r>
            <a:r>
              <a:rPr lang="en-US" sz="1000" dirty="0" err="1" smtClean="0">
                <a:solidFill>
                  <a:prstClr val="black"/>
                </a:solidFill>
              </a:rPr>
              <a:t>Zvi</a:t>
            </a:r>
            <a:r>
              <a:rPr lang="en-US" sz="1000" dirty="0" smtClean="0">
                <a:solidFill>
                  <a:prstClr val="black"/>
                </a:solidFill>
              </a:rPr>
              <a:t> (BNL)</a:t>
            </a:r>
          </a:p>
          <a:p>
            <a:pPr defTabSz="457200"/>
            <a:r>
              <a:rPr lang="en-US" sz="1000" dirty="0" smtClean="0">
                <a:solidFill>
                  <a:prstClr val="black"/>
                </a:solidFill>
              </a:rPr>
              <a:t>N. Bernard (UCLA)</a:t>
            </a:r>
          </a:p>
          <a:p>
            <a:pPr defTabSz="457200"/>
            <a:r>
              <a:rPr lang="en-US" sz="1000" dirty="0" smtClean="0">
                <a:solidFill>
                  <a:prstClr val="black"/>
                </a:solidFill>
              </a:rPr>
              <a:t>S. </a:t>
            </a:r>
            <a:r>
              <a:rPr lang="en-US" sz="1000" dirty="0" err="1" smtClean="0">
                <a:solidFill>
                  <a:prstClr val="black"/>
                </a:solidFill>
              </a:rPr>
              <a:t>Bertolucci</a:t>
            </a:r>
            <a:r>
              <a:rPr lang="en-US" sz="1000" dirty="0" smtClean="0">
                <a:solidFill>
                  <a:prstClr val="black"/>
                </a:solidFill>
              </a:rPr>
              <a:t> (CERN)</a:t>
            </a:r>
          </a:p>
          <a:p>
            <a:pPr defTabSz="457200"/>
            <a:r>
              <a:rPr lang="en-US" sz="1000" dirty="0" smtClean="0">
                <a:solidFill>
                  <a:prstClr val="black"/>
                </a:solidFill>
              </a:rPr>
              <a:t>S. </a:t>
            </a:r>
            <a:r>
              <a:rPr lang="en-US" sz="1000" dirty="0" err="1" smtClean="0">
                <a:solidFill>
                  <a:prstClr val="black"/>
                </a:solidFill>
              </a:rPr>
              <a:t>Bettoni</a:t>
            </a:r>
            <a:r>
              <a:rPr lang="en-US" sz="1000" dirty="0" smtClean="0">
                <a:solidFill>
                  <a:prstClr val="black"/>
                </a:solidFill>
              </a:rPr>
              <a:t> (CERN)</a:t>
            </a:r>
          </a:p>
          <a:p>
            <a:pPr defTabSz="457200"/>
            <a:r>
              <a:rPr lang="en-US" sz="1000" dirty="0" smtClean="0">
                <a:solidFill>
                  <a:prstClr val="black"/>
                </a:solidFill>
              </a:rPr>
              <a:t>J. </a:t>
            </a:r>
            <a:r>
              <a:rPr lang="en-US" sz="1000" dirty="0" err="1" smtClean="0">
                <a:solidFill>
                  <a:prstClr val="black"/>
                </a:solidFill>
              </a:rPr>
              <a:t>Bluemlein</a:t>
            </a:r>
            <a:r>
              <a:rPr lang="en-US" sz="1000" dirty="0" smtClean="0">
                <a:solidFill>
                  <a:prstClr val="black"/>
                </a:solidFill>
              </a:rPr>
              <a:t> (DESY)</a:t>
            </a:r>
          </a:p>
          <a:p>
            <a:pPr defTabSz="457200"/>
            <a:r>
              <a:rPr lang="en-US" sz="1000" dirty="0" smtClean="0">
                <a:solidFill>
                  <a:prstClr val="black"/>
                </a:solidFill>
              </a:rPr>
              <a:t>H. Boettcher (DESY)</a:t>
            </a:r>
          </a:p>
          <a:p>
            <a:pPr defTabSz="457200"/>
            <a:r>
              <a:rPr lang="en-US" sz="1000" dirty="0" smtClean="0">
                <a:solidFill>
                  <a:prstClr val="black"/>
                </a:solidFill>
              </a:rPr>
              <a:t>S. Brodsky (SLAC)</a:t>
            </a:r>
          </a:p>
          <a:p>
            <a:pPr defTabSz="457200"/>
            <a:r>
              <a:rPr lang="en-US" sz="1000" dirty="0" smtClean="0">
                <a:solidFill>
                  <a:prstClr val="black"/>
                </a:solidFill>
              </a:rPr>
              <a:t>A. </a:t>
            </a:r>
            <a:r>
              <a:rPr lang="en-US" sz="1000" dirty="0" err="1" smtClean="0">
                <a:solidFill>
                  <a:prstClr val="black"/>
                </a:solidFill>
              </a:rPr>
              <a:t>Bogacz</a:t>
            </a:r>
            <a:r>
              <a:rPr lang="en-US" sz="1000" dirty="0" smtClean="0">
                <a:solidFill>
                  <a:prstClr val="black"/>
                </a:solidFill>
              </a:rPr>
              <a:t> (</a:t>
            </a:r>
            <a:r>
              <a:rPr lang="en-US" sz="1000" dirty="0" err="1" smtClean="0">
                <a:solidFill>
                  <a:prstClr val="black"/>
                </a:solidFill>
              </a:rPr>
              <a:t>Jlab</a:t>
            </a:r>
            <a:r>
              <a:rPr lang="en-US" sz="1000" dirty="0" smtClean="0">
                <a:solidFill>
                  <a:prstClr val="black"/>
                </a:solidFill>
              </a:rPr>
              <a:t>)</a:t>
            </a:r>
          </a:p>
          <a:p>
            <a:pPr defTabSz="457200"/>
            <a:r>
              <a:rPr lang="en-US" sz="1000" dirty="0" smtClean="0">
                <a:solidFill>
                  <a:prstClr val="black"/>
                </a:solidFill>
              </a:rPr>
              <a:t>C. </a:t>
            </a:r>
            <a:r>
              <a:rPr lang="en-US" sz="1000" dirty="0" err="1" smtClean="0">
                <a:solidFill>
                  <a:prstClr val="black"/>
                </a:solidFill>
              </a:rPr>
              <a:t>Bracco</a:t>
            </a:r>
            <a:r>
              <a:rPr lang="en-US" sz="1000" dirty="0" smtClean="0">
                <a:solidFill>
                  <a:prstClr val="black"/>
                </a:solidFill>
              </a:rPr>
              <a:t> (CERN)</a:t>
            </a:r>
          </a:p>
          <a:p>
            <a:pPr defTabSz="457200"/>
            <a:r>
              <a:rPr lang="en-US" sz="1000" dirty="0" smtClean="0">
                <a:solidFill>
                  <a:prstClr val="black"/>
                </a:solidFill>
              </a:rPr>
              <a:t>O. </a:t>
            </a:r>
            <a:r>
              <a:rPr lang="en-US" sz="1000" dirty="0" err="1" smtClean="0">
                <a:solidFill>
                  <a:prstClr val="black"/>
                </a:solidFill>
              </a:rPr>
              <a:t>Bruening</a:t>
            </a:r>
            <a:r>
              <a:rPr lang="en-US" sz="1000" dirty="0" smtClean="0">
                <a:solidFill>
                  <a:prstClr val="black"/>
                </a:solidFill>
              </a:rPr>
              <a:t> (CERN)</a:t>
            </a:r>
          </a:p>
          <a:p>
            <a:pPr defTabSz="457200"/>
            <a:r>
              <a:rPr lang="en-US" sz="1000" dirty="0" smtClean="0">
                <a:solidFill>
                  <a:prstClr val="black"/>
                </a:solidFill>
              </a:rPr>
              <a:t>A. </a:t>
            </a:r>
            <a:r>
              <a:rPr lang="en-US" sz="1000" dirty="0" err="1" smtClean="0">
                <a:solidFill>
                  <a:prstClr val="black"/>
                </a:solidFill>
              </a:rPr>
              <a:t>Bunyatian</a:t>
            </a:r>
            <a:r>
              <a:rPr lang="en-US" sz="1000" dirty="0" smtClean="0">
                <a:solidFill>
                  <a:prstClr val="black"/>
                </a:solidFill>
              </a:rPr>
              <a:t> (DESY)</a:t>
            </a:r>
          </a:p>
          <a:p>
            <a:pPr defTabSz="457200"/>
            <a:r>
              <a:rPr lang="en-US" sz="1000" dirty="0" smtClean="0">
                <a:solidFill>
                  <a:prstClr val="black"/>
                </a:solidFill>
              </a:rPr>
              <a:t>H. </a:t>
            </a:r>
            <a:r>
              <a:rPr lang="en-US" sz="1000" dirty="0" err="1" smtClean="0">
                <a:solidFill>
                  <a:prstClr val="black"/>
                </a:solidFill>
              </a:rPr>
              <a:t>Burkhardt</a:t>
            </a:r>
            <a:r>
              <a:rPr lang="en-US" sz="1000" dirty="0" smtClean="0">
                <a:solidFill>
                  <a:prstClr val="black"/>
                </a:solidFill>
              </a:rPr>
              <a:t> (CERN)</a:t>
            </a:r>
          </a:p>
          <a:p>
            <a:pPr defTabSz="457200"/>
            <a:r>
              <a:rPr lang="en-US" sz="1000" dirty="0" smtClean="0">
                <a:solidFill>
                  <a:prstClr val="black"/>
                </a:solidFill>
              </a:rPr>
              <a:t>R. </a:t>
            </a:r>
            <a:r>
              <a:rPr lang="en-US" sz="1000" dirty="0" err="1" smtClean="0">
                <a:solidFill>
                  <a:prstClr val="black"/>
                </a:solidFill>
              </a:rPr>
              <a:t>Calaga</a:t>
            </a:r>
            <a:r>
              <a:rPr lang="en-US" sz="1000" dirty="0" smtClean="0">
                <a:solidFill>
                  <a:prstClr val="black"/>
                </a:solidFill>
              </a:rPr>
              <a:t> (BNL)</a:t>
            </a:r>
          </a:p>
          <a:p>
            <a:pPr defTabSz="457200"/>
            <a:r>
              <a:rPr lang="en-US" sz="1000" dirty="0" smtClean="0">
                <a:solidFill>
                  <a:prstClr val="black"/>
                </a:solidFill>
              </a:rPr>
              <a:t>E. </a:t>
            </a:r>
            <a:r>
              <a:rPr lang="en-US" sz="1000" dirty="0" err="1" smtClean="0">
                <a:solidFill>
                  <a:prstClr val="black"/>
                </a:solidFill>
              </a:rPr>
              <a:t>Ciapala</a:t>
            </a:r>
            <a:r>
              <a:rPr lang="en-US" sz="1000" dirty="0" smtClean="0">
                <a:solidFill>
                  <a:prstClr val="black"/>
                </a:solidFill>
              </a:rPr>
              <a:t> (CERN)</a:t>
            </a:r>
          </a:p>
          <a:p>
            <a:pPr defTabSz="457200"/>
            <a:r>
              <a:rPr lang="en-US" sz="1000" dirty="0" smtClean="0">
                <a:solidFill>
                  <a:prstClr val="black"/>
                </a:solidFill>
              </a:rPr>
              <a:t>R. </a:t>
            </a:r>
            <a:r>
              <a:rPr lang="en-US" sz="1000" dirty="0" err="1" smtClean="0">
                <a:solidFill>
                  <a:prstClr val="black"/>
                </a:solidFill>
              </a:rPr>
              <a:t>Ciftci</a:t>
            </a:r>
            <a:r>
              <a:rPr lang="en-US" sz="1000" dirty="0" smtClean="0">
                <a:solidFill>
                  <a:prstClr val="black"/>
                </a:solidFill>
              </a:rPr>
              <a:t> (Ankara)</a:t>
            </a:r>
          </a:p>
          <a:p>
            <a:pPr defTabSz="457200"/>
            <a:r>
              <a:rPr lang="en-US" sz="1000" dirty="0" err="1" smtClean="0">
                <a:solidFill>
                  <a:prstClr val="black"/>
                </a:solidFill>
              </a:rPr>
              <a:t>A.K.Ciftci</a:t>
            </a:r>
            <a:r>
              <a:rPr lang="en-US" sz="1000" dirty="0" smtClean="0">
                <a:solidFill>
                  <a:prstClr val="black"/>
                </a:solidFill>
              </a:rPr>
              <a:t> (Ankara)</a:t>
            </a:r>
          </a:p>
          <a:p>
            <a:pPr defTabSz="457200"/>
            <a:r>
              <a:rPr lang="en-US" sz="1000" dirty="0" smtClean="0">
                <a:solidFill>
                  <a:prstClr val="black"/>
                </a:solidFill>
              </a:rPr>
              <a:t>B.A. Cole (Columbia)</a:t>
            </a:r>
          </a:p>
          <a:p>
            <a:pPr defTabSz="457200"/>
            <a:r>
              <a:rPr lang="en-US" sz="1000" dirty="0" smtClean="0">
                <a:solidFill>
                  <a:prstClr val="black"/>
                </a:solidFill>
              </a:rPr>
              <a:t>J.C. Collins (Penn State)</a:t>
            </a:r>
          </a:p>
          <a:p>
            <a:pPr defTabSz="457200"/>
            <a:r>
              <a:rPr lang="en-US" sz="1000" dirty="0" smtClean="0">
                <a:solidFill>
                  <a:prstClr val="black"/>
                </a:solidFill>
              </a:rPr>
              <a:t>J. </a:t>
            </a:r>
            <a:r>
              <a:rPr lang="en-US" sz="1000" dirty="0" err="1" smtClean="0">
                <a:solidFill>
                  <a:prstClr val="black"/>
                </a:solidFill>
              </a:rPr>
              <a:t>Dainton</a:t>
            </a:r>
            <a:r>
              <a:rPr lang="en-US" sz="1000" dirty="0" smtClean="0">
                <a:solidFill>
                  <a:prstClr val="black"/>
                </a:solidFill>
              </a:rPr>
              <a:t> (Liverpool)</a:t>
            </a:r>
          </a:p>
          <a:p>
            <a:pPr defTabSz="457200"/>
            <a:r>
              <a:rPr lang="en-US" sz="1000" dirty="0" smtClean="0">
                <a:solidFill>
                  <a:prstClr val="black"/>
                </a:solidFill>
              </a:rPr>
              <a:t>A. De </a:t>
            </a:r>
            <a:r>
              <a:rPr lang="en-US" sz="1000" dirty="0" err="1" smtClean="0">
                <a:solidFill>
                  <a:prstClr val="black"/>
                </a:solidFill>
              </a:rPr>
              <a:t>Roeck</a:t>
            </a:r>
            <a:r>
              <a:rPr lang="en-US" sz="1000" dirty="0" smtClean="0">
                <a:solidFill>
                  <a:prstClr val="black"/>
                </a:solidFill>
              </a:rPr>
              <a:t> (CERN)</a:t>
            </a:r>
          </a:p>
          <a:p>
            <a:pPr defTabSz="457200"/>
            <a:r>
              <a:rPr lang="en-US" sz="1000" dirty="0" smtClean="0">
                <a:solidFill>
                  <a:prstClr val="black"/>
                </a:solidFill>
              </a:rPr>
              <a:t>D. </a:t>
            </a:r>
            <a:r>
              <a:rPr lang="en-US" sz="1000" dirty="0" err="1" smtClean="0">
                <a:solidFill>
                  <a:prstClr val="black"/>
                </a:solidFill>
              </a:rPr>
              <a:t>d'Enterria</a:t>
            </a:r>
            <a:r>
              <a:rPr lang="en-US" sz="1000" dirty="0" smtClean="0">
                <a:solidFill>
                  <a:prstClr val="black"/>
                </a:solidFill>
              </a:rPr>
              <a:t> (CERN)</a:t>
            </a:r>
          </a:p>
          <a:p>
            <a:pPr marL="228600" indent="-228600" defTabSz="457200"/>
            <a:r>
              <a:rPr lang="en-US" sz="1000" dirty="0" smtClean="0">
                <a:solidFill>
                  <a:prstClr val="black"/>
                </a:solidFill>
              </a:rPr>
              <a:t>A. </a:t>
            </a:r>
            <a:r>
              <a:rPr lang="en-US" sz="1000" dirty="0" err="1" smtClean="0">
                <a:solidFill>
                  <a:prstClr val="black"/>
                </a:solidFill>
              </a:rPr>
              <a:t>Dudarev</a:t>
            </a:r>
            <a:r>
              <a:rPr lang="en-US" sz="1000" dirty="0" smtClean="0">
                <a:solidFill>
                  <a:prstClr val="black"/>
                </a:solidFill>
              </a:rPr>
              <a:t> (CERN)</a:t>
            </a:r>
          </a:p>
          <a:p>
            <a:pPr marL="228600" indent="-228600" defTabSz="457200"/>
            <a:r>
              <a:rPr lang="en-US" sz="1000" dirty="0" smtClean="0">
                <a:solidFill>
                  <a:prstClr val="black"/>
                </a:solidFill>
              </a:rPr>
              <a:t>A. </a:t>
            </a:r>
            <a:r>
              <a:rPr lang="en-US" sz="1000" dirty="0" err="1" smtClean="0">
                <a:solidFill>
                  <a:prstClr val="black"/>
                </a:solidFill>
              </a:rPr>
              <a:t>Eide</a:t>
            </a:r>
            <a:r>
              <a:rPr lang="en-US" sz="1000" dirty="0" smtClean="0">
                <a:solidFill>
                  <a:prstClr val="black"/>
                </a:solidFill>
              </a:rPr>
              <a:t> (NTNU)</a:t>
            </a:r>
            <a:endParaRPr lang="en-US" sz="1000" dirty="0">
              <a:solidFill>
                <a:prstClr val="black"/>
              </a:solidFill>
            </a:endParaRPr>
          </a:p>
        </p:txBody>
      </p:sp>
      <p:sp>
        <p:nvSpPr>
          <p:cNvPr id="5" name="Rectangle 4"/>
          <p:cNvSpPr/>
          <p:nvPr/>
        </p:nvSpPr>
        <p:spPr>
          <a:xfrm>
            <a:off x="2495827" y="728130"/>
            <a:ext cx="2197652" cy="5478423"/>
          </a:xfrm>
          <a:prstGeom prst="rect">
            <a:avLst/>
          </a:prstGeom>
        </p:spPr>
        <p:txBody>
          <a:bodyPr wrap="square">
            <a:spAutoFit/>
          </a:bodyPr>
          <a:lstStyle/>
          <a:p>
            <a:pPr defTabSz="457200"/>
            <a:r>
              <a:rPr lang="en-US" sz="1000" dirty="0" smtClean="0">
                <a:solidFill>
                  <a:prstClr val="black"/>
                </a:solidFill>
              </a:rPr>
              <a:t>E. </a:t>
            </a:r>
            <a:r>
              <a:rPr lang="en-US" sz="1000" dirty="0" err="1" smtClean="0">
                <a:solidFill>
                  <a:prstClr val="black"/>
                </a:solidFill>
              </a:rPr>
              <a:t>Eroglu</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K.J. </a:t>
            </a:r>
            <a:r>
              <a:rPr lang="en-US" sz="1000" dirty="0" err="1" smtClean="0">
                <a:solidFill>
                  <a:prstClr val="black"/>
                </a:solidFill>
              </a:rPr>
              <a:t>Eskola</a:t>
            </a:r>
            <a:r>
              <a:rPr lang="en-US" sz="1000" dirty="0" smtClean="0">
                <a:solidFill>
                  <a:prstClr val="black"/>
                </a:solidFill>
              </a:rPr>
              <a:t> (Jyvaskyla)</a:t>
            </a:r>
          </a:p>
          <a:p>
            <a:pPr defTabSz="457200"/>
            <a:r>
              <a:rPr lang="en-US" sz="1000" dirty="0" smtClean="0">
                <a:solidFill>
                  <a:prstClr val="black"/>
                </a:solidFill>
              </a:rPr>
              <a:t>L. </a:t>
            </a:r>
            <a:r>
              <a:rPr lang="en-US" sz="1000" dirty="0" err="1" smtClean="0">
                <a:solidFill>
                  <a:prstClr val="black"/>
                </a:solidFill>
              </a:rPr>
              <a:t>Favart</a:t>
            </a:r>
            <a:r>
              <a:rPr lang="en-US" sz="1000" dirty="0" smtClean="0">
                <a:solidFill>
                  <a:prstClr val="black"/>
                </a:solidFill>
              </a:rPr>
              <a:t> (IIHE Brussels)</a:t>
            </a:r>
          </a:p>
          <a:p>
            <a:pPr defTabSz="457200"/>
            <a:r>
              <a:rPr lang="en-US" sz="1000" dirty="0" smtClean="0">
                <a:solidFill>
                  <a:prstClr val="black"/>
                </a:solidFill>
              </a:rPr>
              <a:t>M. </a:t>
            </a:r>
            <a:r>
              <a:rPr lang="en-US" sz="1000" dirty="0" err="1" smtClean="0">
                <a:solidFill>
                  <a:prstClr val="black"/>
                </a:solidFill>
              </a:rPr>
              <a:t>Fitterer</a:t>
            </a:r>
            <a:r>
              <a:rPr lang="en-US" sz="1000" dirty="0" smtClean="0">
                <a:solidFill>
                  <a:prstClr val="black"/>
                </a:solidFill>
              </a:rPr>
              <a:t> (CERN)</a:t>
            </a:r>
          </a:p>
          <a:p>
            <a:pPr defTabSz="457200"/>
            <a:r>
              <a:rPr lang="en-US" sz="1000" dirty="0" smtClean="0">
                <a:solidFill>
                  <a:prstClr val="black"/>
                </a:solidFill>
              </a:rPr>
              <a:t>S. Forte (Milano)</a:t>
            </a:r>
          </a:p>
          <a:p>
            <a:pPr defTabSz="457200"/>
            <a:r>
              <a:rPr lang="en-US" sz="1000" dirty="0" smtClean="0">
                <a:solidFill>
                  <a:prstClr val="black"/>
                </a:solidFill>
              </a:rPr>
              <a:t>P. </a:t>
            </a:r>
            <a:r>
              <a:rPr lang="en-US" sz="1000" dirty="0" err="1" smtClean="0">
                <a:solidFill>
                  <a:prstClr val="black"/>
                </a:solidFill>
              </a:rPr>
              <a:t>Gambino</a:t>
            </a:r>
            <a:r>
              <a:rPr lang="en-US" sz="1000" dirty="0" smtClean="0">
                <a:solidFill>
                  <a:prstClr val="black"/>
                </a:solidFill>
              </a:rPr>
              <a:t> (Torino)</a:t>
            </a:r>
          </a:p>
          <a:p>
            <a:pPr defTabSz="457200"/>
            <a:r>
              <a:rPr lang="en-US" sz="1000" dirty="0" smtClean="0">
                <a:solidFill>
                  <a:prstClr val="black"/>
                </a:solidFill>
              </a:rPr>
              <a:t>T. </a:t>
            </a:r>
            <a:r>
              <a:rPr lang="en-US" sz="1000" dirty="0" err="1" smtClean="0">
                <a:solidFill>
                  <a:prstClr val="black"/>
                </a:solidFill>
              </a:rPr>
              <a:t>Gehrmann</a:t>
            </a:r>
            <a:r>
              <a:rPr lang="en-US" sz="1000" dirty="0" smtClean="0">
                <a:solidFill>
                  <a:prstClr val="black"/>
                </a:solidFill>
              </a:rPr>
              <a:t> (Zurich)</a:t>
            </a:r>
          </a:p>
          <a:p>
            <a:pPr defTabSz="457200"/>
            <a:r>
              <a:rPr lang="en-US" sz="1000" dirty="0" smtClean="0">
                <a:solidFill>
                  <a:prstClr val="black"/>
                </a:solidFill>
              </a:rPr>
              <a:t>C. </a:t>
            </a:r>
            <a:r>
              <a:rPr lang="en-US" sz="1000" dirty="0" err="1" smtClean="0">
                <a:solidFill>
                  <a:prstClr val="black"/>
                </a:solidFill>
              </a:rPr>
              <a:t>Glasman</a:t>
            </a:r>
            <a:r>
              <a:rPr lang="en-US" sz="1000" dirty="0" smtClean="0">
                <a:solidFill>
                  <a:prstClr val="black"/>
                </a:solidFill>
              </a:rPr>
              <a:t> (Madrid)</a:t>
            </a:r>
          </a:p>
          <a:p>
            <a:pPr defTabSz="457200"/>
            <a:r>
              <a:rPr lang="en-US" sz="1000" dirty="0" smtClean="0">
                <a:solidFill>
                  <a:prstClr val="black"/>
                </a:solidFill>
              </a:rPr>
              <a:t>R. </a:t>
            </a:r>
            <a:r>
              <a:rPr lang="en-US" sz="1000" dirty="0" err="1" smtClean="0">
                <a:solidFill>
                  <a:prstClr val="black"/>
                </a:solidFill>
              </a:rPr>
              <a:t>Godbole</a:t>
            </a:r>
            <a:r>
              <a:rPr lang="en-US" sz="1000" dirty="0" smtClean="0">
                <a:solidFill>
                  <a:prstClr val="black"/>
                </a:solidFill>
              </a:rPr>
              <a:t> (Tata)</a:t>
            </a:r>
          </a:p>
          <a:p>
            <a:pPr defTabSz="457200"/>
            <a:r>
              <a:rPr lang="en-US" sz="1000" dirty="0" smtClean="0">
                <a:solidFill>
                  <a:prstClr val="black"/>
                </a:solidFill>
              </a:rPr>
              <a:t>B. Goddard (CERN)</a:t>
            </a:r>
          </a:p>
          <a:p>
            <a:pPr defTabSz="457200"/>
            <a:r>
              <a:rPr lang="en-US" sz="1000" dirty="0" smtClean="0">
                <a:solidFill>
                  <a:prstClr val="black"/>
                </a:solidFill>
              </a:rPr>
              <a:t>T. </a:t>
            </a:r>
            <a:r>
              <a:rPr lang="en-US" sz="1000" dirty="0" err="1" smtClean="0">
                <a:solidFill>
                  <a:prstClr val="black"/>
                </a:solidFill>
              </a:rPr>
              <a:t>Greenshaw</a:t>
            </a:r>
            <a:r>
              <a:rPr lang="en-US" sz="1000" dirty="0" smtClean="0">
                <a:solidFill>
                  <a:prstClr val="black"/>
                </a:solidFill>
              </a:rPr>
              <a:t> (Liverpool)</a:t>
            </a:r>
          </a:p>
          <a:p>
            <a:pPr defTabSz="457200"/>
            <a:r>
              <a:rPr lang="en-US" sz="1000" dirty="0" smtClean="0">
                <a:solidFill>
                  <a:prstClr val="black"/>
                </a:solidFill>
              </a:rPr>
              <a:t>A. </a:t>
            </a:r>
            <a:r>
              <a:rPr lang="en-US" sz="1000" dirty="0" err="1" smtClean="0">
                <a:solidFill>
                  <a:prstClr val="black"/>
                </a:solidFill>
              </a:rPr>
              <a:t>Guffanti</a:t>
            </a:r>
            <a:r>
              <a:rPr lang="en-US" sz="1000" dirty="0" smtClean="0">
                <a:solidFill>
                  <a:prstClr val="black"/>
                </a:solidFill>
              </a:rPr>
              <a:t> (Freiburg)</a:t>
            </a:r>
          </a:p>
          <a:p>
            <a:pPr defTabSz="457200"/>
            <a:r>
              <a:rPr lang="en-US" sz="1000" dirty="0" smtClean="0">
                <a:solidFill>
                  <a:prstClr val="black"/>
                </a:solidFill>
              </a:rPr>
              <a:t>C. </a:t>
            </a:r>
            <a:r>
              <a:rPr lang="en-US" sz="1000" dirty="0" err="1" smtClean="0">
                <a:solidFill>
                  <a:prstClr val="black"/>
                </a:solidFill>
              </a:rPr>
              <a:t>Gwenlan</a:t>
            </a:r>
            <a:r>
              <a:rPr lang="en-US" sz="1000" dirty="0" smtClean="0">
                <a:solidFill>
                  <a:prstClr val="black"/>
                </a:solidFill>
              </a:rPr>
              <a:t> (Oxford)</a:t>
            </a:r>
          </a:p>
          <a:p>
            <a:pPr defTabSz="457200"/>
            <a:r>
              <a:rPr lang="en-US" sz="1000" dirty="0" smtClean="0">
                <a:solidFill>
                  <a:prstClr val="black"/>
                </a:solidFill>
              </a:rPr>
              <a:t>T. Han (Harvard)</a:t>
            </a:r>
          </a:p>
          <a:p>
            <a:pPr defTabSz="457200"/>
            <a:r>
              <a:rPr lang="en-US" sz="1000" dirty="0" smtClean="0">
                <a:solidFill>
                  <a:prstClr val="black"/>
                </a:solidFill>
              </a:rPr>
              <a:t>Y. </a:t>
            </a:r>
            <a:r>
              <a:rPr lang="en-US" sz="1000" dirty="0" err="1" smtClean="0">
                <a:solidFill>
                  <a:prstClr val="black"/>
                </a:solidFill>
              </a:rPr>
              <a:t>Hao</a:t>
            </a:r>
            <a:r>
              <a:rPr lang="en-US" sz="1000" dirty="0" smtClean="0">
                <a:solidFill>
                  <a:prstClr val="black"/>
                </a:solidFill>
              </a:rPr>
              <a:t> (BNL)</a:t>
            </a:r>
          </a:p>
          <a:p>
            <a:pPr defTabSz="457200"/>
            <a:r>
              <a:rPr lang="en-US" sz="1000" dirty="0" smtClean="0">
                <a:solidFill>
                  <a:prstClr val="black"/>
                </a:solidFill>
              </a:rPr>
              <a:t>F. </a:t>
            </a:r>
            <a:r>
              <a:rPr lang="en-US" sz="1000" dirty="0" err="1" smtClean="0">
                <a:solidFill>
                  <a:prstClr val="black"/>
                </a:solidFill>
              </a:rPr>
              <a:t>Haug</a:t>
            </a:r>
            <a:r>
              <a:rPr lang="en-US" sz="1000" dirty="0" smtClean="0">
                <a:solidFill>
                  <a:prstClr val="black"/>
                </a:solidFill>
              </a:rPr>
              <a:t> (CERN)</a:t>
            </a:r>
          </a:p>
          <a:p>
            <a:pPr defTabSz="457200"/>
            <a:r>
              <a:rPr lang="en-US" sz="1000" dirty="0" smtClean="0">
                <a:solidFill>
                  <a:prstClr val="black"/>
                </a:solidFill>
              </a:rPr>
              <a:t>W. Herr (CERN)</a:t>
            </a:r>
          </a:p>
          <a:p>
            <a:pPr defTabSz="457200"/>
            <a:r>
              <a:rPr lang="en-US" sz="1000" dirty="0" smtClean="0">
                <a:solidFill>
                  <a:prstClr val="black"/>
                </a:solidFill>
              </a:rPr>
              <a:t>B. </a:t>
            </a:r>
            <a:r>
              <a:rPr lang="en-US" sz="1000" dirty="0" err="1" smtClean="0">
                <a:solidFill>
                  <a:prstClr val="black"/>
                </a:solidFill>
              </a:rPr>
              <a:t>Holzer</a:t>
            </a:r>
            <a:r>
              <a:rPr lang="en-US" sz="1000" dirty="0" smtClean="0">
                <a:solidFill>
                  <a:prstClr val="black"/>
                </a:solidFill>
              </a:rPr>
              <a:t> (CERN)</a:t>
            </a:r>
          </a:p>
          <a:p>
            <a:pPr defTabSz="457200"/>
            <a:r>
              <a:rPr lang="en-US" sz="1000" dirty="0" smtClean="0">
                <a:solidFill>
                  <a:prstClr val="black"/>
                </a:solidFill>
              </a:rPr>
              <a:t>M. </a:t>
            </a:r>
            <a:r>
              <a:rPr lang="en-US" sz="1000" dirty="0" err="1" smtClean="0">
                <a:solidFill>
                  <a:prstClr val="black"/>
                </a:solidFill>
              </a:rPr>
              <a:t>Ishitsuka</a:t>
            </a:r>
            <a:r>
              <a:rPr lang="en-US" sz="1000" dirty="0" smtClean="0">
                <a:solidFill>
                  <a:prstClr val="black"/>
                </a:solidFill>
              </a:rPr>
              <a:t> (Tokyo </a:t>
            </a:r>
            <a:r>
              <a:rPr lang="en-US" sz="1000" dirty="0" err="1" smtClean="0">
                <a:solidFill>
                  <a:prstClr val="black"/>
                </a:solidFill>
              </a:rPr>
              <a:t>I.Tech</a:t>
            </a:r>
            <a:r>
              <a:rPr lang="en-US" sz="1000" dirty="0" smtClean="0">
                <a:solidFill>
                  <a:prstClr val="black"/>
                </a:solidFill>
              </a:rPr>
              <a:t>.)</a:t>
            </a:r>
          </a:p>
          <a:p>
            <a:pPr defTabSz="457200"/>
            <a:r>
              <a:rPr lang="en-US" sz="1000" dirty="0" smtClean="0">
                <a:solidFill>
                  <a:prstClr val="black"/>
                </a:solidFill>
              </a:rPr>
              <a:t>M. </a:t>
            </a:r>
            <a:r>
              <a:rPr lang="en-US" sz="1000" dirty="0" err="1" smtClean="0">
                <a:solidFill>
                  <a:prstClr val="black"/>
                </a:solidFill>
              </a:rPr>
              <a:t>Jacquet</a:t>
            </a:r>
            <a:r>
              <a:rPr lang="en-US" sz="1000" dirty="0" smtClean="0">
                <a:solidFill>
                  <a:prstClr val="black"/>
                </a:solidFill>
              </a:rPr>
              <a:t> (</a:t>
            </a:r>
            <a:r>
              <a:rPr lang="en-US" sz="1000" dirty="0" err="1" smtClean="0">
                <a:solidFill>
                  <a:prstClr val="black"/>
                </a:solidFill>
              </a:rPr>
              <a:t>Orsay</a:t>
            </a:r>
            <a:r>
              <a:rPr lang="en-US" sz="1000" dirty="0" smtClean="0">
                <a:solidFill>
                  <a:prstClr val="black"/>
                </a:solidFill>
              </a:rPr>
              <a:t>, LAL)</a:t>
            </a:r>
          </a:p>
          <a:p>
            <a:pPr defTabSz="457200"/>
            <a:r>
              <a:rPr lang="en-US" sz="1000" smtClean="0">
                <a:solidFill>
                  <a:prstClr val="black"/>
                </a:solidFill>
              </a:rPr>
              <a:t>B.  </a:t>
            </a:r>
            <a:r>
              <a:rPr lang="en-US" sz="1000" dirty="0" err="1" smtClean="0">
                <a:solidFill>
                  <a:prstClr val="black"/>
                </a:solidFill>
              </a:rPr>
              <a:t>Jeanneret</a:t>
            </a:r>
            <a:r>
              <a:rPr lang="en-US" sz="1000" dirty="0" smtClean="0">
                <a:solidFill>
                  <a:prstClr val="black"/>
                </a:solidFill>
              </a:rPr>
              <a:t> (CERN)</a:t>
            </a:r>
          </a:p>
          <a:p>
            <a:pPr defTabSz="457200"/>
            <a:r>
              <a:rPr lang="en-US" sz="1000" dirty="0" smtClean="0">
                <a:solidFill>
                  <a:prstClr val="black"/>
                </a:solidFill>
              </a:rPr>
              <a:t>J.M. Jimenez (CERN)</a:t>
            </a:r>
          </a:p>
          <a:p>
            <a:pPr defTabSz="457200"/>
            <a:r>
              <a:rPr lang="en-US" sz="1000" dirty="0" smtClean="0">
                <a:solidFill>
                  <a:prstClr val="black"/>
                </a:solidFill>
              </a:rPr>
              <a:t>H. Jung (DESY)</a:t>
            </a:r>
          </a:p>
          <a:p>
            <a:pPr defTabSz="457200"/>
            <a:r>
              <a:rPr lang="en-US" sz="1000" dirty="0" smtClean="0">
                <a:solidFill>
                  <a:prstClr val="black"/>
                </a:solidFill>
              </a:rPr>
              <a:t>J. Jowett (CERN)</a:t>
            </a:r>
          </a:p>
          <a:p>
            <a:pPr defTabSz="457200"/>
            <a:r>
              <a:rPr lang="en-US" sz="1000" dirty="0" smtClean="0">
                <a:solidFill>
                  <a:prstClr val="black"/>
                </a:solidFill>
              </a:rPr>
              <a:t>D. </a:t>
            </a:r>
            <a:r>
              <a:rPr lang="en-US" sz="1000" dirty="0" err="1" smtClean="0">
                <a:solidFill>
                  <a:prstClr val="black"/>
                </a:solidFill>
              </a:rPr>
              <a:t>Kayran</a:t>
            </a:r>
            <a:r>
              <a:rPr lang="en-US" sz="1000" dirty="0" smtClean="0">
                <a:solidFill>
                  <a:prstClr val="black"/>
                </a:solidFill>
              </a:rPr>
              <a:t> (BNL)</a:t>
            </a:r>
          </a:p>
          <a:p>
            <a:pPr defTabSz="457200"/>
            <a:r>
              <a:rPr lang="en-US" sz="1000" dirty="0" smtClean="0">
                <a:solidFill>
                  <a:prstClr val="black"/>
                </a:solidFill>
              </a:rPr>
              <a:t>F. </a:t>
            </a:r>
            <a:r>
              <a:rPr lang="en-US" sz="1000" dirty="0" err="1" smtClean="0">
                <a:solidFill>
                  <a:prstClr val="black"/>
                </a:solidFill>
              </a:rPr>
              <a:t>Kosac</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A. </a:t>
            </a:r>
            <a:r>
              <a:rPr lang="en-US" sz="1000" dirty="0" err="1" smtClean="0">
                <a:solidFill>
                  <a:prstClr val="black"/>
                </a:solidFill>
              </a:rPr>
              <a:t>Kilic</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K. Kimura (Tokyo </a:t>
            </a:r>
            <a:r>
              <a:rPr lang="en-US" sz="1000" dirty="0" err="1" smtClean="0">
                <a:solidFill>
                  <a:prstClr val="black"/>
                </a:solidFill>
              </a:rPr>
              <a:t>I.Tech</a:t>
            </a:r>
            <a:r>
              <a:rPr lang="en-US" sz="1000" dirty="0" smtClean="0">
                <a:solidFill>
                  <a:prstClr val="black"/>
                </a:solidFill>
              </a:rPr>
              <a:t>.)</a:t>
            </a:r>
          </a:p>
          <a:p>
            <a:pPr defTabSz="457200"/>
            <a:r>
              <a:rPr lang="en-US" sz="1000" dirty="0" smtClean="0">
                <a:solidFill>
                  <a:prstClr val="black"/>
                </a:solidFill>
              </a:rPr>
              <a:t>M. Klein (Liverpool)</a:t>
            </a:r>
          </a:p>
          <a:p>
            <a:pPr defTabSz="457200"/>
            <a:r>
              <a:rPr lang="en-US" sz="1000" dirty="0" smtClean="0">
                <a:solidFill>
                  <a:prstClr val="black"/>
                </a:solidFill>
              </a:rPr>
              <a:t>U. Klein (Liverpool)</a:t>
            </a:r>
          </a:p>
          <a:p>
            <a:pPr defTabSz="457200"/>
            <a:r>
              <a:rPr lang="en-US" sz="1000" dirty="0" smtClean="0">
                <a:solidFill>
                  <a:prstClr val="black"/>
                </a:solidFill>
              </a:rPr>
              <a:t>T. Kluge (Hamburg)</a:t>
            </a:r>
          </a:p>
          <a:p>
            <a:pPr defTabSz="457200"/>
            <a:r>
              <a:rPr lang="en-US" sz="1000" dirty="0" smtClean="0">
                <a:solidFill>
                  <a:prstClr val="black"/>
                </a:solidFill>
              </a:rPr>
              <a:t>G. Kramer (Hamburg)</a:t>
            </a:r>
          </a:p>
          <a:p>
            <a:pPr defTabSz="457200"/>
            <a:r>
              <a:rPr lang="en-US" sz="1000" dirty="0" smtClean="0">
                <a:solidFill>
                  <a:prstClr val="black"/>
                </a:solidFill>
              </a:rPr>
              <a:t>M. </a:t>
            </a:r>
            <a:r>
              <a:rPr lang="en-US" sz="1000" dirty="0" err="1" smtClean="0">
                <a:solidFill>
                  <a:prstClr val="black"/>
                </a:solidFill>
              </a:rPr>
              <a:t>Korostelev</a:t>
            </a:r>
            <a:r>
              <a:rPr lang="en-US" sz="1000" dirty="0" smtClean="0">
                <a:solidFill>
                  <a:prstClr val="black"/>
                </a:solidFill>
              </a:rPr>
              <a:t> (Cockcroft)</a:t>
            </a:r>
          </a:p>
          <a:p>
            <a:pPr marL="228600" indent="-228600" defTabSz="457200">
              <a:buFontTx/>
              <a:buAutoNum type="alphaUcPeriod"/>
            </a:pPr>
            <a:r>
              <a:rPr lang="en-US" sz="1000" dirty="0" err="1" smtClean="0">
                <a:solidFill>
                  <a:prstClr val="black"/>
                </a:solidFill>
              </a:rPr>
              <a:t>Kosmicki</a:t>
            </a:r>
            <a:r>
              <a:rPr lang="en-US" sz="1000" dirty="0" smtClean="0">
                <a:solidFill>
                  <a:prstClr val="black"/>
                </a:solidFill>
              </a:rPr>
              <a:t> (CERN)</a:t>
            </a:r>
          </a:p>
          <a:p>
            <a:pPr marL="228600" indent="-228600" defTabSz="457200"/>
            <a:r>
              <a:rPr lang="en-US" sz="1000" dirty="0" smtClean="0">
                <a:solidFill>
                  <a:prstClr val="black"/>
                </a:solidFill>
              </a:rPr>
              <a:t>P. </a:t>
            </a:r>
            <a:r>
              <a:rPr lang="en-US" sz="1000" dirty="0" err="1" smtClean="0">
                <a:solidFill>
                  <a:prstClr val="black"/>
                </a:solidFill>
              </a:rPr>
              <a:t>Kostka</a:t>
            </a:r>
            <a:r>
              <a:rPr lang="en-US" sz="1000" dirty="0" smtClean="0">
                <a:solidFill>
                  <a:prstClr val="black"/>
                </a:solidFill>
              </a:rPr>
              <a:t> (DESY)</a:t>
            </a:r>
          </a:p>
        </p:txBody>
      </p:sp>
      <p:sp>
        <p:nvSpPr>
          <p:cNvPr id="6" name="Rectangle 5"/>
          <p:cNvSpPr/>
          <p:nvPr/>
        </p:nvSpPr>
        <p:spPr>
          <a:xfrm>
            <a:off x="4693479" y="728130"/>
            <a:ext cx="2948609" cy="6124754"/>
          </a:xfrm>
          <a:prstGeom prst="rect">
            <a:avLst/>
          </a:prstGeom>
        </p:spPr>
        <p:txBody>
          <a:bodyPr wrap="square">
            <a:spAutoFit/>
          </a:bodyPr>
          <a:lstStyle/>
          <a:p>
            <a:pPr defTabSz="457200"/>
            <a:r>
              <a:rPr lang="en-US" sz="1000" dirty="0" smtClean="0">
                <a:solidFill>
                  <a:prstClr val="black"/>
                </a:solidFill>
              </a:rPr>
              <a:t>H. Kowalski (DESY)</a:t>
            </a:r>
          </a:p>
          <a:p>
            <a:pPr defTabSz="457200"/>
            <a:r>
              <a:rPr lang="en-US" sz="1000" dirty="0" smtClean="0">
                <a:solidFill>
                  <a:prstClr val="black"/>
                </a:solidFill>
              </a:rPr>
              <a:t>M. </a:t>
            </a:r>
            <a:r>
              <a:rPr lang="en-US" sz="1000" dirty="0" err="1" smtClean="0">
                <a:solidFill>
                  <a:prstClr val="black"/>
                </a:solidFill>
              </a:rPr>
              <a:t>Kuze</a:t>
            </a:r>
            <a:r>
              <a:rPr lang="en-US" sz="1000" dirty="0" smtClean="0">
                <a:solidFill>
                  <a:prstClr val="black"/>
                </a:solidFill>
              </a:rPr>
              <a:t> (Tokyo </a:t>
            </a:r>
            <a:r>
              <a:rPr lang="en-US" sz="1000" dirty="0" err="1" smtClean="0">
                <a:solidFill>
                  <a:prstClr val="black"/>
                </a:solidFill>
              </a:rPr>
              <a:t>I.Tech</a:t>
            </a:r>
            <a:r>
              <a:rPr lang="en-US" sz="1000" dirty="0" smtClean="0">
                <a:solidFill>
                  <a:prstClr val="black"/>
                </a:solidFill>
              </a:rPr>
              <a:t>.)</a:t>
            </a:r>
          </a:p>
          <a:p>
            <a:pPr defTabSz="457200"/>
            <a:r>
              <a:rPr lang="en-US" sz="1000" dirty="0" smtClean="0">
                <a:solidFill>
                  <a:prstClr val="black"/>
                </a:solidFill>
              </a:rPr>
              <a:t>T. </a:t>
            </a:r>
            <a:r>
              <a:rPr lang="en-US" sz="1000" dirty="0" err="1" smtClean="0">
                <a:solidFill>
                  <a:prstClr val="black"/>
                </a:solidFill>
              </a:rPr>
              <a:t>Lappi</a:t>
            </a:r>
            <a:r>
              <a:rPr lang="en-US" sz="1000" dirty="0" smtClean="0">
                <a:solidFill>
                  <a:prstClr val="black"/>
                </a:solidFill>
              </a:rPr>
              <a:t> (Jyvaskyla)</a:t>
            </a:r>
          </a:p>
          <a:p>
            <a:pPr defTabSz="457200"/>
            <a:r>
              <a:rPr lang="en-US" sz="1000" dirty="0" smtClean="0">
                <a:solidFill>
                  <a:prstClr val="black"/>
                </a:solidFill>
              </a:rPr>
              <a:t>P. </a:t>
            </a:r>
            <a:r>
              <a:rPr lang="en-US" sz="1000" dirty="0" err="1" smtClean="0">
                <a:solidFill>
                  <a:prstClr val="black"/>
                </a:solidFill>
              </a:rPr>
              <a:t>Laycock</a:t>
            </a:r>
            <a:r>
              <a:rPr lang="en-US" sz="1000" dirty="0" smtClean="0">
                <a:solidFill>
                  <a:prstClr val="black"/>
                </a:solidFill>
              </a:rPr>
              <a:t> (Liverpool)</a:t>
            </a:r>
          </a:p>
          <a:p>
            <a:pPr defTabSz="457200"/>
            <a:r>
              <a:rPr lang="en-US" sz="1000" dirty="0" smtClean="0">
                <a:solidFill>
                  <a:prstClr val="black"/>
                </a:solidFill>
              </a:rPr>
              <a:t>E. </a:t>
            </a:r>
            <a:r>
              <a:rPr lang="en-US" sz="1000" dirty="0" err="1" smtClean="0">
                <a:solidFill>
                  <a:prstClr val="black"/>
                </a:solidFill>
              </a:rPr>
              <a:t>Levichev</a:t>
            </a:r>
            <a:r>
              <a:rPr lang="en-US" sz="1000" dirty="0" smtClean="0">
                <a:solidFill>
                  <a:prstClr val="black"/>
                </a:solidFill>
              </a:rPr>
              <a:t> (BINP)</a:t>
            </a:r>
          </a:p>
          <a:p>
            <a:pPr defTabSz="457200"/>
            <a:r>
              <a:rPr lang="en-US" sz="1000" dirty="0" smtClean="0">
                <a:solidFill>
                  <a:prstClr val="black"/>
                </a:solidFill>
              </a:rPr>
              <a:t>S. </a:t>
            </a:r>
            <a:r>
              <a:rPr lang="en-US" sz="1000" dirty="0" err="1" smtClean="0">
                <a:solidFill>
                  <a:prstClr val="black"/>
                </a:solidFill>
              </a:rPr>
              <a:t>Levonian</a:t>
            </a:r>
            <a:r>
              <a:rPr lang="en-US" sz="1000" dirty="0" smtClean="0">
                <a:solidFill>
                  <a:prstClr val="black"/>
                </a:solidFill>
              </a:rPr>
              <a:t> (DESY)</a:t>
            </a:r>
          </a:p>
          <a:p>
            <a:pPr defTabSz="457200"/>
            <a:r>
              <a:rPr lang="en-US" sz="1000" dirty="0" smtClean="0">
                <a:solidFill>
                  <a:prstClr val="black"/>
                </a:solidFill>
              </a:rPr>
              <a:t>V.N. </a:t>
            </a:r>
            <a:r>
              <a:rPr lang="en-US" sz="1000" dirty="0" err="1" smtClean="0">
                <a:solidFill>
                  <a:prstClr val="black"/>
                </a:solidFill>
              </a:rPr>
              <a:t>Litvinenko</a:t>
            </a:r>
            <a:r>
              <a:rPr lang="en-US" sz="1000" dirty="0" smtClean="0">
                <a:solidFill>
                  <a:prstClr val="black"/>
                </a:solidFill>
              </a:rPr>
              <a:t> (BNL)</a:t>
            </a:r>
          </a:p>
          <a:p>
            <a:pPr defTabSz="457200"/>
            <a:r>
              <a:rPr lang="en-US" sz="1000" dirty="0" smtClean="0">
                <a:solidFill>
                  <a:prstClr val="black"/>
                </a:solidFill>
              </a:rPr>
              <a:t>C. </a:t>
            </a:r>
            <a:r>
              <a:rPr lang="en-US" sz="1000" dirty="0" err="1" smtClean="0">
                <a:solidFill>
                  <a:prstClr val="black"/>
                </a:solidFill>
              </a:rPr>
              <a:t>Marquet</a:t>
            </a:r>
            <a:r>
              <a:rPr lang="en-US" sz="1000" dirty="0" smtClean="0">
                <a:solidFill>
                  <a:prstClr val="black"/>
                </a:solidFill>
              </a:rPr>
              <a:t> (CERN)</a:t>
            </a:r>
          </a:p>
          <a:p>
            <a:pPr defTabSz="457200"/>
            <a:r>
              <a:rPr lang="en-US" sz="1000" dirty="0" smtClean="0">
                <a:solidFill>
                  <a:prstClr val="black"/>
                </a:solidFill>
              </a:rPr>
              <a:t>B. </a:t>
            </a:r>
            <a:r>
              <a:rPr lang="en-US" sz="1000" dirty="0" err="1" smtClean="0">
                <a:solidFill>
                  <a:prstClr val="black"/>
                </a:solidFill>
              </a:rPr>
              <a:t>Mellado</a:t>
            </a:r>
            <a:r>
              <a:rPr lang="en-US" sz="1000" dirty="0" smtClean="0">
                <a:solidFill>
                  <a:prstClr val="black"/>
                </a:solidFill>
              </a:rPr>
              <a:t> (Harvard)</a:t>
            </a:r>
          </a:p>
          <a:p>
            <a:pPr defTabSz="457200"/>
            <a:r>
              <a:rPr lang="en-US" sz="1000" dirty="0" smtClean="0">
                <a:solidFill>
                  <a:prstClr val="black"/>
                </a:solidFill>
              </a:rPr>
              <a:t>K-H. Mess (CERN)</a:t>
            </a:r>
          </a:p>
          <a:p>
            <a:pPr defTabSz="457200"/>
            <a:r>
              <a:rPr lang="en-US" sz="1000" dirty="0" smtClean="0">
                <a:solidFill>
                  <a:prstClr val="black"/>
                </a:solidFill>
              </a:rPr>
              <a:t>S. </a:t>
            </a:r>
            <a:r>
              <a:rPr lang="en-US" sz="1000" dirty="0" err="1" smtClean="0">
                <a:solidFill>
                  <a:prstClr val="black"/>
                </a:solidFill>
              </a:rPr>
              <a:t>Moch</a:t>
            </a:r>
            <a:r>
              <a:rPr lang="en-US" sz="1000" dirty="0" smtClean="0">
                <a:solidFill>
                  <a:prstClr val="black"/>
                </a:solidFill>
              </a:rPr>
              <a:t> (DESY)</a:t>
            </a:r>
          </a:p>
          <a:p>
            <a:pPr defTabSz="457200"/>
            <a:r>
              <a:rPr lang="en-US" sz="1000" dirty="0" smtClean="0">
                <a:solidFill>
                  <a:prstClr val="black"/>
                </a:solidFill>
              </a:rPr>
              <a:t>I.I. </a:t>
            </a:r>
            <a:r>
              <a:rPr lang="en-US" sz="1000" dirty="0" err="1" smtClean="0">
                <a:solidFill>
                  <a:prstClr val="black"/>
                </a:solidFill>
              </a:rPr>
              <a:t>Morozov</a:t>
            </a:r>
            <a:r>
              <a:rPr lang="en-US" sz="1000" dirty="0" smtClean="0">
                <a:solidFill>
                  <a:prstClr val="black"/>
                </a:solidFill>
              </a:rPr>
              <a:t> (BINP)</a:t>
            </a:r>
          </a:p>
          <a:p>
            <a:pPr defTabSz="457200"/>
            <a:r>
              <a:rPr lang="en-US" sz="1000" dirty="0" smtClean="0">
                <a:solidFill>
                  <a:prstClr val="black"/>
                </a:solidFill>
              </a:rPr>
              <a:t>Y. </a:t>
            </a:r>
            <a:r>
              <a:rPr lang="en-US" sz="1000" dirty="0" err="1" smtClean="0">
                <a:solidFill>
                  <a:prstClr val="black"/>
                </a:solidFill>
              </a:rPr>
              <a:t>Muttoni</a:t>
            </a:r>
            <a:r>
              <a:rPr lang="en-US" sz="1000" dirty="0" smtClean="0">
                <a:solidFill>
                  <a:prstClr val="black"/>
                </a:solidFill>
              </a:rPr>
              <a:t> (CERN)</a:t>
            </a:r>
          </a:p>
          <a:p>
            <a:pPr defTabSz="457200"/>
            <a:r>
              <a:rPr lang="en-US" sz="1000" dirty="0" smtClean="0">
                <a:solidFill>
                  <a:prstClr val="black"/>
                </a:solidFill>
              </a:rPr>
              <a:t>S. Myers (CERN)</a:t>
            </a:r>
          </a:p>
          <a:p>
            <a:pPr defTabSz="457200"/>
            <a:r>
              <a:rPr lang="en-US" sz="1000" dirty="0" smtClean="0">
                <a:solidFill>
                  <a:prstClr val="black"/>
                </a:solidFill>
              </a:rPr>
              <a:t>P.R. Newman (Birmingham)</a:t>
            </a:r>
          </a:p>
          <a:p>
            <a:pPr defTabSz="457200"/>
            <a:r>
              <a:rPr lang="en-US" sz="1000" dirty="0" smtClean="0">
                <a:solidFill>
                  <a:prstClr val="black"/>
                </a:solidFill>
              </a:rPr>
              <a:t>T. Omori (KEK)</a:t>
            </a:r>
          </a:p>
          <a:p>
            <a:pPr defTabSz="457200"/>
            <a:r>
              <a:rPr lang="en-US" sz="1000" dirty="0" smtClean="0">
                <a:solidFill>
                  <a:prstClr val="black"/>
                </a:solidFill>
              </a:rPr>
              <a:t>J. Osborne (CERN)</a:t>
            </a:r>
          </a:p>
          <a:p>
            <a:pPr defTabSz="457200"/>
            <a:r>
              <a:rPr lang="en-US" sz="1000" dirty="0" smtClean="0">
                <a:solidFill>
                  <a:prstClr val="black"/>
                </a:solidFill>
              </a:rPr>
              <a:t>E. </a:t>
            </a:r>
            <a:r>
              <a:rPr lang="en-US" sz="1000" dirty="0" err="1" smtClean="0">
                <a:solidFill>
                  <a:prstClr val="black"/>
                </a:solidFill>
              </a:rPr>
              <a:t>Paoloni</a:t>
            </a:r>
            <a:r>
              <a:rPr lang="en-US" sz="1000" dirty="0" smtClean="0">
                <a:solidFill>
                  <a:prstClr val="black"/>
                </a:solidFill>
              </a:rPr>
              <a:t> (Pisa)</a:t>
            </a:r>
          </a:p>
          <a:p>
            <a:pPr defTabSz="457200"/>
            <a:r>
              <a:rPr lang="en-US" sz="1000" dirty="0" smtClean="0">
                <a:solidFill>
                  <a:prstClr val="black"/>
                </a:solidFill>
              </a:rPr>
              <a:t>C. </a:t>
            </a:r>
            <a:r>
              <a:rPr lang="en-US" sz="1000" dirty="0" err="1" smtClean="0">
                <a:solidFill>
                  <a:prstClr val="black"/>
                </a:solidFill>
              </a:rPr>
              <a:t>Pascaud</a:t>
            </a:r>
            <a:r>
              <a:rPr lang="en-US" sz="1000" dirty="0" smtClean="0">
                <a:solidFill>
                  <a:prstClr val="black"/>
                </a:solidFill>
              </a:rPr>
              <a:t> (LAL </a:t>
            </a:r>
            <a:r>
              <a:rPr lang="en-US" sz="1000" dirty="0" err="1" smtClean="0">
                <a:solidFill>
                  <a:prstClr val="black"/>
                </a:solidFill>
              </a:rPr>
              <a:t>Orsay</a:t>
            </a:r>
            <a:r>
              <a:rPr lang="en-US" sz="1000" dirty="0" smtClean="0">
                <a:solidFill>
                  <a:prstClr val="black"/>
                </a:solidFill>
              </a:rPr>
              <a:t>)</a:t>
            </a:r>
          </a:p>
          <a:p>
            <a:pPr defTabSz="457200"/>
            <a:r>
              <a:rPr lang="en-US" sz="1000" dirty="0" smtClean="0">
                <a:solidFill>
                  <a:prstClr val="black"/>
                </a:solidFill>
              </a:rPr>
              <a:t>H. </a:t>
            </a:r>
            <a:r>
              <a:rPr lang="en-US" sz="1000" dirty="0" err="1" smtClean="0">
                <a:solidFill>
                  <a:prstClr val="black"/>
                </a:solidFill>
              </a:rPr>
              <a:t>Paukkunen</a:t>
            </a:r>
            <a:r>
              <a:rPr lang="en-US" sz="1000" dirty="0" smtClean="0">
                <a:solidFill>
                  <a:prstClr val="black"/>
                </a:solidFill>
              </a:rPr>
              <a:t> (St. de </a:t>
            </a:r>
            <a:r>
              <a:rPr lang="en-US" sz="1000" dirty="0" err="1" smtClean="0">
                <a:solidFill>
                  <a:prstClr val="black"/>
                </a:solidFill>
              </a:rPr>
              <a:t>Compostela</a:t>
            </a:r>
            <a:r>
              <a:rPr lang="en-US" sz="1000" dirty="0" smtClean="0">
                <a:solidFill>
                  <a:prstClr val="black"/>
                </a:solidFill>
              </a:rPr>
              <a:t>)</a:t>
            </a:r>
          </a:p>
          <a:p>
            <a:pPr defTabSz="457200"/>
            <a:r>
              <a:rPr lang="en-US" sz="1000" dirty="0" smtClean="0">
                <a:solidFill>
                  <a:prstClr val="black"/>
                </a:solidFill>
              </a:rPr>
              <a:t>E. Perez (CERN)</a:t>
            </a:r>
          </a:p>
          <a:p>
            <a:pPr defTabSz="457200"/>
            <a:r>
              <a:rPr lang="en-US" sz="1000" dirty="0" smtClean="0">
                <a:solidFill>
                  <a:prstClr val="black"/>
                </a:solidFill>
              </a:rPr>
              <a:t>T. </a:t>
            </a:r>
            <a:r>
              <a:rPr lang="en-US" sz="1000" dirty="0" err="1" smtClean="0">
                <a:solidFill>
                  <a:prstClr val="black"/>
                </a:solidFill>
              </a:rPr>
              <a:t>Pieloni</a:t>
            </a:r>
            <a:r>
              <a:rPr lang="en-US" sz="1000" dirty="0" smtClean="0">
                <a:solidFill>
                  <a:prstClr val="black"/>
                </a:solidFill>
              </a:rPr>
              <a:t> </a:t>
            </a:r>
            <a:r>
              <a:rPr lang="en-US" sz="1000" dirty="0" smtClean="0">
                <a:solidFill>
                  <a:prstClr val="black"/>
                </a:solidFill>
              </a:rPr>
              <a:t>(CERN)</a:t>
            </a:r>
            <a:endParaRPr lang="en-US" sz="1000" dirty="0" smtClean="0">
              <a:solidFill>
                <a:prstClr val="black"/>
              </a:solidFill>
            </a:endParaRPr>
          </a:p>
          <a:p>
            <a:pPr defTabSz="457200"/>
            <a:r>
              <a:rPr lang="en-US" sz="1000" dirty="0" smtClean="0">
                <a:solidFill>
                  <a:prstClr val="black"/>
                </a:solidFill>
              </a:rPr>
              <a:t>E. </a:t>
            </a:r>
            <a:r>
              <a:rPr lang="en-US" sz="1000" dirty="0" err="1" smtClean="0">
                <a:solidFill>
                  <a:prstClr val="black"/>
                </a:solidFill>
              </a:rPr>
              <a:t>Pilic</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A. </a:t>
            </a:r>
            <a:r>
              <a:rPr lang="en-US" sz="1000" dirty="0" err="1" smtClean="0">
                <a:solidFill>
                  <a:prstClr val="black"/>
                </a:solidFill>
              </a:rPr>
              <a:t>Polini</a:t>
            </a:r>
            <a:r>
              <a:rPr lang="en-US" sz="1000" dirty="0" smtClean="0">
                <a:solidFill>
                  <a:prstClr val="black"/>
                </a:solidFill>
              </a:rPr>
              <a:t> (Bologna)</a:t>
            </a:r>
          </a:p>
          <a:p>
            <a:pPr defTabSz="457200"/>
            <a:r>
              <a:rPr lang="en-US" sz="1000" dirty="0" smtClean="0">
                <a:solidFill>
                  <a:prstClr val="black"/>
                </a:solidFill>
              </a:rPr>
              <a:t>V. </a:t>
            </a:r>
            <a:r>
              <a:rPr lang="en-US" sz="1000" dirty="0" err="1" smtClean="0">
                <a:solidFill>
                  <a:prstClr val="black"/>
                </a:solidFill>
              </a:rPr>
              <a:t>Ptitsyn</a:t>
            </a:r>
            <a:r>
              <a:rPr lang="en-US" sz="1000" dirty="0" smtClean="0">
                <a:solidFill>
                  <a:prstClr val="black"/>
                </a:solidFill>
              </a:rPr>
              <a:t> (BNL)</a:t>
            </a:r>
          </a:p>
          <a:p>
            <a:pPr defTabSz="457200"/>
            <a:r>
              <a:rPr lang="en-US" sz="1000" dirty="0" smtClean="0">
                <a:solidFill>
                  <a:prstClr val="black"/>
                </a:solidFill>
              </a:rPr>
              <a:t>Y. </a:t>
            </a:r>
            <a:r>
              <a:rPr lang="en-US" sz="1000" dirty="0" err="1" smtClean="0">
                <a:solidFill>
                  <a:prstClr val="black"/>
                </a:solidFill>
              </a:rPr>
              <a:t>Pupkov</a:t>
            </a:r>
            <a:r>
              <a:rPr lang="en-US" sz="1000" dirty="0" smtClean="0">
                <a:solidFill>
                  <a:prstClr val="black"/>
                </a:solidFill>
              </a:rPr>
              <a:t> (BINP)</a:t>
            </a:r>
          </a:p>
          <a:p>
            <a:pPr defTabSz="457200"/>
            <a:r>
              <a:rPr lang="en-US" sz="1000" dirty="0" smtClean="0">
                <a:solidFill>
                  <a:prstClr val="black"/>
                </a:solidFill>
              </a:rPr>
              <a:t>V. </a:t>
            </a:r>
            <a:r>
              <a:rPr lang="en-US" sz="1000" dirty="0" err="1" smtClean="0">
                <a:solidFill>
                  <a:prstClr val="black"/>
                </a:solidFill>
              </a:rPr>
              <a:t>Radescu</a:t>
            </a:r>
            <a:r>
              <a:rPr lang="en-US" sz="1000" dirty="0" smtClean="0">
                <a:solidFill>
                  <a:prstClr val="black"/>
                </a:solidFill>
              </a:rPr>
              <a:t> (Heidelberg U)</a:t>
            </a:r>
          </a:p>
          <a:p>
            <a:pPr defTabSz="457200"/>
            <a:r>
              <a:rPr lang="en-US" sz="1000" dirty="0" smtClean="0">
                <a:solidFill>
                  <a:prstClr val="black"/>
                </a:solidFill>
              </a:rPr>
              <a:t>S. </a:t>
            </a:r>
            <a:r>
              <a:rPr lang="en-US" sz="1000" dirty="0" err="1" smtClean="0">
                <a:solidFill>
                  <a:prstClr val="black"/>
                </a:solidFill>
              </a:rPr>
              <a:t>Raychaudhuri</a:t>
            </a:r>
            <a:r>
              <a:rPr lang="en-US" sz="1000" dirty="0" smtClean="0">
                <a:solidFill>
                  <a:prstClr val="black"/>
                </a:solidFill>
              </a:rPr>
              <a:t> (Tata)</a:t>
            </a:r>
          </a:p>
          <a:p>
            <a:pPr defTabSz="457200"/>
            <a:r>
              <a:rPr lang="en-US" sz="1000" dirty="0" smtClean="0">
                <a:solidFill>
                  <a:prstClr val="black"/>
                </a:solidFill>
              </a:rPr>
              <a:t>L. </a:t>
            </a:r>
            <a:r>
              <a:rPr lang="en-US" sz="1000" dirty="0" err="1" smtClean="0">
                <a:solidFill>
                  <a:prstClr val="black"/>
                </a:solidFill>
              </a:rPr>
              <a:t>Rinolfi</a:t>
            </a:r>
            <a:r>
              <a:rPr lang="en-US" sz="1000" dirty="0" smtClean="0">
                <a:solidFill>
                  <a:prstClr val="black"/>
                </a:solidFill>
              </a:rPr>
              <a:t> (CERN)</a:t>
            </a:r>
          </a:p>
          <a:p>
            <a:pPr defTabSz="457200"/>
            <a:r>
              <a:rPr lang="en-US" sz="1000" dirty="0" smtClean="0">
                <a:solidFill>
                  <a:prstClr val="black"/>
                </a:solidFill>
              </a:rPr>
              <a:t>R. </a:t>
            </a:r>
            <a:r>
              <a:rPr lang="en-US" sz="1000" dirty="0" err="1" smtClean="0">
                <a:solidFill>
                  <a:prstClr val="black"/>
                </a:solidFill>
              </a:rPr>
              <a:t>Rohini</a:t>
            </a:r>
            <a:r>
              <a:rPr lang="en-US" sz="1000" dirty="0" smtClean="0">
                <a:solidFill>
                  <a:prstClr val="black"/>
                </a:solidFill>
              </a:rPr>
              <a:t> (Tata India)</a:t>
            </a:r>
          </a:p>
          <a:p>
            <a:pPr defTabSz="457200"/>
            <a:r>
              <a:rPr lang="en-US" sz="1000" dirty="0" smtClean="0">
                <a:solidFill>
                  <a:prstClr val="black"/>
                </a:solidFill>
              </a:rPr>
              <a:t>J. </a:t>
            </a:r>
            <a:r>
              <a:rPr lang="en-US" sz="1000" dirty="0" err="1" smtClean="0">
                <a:solidFill>
                  <a:prstClr val="black"/>
                </a:solidFill>
              </a:rPr>
              <a:t>Rojo</a:t>
            </a:r>
            <a:r>
              <a:rPr lang="en-US" sz="1000" dirty="0" smtClean="0">
                <a:solidFill>
                  <a:prstClr val="black"/>
                </a:solidFill>
              </a:rPr>
              <a:t> (Milano)</a:t>
            </a:r>
          </a:p>
          <a:p>
            <a:pPr defTabSz="457200"/>
            <a:r>
              <a:rPr lang="en-US" sz="1000" dirty="0" smtClean="0">
                <a:solidFill>
                  <a:prstClr val="black"/>
                </a:solidFill>
              </a:rPr>
              <a:t>S. </a:t>
            </a:r>
            <a:r>
              <a:rPr lang="en-US" sz="1000" dirty="0" err="1" smtClean="0">
                <a:solidFill>
                  <a:prstClr val="black"/>
                </a:solidFill>
              </a:rPr>
              <a:t>Russenschuck</a:t>
            </a:r>
            <a:r>
              <a:rPr lang="en-US" sz="1000" dirty="0" smtClean="0">
                <a:solidFill>
                  <a:prstClr val="black"/>
                </a:solidFill>
              </a:rPr>
              <a:t> (CERN)</a:t>
            </a:r>
          </a:p>
          <a:p>
            <a:pPr defTabSz="457200"/>
            <a:r>
              <a:rPr lang="en-US" sz="1000" dirty="0" smtClean="0">
                <a:solidFill>
                  <a:prstClr val="black"/>
                </a:solidFill>
              </a:rPr>
              <a:t>C. A. Salgado (St. de </a:t>
            </a:r>
            <a:r>
              <a:rPr lang="en-US" sz="1000" dirty="0" err="1" smtClean="0">
                <a:solidFill>
                  <a:prstClr val="black"/>
                </a:solidFill>
              </a:rPr>
              <a:t>Compostela</a:t>
            </a:r>
            <a:r>
              <a:rPr lang="en-US" sz="1000" dirty="0" smtClean="0">
                <a:solidFill>
                  <a:prstClr val="black"/>
                </a:solidFill>
              </a:rPr>
              <a:t>)</a:t>
            </a:r>
          </a:p>
          <a:p>
            <a:pPr defTabSz="457200"/>
            <a:r>
              <a:rPr lang="en-US" sz="1000" dirty="0" smtClean="0">
                <a:solidFill>
                  <a:prstClr val="black"/>
                </a:solidFill>
              </a:rPr>
              <a:t>K. </a:t>
            </a:r>
            <a:r>
              <a:rPr lang="en-US" sz="1000" dirty="0" err="1" smtClean="0">
                <a:solidFill>
                  <a:prstClr val="black"/>
                </a:solidFill>
              </a:rPr>
              <a:t>Sampai</a:t>
            </a:r>
            <a:r>
              <a:rPr lang="en-US" sz="1000" dirty="0" smtClean="0">
                <a:solidFill>
                  <a:prstClr val="black"/>
                </a:solidFill>
              </a:rPr>
              <a:t> (Tokyo I. Tech)</a:t>
            </a:r>
          </a:p>
          <a:p>
            <a:pPr defTabSz="457200"/>
            <a:r>
              <a:rPr lang="en-US" sz="1000" dirty="0" smtClean="0">
                <a:solidFill>
                  <a:prstClr val="black"/>
                </a:solidFill>
              </a:rPr>
              <a:t>E. </a:t>
            </a:r>
            <a:r>
              <a:rPr lang="en-US" sz="1000" dirty="0" err="1" smtClean="0">
                <a:solidFill>
                  <a:prstClr val="black"/>
                </a:solidFill>
              </a:rPr>
              <a:t>Sauvan</a:t>
            </a:r>
            <a:r>
              <a:rPr lang="en-US" sz="1000" dirty="0" smtClean="0">
                <a:solidFill>
                  <a:prstClr val="black"/>
                </a:solidFill>
              </a:rPr>
              <a:t> (Lyon)</a:t>
            </a:r>
          </a:p>
          <a:p>
            <a:pPr defTabSz="457200"/>
            <a:r>
              <a:rPr lang="en-US" sz="1000" dirty="0" smtClean="0">
                <a:solidFill>
                  <a:prstClr val="black"/>
                </a:solidFill>
              </a:rPr>
              <a:t>U. </a:t>
            </a:r>
            <a:r>
              <a:rPr lang="en-US" sz="1000" dirty="0" err="1" smtClean="0">
                <a:solidFill>
                  <a:prstClr val="black"/>
                </a:solidFill>
              </a:rPr>
              <a:t>Schneekloth</a:t>
            </a:r>
            <a:r>
              <a:rPr lang="en-US" sz="1000" dirty="0" smtClean="0">
                <a:solidFill>
                  <a:prstClr val="black"/>
                </a:solidFill>
              </a:rPr>
              <a:t> (DESY)</a:t>
            </a:r>
          </a:p>
          <a:p>
            <a:pPr defTabSz="457200"/>
            <a:r>
              <a:rPr lang="en-US" sz="1000" dirty="0" smtClean="0">
                <a:solidFill>
                  <a:prstClr val="black"/>
                </a:solidFill>
              </a:rPr>
              <a:t>T. </a:t>
            </a:r>
            <a:r>
              <a:rPr lang="en-US" sz="1000" dirty="0" err="1" smtClean="0">
                <a:solidFill>
                  <a:prstClr val="black"/>
                </a:solidFill>
              </a:rPr>
              <a:t>Schoerner</a:t>
            </a:r>
            <a:r>
              <a:rPr lang="en-US" sz="1000" dirty="0" smtClean="0">
                <a:solidFill>
                  <a:prstClr val="black"/>
                </a:solidFill>
              </a:rPr>
              <a:t> </a:t>
            </a:r>
            <a:r>
              <a:rPr lang="en-US" sz="1000" dirty="0" err="1" smtClean="0">
                <a:solidFill>
                  <a:prstClr val="black"/>
                </a:solidFill>
              </a:rPr>
              <a:t>Sadenius</a:t>
            </a:r>
            <a:r>
              <a:rPr lang="en-US" sz="1000" dirty="0" smtClean="0">
                <a:solidFill>
                  <a:prstClr val="black"/>
                </a:solidFill>
              </a:rPr>
              <a:t> (DESY)</a:t>
            </a:r>
          </a:p>
          <a:p>
            <a:pPr defTabSz="457200"/>
            <a:r>
              <a:rPr lang="en-US" sz="1000" dirty="0" smtClean="0">
                <a:solidFill>
                  <a:prstClr val="black"/>
                </a:solidFill>
              </a:rPr>
              <a:t>D. Schulte (CERN)</a:t>
            </a:r>
          </a:p>
          <a:p>
            <a:pPr defTabSz="457200"/>
            <a:endParaRPr lang="en-US" sz="1200" dirty="0" smtClean="0">
              <a:solidFill>
                <a:prstClr val="black"/>
              </a:solidFill>
            </a:endParaRPr>
          </a:p>
        </p:txBody>
      </p:sp>
      <p:sp>
        <p:nvSpPr>
          <p:cNvPr id="8" name="Rectangle 7"/>
          <p:cNvSpPr/>
          <p:nvPr/>
        </p:nvSpPr>
        <p:spPr>
          <a:xfrm>
            <a:off x="6857999" y="702175"/>
            <a:ext cx="2286000" cy="6093976"/>
          </a:xfrm>
          <a:prstGeom prst="rect">
            <a:avLst/>
          </a:prstGeom>
        </p:spPr>
        <p:txBody>
          <a:bodyPr>
            <a:spAutoFit/>
          </a:bodyPr>
          <a:lstStyle/>
          <a:p>
            <a:pPr defTabSz="457200"/>
            <a:r>
              <a:rPr lang="en-US" sz="1000" dirty="0" smtClean="0">
                <a:solidFill>
                  <a:prstClr val="black"/>
                </a:solidFill>
              </a:rPr>
              <a:t>N. </a:t>
            </a:r>
            <a:r>
              <a:rPr lang="en-US" sz="1000" dirty="0" err="1" smtClean="0">
                <a:solidFill>
                  <a:prstClr val="black"/>
                </a:solidFill>
              </a:rPr>
              <a:t>Soumitra</a:t>
            </a:r>
            <a:r>
              <a:rPr lang="en-US" sz="1000" dirty="0" smtClean="0">
                <a:solidFill>
                  <a:prstClr val="black"/>
                </a:solidFill>
              </a:rPr>
              <a:t> (Torino)</a:t>
            </a:r>
          </a:p>
          <a:p>
            <a:pPr defTabSz="457200"/>
            <a:r>
              <a:rPr lang="en-US" sz="1000" dirty="0" smtClean="0">
                <a:solidFill>
                  <a:prstClr val="black"/>
                </a:solidFill>
              </a:rPr>
              <a:t>H. </a:t>
            </a:r>
            <a:r>
              <a:rPr lang="en-US" sz="1000" dirty="0" err="1" smtClean="0">
                <a:solidFill>
                  <a:prstClr val="black"/>
                </a:solidFill>
              </a:rPr>
              <a:t>Spiesberger</a:t>
            </a:r>
            <a:r>
              <a:rPr lang="en-US" sz="1000" dirty="0" smtClean="0">
                <a:solidFill>
                  <a:prstClr val="black"/>
                </a:solidFill>
              </a:rPr>
              <a:t> (Mainz)</a:t>
            </a:r>
          </a:p>
          <a:p>
            <a:pPr defTabSz="457200"/>
            <a:r>
              <a:rPr lang="en-US" sz="1000" dirty="0" smtClean="0">
                <a:solidFill>
                  <a:prstClr val="black"/>
                </a:solidFill>
              </a:rPr>
              <a:t>A.M. </a:t>
            </a:r>
            <a:r>
              <a:rPr lang="en-US" sz="1000" dirty="0" err="1" smtClean="0">
                <a:solidFill>
                  <a:prstClr val="black"/>
                </a:solidFill>
              </a:rPr>
              <a:t>Stasto</a:t>
            </a:r>
            <a:r>
              <a:rPr lang="en-US" sz="1000" dirty="0" smtClean="0">
                <a:solidFill>
                  <a:prstClr val="black"/>
                </a:solidFill>
              </a:rPr>
              <a:t> (Penn State)</a:t>
            </a:r>
          </a:p>
          <a:p>
            <a:pPr defTabSz="457200"/>
            <a:r>
              <a:rPr lang="en-US" sz="1000" dirty="0" smtClean="0">
                <a:solidFill>
                  <a:prstClr val="black"/>
                </a:solidFill>
              </a:rPr>
              <a:t>M. </a:t>
            </a:r>
            <a:r>
              <a:rPr lang="en-US" sz="1000" dirty="0" err="1" smtClean="0">
                <a:solidFill>
                  <a:prstClr val="black"/>
                </a:solidFill>
              </a:rPr>
              <a:t>Strikman</a:t>
            </a:r>
            <a:r>
              <a:rPr lang="en-US" sz="1000" dirty="0" smtClean="0">
                <a:solidFill>
                  <a:prstClr val="black"/>
                </a:solidFill>
              </a:rPr>
              <a:t> (Penn State)</a:t>
            </a:r>
          </a:p>
          <a:p>
            <a:pPr defTabSz="457200"/>
            <a:r>
              <a:rPr lang="en-US" sz="1000" dirty="0" smtClean="0">
                <a:solidFill>
                  <a:prstClr val="black"/>
                </a:solidFill>
              </a:rPr>
              <a:t>M. Sullivan (SLAC)</a:t>
            </a:r>
          </a:p>
          <a:p>
            <a:pPr defTabSz="457200"/>
            <a:r>
              <a:rPr lang="en-US" sz="1000" dirty="0" smtClean="0">
                <a:solidFill>
                  <a:prstClr val="black"/>
                </a:solidFill>
              </a:rPr>
              <a:t>B. </a:t>
            </a:r>
            <a:r>
              <a:rPr lang="en-US" sz="1000" dirty="0" err="1" smtClean="0">
                <a:solidFill>
                  <a:prstClr val="black"/>
                </a:solidFill>
              </a:rPr>
              <a:t>Surrow</a:t>
            </a:r>
            <a:r>
              <a:rPr lang="en-US" sz="1000" dirty="0" smtClean="0">
                <a:solidFill>
                  <a:prstClr val="black"/>
                </a:solidFill>
              </a:rPr>
              <a:t> (MIT)</a:t>
            </a:r>
          </a:p>
          <a:p>
            <a:pPr defTabSz="457200"/>
            <a:r>
              <a:rPr lang="en-US" sz="1000" dirty="0" smtClean="0">
                <a:solidFill>
                  <a:prstClr val="black"/>
                </a:solidFill>
              </a:rPr>
              <a:t>S. </a:t>
            </a:r>
            <a:r>
              <a:rPr lang="en-US" sz="1000" dirty="0" err="1" smtClean="0">
                <a:solidFill>
                  <a:prstClr val="black"/>
                </a:solidFill>
              </a:rPr>
              <a:t>Sultansoy</a:t>
            </a:r>
            <a:r>
              <a:rPr lang="en-US" sz="1000" dirty="0" smtClean="0">
                <a:solidFill>
                  <a:prstClr val="black"/>
                </a:solidFill>
              </a:rPr>
              <a:t> (Ankara)</a:t>
            </a:r>
          </a:p>
          <a:p>
            <a:pPr defTabSz="457200"/>
            <a:r>
              <a:rPr lang="en-US" sz="1000" dirty="0" smtClean="0">
                <a:solidFill>
                  <a:prstClr val="black"/>
                </a:solidFill>
              </a:rPr>
              <a:t>Y.P. Sun (SLAC)</a:t>
            </a:r>
          </a:p>
          <a:p>
            <a:pPr defTabSz="457200"/>
            <a:r>
              <a:rPr lang="en-US" sz="1000" dirty="0" smtClean="0">
                <a:solidFill>
                  <a:prstClr val="black"/>
                </a:solidFill>
              </a:rPr>
              <a:t>W. Smith (Madison)</a:t>
            </a:r>
          </a:p>
          <a:p>
            <a:pPr defTabSz="457200"/>
            <a:r>
              <a:rPr lang="en-US" sz="1000" dirty="0" smtClean="0">
                <a:solidFill>
                  <a:prstClr val="black"/>
                </a:solidFill>
              </a:rPr>
              <a:t>I. </a:t>
            </a:r>
            <a:r>
              <a:rPr lang="en-US" sz="1000" dirty="0" err="1" smtClean="0">
                <a:solidFill>
                  <a:prstClr val="black"/>
                </a:solidFill>
              </a:rPr>
              <a:t>Tapan</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P. </a:t>
            </a:r>
            <a:r>
              <a:rPr lang="en-US" sz="1000" dirty="0" err="1" smtClean="0">
                <a:solidFill>
                  <a:prstClr val="black"/>
                </a:solidFill>
              </a:rPr>
              <a:t>Taels</a:t>
            </a:r>
            <a:r>
              <a:rPr lang="en-US" sz="1000" dirty="0" smtClean="0">
                <a:solidFill>
                  <a:prstClr val="black"/>
                </a:solidFill>
              </a:rPr>
              <a:t> (</a:t>
            </a:r>
            <a:r>
              <a:rPr lang="en-US" sz="1000" dirty="0" err="1" smtClean="0">
                <a:solidFill>
                  <a:prstClr val="black"/>
                </a:solidFill>
              </a:rPr>
              <a:t>Antwerpen</a:t>
            </a:r>
            <a:r>
              <a:rPr lang="en-US" sz="1000" dirty="0" smtClean="0">
                <a:solidFill>
                  <a:prstClr val="black"/>
                </a:solidFill>
              </a:rPr>
              <a:t>)</a:t>
            </a:r>
          </a:p>
          <a:p>
            <a:pPr defTabSz="457200"/>
            <a:r>
              <a:rPr lang="en-US" sz="1000" dirty="0" smtClean="0">
                <a:solidFill>
                  <a:prstClr val="black"/>
                </a:solidFill>
              </a:rPr>
              <a:t>H. Ten Kate (CERN)</a:t>
            </a:r>
          </a:p>
          <a:p>
            <a:pPr defTabSz="457200"/>
            <a:r>
              <a:rPr lang="en-US" sz="1000" dirty="0" smtClean="0">
                <a:solidFill>
                  <a:prstClr val="black"/>
                </a:solidFill>
              </a:rPr>
              <a:t>J. </a:t>
            </a:r>
            <a:r>
              <a:rPr lang="en-US" sz="1000" dirty="0" err="1" smtClean="0">
                <a:solidFill>
                  <a:prstClr val="black"/>
                </a:solidFill>
              </a:rPr>
              <a:t>Terron</a:t>
            </a:r>
            <a:r>
              <a:rPr lang="en-US" sz="1000" dirty="0" smtClean="0">
                <a:solidFill>
                  <a:prstClr val="black"/>
                </a:solidFill>
              </a:rPr>
              <a:t> (Madrid)</a:t>
            </a:r>
          </a:p>
          <a:p>
            <a:pPr defTabSz="457200"/>
            <a:r>
              <a:rPr lang="en-US" sz="1000" dirty="0" smtClean="0">
                <a:solidFill>
                  <a:prstClr val="black"/>
                </a:solidFill>
              </a:rPr>
              <a:t>H. </a:t>
            </a:r>
            <a:r>
              <a:rPr lang="en-US" sz="1000" dirty="0" err="1" smtClean="0">
                <a:solidFill>
                  <a:prstClr val="black"/>
                </a:solidFill>
              </a:rPr>
              <a:t>Thiesen</a:t>
            </a:r>
            <a:r>
              <a:rPr lang="en-US" sz="1000" dirty="0" smtClean="0">
                <a:solidFill>
                  <a:prstClr val="black"/>
                </a:solidFill>
              </a:rPr>
              <a:t> (CERN)</a:t>
            </a:r>
          </a:p>
          <a:p>
            <a:pPr defTabSz="457200"/>
            <a:r>
              <a:rPr lang="en-US" sz="1000" dirty="0" smtClean="0">
                <a:solidFill>
                  <a:prstClr val="black"/>
                </a:solidFill>
              </a:rPr>
              <a:t>L. Thompson (Cockcroft)</a:t>
            </a:r>
          </a:p>
          <a:p>
            <a:pPr defTabSz="457200"/>
            <a:r>
              <a:rPr lang="en-US" sz="1000" dirty="0" smtClean="0">
                <a:solidFill>
                  <a:prstClr val="black"/>
                </a:solidFill>
              </a:rPr>
              <a:t>K. </a:t>
            </a:r>
            <a:r>
              <a:rPr lang="en-US" sz="1000" dirty="0" err="1" smtClean="0">
                <a:solidFill>
                  <a:prstClr val="black"/>
                </a:solidFill>
              </a:rPr>
              <a:t>Tokushuku</a:t>
            </a:r>
            <a:r>
              <a:rPr lang="en-US" sz="1000" dirty="0" smtClean="0">
                <a:solidFill>
                  <a:prstClr val="black"/>
                </a:solidFill>
              </a:rPr>
              <a:t>   (KEK)</a:t>
            </a:r>
          </a:p>
          <a:p>
            <a:pPr defTabSz="457200"/>
            <a:r>
              <a:rPr lang="en-US" sz="1000" dirty="0" smtClean="0">
                <a:solidFill>
                  <a:prstClr val="black"/>
                </a:solidFill>
              </a:rPr>
              <a:t>R. Tomas Garcia (CERN)</a:t>
            </a:r>
          </a:p>
          <a:p>
            <a:pPr defTabSz="457200"/>
            <a:r>
              <a:rPr lang="en-US" sz="1000" dirty="0" smtClean="0">
                <a:solidFill>
                  <a:prstClr val="black"/>
                </a:solidFill>
              </a:rPr>
              <a:t>D. </a:t>
            </a:r>
            <a:r>
              <a:rPr lang="en-US" sz="1000" dirty="0" err="1" smtClean="0">
                <a:solidFill>
                  <a:prstClr val="black"/>
                </a:solidFill>
              </a:rPr>
              <a:t>Tommasini</a:t>
            </a:r>
            <a:r>
              <a:rPr lang="en-US" sz="1000" dirty="0" smtClean="0">
                <a:solidFill>
                  <a:prstClr val="black"/>
                </a:solidFill>
              </a:rPr>
              <a:t> (CERN)</a:t>
            </a:r>
          </a:p>
          <a:p>
            <a:pPr defTabSz="457200"/>
            <a:r>
              <a:rPr lang="en-US" sz="1000" dirty="0" smtClean="0">
                <a:solidFill>
                  <a:prstClr val="black"/>
                </a:solidFill>
              </a:rPr>
              <a:t>D. </a:t>
            </a:r>
            <a:r>
              <a:rPr lang="en-US" sz="1000" dirty="0" err="1" smtClean="0">
                <a:solidFill>
                  <a:prstClr val="black"/>
                </a:solidFill>
              </a:rPr>
              <a:t>Trbojevic</a:t>
            </a:r>
            <a:r>
              <a:rPr lang="en-US" sz="1000" dirty="0" smtClean="0">
                <a:solidFill>
                  <a:prstClr val="black"/>
                </a:solidFill>
              </a:rPr>
              <a:t> (BNL)</a:t>
            </a:r>
          </a:p>
          <a:p>
            <a:pPr defTabSz="457200"/>
            <a:r>
              <a:rPr lang="en-US" sz="1000" dirty="0" smtClean="0">
                <a:solidFill>
                  <a:prstClr val="black"/>
                </a:solidFill>
              </a:rPr>
              <a:t>N. </a:t>
            </a:r>
            <a:r>
              <a:rPr lang="en-US" sz="1000" dirty="0" err="1" smtClean="0">
                <a:solidFill>
                  <a:prstClr val="black"/>
                </a:solidFill>
              </a:rPr>
              <a:t>Tsoupas</a:t>
            </a:r>
            <a:r>
              <a:rPr lang="en-US" sz="1000" dirty="0" smtClean="0">
                <a:solidFill>
                  <a:prstClr val="black"/>
                </a:solidFill>
              </a:rPr>
              <a:t> (BNL)</a:t>
            </a:r>
          </a:p>
          <a:p>
            <a:pPr defTabSz="457200"/>
            <a:r>
              <a:rPr lang="en-US" sz="1000" dirty="0" smtClean="0">
                <a:solidFill>
                  <a:prstClr val="black"/>
                </a:solidFill>
              </a:rPr>
              <a:t>J. </a:t>
            </a:r>
            <a:r>
              <a:rPr lang="en-US" sz="1000" dirty="0" err="1" smtClean="0">
                <a:solidFill>
                  <a:prstClr val="black"/>
                </a:solidFill>
              </a:rPr>
              <a:t>Tuckmantel</a:t>
            </a:r>
            <a:r>
              <a:rPr lang="en-US" sz="1000" dirty="0" smtClean="0">
                <a:solidFill>
                  <a:prstClr val="black"/>
                </a:solidFill>
              </a:rPr>
              <a:t> (CERN)</a:t>
            </a:r>
          </a:p>
          <a:p>
            <a:pPr defTabSz="457200"/>
            <a:r>
              <a:rPr lang="en-US" sz="1000" dirty="0" smtClean="0">
                <a:solidFill>
                  <a:prstClr val="black"/>
                </a:solidFill>
              </a:rPr>
              <a:t>K. </a:t>
            </a:r>
            <a:r>
              <a:rPr lang="en-US" sz="1000" dirty="0" err="1" smtClean="0">
                <a:solidFill>
                  <a:prstClr val="black"/>
                </a:solidFill>
              </a:rPr>
              <a:t>Tywoniuk</a:t>
            </a:r>
            <a:r>
              <a:rPr lang="en-US" sz="1000" dirty="0" smtClean="0">
                <a:solidFill>
                  <a:prstClr val="black"/>
                </a:solidFill>
              </a:rPr>
              <a:t> (Lund)</a:t>
            </a:r>
          </a:p>
          <a:p>
            <a:pPr defTabSz="457200"/>
            <a:r>
              <a:rPr lang="en-US" sz="1000" dirty="0" smtClean="0">
                <a:solidFill>
                  <a:prstClr val="black"/>
                </a:solidFill>
              </a:rPr>
              <a:t>G. </a:t>
            </a:r>
            <a:r>
              <a:rPr lang="en-US" sz="1000" dirty="0" err="1" smtClean="0">
                <a:solidFill>
                  <a:prstClr val="black"/>
                </a:solidFill>
              </a:rPr>
              <a:t>Unel</a:t>
            </a:r>
            <a:r>
              <a:rPr lang="en-US" sz="1000" dirty="0" smtClean="0">
                <a:solidFill>
                  <a:prstClr val="black"/>
                </a:solidFill>
              </a:rPr>
              <a:t> (CERN)</a:t>
            </a:r>
          </a:p>
          <a:p>
            <a:pPr defTabSz="457200"/>
            <a:r>
              <a:rPr lang="en-US" sz="1000" dirty="0" smtClean="0">
                <a:solidFill>
                  <a:prstClr val="black"/>
                </a:solidFill>
              </a:rPr>
              <a:t>J. Urakawa (KEK)</a:t>
            </a:r>
          </a:p>
          <a:p>
            <a:pPr defTabSz="457200"/>
            <a:r>
              <a:rPr lang="en-US" sz="1000" dirty="0" smtClean="0">
                <a:solidFill>
                  <a:prstClr val="black"/>
                </a:solidFill>
              </a:rPr>
              <a:t>P. Van </a:t>
            </a:r>
            <a:r>
              <a:rPr lang="en-US" sz="1000" dirty="0" err="1" smtClean="0">
                <a:solidFill>
                  <a:prstClr val="black"/>
                </a:solidFill>
              </a:rPr>
              <a:t>Mechelen</a:t>
            </a:r>
            <a:r>
              <a:rPr lang="en-US" sz="1000" dirty="0" smtClean="0">
                <a:solidFill>
                  <a:prstClr val="black"/>
                </a:solidFill>
              </a:rPr>
              <a:t> (</a:t>
            </a:r>
            <a:r>
              <a:rPr lang="en-US" sz="1000" dirty="0" err="1" smtClean="0">
                <a:solidFill>
                  <a:prstClr val="black"/>
                </a:solidFill>
              </a:rPr>
              <a:t>Antwerpen</a:t>
            </a:r>
            <a:r>
              <a:rPr lang="en-US" sz="1000" dirty="0" smtClean="0">
                <a:solidFill>
                  <a:prstClr val="black"/>
                </a:solidFill>
              </a:rPr>
              <a:t>)</a:t>
            </a:r>
          </a:p>
          <a:p>
            <a:pPr defTabSz="457200"/>
            <a:r>
              <a:rPr lang="en-US" sz="1000" dirty="0" smtClean="0">
                <a:solidFill>
                  <a:prstClr val="black"/>
                </a:solidFill>
              </a:rPr>
              <a:t>R. </a:t>
            </a:r>
            <a:r>
              <a:rPr lang="en-US" sz="1000" dirty="0" err="1" smtClean="0">
                <a:solidFill>
                  <a:prstClr val="black"/>
                </a:solidFill>
              </a:rPr>
              <a:t>Veness</a:t>
            </a:r>
            <a:r>
              <a:rPr lang="en-US" sz="1000" dirty="0" smtClean="0">
                <a:solidFill>
                  <a:prstClr val="black"/>
                </a:solidFill>
              </a:rPr>
              <a:t> (CERN)</a:t>
            </a:r>
          </a:p>
          <a:p>
            <a:pPr defTabSz="457200"/>
            <a:r>
              <a:rPr lang="en-US" sz="1000" dirty="0" smtClean="0">
                <a:solidFill>
                  <a:prstClr val="black"/>
                </a:solidFill>
              </a:rPr>
              <a:t>A. </a:t>
            </a:r>
            <a:r>
              <a:rPr lang="en-US" sz="1000" dirty="0" err="1" smtClean="0">
                <a:solidFill>
                  <a:prstClr val="black"/>
                </a:solidFill>
              </a:rPr>
              <a:t>Vivoli</a:t>
            </a:r>
            <a:r>
              <a:rPr lang="en-US" sz="1000" dirty="0" smtClean="0">
                <a:solidFill>
                  <a:prstClr val="black"/>
                </a:solidFill>
              </a:rPr>
              <a:t> (CERN)</a:t>
            </a:r>
          </a:p>
          <a:p>
            <a:pPr defTabSz="457200"/>
            <a:r>
              <a:rPr lang="en-US" sz="1000" dirty="0" smtClean="0">
                <a:solidFill>
                  <a:prstClr val="black"/>
                </a:solidFill>
              </a:rPr>
              <a:t>P. </a:t>
            </a:r>
            <a:r>
              <a:rPr lang="en-US" sz="1000" dirty="0" err="1" smtClean="0">
                <a:solidFill>
                  <a:prstClr val="black"/>
                </a:solidFill>
              </a:rPr>
              <a:t>Vobly</a:t>
            </a:r>
            <a:r>
              <a:rPr lang="en-US" sz="1000" dirty="0" smtClean="0">
                <a:solidFill>
                  <a:prstClr val="black"/>
                </a:solidFill>
              </a:rPr>
              <a:t> (BINP)</a:t>
            </a:r>
          </a:p>
          <a:p>
            <a:pPr defTabSz="457200"/>
            <a:r>
              <a:rPr lang="en-US" sz="1000" dirty="0" smtClean="0">
                <a:solidFill>
                  <a:prstClr val="black"/>
                </a:solidFill>
              </a:rPr>
              <a:t>R. </a:t>
            </a:r>
            <a:r>
              <a:rPr lang="en-US" sz="1000" dirty="0" err="1" smtClean="0">
                <a:solidFill>
                  <a:prstClr val="black"/>
                </a:solidFill>
              </a:rPr>
              <a:t>Wallny</a:t>
            </a:r>
            <a:r>
              <a:rPr lang="en-US" sz="1000" dirty="0" smtClean="0">
                <a:solidFill>
                  <a:prstClr val="black"/>
                </a:solidFill>
              </a:rPr>
              <a:t> (ETHZ)</a:t>
            </a:r>
          </a:p>
          <a:p>
            <a:pPr defTabSz="457200"/>
            <a:r>
              <a:rPr lang="en-US" sz="1000" dirty="0" smtClean="0">
                <a:solidFill>
                  <a:prstClr val="black"/>
                </a:solidFill>
              </a:rPr>
              <a:t>G. Watt (CERN)</a:t>
            </a:r>
          </a:p>
          <a:p>
            <a:pPr defTabSz="457200"/>
            <a:r>
              <a:rPr lang="en-US" sz="1000" dirty="0" smtClean="0">
                <a:solidFill>
                  <a:prstClr val="black"/>
                </a:solidFill>
              </a:rPr>
              <a:t>G. </a:t>
            </a:r>
            <a:r>
              <a:rPr lang="en-US" sz="1000" dirty="0" err="1" smtClean="0">
                <a:solidFill>
                  <a:prstClr val="black"/>
                </a:solidFill>
              </a:rPr>
              <a:t>Weiglein</a:t>
            </a:r>
            <a:r>
              <a:rPr lang="en-US" sz="1000" dirty="0" smtClean="0">
                <a:solidFill>
                  <a:prstClr val="black"/>
                </a:solidFill>
              </a:rPr>
              <a:t> (Hamburg)</a:t>
            </a:r>
          </a:p>
          <a:p>
            <a:pPr defTabSz="457200"/>
            <a:r>
              <a:rPr lang="en-US" sz="1000" dirty="0" smtClean="0">
                <a:solidFill>
                  <a:prstClr val="black"/>
                </a:solidFill>
              </a:rPr>
              <a:t>C. Weiss (</a:t>
            </a:r>
            <a:r>
              <a:rPr lang="en-US" sz="1000" dirty="0" err="1" smtClean="0">
                <a:solidFill>
                  <a:prstClr val="black"/>
                </a:solidFill>
              </a:rPr>
              <a:t>JLab</a:t>
            </a:r>
            <a:r>
              <a:rPr lang="en-US" sz="1000" dirty="0" smtClean="0">
                <a:solidFill>
                  <a:prstClr val="black"/>
                </a:solidFill>
              </a:rPr>
              <a:t>)</a:t>
            </a:r>
          </a:p>
          <a:p>
            <a:pPr defTabSz="457200"/>
            <a:r>
              <a:rPr lang="en-US" sz="1000" dirty="0" smtClean="0">
                <a:solidFill>
                  <a:prstClr val="black"/>
                </a:solidFill>
              </a:rPr>
              <a:t>U.A. </a:t>
            </a:r>
            <a:r>
              <a:rPr lang="en-US" sz="1000" dirty="0" err="1" smtClean="0">
                <a:solidFill>
                  <a:prstClr val="black"/>
                </a:solidFill>
              </a:rPr>
              <a:t>Wiedemann</a:t>
            </a:r>
            <a:r>
              <a:rPr lang="en-US" sz="1000" dirty="0" smtClean="0">
                <a:solidFill>
                  <a:prstClr val="black"/>
                </a:solidFill>
              </a:rPr>
              <a:t> (CERN)</a:t>
            </a:r>
          </a:p>
          <a:p>
            <a:pPr defTabSz="457200"/>
            <a:r>
              <a:rPr lang="en-US" sz="1000" dirty="0" smtClean="0">
                <a:solidFill>
                  <a:prstClr val="black"/>
                </a:solidFill>
              </a:rPr>
              <a:t>U. </a:t>
            </a:r>
            <a:r>
              <a:rPr lang="en-US" sz="1000" dirty="0" err="1" smtClean="0">
                <a:solidFill>
                  <a:prstClr val="black"/>
                </a:solidFill>
              </a:rPr>
              <a:t>Wienands</a:t>
            </a:r>
            <a:r>
              <a:rPr lang="en-US" sz="1000" dirty="0" smtClean="0">
                <a:solidFill>
                  <a:prstClr val="black"/>
                </a:solidFill>
              </a:rPr>
              <a:t> (SLAC)</a:t>
            </a:r>
          </a:p>
          <a:p>
            <a:pPr defTabSz="457200"/>
            <a:r>
              <a:rPr lang="en-US" sz="1000" dirty="0" smtClean="0">
                <a:solidFill>
                  <a:prstClr val="black"/>
                </a:solidFill>
              </a:rPr>
              <a:t>F. </a:t>
            </a:r>
            <a:r>
              <a:rPr lang="en-US" sz="1000" dirty="0" err="1" smtClean="0">
                <a:solidFill>
                  <a:prstClr val="black"/>
                </a:solidFill>
              </a:rPr>
              <a:t>Willeke</a:t>
            </a:r>
            <a:r>
              <a:rPr lang="en-US" sz="1000" dirty="0" smtClean="0">
                <a:solidFill>
                  <a:prstClr val="black"/>
                </a:solidFill>
              </a:rPr>
              <a:t> (BNL)</a:t>
            </a:r>
          </a:p>
          <a:p>
            <a:pPr defTabSz="457200"/>
            <a:r>
              <a:rPr lang="en-US" sz="1000" dirty="0" smtClean="0">
                <a:solidFill>
                  <a:prstClr val="black"/>
                </a:solidFill>
              </a:rPr>
              <a:t>V. </a:t>
            </a:r>
            <a:r>
              <a:rPr lang="en-US" sz="1000" dirty="0" err="1" smtClean="0">
                <a:solidFill>
                  <a:prstClr val="black"/>
                </a:solidFill>
              </a:rPr>
              <a:t>Yakimenko</a:t>
            </a:r>
            <a:r>
              <a:rPr lang="en-US" sz="1000" dirty="0" smtClean="0">
                <a:solidFill>
                  <a:prstClr val="black"/>
                </a:solidFill>
              </a:rPr>
              <a:t> (BNL)</a:t>
            </a:r>
          </a:p>
          <a:p>
            <a:pPr defTabSz="457200"/>
            <a:r>
              <a:rPr lang="en-US" sz="1000" dirty="0" smtClean="0">
                <a:solidFill>
                  <a:prstClr val="black"/>
                </a:solidFill>
              </a:rPr>
              <a:t>A.F. </a:t>
            </a:r>
            <a:r>
              <a:rPr lang="en-US" sz="1000" dirty="0" err="1" smtClean="0">
                <a:solidFill>
                  <a:prstClr val="black"/>
                </a:solidFill>
              </a:rPr>
              <a:t>Zarnecki</a:t>
            </a:r>
            <a:r>
              <a:rPr lang="en-US" sz="1000" dirty="0" smtClean="0">
                <a:solidFill>
                  <a:prstClr val="black"/>
                </a:solidFill>
              </a:rPr>
              <a:t> (Warsaw)</a:t>
            </a:r>
          </a:p>
          <a:p>
            <a:pPr defTabSz="457200"/>
            <a:r>
              <a:rPr lang="en-US" sz="1000" dirty="0" smtClean="0">
                <a:solidFill>
                  <a:prstClr val="black"/>
                </a:solidFill>
              </a:rPr>
              <a:t>F. Zimmermann (CERN)</a:t>
            </a:r>
          </a:p>
          <a:p>
            <a:pPr defTabSz="457200"/>
            <a:r>
              <a:rPr lang="en-US" sz="1000" dirty="0" smtClean="0">
                <a:solidFill>
                  <a:prstClr val="black"/>
                </a:solidFill>
              </a:rPr>
              <a:t>F. </a:t>
            </a:r>
            <a:r>
              <a:rPr lang="en-US" sz="1000" dirty="0" err="1" smtClean="0">
                <a:solidFill>
                  <a:prstClr val="black"/>
                </a:solidFill>
              </a:rPr>
              <a:t>Zomer</a:t>
            </a:r>
            <a:r>
              <a:rPr lang="en-US" sz="1000" dirty="0" smtClean="0">
                <a:solidFill>
                  <a:prstClr val="black"/>
                </a:solidFill>
              </a:rPr>
              <a:t> (</a:t>
            </a:r>
            <a:r>
              <a:rPr lang="en-US" sz="1000" dirty="0" err="1" smtClean="0">
                <a:solidFill>
                  <a:prstClr val="black"/>
                </a:solidFill>
              </a:rPr>
              <a:t>Orsay</a:t>
            </a:r>
            <a:r>
              <a:rPr lang="en-US" sz="1000" dirty="0" smtClean="0">
                <a:solidFill>
                  <a:prstClr val="black"/>
                </a:solidFill>
              </a:rPr>
              <a:t> LAL)</a:t>
            </a:r>
            <a:endParaRPr lang="en-US" sz="1000" dirty="0">
              <a:solidFill>
                <a:prstClr val="black"/>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osborne_fig12 copy.png"/>
          <p:cNvPicPr>
            <a:picLocks noChangeAspect="1"/>
          </p:cNvPicPr>
          <p:nvPr/>
        </p:nvPicPr>
        <p:blipFill>
          <a:blip r:embed="rId2"/>
          <a:stretch>
            <a:fillRect/>
          </a:stretch>
        </p:blipFill>
        <p:spPr>
          <a:xfrm>
            <a:off x="836364" y="1382056"/>
            <a:ext cx="8290729" cy="5236250"/>
          </a:xfrm>
          <a:prstGeom prst="rect">
            <a:avLst/>
          </a:prstGeom>
        </p:spPr>
      </p:pic>
      <p:sp>
        <p:nvSpPr>
          <p:cNvPr id="2" name="Title 1"/>
          <p:cNvSpPr>
            <a:spLocks noGrp="1"/>
          </p:cNvSpPr>
          <p:nvPr>
            <p:ph type="title"/>
          </p:nvPr>
        </p:nvSpPr>
        <p:spPr>
          <a:xfrm>
            <a:off x="427647" y="310993"/>
            <a:ext cx="9144000" cy="575710"/>
          </a:xfrm>
          <a:noFill/>
        </p:spPr>
        <p:txBody>
          <a:bodyPr>
            <a:normAutofit fontScale="90000"/>
          </a:bodyPr>
          <a:lstStyle/>
          <a:p>
            <a:r>
              <a:rPr lang="en-US" sz="2800" b="1" dirty="0" smtClean="0"/>
              <a:t> </a:t>
            </a:r>
            <a:r>
              <a:rPr lang="en-US" sz="3600" b="1" dirty="0" err="1" smtClean="0">
                <a:solidFill>
                  <a:srgbClr val="FF0000"/>
                </a:solidFill>
              </a:rPr>
              <a:t>LINAC</a:t>
            </a:r>
            <a:r>
              <a:rPr lang="en-US" sz="3600" b="1" dirty="0" smtClean="0">
                <a:solidFill>
                  <a:srgbClr val="FF0000"/>
                </a:solidFill>
              </a:rPr>
              <a:t> – Ring: connection to the </a:t>
            </a:r>
            <a:r>
              <a:rPr lang="en-US" sz="3600" b="1" dirty="0" err="1" smtClean="0">
                <a:solidFill>
                  <a:srgbClr val="FF0000"/>
                </a:solidFill>
              </a:rPr>
              <a:t>LHC</a:t>
            </a:r>
            <a:endParaRPr lang="en-US" sz="3600" b="1" dirty="0">
              <a:solidFill>
                <a:srgbClr val="FF0000"/>
              </a:solidFill>
            </a:endParaRPr>
          </a:p>
        </p:txBody>
      </p:sp>
      <p:sp>
        <p:nvSpPr>
          <p:cNvPr id="5" name="Rectangle 4"/>
          <p:cNvSpPr/>
          <p:nvPr/>
        </p:nvSpPr>
        <p:spPr>
          <a:xfrm>
            <a:off x="5197948" y="3597872"/>
            <a:ext cx="3669965" cy="2554535"/>
          </a:xfrm>
          <a:prstGeom prst="rect">
            <a:avLst/>
          </a:prstGeom>
          <a:solidFill>
            <a:schemeClr val="bg1"/>
          </a:solidFill>
          <a:ln>
            <a:solidFill>
              <a:schemeClr val="bg1">
                <a:lumMod val="65000"/>
              </a:schemeClr>
            </a:solidFill>
          </a:ln>
        </p:spPr>
        <p:txBody>
          <a:bodyPr wrap="square" lIns="91430" tIns="45715" rIns="91430" bIns="45715">
            <a:spAutoFit/>
          </a:bodyPr>
          <a:lstStyle/>
          <a:p>
            <a:r>
              <a:rPr lang="en-US" sz="1600" dirty="0" smtClean="0">
                <a:solidFill>
                  <a:srgbClr val="008000"/>
                </a:solidFill>
              </a:rPr>
              <a:t>-944 cavities</a:t>
            </a:r>
          </a:p>
          <a:p>
            <a:r>
              <a:rPr lang="en-US" sz="1600" dirty="0" smtClean="0">
                <a:solidFill>
                  <a:srgbClr val="008000"/>
                </a:solidFill>
              </a:rPr>
              <a:t>-59 </a:t>
            </a:r>
            <a:r>
              <a:rPr lang="en-US" sz="1600" dirty="0" err="1" smtClean="0">
                <a:solidFill>
                  <a:srgbClr val="008000"/>
                </a:solidFill>
              </a:rPr>
              <a:t>cryo</a:t>
            </a:r>
            <a:r>
              <a:rPr lang="en-US" sz="1600" dirty="0" smtClean="0">
                <a:solidFill>
                  <a:srgbClr val="008000"/>
                </a:solidFill>
              </a:rPr>
              <a:t> modules per </a:t>
            </a:r>
            <a:r>
              <a:rPr lang="en-US" sz="1600" dirty="0" err="1" smtClean="0">
                <a:solidFill>
                  <a:srgbClr val="008000"/>
                </a:solidFill>
              </a:rPr>
              <a:t>linac</a:t>
            </a:r>
            <a:endParaRPr lang="en-US" sz="1600" dirty="0" smtClean="0">
              <a:solidFill>
                <a:srgbClr val="008000"/>
              </a:solidFill>
            </a:endParaRPr>
          </a:p>
          <a:p>
            <a:r>
              <a:rPr lang="en-US" sz="1600" dirty="0" smtClean="0">
                <a:solidFill>
                  <a:srgbClr val="008000"/>
                </a:solidFill>
              </a:rPr>
              <a:t>-721 MHz, 21 MV/</a:t>
            </a:r>
            <a:r>
              <a:rPr lang="en-US" sz="1600" dirty="0" err="1" smtClean="0">
                <a:solidFill>
                  <a:srgbClr val="008000"/>
                </a:solidFill>
              </a:rPr>
              <a:t>m</a:t>
            </a:r>
            <a:r>
              <a:rPr lang="en-US" sz="1600" dirty="0" smtClean="0">
                <a:solidFill>
                  <a:srgbClr val="008000"/>
                </a:solidFill>
              </a:rPr>
              <a:t> </a:t>
            </a:r>
            <a:r>
              <a:rPr lang="en-US" sz="1600" dirty="0" err="1" smtClean="0">
                <a:solidFill>
                  <a:srgbClr val="008000"/>
                </a:solidFill>
              </a:rPr>
              <a:t>CW</a:t>
            </a:r>
            <a:endParaRPr lang="en-US" sz="1600" dirty="0" smtClean="0">
              <a:solidFill>
                <a:srgbClr val="008000"/>
              </a:solidFill>
            </a:endParaRPr>
          </a:p>
          <a:p>
            <a:r>
              <a:rPr lang="en-US" sz="1600" dirty="0" smtClean="0">
                <a:solidFill>
                  <a:srgbClr val="008000"/>
                </a:solidFill>
              </a:rPr>
              <a:t>-Similar to  SPL, ESS, XFEL, ILC,   </a:t>
            </a:r>
          </a:p>
          <a:p>
            <a:r>
              <a:rPr lang="en-US" sz="1600" dirty="0" smtClean="0">
                <a:solidFill>
                  <a:srgbClr val="008000"/>
                </a:solidFill>
              </a:rPr>
              <a:t> </a:t>
            </a:r>
            <a:r>
              <a:rPr lang="en-US" sz="1600" dirty="0" err="1" smtClean="0">
                <a:solidFill>
                  <a:srgbClr val="008000"/>
                </a:solidFill>
              </a:rPr>
              <a:t>eRHIC</a:t>
            </a:r>
            <a:r>
              <a:rPr lang="en-US" sz="1600" dirty="0" smtClean="0">
                <a:solidFill>
                  <a:srgbClr val="008000"/>
                </a:solidFill>
              </a:rPr>
              <a:t>, </a:t>
            </a:r>
            <a:r>
              <a:rPr lang="en-US" sz="1600" dirty="0" err="1" smtClean="0">
                <a:solidFill>
                  <a:srgbClr val="008000"/>
                </a:solidFill>
              </a:rPr>
              <a:t>Jlab</a:t>
            </a:r>
            <a:endParaRPr lang="en-US" sz="1600" dirty="0" smtClean="0">
              <a:solidFill>
                <a:srgbClr val="008000"/>
              </a:solidFill>
            </a:endParaRPr>
          </a:p>
          <a:p>
            <a:r>
              <a:rPr lang="en-US" sz="1600" dirty="0" smtClean="0">
                <a:solidFill>
                  <a:srgbClr val="008000"/>
                </a:solidFill>
              </a:rPr>
              <a:t>-24 - 39 MW </a:t>
            </a:r>
            <a:r>
              <a:rPr lang="en-US" sz="1600" dirty="0" err="1" smtClean="0">
                <a:solidFill>
                  <a:srgbClr val="008000"/>
                </a:solidFill>
              </a:rPr>
              <a:t>RF</a:t>
            </a:r>
            <a:r>
              <a:rPr lang="en-US" sz="1600" dirty="0" smtClean="0">
                <a:solidFill>
                  <a:srgbClr val="008000"/>
                </a:solidFill>
              </a:rPr>
              <a:t> power</a:t>
            </a:r>
          </a:p>
          <a:p>
            <a:r>
              <a:rPr lang="en-US" sz="1600" dirty="0" smtClean="0">
                <a:solidFill>
                  <a:srgbClr val="008000"/>
                </a:solidFill>
              </a:rPr>
              <a:t>-29 MW </a:t>
            </a:r>
            <a:r>
              <a:rPr lang="en-US" sz="1600" dirty="0" err="1" smtClean="0">
                <a:solidFill>
                  <a:srgbClr val="008000"/>
                </a:solidFill>
              </a:rPr>
              <a:t>Cryo</a:t>
            </a:r>
            <a:r>
              <a:rPr lang="en-US" sz="1600" dirty="0" smtClean="0">
                <a:solidFill>
                  <a:srgbClr val="008000"/>
                </a:solidFill>
              </a:rPr>
              <a:t> for 37W/m heat load</a:t>
            </a:r>
          </a:p>
          <a:p>
            <a:r>
              <a:rPr lang="en-US" sz="1600" dirty="0" smtClean="0">
                <a:solidFill>
                  <a:srgbClr val="008000"/>
                </a:solidFill>
              </a:rPr>
              <a:t>-4500 Magnets in the 2 * 3 arcs:</a:t>
            </a:r>
          </a:p>
          <a:p>
            <a:r>
              <a:rPr lang="en-US" sz="1600" dirty="0" smtClean="0">
                <a:solidFill>
                  <a:srgbClr val="008000"/>
                </a:solidFill>
              </a:rPr>
              <a:t> 600 - 4m long  dipoles per arc</a:t>
            </a:r>
          </a:p>
          <a:p>
            <a:r>
              <a:rPr lang="en-US" sz="1600" dirty="0" smtClean="0">
                <a:solidFill>
                  <a:srgbClr val="008000"/>
                </a:solidFill>
              </a:rPr>
              <a:t> 240 - 1.2m long </a:t>
            </a:r>
            <a:r>
              <a:rPr lang="en-US" sz="1600" dirty="0" err="1" smtClean="0">
                <a:solidFill>
                  <a:srgbClr val="008000"/>
                </a:solidFill>
              </a:rPr>
              <a:t>quadrupoles</a:t>
            </a:r>
            <a:r>
              <a:rPr lang="en-US" sz="1600" dirty="0" smtClean="0">
                <a:solidFill>
                  <a:srgbClr val="008000"/>
                </a:solidFill>
              </a:rPr>
              <a:t> per arc</a:t>
            </a:r>
          </a:p>
        </p:txBody>
      </p:sp>
      <p:sp>
        <p:nvSpPr>
          <p:cNvPr id="9" name="Rectangle 8"/>
          <p:cNvSpPr/>
          <p:nvPr/>
        </p:nvSpPr>
        <p:spPr>
          <a:xfrm>
            <a:off x="5763172" y="1672897"/>
            <a:ext cx="735725" cy="332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a:p>
        </p:txBody>
      </p:sp>
      <p:sp>
        <p:nvSpPr>
          <p:cNvPr id="10" name="TextBox 9"/>
          <p:cNvSpPr txBox="1"/>
          <p:nvPr/>
        </p:nvSpPr>
        <p:spPr>
          <a:xfrm>
            <a:off x="5768850" y="2933404"/>
            <a:ext cx="415478" cy="307766"/>
          </a:xfrm>
          <a:prstGeom prst="rect">
            <a:avLst/>
          </a:prstGeom>
          <a:noFill/>
        </p:spPr>
        <p:txBody>
          <a:bodyPr wrap="none" lIns="91430" tIns="45715" rIns="91430" bIns="45715" rtlCol="0">
            <a:spAutoFit/>
          </a:bodyPr>
          <a:lstStyle/>
          <a:p>
            <a:r>
              <a:rPr lang="en-US" sz="1400" dirty="0" smtClean="0"/>
              <a:t>IP2</a:t>
            </a:r>
            <a:endParaRPr lang="en-US" sz="1400" dirty="0"/>
          </a:p>
        </p:txBody>
      </p:sp>
      <p:sp>
        <p:nvSpPr>
          <p:cNvPr id="11" name="TextBox 10"/>
          <p:cNvSpPr txBox="1"/>
          <p:nvPr/>
        </p:nvSpPr>
        <p:spPr>
          <a:xfrm>
            <a:off x="2738943" y="5310244"/>
            <a:ext cx="1479872" cy="1169541"/>
          </a:xfrm>
          <a:prstGeom prst="rect">
            <a:avLst/>
          </a:prstGeom>
          <a:noFill/>
        </p:spPr>
        <p:txBody>
          <a:bodyPr wrap="none" lIns="91430" tIns="45715" rIns="91430" bIns="45715" rtlCol="0">
            <a:spAutoFit/>
          </a:bodyPr>
          <a:lstStyle/>
          <a:p>
            <a:r>
              <a:rPr lang="en-US" sz="1400" dirty="0" err="1" smtClean="0"/>
              <a:t>Linac</a:t>
            </a:r>
            <a:r>
              <a:rPr lang="en-US" sz="1400" dirty="0" smtClean="0"/>
              <a:t> (racetrack)</a:t>
            </a:r>
          </a:p>
          <a:p>
            <a:r>
              <a:rPr lang="en-US" sz="1400" dirty="0" smtClean="0"/>
              <a:t>inside the LHC for</a:t>
            </a:r>
          </a:p>
          <a:p>
            <a:r>
              <a:rPr lang="en-US" sz="1400" dirty="0" smtClean="0"/>
              <a:t>access at CERN</a:t>
            </a:r>
          </a:p>
          <a:p>
            <a:r>
              <a:rPr lang="en-US" sz="1400" dirty="0" smtClean="0"/>
              <a:t>Territory</a:t>
            </a:r>
          </a:p>
          <a:p>
            <a:r>
              <a:rPr lang="en-US" sz="1400" dirty="0" smtClean="0"/>
              <a:t>U=U(LHC)/3=9km</a:t>
            </a:r>
            <a:endParaRPr lang="en-US" sz="1400" dirty="0"/>
          </a:p>
        </p:txBody>
      </p:sp>
      <p:pic>
        <p:nvPicPr>
          <p:cNvPr id="12" name="Picture 11"/>
          <p:cNvPicPr>
            <a:picLocks noChangeAspect="1"/>
          </p:cNvPicPr>
          <p:nvPr/>
        </p:nvPicPr>
        <p:blipFill>
          <a:blip r:embed="rId3"/>
          <a:stretch>
            <a:fillRect/>
          </a:stretch>
        </p:blipFill>
        <p:spPr>
          <a:xfrm>
            <a:off x="8084206" y="129024"/>
            <a:ext cx="803274" cy="495390"/>
          </a:xfrm>
          <a:prstGeom prst="rect">
            <a:avLst/>
          </a:prstGeom>
        </p:spPr>
      </p:pic>
      <p:pic>
        <p:nvPicPr>
          <p:cNvPr id="13" name="Picture 12" descr="osborne_fig11.png"/>
          <p:cNvPicPr>
            <a:picLocks noChangeAspect="1"/>
          </p:cNvPicPr>
          <p:nvPr/>
        </p:nvPicPr>
        <p:blipFill>
          <a:blip r:embed="rId4"/>
          <a:stretch>
            <a:fillRect/>
          </a:stretch>
        </p:blipFill>
        <p:spPr>
          <a:xfrm>
            <a:off x="40104" y="959857"/>
            <a:ext cx="3736975" cy="2847975"/>
          </a:xfrm>
          <a:prstGeom prst="rect">
            <a:avLst/>
          </a:prstGeom>
        </p:spPr>
      </p:pic>
      <p:sp>
        <p:nvSpPr>
          <p:cNvPr id="14"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5"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317468" y="77192"/>
            <a:ext cx="803274" cy="495390"/>
          </a:xfrm>
          <a:prstGeom prst="rect">
            <a:avLst/>
          </a:prstGeom>
        </p:spPr>
      </p:pic>
      <p:sp>
        <p:nvSpPr>
          <p:cNvPr id="2" name="Title 1"/>
          <p:cNvSpPr>
            <a:spLocks noGrp="1"/>
          </p:cNvSpPr>
          <p:nvPr>
            <p:ph type="ctrTitle"/>
          </p:nvPr>
        </p:nvSpPr>
        <p:spPr>
          <a:xfrm>
            <a:off x="336934" y="168454"/>
            <a:ext cx="8755230" cy="775252"/>
          </a:xfrm>
          <a:noFill/>
        </p:spPr>
        <p:txBody>
          <a:bodyPr>
            <a:normAutofit fontScale="90000"/>
          </a:bodyPr>
          <a:lstStyle/>
          <a:p>
            <a:r>
              <a:rPr lang="en-US" sz="3600" b="1" u="sng" dirty="0" smtClean="0">
                <a:solidFill>
                  <a:srgbClr val="FF0000"/>
                </a:solidFill>
              </a:rPr>
              <a:t>Interaction Region:</a:t>
            </a:r>
            <a:r>
              <a:rPr lang="en-US" sz="3600" b="1" dirty="0" smtClean="0">
                <a:solidFill>
                  <a:srgbClr val="FF0000"/>
                </a:solidFill>
              </a:rPr>
              <a:t> Accommodating 3 Beams</a:t>
            </a:r>
            <a:endParaRPr lang="en-US" sz="3600" b="1" dirty="0">
              <a:solidFill>
                <a:srgbClr val="FF0000"/>
              </a:solidFill>
            </a:endParaRPr>
          </a:p>
        </p:txBody>
      </p:sp>
      <p:sp>
        <p:nvSpPr>
          <p:cNvPr id="3" name="TextBox 2"/>
          <p:cNvSpPr txBox="1"/>
          <p:nvPr/>
        </p:nvSpPr>
        <p:spPr>
          <a:xfrm>
            <a:off x="685800" y="1048027"/>
            <a:ext cx="7402237" cy="923330"/>
          </a:xfrm>
          <a:prstGeom prst="rect">
            <a:avLst/>
          </a:prstGeom>
          <a:noFill/>
        </p:spPr>
        <p:txBody>
          <a:bodyPr wrap="none" rtlCol="0">
            <a:spAutoFit/>
          </a:bodyPr>
          <a:lstStyle/>
          <a:p>
            <a:r>
              <a:rPr lang="en-US" dirty="0" smtClean="0"/>
              <a:t>Small crossing angle of about 1mrad to avoid first parasitic crossing  (L </a:t>
            </a:r>
            <a:r>
              <a:rPr lang="en-US" dirty="0" err="1" smtClean="0"/>
              <a:t>x</a:t>
            </a:r>
            <a:r>
              <a:rPr lang="en-US" dirty="0" smtClean="0"/>
              <a:t> 0.77)</a:t>
            </a:r>
          </a:p>
          <a:p>
            <a:r>
              <a:rPr lang="en-US" dirty="0" smtClean="0"/>
              <a:t>(Dipole in detector? Crab cavities? Design for 25ns bunch crossing [50ns?]</a:t>
            </a:r>
          </a:p>
          <a:p>
            <a:r>
              <a:rPr lang="en-US" dirty="0" smtClean="0"/>
              <a:t> Synchrotron radiation –direct and back, absorption …  recall HERA upgrade…)</a:t>
            </a:r>
          </a:p>
        </p:txBody>
      </p:sp>
      <p:pic>
        <p:nvPicPr>
          <p:cNvPr id="5" name="Picture 4" descr="Picture 6"/>
          <p:cNvPicPr>
            <a:picLocks noChangeAspect="1" noChangeArrowheads="1"/>
          </p:cNvPicPr>
          <p:nvPr/>
        </p:nvPicPr>
        <p:blipFill>
          <a:blip r:embed="rId4"/>
          <a:srcRect/>
          <a:stretch>
            <a:fillRect/>
          </a:stretch>
        </p:blipFill>
        <p:spPr bwMode="auto">
          <a:xfrm>
            <a:off x="6647826" y="2362864"/>
            <a:ext cx="2248120" cy="2859239"/>
          </a:xfrm>
          <a:prstGeom prst="rect">
            <a:avLst/>
          </a:prstGeom>
          <a:noFill/>
        </p:spPr>
      </p:pic>
      <p:sp>
        <p:nvSpPr>
          <p:cNvPr id="6" name="TextBox 5"/>
          <p:cNvSpPr txBox="1"/>
          <p:nvPr/>
        </p:nvSpPr>
        <p:spPr>
          <a:xfrm>
            <a:off x="5043296" y="5578081"/>
            <a:ext cx="3687691" cy="584776"/>
          </a:xfrm>
          <a:prstGeom prst="rect">
            <a:avLst/>
          </a:prstGeom>
          <a:noFill/>
        </p:spPr>
        <p:txBody>
          <a:bodyPr wrap="none" rtlCol="0">
            <a:spAutoFit/>
          </a:bodyPr>
          <a:lstStyle/>
          <a:p>
            <a:r>
              <a:rPr lang="en-US" dirty="0" smtClean="0"/>
              <a:t>2</a:t>
            </a:r>
            <a:r>
              <a:rPr lang="en-US" baseline="30000" dirty="0" smtClean="0"/>
              <a:t>nd</a:t>
            </a:r>
            <a:r>
              <a:rPr lang="en-US" dirty="0" smtClean="0"/>
              <a:t> quad: 3 beams in horizontal plane</a:t>
            </a:r>
          </a:p>
          <a:p>
            <a:r>
              <a:rPr lang="en-US" sz="1400" dirty="0"/>
              <a:t>s</a:t>
            </a:r>
            <a:r>
              <a:rPr lang="en-US" sz="1400" dirty="0" smtClean="0"/>
              <a:t>eparation 8.5cm, MQY cables, 7600 A </a:t>
            </a:r>
            <a:endParaRPr lang="en-US" sz="1400" dirty="0"/>
          </a:p>
        </p:txBody>
      </p:sp>
      <p:sp>
        <p:nvSpPr>
          <p:cNvPr id="7" name="TextBox 6"/>
          <p:cNvSpPr txBox="1"/>
          <p:nvPr/>
        </p:nvSpPr>
        <p:spPr>
          <a:xfrm>
            <a:off x="518192" y="5583727"/>
            <a:ext cx="3704560" cy="584776"/>
          </a:xfrm>
          <a:prstGeom prst="rect">
            <a:avLst/>
          </a:prstGeom>
          <a:noFill/>
        </p:spPr>
        <p:txBody>
          <a:bodyPr wrap="none" rtlCol="0">
            <a:spAutoFit/>
          </a:bodyPr>
          <a:lstStyle/>
          <a:p>
            <a:r>
              <a:rPr lang="en-US" dirty="0" smtClean="0"/>
              <a:t>1</a:t>
            </a:r>
            <a:r>
              <a:rPr lang="en-US" baseline="30000" dirty="0" smtClean="0"/>
              <a:t>st</a:t>
            </a:r>
            <a:r>
              <a:rPr lang="en-US" dirty="0" smtClean="0"/>
              <a:t> sc half quad (focus and deflect)</a:t>
            </a:r>
          </a:p>
          <a:p>
            <a:r>
              <a:rPr lang="en-US" sz="1400" dirty="0" smtClean="0"/>
              <a:t> separation 5cm, </a:t>
            </a:r>
            <a:r>
              <a:rPr lang="en-US" sz="1400" dirty="0" err="1" smtClean="0"/>
              <a:t>g</a:t>
            </a:r>
            <a:r>
              <a:rPr lang="en-US" sz="1400" dirty="0" smtClean="0"/>
              <a:t>=127T/m, MQY cables, 4600 A </a:t>
            </a:r>
            <a:endParaRPr lang="en-US" sz="1400" dirty="0"/>
          </a:p>
        </p:txBody>
      </p:sp>
      <p:sp>
        <p:nvSpPr>
          <p:cNvPr id="8" name="TextBox 7"/>
          <p:cNvSpPr txBox="1"/>
          <p:nvPr/>
        </p:nvSpPr>
        <p:spPr>
          <a:xfrm>
            <a:off x="685800" y="2085866"/>
            <a:ext cx="1723549" cy="276999"/>
          </a:xfrm>
          <a:prstGeom prst="rect">
            <a:avLst/>
          </a:prstGeom>
          <a:noFill/>
        </p:spPr>
        <p:txBody>
          <a:bodyPr wrap="none" rtlCol="0">
            <a:spAutoFit/>
          </a:bodyPr>
          <a:lstStyle/>
          <a:p>
            <a:r>
              <a:rPr lang="en-US" sz="1200" b="1" dirty="0" smtClean="0"/>
              <a:t>Focus of current activity</a:t>
            </a:r>
            <a:endParaRPr lang="en-US" sz="1200" b="1" dirty="0"/>
          </a:p>
        </p:txBody>
      </p:sp>
      <p:pic>
        <p:nvPicPr>
          <p:cNvPr id="9" name="Picture 4" descr="Ring-ring_2in1_half.pdf"/>
          <p:cNvPicPr>
            <a:picLocks noChangeAspect="1" noChangeArrowheads="1"/>
          </p:cNvPicPr>
          <p:nvPr/>
        </p:nvPicPr>
        <p:blipFill>
          <a:blip r:embed="rId5"/>
          <a:srcRect t="30334" b="16853"/>
          <a:stretch>
            <a:fillRect/>
          </a:stretch>
        </p:blipFill>
        <p:spPr bwMode="auto">
          <a:xfrm>
            <a:off x="4003664" y="3290956"/>
            <a:ext cx="3207727" cy="2396435"/>
          </a:xfrm>
          <a:prstGeom prst="rect">
            <a:avLst/>
          </a:prstGeom>
          <a:noFill/>
          <a:ln w="9525">
            <a:noFill/>
            <a:miter lim="800000"/>
            <a:headEnd/>
            <a:tailEnd/>
          </a:ln>
        </p:spPr>
      </p:pic>
      <p:graphicFrame>
        <p:nvGraphicFramePr>
          <p:cNvPr id="14338" name="Object 2"/>
          <p:cNvGraphicFramePr>
            <a:graphicFrameLocks noChangeAspect="1"/>
          </p:cNvGraphicFramePr>
          <p:nvPr/>
        </p:nvGraphicFramePr>
        <p:xfrm>
          <a:off x="105656" y="2727739"/>
          <a:ext cx="4936217" cy="2634946"/>
        </p:xfrm>
        <a:graphic>
          <a:graphicData uri="http://schemas.openxmlformats.org/presentationml/2006/ole">
            <p:oleObj spid="_x0000_s161794" name="Photo Editor Photo" r:id="rId6" imgW="5695238" imgH="4420217" progId="">
              <p:embed/>
            </p:oleObj>
          </a:graphicData>
        </a:graphic>
      </p:graphicFrame>
      <p:cxnSp>
        <p:nvCxnSpPr>
          <p:cNvPr id="12" name="Straight Arrow Connector 11"/>
          <p:cNvCxnSpPr/>
          <p:nvPr/>
        </p:nvCxnSpPr>
        <p:spPr>
          <a:xfrm rot="5400000" flipH="1" flipV="1">
            <a:off x="2876826" y="4897783"/>
            <a:ext cx="1303130" cy="276087"/>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390347" y="5020337"/>
            <a:ext cx="1811131" cy="667054"/>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flipV="1">
            <a:off x="4594088" y="3290956"/>
            <a:ext cx="2212381" cy="88347"/>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6"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75811" y="246202"/>
            <a:ext cx="8755230" cy="775252"/>
          </a:xfrm>
          <a:noFill/>
        </p:spPr>
        <p:txBody>
          <a:bodyPr>
            <a:normAutofit/>
          </a:bodyPr>
          <a:lstStyle/>
          <a:p>
            <a:r>
              <a:rPr lang="en-US" sz="3600" b="1" u="sng" dirty="0" smtClean="0">
                <a:solidFill>
                  <a:srgbClr val="FF0000"/>
                </a:solidFill>
              </a:rPr>
              <a:t>Interaction Region:</a:t>
            </a:r>
            <a:r>
              <a:rPr lang="en-US" sz="3600" b="1" dirty="0" smtClean="0">
                <a:solidFill>
                  <a:srgbClr val="FF0000"/>
                </a:solidFill>
              </a:rPr>
              <a:t> Synchrotron Radiation</a:t>
            </a:r>
            <a:endParaRPr lang="en-US" sz="3600" b="1" dirty="0">
              <a:solidFill>
                <a:srgbClr val="FF0000"/>
              </a:solidFill>
            </a:endParaRPr>
          </a:p>
        </p:txBody>
      </p:sp>
      <p:sp>
        <p:nvSpPr>
          <p:cNvPr id="3" name="TextBox 2"/>
          <p:cNvSpPr txBox="1"/>
          <p:nvPr/>
        </p:nvSpPr>
        <p:spPr>
          <a:xfrm>
            <a:off x="458544" y="927715"/>
            <a:ext cx="3815768" cy="369332"/>
          </a:xfrm>
          <a:prstGeom prst="rect">
            <a:avLst/>
          </a:prstGeom>
          <a:noFill/>
        </p:spPr>
        <p:txBody>
          <a:bodyPr wrap="none" rtlCol="0">
            <a:spAutoFit/>
          </a:bodyPr>
          <a:lstStyle/>
          <a:p>
            <a:r>
              <a:rPr lang="en-US" dirty="0" smtClean="0"/>
              <a:t>Radiation Fan: Example </a:t>
            </a:r>
            <a:r>
              <a:rPr lang="en-US" dirty="0" err="1" smtClean="0"/>
              <a:t>Linac</a:t>
            </a:r>
            <a:r>
              <a:rPr lang="en-US" dirty="0" smtClean="0"/>
              <a:t>-Ring</a:t>
            </a:r>
          </a:p>
        </p:txBody>
      </p:sp>
      <p:pic>
        <p:nvPicPr>
          <p:cNvPr id="6" name="Picture 5" descr="LR-IRf2.png"/>
          <p:cNvPicPr>
            <a:picLocks noChangeAspect="1"/>
          </p:cNvPicPr>
          <p:nvPr/>
        </p:nvPicPr>
        <p:blipFill>
          <a:blip r:embed="rId2"/>
          <a:stretch>
            <a:fillRect/>
          </a:stretch>
        </p:blipFill>
        <p:spPr>
          <a:xfrm>
            <a:off x="718516" y="1297047"/>
            <a:ext cx="7529800" cy="4792404"/>
          </a:xfrm>
          <a:prstGeom prst="rect">
            <a:avLst/>
          </a:prstGeom>
        </p:spPr>
      </p:pic>
      <p:pic>
        <p:nvPicPr>
          <p:cNvPr id="7" name="Picture 6"/>
          <p:cNvPicPr>
            <a:picLocks noChangeAspect="1"/>
          </p:cNvPicPr>
          <p:nvPr/>
        </p:nvPicPr>
        <p:blipFill>
          <a:blip r:embed="rId3"/>
          <a:stretch>
            <a:fillRect/>
          </a:stretch>
        </p:blipFill>
        <p:spPr>
          <a:xfrm>
            <a:off x="8252673" y="38318"/>
            <a:ext cx="803274" cy="495390"/>
          </a:xfrm>
          <a:prstGeom prst="rect">
            <a:avLst/>
          </a:prstGeom>
        </p:spPr>
      </p:pic>
      <p:sp>
        <p:nvSpPr>
          <p:cNvPr id="9"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0"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729" y="259160"/>
            <a:ext cx="8755230" cy="775252"/>
          </a:xfrm>
          <a:noFill/>
        </p:spPr>
        <p:txBody>
          <a:bodyPr>
            <a:normAutofit/>
          </a:bodyPr>
          <a:lstStyle/>
          <a:p>
            <a:r>
              <a:rPr lang="en-US" sz="3600" b="1" u="sng" dirty="0" smtClean="0">
                <a:solidFill>
                  <a:srgbClr val="FF0000"/>
                </a:solidFill>
              </a:rPr>
              <a:t>Interaction Region:</a:t>
            </a:r>
            <a:r>
              <a:rPr lang="en-US" sz="3600" b="1" dirty="0" smtClean="0">
                <a:solidFill>
                  <a:srgbClr val="FF0000"/>
                </a:solidFill>
              </a:rPr>
              <a:t> Synchrotron Radiation</a:t>
            </a:r>
            <a:endParaRPr lang="en-US" sz="3600" b="1" dirty="0">
              <a:solidFill>
                <a:srgbClr val="FF0000"/>
              </a:solidFill>
            </a:endParaRPr>
          </a:p>
        </p:txBody>
      </p:sp>
      <p:sp>
        <p:nvSpPr>
          <p:cNvPr id="3" name="TextBox 2"/>
          <p:cNvSpPr txBox="1"/>
          <p:nvPr/>
        </p:nvSpPr>
        <p:spPr>
          <a:xfrm>
            <a:off x="458544" y="927715"/>
            <a:ext cx="5027976" cy="369332"/>
          </a:xfrm>
          <a:prstGeom prst="rect">
            <a:avLst/>
          </a:prstGeom>
          <a:noFill/>
        </p:spPr>
        <p:txBody>
          <a:bodyPr wrap="none" rtlCol="0">
            <a:spAutoFit/>
          </a:bodyPr>
          <a:lstStyle/>
          <a:p>
            <a:r>
              <a:rPr lang="en-US" dirty="0" smtClean="0"/>
              <a:t>Significant power: &gt; 20 kW. Example Ring-Ring</a:t>
            </a:r>
          </a:p>
        </p:txBody>
      </p:sp>
      <p:sp>
        <p:nvSpPr>
          <p:cNvPr id="8" name="TextBox 7"/>
          <p:cNvSpPr txBox="1"/>
          <p:nvPr/>
        </p:nvSpPr>
        <p:spPr>
          <a:xfrm>
            <a:off x="685800" y="2085866"/>
            <a:ext cx="1723549" cy="276999"/>
          </a:xfrm>
          <a:prstGeom prst="rect">
            <a:avLst/>
          </a:prstGeom>
          <a:noFill/>
        </p:spPr>
        <p:txBody>
          <a:bodyPr wrap="none" rtlCol="0">
            <a:spAutoFit/>
          </a:bodyPr>
          <a:lstStyle/>
          <a:p>
            <a:r>
              <a:rPr lang="en-US" sz="1200" b="1" dirty="0" smtClean="0"/>
              <a:t>Focus of current activity</a:t>
            </a:r>
            <a:endParaRPr lang="en-US" sz="1200" b="1" dirty="0"/>
          </a:p>
        </p:txBody>
      </p:sp>
      <p:pic>
        <p:nvPicPr>
          <p:cNvPr id="13" name="Picture 12" descr="1degAbs.png"/>
          <p:cNvPicPr>
            <a:picLocks noChangeAspect="1"/>
          </p:cNvPicPr>
          <p:nvPr/>
        </p:nvPicPr>
        <p:blipFill>
          <a:blip r:embed="rId2"/>
          <a:stretch>
            <a:fillRect/>
          </a:stretch>
        </p:blipFill>
        <p:spPr>
          <a:xfrm>
            <a:off x="0" y="1580983"/>
            <a:ext cx="8219796" cy="4301122"/>
          </a:xfrm>
          <a:prstGeom prst="rect">
            <a:avLst/>
          </a:prstGeom>
        </p:spPr>
      </p:pic>
      <p:pic>
        <p:nvPicPr>
          <p:cNvPr id="15" name="Picture 14"/>
          <p:cNvPicPr>
            <a:picLocks noChangeAspect="1"/>
          </p:cNvPicPr>
          <p:nvPr/>
        </p:nvPicPr>
        <p:blipFill>
          <a:blip r:embed="rId3"/>
          <a:stretch>
            <a:fillRect/>
          </a:stretch>
        </p:blipFill>
        <p:spPr>
          <a:xfrm>
            <a:off x="8304509" y="38318"/>
            <a:ext cx="803274" cy="495390"/>
          </a:xfrm>
          <a:prstGeom prst="rect">
            <a:avLst/>
          </a:prstGeom>
        </p:spPr>
      </p:pic>
      <p:sp>
        <p:nvSpPr>
          <p:cNvPr id="16"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7"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427647" y="116622"/>
            <a:ext cx="8703394" cy="916609"/>
          </a:xfrm>
          <a:noFill/>
        </p:spPr>
        <p:txBody>
          <a:bodyPr>
            <a:normAutofit/>
          </a:bodyPr>
          <a:lstStyle/>
          <a:p>
            <a:pPr eaLnBrk="1" hangingPunct="1"/>
            <a:r>
              <a:rPr lang="en-US" sz="3600" b="1" u="sng" dirty="0" smtClean="0">
                <a:solidFill>
                  <a:srgbClr val="FF0000"/>
                </a:solidFill>
              </a:rPr>
              <a:t>Design Parameters</a:t>
            </a:r>
          </a:p>
        </p:txBody>
      </p:sp>
      <p:graphicFrame>
        <p:nvGraphicFramePr>
          <p:cNvPr id="3" name="Table 2"/>
          <p:cNvGraphicFramePr>
            <a:graphicFrameLocks noGrp="1"/>
          </p:cNvGraphicFramePr>
          <p:nvPr/>
        </p:nvGraphicFramePr>
        <p:xfrm>
          <a:off x="0" y="816689"/>
          <a:ext cx="5638799" cy="5362956"/>
        </p:xfrm>
        <a:graphic>
          <a:graphicData uri="http://schemas.openxmlformats.org/drawingml/2006/table">
            <a:tbl>
              <a:tblPr/>
              <a:tblGrid>
                <a:gridCol w="2590800"/>
                <a:gridCol w="1066800"/>
                <a:gridCol w="710483"/>
                <a:gridCol w="1270716"/>
              </a:tblGrid>
              <a:tr h="99122">
                <a:tc>
                  <a:txBody>
                    <a:bodyPr/>
                    <a:lstStyle/>
                    <a:p>
                      <a:pPr marL="0" marR="0">
                        <a:lnSpc>
                          <a:spcPct val="115000"/>
                        </a:lnSpc>
                        <a:spcBef>
                          <a:spcPts val="0"/>
                        </a:spcBef>
                        <a:spcAft>
                          <a:spcPts val="0"/>
                        </a:spcAft>
                      </a:pPr>
                      <a:r>
                        <a:rPr lang="en-US" sz="1800" b="1" dirty="0" smtClean="0">
                          <a:solidFill>
                            <a:srgbClr val="1F497D"/>
                          </a:solidFill>
                          <a:latin typeface="Calibri"/>
                          <a:ea typeface="Calibri"/>
                          <a:cs typeface="Times New Roman"/>
                        </a:rPr>
                        <a:t>electron</a:t>
                      </a:r>
                      <a:r>
                        <a:rPr lang="en-US" sz="1800" b="1" baseline="0" dirty="0" smtClean="0">
                          <a:solidFill>
                            <a:srgbClr val="1F497D"/>
                          </a:solidFill>
                          <a:latin typeface="Calibri"/>
                          <a:ea typeface="Calibri"/>
                          <a:cs typeface="Times New Roman"/>
                        </a:rPr>
                        <a:t> </a:t>
                      </a:r>
                      <a:r>
                        <a:rPr lang="en-US" sz="1800" b="1" dirty="0" smtClean="0">
                          <a:solidFill>
                            <a:srgbClr val="1F497D"/>
                          </a:solidFill>
                          <a:latin typeface="Calibri"/>
                          <a:ea typeface="Calibri"/>
                          <a:cs typeface="Times New Roman"/>
                        </a:rPr>
                        <a:t> beam</a:t>
                      </a:r>
                      <a:endParaRPr lang="en-US" sz="1800" b="1" dirty="0">
                        <a:solidFill>
                          <a:srgbClr val="1F497D"/>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1F497D"/>
                          </a:solidFill>
                          <a:latin typeface="Calibri"/>
                          <a:ea typeface="Calibri"/>
                          <a:cs typeface="Times New Roman"/>
                        </a:rPr>
                        <a:t>RR</a:t>
                      </a:r>
                      <a:endParaRPr lang="en-US" sz="1800" b="1" dirty="0">
                        <a:solidFill>
                          <a:srgbClr val="1F497D"/>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1F497D"/>
                          </a:solidFill>
                          <a:latin typeface="Calibri"/>
                          <a:ea typeface="Calibri"/>
                          <a:cs typeface="Times New Roman"/>
                        </a:rPr>
                        <a:t>LR</a:t>
                      </a:r>
                      <a:r>
                        <a:rPr lang="en-US" sz="1800" b="1" baseline="0" dirty="0" smtClean="0">
                          <a:solidFill>
                            <a:srgbClr val="1F497D"/>
                          </a:solidFill>
                          <a:latin typeface="Calibri"/>
                          <a:ea typeface="Calibri"/>
                          <a:cs typeface="Times New Roman"/>
                        </a:rPr>
                        <a:t> </a:t>
                      </a:r>
                      <a:endParaRPr lang="en-US" sz="1800" b="1" dirty="0">
                        <a:solidFill>
                          <a:srgbClr val="1F497D"/>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err="1" smtClean="0">
                          <a:solidFill>
                            <a:srgbClr val="1F497D"/>
                          </a:solidFill>
                          <a:latin typeface="Calibri"/>
                          <a:ea typeface="Calibri"/>
                          <a:cs typeface="Times New Roman"/>
                        </a:rPr>
                        <a:t>LR</a:t>
                      </a:r>
                      <a:r>
                        <a:rPr lang="en-US" sz="1800" b="1" baseline="30000" dirty="0" smtClean="0">
                          <a:solidFill>
                            <a:srgbClr val="1F497D"/>
                          </a:solidFill>
                          <a:latin typeface="Calibri"/>
                          <a:ea typeface="Calibri"/>
                          <a:cs typeface="Times New Roman"/>
                        </a:rPr>
                        <a:t>*</a:t>
                      </a:r>
                      <a:endParaRPr lang="en-US" sz="1800" b="1" baseline="30000" dirty="0">
                        <a:solidFill>
                          <a:srgbClr val="1F497D"/>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e- energy </a:t>
                      </a:r>
                      <a:r>
                        <a:rPr lang="en-US" sz="1800" b="1" baseline="0" dirty="0" smtClean="0">
                          <a:latin typeface="Calibri"/>
                          <a:ea typeface="Calibri"/>
                          <a:cs typeface="Times New Roman"/>
                        </a:rPr>
                        <a:t> at IP</a:t>
                      </a:r>
                      <a:r>
                        <a:rPr lang="en-US" sz="1800" b="1" dirty="0" smtClean="0">
                          <a:latin typeface="Calibri"/>
                          <a:ea typeface="Calibri"/>
                          <a:cs typeface="Times New Roman"/>
                        </a:rPr>
                        <a:t>[</a:t>
                      </a:r>
                      <a:r>
                        <a:rPr lang="en-US" sz="1800" b="1" dirty="0" err="1" smtClean="0">
                          <a:latin typeface="Calibri"/>
                          <a:ea typeface="Calibri"/>
                          <a:cs typeface="Times New Roman"/>
                        </a:rPr>
                        <a:t>GeV</a:t>
                      </a:r>
                      <a:r>
                        <a:rPr lang="en-US" sz="1800" b="1" dirty="0">
                          <a:latin typeface="Calibri"/>
                          <a:ea typeface="Calibri"/>
                          <a:cs typeface="Times New Roman"/>
                        </a:rPr>
                        <a:t>]</a:t>
                      </a: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60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60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140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luminosity</a:t>
                      </a:r>
                      <a:r>
                        <a:rPr lang="en-US" sz="1800" b="1" baseline="0" dirty="0" smtClean="0">
                          <a:latin typeface="Calibri"/>
                          <a:ea typeface="Calibri"/>
                          <a:cs typeface="Times New Roman"/>
                        </a:rPr>
                        <a:t> [10</a:t>
                      </a:r>
                      <a:r>
                        <a:rPr lang="en-US" sz="1800" b="1" baseline="30000" dirty="0" smtClean="0">
                          <a:latin typeface="Calibri"/>
                          <a:ea typeface="Calibri"/>
                          <a:cs typeface="Times New Roman"/>
                        </a:rPr>
                        <a:t>32</a:t>
                      </a:r>
                      <a:r>
                        <a:rPr lang="en-US" sz="1800" b="1" baseline="0" dirty="0" smtClean="0">
                          <a:latin typeface="Calibri"/>
                          <a:ea typeface="Calibri"/>
                          <a:cs typeface="Times New Roman"/>
                        </a:rPr>
                        <a:t> cm</a:t>
                      </a:r>
                      <a:r>
                        <a:rPr lang="en-US" sz="1800" b="1" baseline="30000" dirty="0" smtClean="0">
                          <a:latin typeface="Calibri"/>
                          <a:ea typeface="Calibri"/>
                          <a:cs typeface="Times New Roman"/>
                        </a:rPr>
                        <a:t>-2</a:t>
                      </a:r>
                      <a:r>
                        <a:rPr lang="en-US" sz="1800" b="1" baseline="0" dirty="0" smtClean="0">
                          <a:latin typeface="Calibri"/>
                          <a:ea typeface="Calibri"/>
                          <a:cs typeface="Times New Roman"/>
                        </a:rPr>
                        <a:t>s</a:t>
                      </a:r>
                      <a:r>
                        <a:rPr lang="en-US" sz="1800" b="1" baseline="30000" dirty="0" smtClean="0">
                          <a:latin typeface="Calibri"/>
                          <a:ea typeface="Calibri"/>
                          <a:cs typeface="Times New Roman"/>
                        </a:rPr>
                        <a:t>-1</a:t>
                      </a:r>
                      <a:r>
                        <a:rPr lang="en-US" sz="1800" b="1" baseline="0" dirty="0" smtClean="0">
                          <a:latin typeface="Calibri"/>
                          <a:ea typeface="Calibri"/>
                          <a:cs typeface="Times New Roman"/>
                        </a:rPr>
                        <a:t>]</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17</a:t>
                      </a:r>
                      <a:endParaRPr lang="en-US" sz="1800" b="1" baseline="30000" dirty="0">
                        <a:solidFill>
                          <a:srgbClr val="3333FF"/>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0.44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polarization [%]</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smtClean="0">
                          <a:solidFill>
                            <a:schemeClr val="tx1"/>
                          </a:solidFill>
                          <a:latin typeface="Calibri"/>
                          <a:ea typeface="Calibri"/>
                          <a:cs typeface="Times New Roman"/>
                        </a:rPr>
                        <a:t>40 </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90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90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bunch population [10</a:t>
                      </a:r>
                      <a:r>
                        <a:rPr lang="en-US" sz="1800" b="1" baseline="30000" dirty="0" smtClean="0">
                          <a:latin typeface="Calibri"/>
                          <a:ea typeface="Calibri"/>
                          <a:cs typeface="Times New Roman"/>
                        </a:rPr>
                        <a:t>9</a:t>
                      </a:r>
                      <a:r>
                        <a:rPr lang="en-US" sz="1800" b="1" dirty="0" smtClean="0">
                          <a:latin typeface="Calibri"/>
                          <a:ea typeface="Calibri"/>
                          <a:cs typeface="Times New Roman"/>
                        </a:rPr>
                        <a:t>]</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26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2.0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e- bunch length [mm]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0.3</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0.3</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bunch interval [ns]</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25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50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50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err="1" smtClean="0">
                          <a:latin typeface="Calibri"/>
                          <a:ea typeface="Calibri"/>
                          <a:cs typeface="Times New Roman"/>
                        </a:rPr>
                        <a:t>transv</a:t>
                      </a:r>
                      <a:r>
                        <a:rPr lang="en-US" sz="1800" b="1" dirty="0" smtClean="0">
                          <a:latin typeface="Calibri"/>
                          <a:ea typeface="Calibri"/>
                          <a:cs typeface="Times New Roman"/>
                        </a:rPr>
                        <a:t>.</a:t>
                      </a:r>
                      <a:r>
                        <a:rPr lang="en-US" sz="1800" b="1" baseline="0" dirty="0" smtClean="0">
                          <a:latin typeface="Calibri"/>
                          <a:ea typeface="Calibri"/>
                          <a:cs typeface="Times New Roman"/>
                        </a:rPr>
                        <a:t> emit. </a:t>
                      </a:r>
                      <a:r>
                        <a:rPr lang="en-US" sz="1800" b="1" baseline="0" dirty="0" err="1" smtClean="0">
                          <a:latin typeface="Symbol" pitchFamily="18" charset="2"/>
                          <a:ea typeface="Calibri"/>
                          <a:cs typeface="Times New Roman"/>
                        </a:rPr>
                        <a:t>ge</a:t>
                      </a:r>
                      <a:r>
                        <a:rPr lang="en-US" sz="1800" b="1" baseline="-25000" dirty="0" err="1" smtClean="0">
                          <a:latin typeface="Calibri"/>
                          <a:ea typeface="Calibri"/>
                          <a:cs typeface="Times New Roman"/>
                        </a:rPr>
                        <a:t>x,y</a:t>
                      </a:r>
                      <a:r>
                        <a:rPr lang="en-US" sz="1800" b="1" baseline="0" dirty="0" smtClean="0">
                          <a:latin typeface="Calibri"/>
                          <a:ea typeface="Calibri"/>
                          <a:cs typeface="Times New Roman"/>
                        </a:rPr>
                        <a:t> [mm]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0.58, 0.29</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0.05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err="1" smtClean="0">
                          <a:latin typeface="Calibri"/>
                          <a:ea typeface="Calibri"/>
                          <a:cs typeface="Times New Roman"/>
                        </a:rPr>
                        <a:t>rms</a:t>
                      </a:r>
                      <a:r>
                        <a:rPr lang="en-US" sz="1800" b="1" dirty="0" smtClean="0">
                          <a:latin typeface="Calibri"/>
                          <a:ea typeface="Calibri"/>
                          <a:cs typeface="Times New Roman"/>
                        </a:rPr>
                        <a:t> IP beam size </a:t>
                      </a:r>
                      <a:r>
                        <a:rPr lang="en-US" sz="1800" b="1" dirty="0" err="1" smtClean="0">
                          <a:latin typeface="Symbol" pitchFamily="18" charset="2"/>
                          <a:ea typeface="Calibri"/>
                          <a:cs typeface="Times New Roman"/>
                        </a:rPr>
                        <a:t>s</a:t>
                      </a:r>
                      <a:r>
                        <a:rPr lang="en-US" sz="1800" b="1" baseline="-25000" dirty="0" err="1" smtClean="0">
                          <a:latin typeface="Calibri"/>
                          <a:ea typeface="Calibri"/>
                          <a:cs typeface="Times New Roman"/>
                        </a:rPr>
                        <a:t>x,y</a:t>
                      </a:r>
                      <a:r>
                        <a:rPr lang="en-US" sz="1800" b="1" dirty="0" smtClean="0">
                          <a:latin typeface="Calibri"/>
                          <a:ea typeface="Calibri"/>
                          <a:cs typeface="Times New Roman"/>
                        </a:rPr>
                        <a:t> [</a:t>
                      </a:r>
                      <a:r>
                        <a:rPr lang="en-US" sz="1800" b="1" dirty="0" smtClean="0">
                          <a:latin typeface="Symbol" pitchFamily="18" charset="2"/>
                          <a:ea typeface="Calibri"/>
                          <a:cs typeface="Times New Roman"/>
                        </a:rPr>
                        <a:t>m</a:t>
                      </a:r>
                      <a:r>
                        <a:rPr lang="en-US" sz="1800" b="1" dirty="0" smtClean="0">
                          <a:latin typeface="Calibri"/>
                          <a:ea typeface="Calibri"/>
                          <a:cs typeface="Times New Roman"/>
                        </a:rPr>
                        <a:t>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30, 16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e- IP </a:t>
                      </a:r>
                      <a:r>
                        <a:rPr lang="en-US" sz="1800" b="1" dirty="0">
                          <a:latin typeface="Calibri"/>
                          <a:ea typeface="Calibri"/>
                          <a:cs typeface="Times New Roman"/>
                        </a:rPr>
                        <a:t>beta </a:t>
                      </a:r>
                      <a:r>
                        <a:rPr lang="en-US" sz="1800" b="1" dirty="0" err="1" smtClean="0">
                          <a:latin typeface="Calibri"/>
                          <a:ea typeface="Calibri"/>
                          <a:cs typeface="Times New Roman"/>
                        </a:rPr>
                        <a:t>funct</a:t>
                      </a:r>
                      <a:r>
                        <a:rPr lang="en-US" sz="1800" b="1" dirty="0" smtClean="0">
                          <a:latin typeface="Calibri"/>
                          <a:ea typeface="Calibri"/>
                          <a:cs typeface="Times New Roman"/>
                        </a:rPr>
                        <a:t>. </a:t>
                      </a:r>
                      <a:r>
                        <a:rPr lang="en-US" sz="1800" b="1" dirty="0" smtClean="0">
                          <a:latin typeface="Symbol" pitchFamily="18" charset="2"/>
                          <a:ea typeface="Calibri"/>
                          <a:cs typeface="Times New Roman"/>
                        </a:rPr>
                        <a:t>b</a:t>
                      </a:r>
                      <a:r>
                        <a:rPr lang="en-US" sz="1800" b="1" dirty="0" smtClean="0">
                          <a:latin typeface="+mn-lt"/>
                          <a:ea typeface="Calibri"/>
                          <a:cs typeface="Times New Roman"/>
                        </a:rPr>
                        <a:t>*</a:t>
                      </a:r>
                      <a:r>
                        <a:rPr lang="en-US" sz="1800" b="1" baseline="-25000" dirty="0" err="1" smtClean="0">
                          <a:latin typeface="+mn-lt"/>
                          <a:ea typeface="Calibri"/>
                          <a:cs typeface="Times New Roman"/>
                        </a:rPr>
                        <a:t>x,y</a:t>
                      </a:r>
                      <a:r>
                        <a:rPr lang="en-US" sz="1800" b="1" dirty="0" smtClean="0">
                          <a:latin typeface="Calibri"/>
                          <a:ea typeface="Calibri"/>
                          <a:cs typeface="Times New Roman"/>
                        </a:rPr>
                        <a:t> </a:t>
                      </a:r>
                      <a:r>
                        <a:rPr lang="en-US" sz="1800" b="1" dirty="0">
                          <a:latin typeface="Calibri"/>
                          <a:ea typeface="Calibri"/>
                          <a:cs typeface="Times New Roman"/>
                        </a:rPr>
                        <a:t>[m]</a:t>
                      </a: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0.18, 0.10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0.12</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a:latin typeface="Calibri"/>
                          <a:ea typeface="Calibri"/>
                          <a:cs typeface="Times New Roman"/>
                        </a:rPr>
                        <a:t>full crossing angle </a:t>
                      </a:r>
                      <a:r>
                        <a:rPr lang="en-US" sz="1800" b="1" dirty="0" smtClean="0">
                          <a:latin typeface="Calibri"/>
                          <a:ea typeface="Calibri"/>
                          <a:cs typeface="Times New Roman"/>
                        </a:rPr>
                        <a:t>[</a:t>
                      </a:r>
                      <a:r>
                        <a:rPr lang="en-US" sz="1800" b="1" dirty="0" err="1" smtClean="0">
                          <a:latin typeface="Calibri"/>
                          <a:ea typeface="Calibri"/>
                          <a:cs typeface="Times New Roman"/>
                        </a:rPr>
                        <a:t>mrad</a:t>
                      </a:r>
                      <a:r>
                        <a:rPr lang="en-US" sz="1800" b="1" dirty="0">
                          <a:latin typeface="Calibri"/>
                          <a:ea typeface="Calibri"/>
                          <a:cs typeface="Times New Roman"/>
                        </a:rPr>
                        <a:t>]</a:t>
                      </a: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0.93</a:t>
                      </a:r>
                      <a:endParaRPr lang="en-US" sz="1800" b="1" dirty="0">
                        <a:solidFill>
                          <a:srgbClr val="3333FF"/>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geometric reduction </a:t>
                      </a:r>
                      <a:r>
                        <a:rPr lang="en-US" sz="1800" b="1" i="1" dirty="0" err="1" smtClean="0">
                          <a:latin typeface="Calibri"/>
                          <a:ea typeface="Calibri"/>
                          <a:cs typeface="Times New Roman"/>
                        </a:rPr>
                        <a:t>H</a:t>
                      </a:r>
                      <a:r>
                        <a:rPr lang="en-US" sz="1800" b="1" baseline="-25000" dirty="0" err="1" smtClean="0">
                          <a:latin typeface="Calibri"/>
                          <a:ea typeface="Calibri"/>
                          <a:cs typeface="Times New Roman"/>
                        </a:rPr>
                        <a:t>hg</a:t>
                      </a:r>
                      <a:endParaRPr lang="en-US" sz="1800" b="1" baseline="-25000"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0.77</a:t>
                      </a:r>
                      <a:endParaRPr lang="en-US" sz="1800" b="1" dirty="0">
                        <a:solidFill>
                          <a:srgbClr val="3333FF"/>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0.91</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0.94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repetition</a:t>
                      </a:r>
                      <a:r>
                        <a:rPr lang="en-US" sz="1800" b="1" baseline="0" dirty="0" smtClean="0">
                          <a:latin typeface="Calibri"/>
                          <a:ea typeface="Calibri"/>
                          <a:cs typeface="Times New Roman"/>
                        </a:rPr>
                        <a:t> rate [Hz]</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N/A</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N/A</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beam</a:t>
                      </a:r>
                      <a:r>
                        <a:rPr lang="en-US" sz="1800" b="1" baseline="0" dirty="0" smtClean="0">
                          <a:latin typeface="Calibri"/>
                          <a:ea typeface="Calibri"/>
                          <a:cs typeface="Times New Roman"/>
                        </a:rPr>
                        <a:t> pulse length [ms]</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N/A</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N/A</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ER efficiency </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N/A</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94%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N/A</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average current [</a:t>
                      </a:r>
                      <a:r>
                        <a:rPr lang="en-US" sz="1800" b="1" dirty="0" err="1" smtClean="0">
                          <a:latin typeface="Calibri"/>
                          <a:ea typeface="Calibri"/>
                          <a:cs typeface="Times New Roman"/>
                        </a:rPr>
                        <a:t>mA</a:t>
                      </a:r>
                      <a:r>
                        <a:rPr lang="en-US" sz="1800" b="1" dirty="0" smtClean="0">
                          <a:latin typeface="Calibri"/>
                          <a:ea typeface="Calibri"/>
                          <a:cs typeface="Times New Roman"/>
                        </a:rPr>
                        <a:t>]</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131</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6.6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5.4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tot. wall plug power[MW]</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100</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5715000" y="843418"/>
          <a:ext cx="3429001" cy="1892808"/>
        </p:xfrm>
        <a:graphic>
          <a:graphicData uri="http://schemas.openxmlformats.org/drawingml/2006/table">
            <a:tbl>
              <a:tblPr/>
              <a:tblGrid>
                <a:gridCol w="1877786"/>
                <a:gridCol w="734785"/>
                <a:gridCol w="816430"/>
              </a:tblGrid>
              <a:tr h="99122">
                <a:tc>
                  <a:txBody>
                    <a:bodyPr/>
                    <a:lstStyle/>
                    <a:p>
                      <a:pPr marL="0" marR="0">
                        <a:lnSpc>
                          <a:spcPct val="115000"/>
                        </a:lnSpc>
                        <a:spcBef>
                          <a:spcPts val="0"/>
                        </a:spcBef>
                        <a:spcAft>
                          <a:spcPts val="0"/>
                        </a:spcAft>
                      </a:pPr>
                      <a:r>
                        <a:rPr lang="en-US" sz="1800" b="1" dirty="0" smtClean="0">
                          <a:solidFill>
                            <a:srgbClr val="3AB748"/>
                          </a:solidFill>
                          <a:latin typeface="Calibri"/>
                          <a:ea typeface="Calibri"/>
                          <a:cs typeface="Times New Roman"/>
                        </a:rPr>
                        <a:t>proton beam</a:t>
                      </a:r>
                      <a:endParaRPr lang="en-US" sz="1800" b="1" dirty="0">
                        <a:solidFill>
                          <a:srgbClr val="3AB748"/>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3AB748"/>
                          </a:solidFill>
                          <a:latin typeface="Calibri"/>
                          <a:ea typeface="Calibri"/>
                          <a:cs typeface="Times New Roman"/>
                        </a:rPr>
                        <a:t>RR</a:t>
                      </a:r>
                      <a:endParaRPr lang="en-US" sz="1800" b="1" dirty="0">
                        <a:solidFill>
                          <a:srgbClr val="3AB748"/>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3AB748"/>
                          </a:solidFill>
                          <a:latin typeface="Calibri"/>
                          <a:ea typeface="Calibri"/>
                          <a:cs typeface="Times New Roman"/>
                        </a:rPr>
                        <a:t>LR</a:t>
                      </a:r>
                      <a:endParaRPr lang="en-US" sz="1800" b="1" dirty="0">
                        <a:solidFill>
                          <a:srgbClr val="3AB748"/>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bunch pop. [10</a:t>
                      </a:r>
                      <a:r>
                        <a:rPr lang="en-US" sz="1800" b="1" baseline="30000" dirty="0" smtClean="0">
                          <a:latin typeface="Calibri"/>
                          <a:ea typeface="Calibri"/>
                          <a:cs typeface="Times New Roman"/>
                        </a:rPr>
                        <a:t>11</a:t>
                      </a:r>
                      <a:r>
                        <a:rPr lang="en-US" sz="1800" b="1" dirty="0" smtClean="0">
                          <a:latin typeface="Calibri"/>
                          <a:ea typeface="Calibri"/>
                          <a:cs typeface="Times New Roman"/>
                        </a:rPr>
                        <a:t>]</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err="1" smtClean="0">
                          <a:latin typeface="Calibri"/>
                          <a:ea typeface="Calibri"/>
                          <a:cs typeface="Times New Roman"/>
                        </a:rPr>
                        <a:t>tr.</a:t>
                      </a:r>
                      <a:r>
                        <a:rPr lang="en-US" sz="1800" b="1" baseline="0" dirty="0" err="1" smtClean="0">
                          <a:latin typeface="Calibri"/>
                          <a:ea typeface="Calibri"/>
                          <a:cs typeface="Times New Roman"/>
                        </a:rPr>
                        <a:t>emit.</a:t>
                      </a:r>
                      <a:r>
                        <a:rPr lang="en-US" sz="1800" b="1" baseline="0" dirty="0" err="1" smtClean="0">
                          <a:latin typeface="Symbol" pitchFamily="18" charset="2"/>
                          <a:ea typeface="Calibri"/>
                          <a:cs typeface="Times New Roman"/>
                        </a:rPr>
                        <a:t>ge</a:t>
                      </a:r>
                      <a:r>
                        <a:rPr lang="en-US" sz="1800" b="1" baseline="-25000" dirty="0" err="1" smtClean="0">
                          <a:latin typeface="Calibri"/>
                          <a:ea typeface="Calibri"/>
                          <a:cs typeface="Times New Roman"/>
                        </a:rPr>
                        <a:t>x,y</a:t>
                      </a:r>
                      <a:r>
                        <a:rPr lang="en-US" sz="1800" b="1" baseline="0" dirty="0" smtClean="0">
                          <a:latin typeface="Calibri"/>
                          <a:ea typeface="Calibri"/>
                          <a:cs typeface="Times New Roman"/>
                        </a:rPr>
                        <a:t> [</a:t>
                      </a:r>
                      <a:r>
                        <a:rPr lang="en-US" sz="1800" b="1" baseline="0" dirty="0" smtClean="0">
                          <a:latin typeface="Symbol" pitchFamily="18" charset="2"/>
                          <a:ea typeface="Calibri"/>
                          <a:cs typeface="Times New Roman"/>
                        </a:rPr>
                        <a:t>m</a:t>
                      </a:r>
                      <a:r>
                        <a:rPr lang="en-US" sz="1800" b="1" baseline="0" dirty="0" smtClean="0">
                          <a:latin typeface="Calibri"/>
                          <a:ea typeface="Calibri"/>
                          <a:cs typeface="Times New Roman"/>
                        </a:rPr>
                        <a:t>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3.75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3.75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spot</a:t>
                      </a:r>
                      <a:r>
                        <a:rPr lang="en-US" sz="1800" b="1" baseline="0" dirty="0" smtClean="0">
                          <a:latin typeface="Calibri"/>
                          <a:ea typeface="Calibri"/>
                          <a:cs typeface="Times New Roman"/>
                        </a:rPr>
                        <a:t> </a:t>
                      </a:r>
                      <a:r>
                        <a:rPr lang="en-US" sz="1800" b="1" dirty="0" smtClean="0">
                          <a:latin typeface="Calibri"/>
                          <a:ea typeface="Calibri"/>
                          <a:cs typeface="Times New Roman"/>
                        </a:rPr>
                        <a:t>size </a:t>
                      </a:r>
                      <a:r>
                        <a:rPr lang="en-US" sz="1800" b="1" dirty="0" err="1" smtClean="0">
                          <a:latin typeface="Symbol" pitchFamily="18" charset="2"/>
                          <a:ea typeface="Calibri"/>
                          <a:cs typeface="Times New Roman"/>
                        </a:rPr>
                        <a:t>s</a:t>
                      </a:r>
                      <a:r>
                        <a:rPr lang="en-US" sz="1800" b="1" baseline="-25000" dirty="0" err="1" smtClean="0">
                          <a:latin typeface="Calibri"/>
                          <a:ea typeface="Calibri"/>
                          <a:cs typeface="Times New Roman"/>
                        </a:rPr>
                        <a:t>x,y</a:t>
                      </a:r>
                      <a:r>
                        <a:rPr lang="en-US" sz="1800" b="1" dirty="0" smtClean="0">
                          <a:latin typeface="Calibri"/>
                          <a:ea typeface="Calibri"/>
                          <a:cs typeface="Times New Roman"/>
                        </a:rPr>
                        <a:t> [</a:t>
                      </a:r>
                      <a:r>
                        <a:rPr lang="en-US" sz="1800" b="1" dirty="0" smtClean="0">
                          <a:latin typeface="Symbol" pitchFamily="18" charset="2"/>
                          <a:ea typeface="Calibri"/>
                          <a:cs typeface="Times New Roman"/>
                        </a:rPr>
                        <a:t>m</a:t>
                      </a:r>
                      <a:r>
                        <a:rPr lang="en-US" sz="1800" b="1" dirty="0" smtClean="0">
                          <a:latin typeface="Calibri"/>
                          <a:ea typeface="Calibri"/>
                          <a:cs typeface="Times New Roman"/>
                        </a:rPr>
                        <a:t>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30, 16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Symbol" pitchFamily="18" charset="2"/>
                          <a:ea typeface="Calibri"/>
                          <a:cs typeface="Times New Roman"/>
                        </a:rPr>
                        <a:t>b</a:t>
                      </a:r>
                      <a:r>
                        <a:rPr lang="en-US" sz="1800" b="1" dirty="0" smtClean="0">
                          <a:latin typeface="Calibri"/>
                          <a:ea typeface="Calibri"/>
                          <a:cs typeface="Times New Roman"/>
                        </a:rPr>
                        <a:t>*</a:t>
                      </a:r>
                      <a:r>
                        <a:rPr lang="en-US" sz="1800" b="1" baseline="-25000" dirty="0" err="1" smtClean="0">
                          <a:latin typeface="Calibri"/>
                          <a:ea typeface="Calibri"/>
                          <a:cs typeface="Times New Roman"/>
                        </a:rPr>
                        <a:t>x,y</a:t>
                      </a:r>
                      <a:r>
                        <a:rPr lang="en-US" sz="1800" b="1" dirty="0" smtClean="0">
                          <a:latin typeface="Calibri"/>
                          <a:ea typeface="Calibri"/>
                          <a:cs typeface="Times New Roman"/>
                        </a:rPr>
                        <a:t> [m</a:t>
                      </a:r>
                      <a:r>
                        <a:rPr lang="en-US" sz="1800" b="1" dirty="0">
                          <a:latin typeface="Calibri"/>
                          <a:ea typeface="Calibri"/>
                          <a:cs typeface="Times New Roman"/>
                        </a:rPr>
                        <a:t>]</a:t>
                      </a: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1.8,0.5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a:t>
                      </a:r>
                      <a:endParaRPr lang="en-US" sz="1800" b="1" baseline="30000" dirty="0">
                        <a:solidFill>
                          <a:srgbClr val="FF0000"/>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bunch</a:t>
                      </a:r>
                      <a:r>
                        <a:rPr lang="en-US" sz="1800" b="1" baseline="0" dirty="0" smtClean="0">
                          <a:latin typeface="Calibri"/>
                          <a:ea typeface="Calibri"/>
                          <a:cs typeface="Times New Roman"/>
                        </a:rPr>
                        <a:t> spacing [ns]</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25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 25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941391" y="4472925"/>
            <a:ext cx="1322460" cy="523220"/>
          </a:xfrm>
          <a:prstGeom prst="rect">
            <a:avLst/>
          </a:prstGeom>
          <a:noFill/>
        </p:spPr>
        <p:txBody>
          <a:bodyPr wrap="none" rtlCol="0">
            <a:spAutoFit/>
          </a:bodyPr>
          <a:lstStyle/>
          <a:p>
            <a:r>
              <a:rPr lang="en-US" sz="1400" b="1" dirty="0" smtClean="0"/>
              <a:t>RR</a:t>
            </a:r>
            <a:r>
              <a:rPr lang="en-US" sz="1400" dirty="0" smtClean="0"/>
              <a:t>= Ring – Ring</a:t>
            </a:r>
          </a:p>
          <a:p>
            <a:r>
              <a:rPr lang="en-US" sz="1400" b="1" dirty="0" smtClean="0"/>
              <a:t>LR</a:t>
            </a:r>
            <a:r>
              <a:rPr lang="en-US" sz="1400" dirty="0" smtClean="0"/>
              <a:t> =</a:t>
            </a:r>
            <a:r>
              <a:rPr lang="en-US" sz="1400" dirty="0" err="1" smtClean="0"/>
              <a:t>Linac</a:t>
            </a:r>
            <a:r>
              <a:rPr lang="en-US" sz="1400" dirty="0" smtClean="0"/>
              <a:t> –Ring</a:t>
            </a:r>
          </a:p>
        </p:txBody>
      </p:sp>
      <p:sp>
        <p:nvSpPr>
          <p:cNvPr id="9" name="TextBox 8"/>
          <p:cNvSpPr txBox="1"/>
          <p:nvPr/>
        </p:nvSpPr>
        <p:spPr>
          <a:xfrm>
            <a:off x="5941391" y="5259653"/>
            <a:ext cx="2858425" cy="523220"/>
          </a:xfrm>
          <a:prstGeom prst="rect">
            <a:avLst/>
          </a:prstGeom>
          <a:solidFill>
            <a:srgbClr val="D1B039">
              <a:alpha val="14000"/>
            </a:srgbClr>
          </a:solidFill>
        </p:spPr>
        <p:txBody>
          <a:bodyPr wrap="none" rtlCol="0">
            <a:spAutoFit/>
          </a:bodyPr>
          <a:lstStyle/>
          <a:p>
            <a:r>
              <a:rPr lang="en-US" sz="1400" b="1" dirty="0" smtClean="0">
                <a:solidFill>
                  <a:srgbClr val="1F497D"/>
                </a:solidFill>
              </a:rPr>
              <a:t>Ring uses 1</a:t>
            </a:r>
            <a:r>
              <a:rPr lang="en-US" sz="1400" b="1" baseline="30000" dirty="0" smtClean="0">
                <a:solidFill>
                  <a:srgbClr val="1F497D"/>
                </a:solidFill>
              </a:rPr>
              <a:t>o</a:t>
            </a:r>
            <a:r>
              <a:rPr lang="en-US" sz="1400" b="1" dirty="0" smtClean="0">
                <a:solidFill>
                  <a:srgbClr val="1F497D"/>
                </a:solidFill>
              </a:rPr>
              <a:t> as baseline : L/2</a:t>
            </a:r>
          </a:p>
          <a:p>
            <a:r>
              <a:rPr lang="en-US" sz="1400" b="1" dirty="0" smtClean="0">
                <a:solidFill>
                  <a:srgbClr val="1F497D"/>
                </a:solidFill>
              </a:rPr>
              <a:t>          </a:t>
            </a:r>
            <a:r>
              <a:rPr lang="en-US" sz="1400" b="1" dirty="0" err="1" smtClean="0">
                <a:solidFill>
                  <a:srgbClr val="1F497D"/>
                </a:solidFill>
              </a:rPr>
              <a:t>Linac</a:t>
            </a:r>
            <a:r>
              <a:rPr lang="en-US" sz="1400" b="1" dirty="0" smtClean="0">
                <a:solidFill>
                  <a:srgbClr val="1F497D"/>
                </a:solidFill>
              </a:rPr>
              <a:t>: clearing gap: L*2/3</a:t>
            </a:r>
            <a:endParaRPr lang="en-US" sz="1400" b="1" dirty="0">
              <a:solidFill>
                <a:srgbClr val="1F497D"/>
              </a:solidFill>
            </a:endParaRPr>
          </a:p>
        </p:txBody>
      </p:sp>
      <p:sp>
        <p:nvSpPr>
          <p:cNvPr id="8" name="TextBox 7"/>
          <p:cNvSpPr txBox="1"/>
          <p:nvPr/>
        </p:nvSpPr>
        <p:spPr>
          <a:xfrm>
            <a:off x="5941391" y="2860787"/>
            <a:ext cx="2594994" cy="1477328"/>
          </a:xfrm>
          <a:prstGeom prst="rect">
            <a:avLst/>
          </a:prstGeom>
          <a:noFill/>
        </p:spPr>
        <p:txBody>
          <a:bodyPr wrap="none" rtlCol="0">
            <a:spAutoFit/>
          </a:bodyPr>
          <a:lstStyle/>
          <a:p>
            <a:r>
              <a:rPr lang="en-US" dirty="0" smtClean="0"/>
              <a:t>“ultimate </a:t>
            </a:r>
            <a:r>
              <a:rPr lang="en-US" dirty="0" err="1" smtClean="0"/>
              <a:t>p</a:t>
            </a:r>
            <a:r>
              <a:rPr lang="en-US" dirty="0" smtClean="0"/>
              <a:t> beam”</a:t>
            </a:r>
          </a:p>
          <a:p>
            <a:r>
              <a:rPr lang="en-US" dirty="0" smtClean="0"/>
              <a:t>1.7 probably conservative</a:t>
            </a:r>
          </a:p>
          <a:p>
            <a:endParaRPr lang="en-US" dirty="0" smtClean="0"/>
          </a:p>
          <a:p>
            <a:r>
              <a:rPr lang="en-US" dirty="0" smtClean="0"/>
              <a:t>Design also for deuterons </a:t>
            </a:r>
          </a:p>
          <a:p>
            <a:r>
              <a:rPr lang="en-US" dirty="0" smtClean="0"/>
              <a:t>(new) and lead (exists)</a:t>
            </a:r>
            <a:endParaRPr lang="en-US" dirty="0"/>
          </a:p>
        </p:txBody>
      </p:sp>
      <p:pic>
        <p:nvPicPr>
          <p:cNvPr id="10" name="Picture 9"/>
          <p:cNvPicPr>
            <a:picLocks noChangeAspect="1"/>
          </p:cNvPicPr>
          <p:nvPr/>
        </p:nvPicPr>
        <p:blipFill>
          <a:blip r:embed="rId2"/>
          <a:stretch>
            <a:fillRect/>
          </a:stretch>
        </p:blipFill>
        <p:spPr>
          <a:xfrm>
            <a:off x="8278591" y="64234"/>
            <a:ext cx="803274" cy="495390"/>
          </a:xfrm>
          <a:prstGeom prst="rect">
            <a:avLst/>
          </a:prstGeom>
        </p:spPr>
      </p:pic>
      <p:sp>
        <p:nvSpPr>
          <p:cNvPr id="11" name="TextBox 10"/>
          <p:cNvSpPr txBox="1"/>
          <p:nvPr/>
        </p:nvSpPr>
        <p:spPr>
          <a:xfrm>
            <a:off x="2535917" y="6195903"/>
            <a:ext cx="3891610" cy="276989"/>
          </a:xfrm>
          <a:prstGeom prst="rect">
            <a:avLst/>
          </a:prstGeom>
          <a:noFill/>
        </p:spPr>
        <p:txBody>
          <a:bodyPr wrap="square" lIns="91430" tIns="45715" rIns="91430" bIns="45715" rtlCol="0">
            <a:spAutoFit/>
          </a:bodyPr>
          <a:lstStyle/>
          <a:p>
            <a:r>
              <a:rPr lang="en-US" sz="1200" b="1" dirty="0" smtClean="0">
                <a:solidFill>
                  <a:srgbClr val="1B337E"/>
                </a:solidFill>
              </a:rPr>
              <a:t>*) pulsed, but high energy </a:t>
            </a:r>
            <a:r>
              <a:rPr lang="en-US" sz="1200" b="1" baseline="-25000" dirty="0" smtClean="0">
                <a:solidFill>
                  <a:srgbClr val="1B337E"/>
                </a:solidFill>
              </a:rPr>
              <a:t> </a:t>
            </a:r>
            <a:r>
              <a:rPr lang="en-US" sz="1200" b="1" dirty="0" smtClean="0">
                <a:solidFill>
                  <a:srgbClr val="1B337E"/>
                </a:solidFill>
              </a:rPr>
              <a:t>ERL not impossible </a:t>
            </a:r>
            <a:endParaRPr lang="en-US" sz="1200" b="1" dirty="0">
              <a:solidFill>
                <a:srgbClr val="1B337E"/>
              </a:solidFill>
            </a:endParaRPr>
          </a:p>
        </p:txBody>
      </p:sp>
      <p:sp>
        <p:nvSpPr>
          <p:cNvPr id="12"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3"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14" name="TextBox 13"/>
          <p:cNvSpPr txBox="1"/>
          <p:nvPr/>
        </p:nvSpPr>
        <p:spPr>
          <a:xfrm rot="19773881">
            <a:off x="329705" y="1954203"/>
            <a:ext cx="8440078" cy="3046988"/>
          </a:xfrm>
          <a:prstGeom prst="rect">
            <a:avLst/>
          </a:prstGeom>
          <a:solidFill>
            <a:schemeClr val="bg1"/>
          </a:solidFill>
        </p:spPr>
        <p:txBody>
          <a:bodyPr wrap="square" rtlCol="0">
            <a:spAutoFit/>
          </a:bodyPr>
          <a:lstStyle/>
          <a:p>
            <a:pPr algn="ctr"/>
            <a:r>
              <a:rPr lang="en-US" sz="3200" b="1" dirty="0" smtClean="0">
                <a:solidFill>
                  <a:srgbClr val="FF0000"/>
                </a:solidFill>
              </a:rPr>
              <a:t>Final parameter </a:t>
            </a:r>
            <a:r>
              <a:rPr lang="en-US" sz="3200" b="1" dirty="0" smtClean="0">
                <a:solidFill>
                  <a:srgbClr val="FF0000"/>
                </a:solidFill>
              </a:rPr>
              <a:t>s</a:t>
            </a:r>
            <a:r>
              <a:rPr lang="en-US" sz="3200" b="1" dirty="0" smtClean="0">
                <a:solidFill>
                  <a:srgbClr val="FF0000"/>
                </a:solidFill>
              </a:rPr>
              <a:t>et </a:t>
            </a:r>
            <a:r>
              <a:rPr lang="en-US" sz="3200" b="1" dirty="0" smtClean="0">
                <a:solidFill>
                  <a:srgbClr val="FF0000"/>
                </a:solidFill>
              </a:rPr>
              <a:t>to be developed as we gain experience with </a:t>
            </a:r>
            <a:r>
              <a:rPr lang="en-US" sz="3200" b="1" dirty="0" err="1" smtClean="0">
                <a:solidFill>
                  <a:srgbClr val="FF0000"/>
                </a:solidFill>
              </a:rPr>
              <a:t>LHC</a:t>
            </a:r>
            <a:r>
              <a:rPr lang="en-US" sz="3200" b="1" dirty="0" smtClean="0">
                <a:solidFill>
                  <a:srgbClr val="FF0000"/>
                </a:solidFill>
              </a:rPr>
              <a:t> operational (beam-beam, spacing etc)</a:t>
            </a:r>
            <a:endParaRPr lang="en-US" sz="3200" b="1" dirty="0" smtClean="0">
              <a:solidFill>
                <a:srgbClr val="FF0000"/>
              </a:solidFill>
            </a:endParaRPr>
          </a:p>
          <a:p>
            <a:pPr algn="ctr"/>
            <a:endParaRPr lang="en-US" sz="3200" b="1" dirty="0" smtClean="0">
              <a:solidFill>
                <a:srgbClr val="FF0000"/>
              </a:solidFill>
            </a:endParaRPr>
          </a:p>
          <a:p>
            <a:pPr algn="ctr"/>
            <a:r>
              <a:rPr lang="en-US" sz="3200" b="1" dirty="0" smtClean="0">
                <a:solidFill>
                  <a:srgbClr val="FF0000"/>
                </a:solidFill>
              </a:rPr>
              <a:t>The goal</a:t>
            </a:r>
            <a:r>
              <a:rPr lang="en-US" sz="3200" b="1" dirty="0" smtClean="0">
                <a:solidFill>
                  <a:srgbClr val="FF0000"/>
                </a:solidFill>
              </a:rPr>
              <a:t> here is </a:t>
            </a:r>
            <a:r>
              <a:rPr lang="en-US" sz="3200" b="1" dirty="0" smtClean="0">
                <a:solidFill>
                  <a:srgbClr val="FF0000"/>
                </a:solidFill>
              </a:rPr>
              <a:t>to</a:t>
            </a:r>
            <a:r>
              <a:rPr lang="en-US" sz="3200" b="1" dirty="0" smtClean="0">
                <a:solidFill>
                  <a:srgbClr val="FF0000"/>
                </a:solidFill>
              </a:rPr>
              <a:t> demonstrate that </a:t>
            </a:r>
            <a:r>
              <a:rPr lang="en-US" sz="3200" b="1" dirty="0" smtClean="0">
                <a:solidFill>
                  <a:srgbClr val="FF0000"/>
                </a:solidFill>
              </a:rPr>
              <a:t>realistic sets exist for both </a:t>
            </a:r>
            <a:r>
              <a:rPr lang="en-US" sz="3200" b="1" dirty="0" err="1" smtClean="0">
                <a:solidFill>
                  <a:srgbClr val="FF0000"/>
                </a:solidFill>
              </a:rPr>
              <a:t>LHeC</a:t>
            </a:r>
            <a:r>
              <a:rPr lang="en-US" sz="3200" b="1" dirty="0" smtClean="0">
                <a:solidFill>
                  <a:srgbClr val="FF0000"/>
                </a:solidFill>
              </a:rPr>
              <a:t> versions</a:t>
            </a:r>
            <a:endParaRPr lang="en-US"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729" y="168454"/>
            <a:ext cx="8755230" cy="775252"/>
          </a:xfrm>
          <a:noFill/>
        </p:spPr>
        <p:txBody>
          <a:bodyPr>
            <a:normAutofit/>
          </a:bodyPr>
          <a:lstStyle/>
          <a:p>
            <a:r>
              <a:rPr lang="en-US" sz="3600" b="1" u="sng" dirty="0" smtClean="0">
                <a:solidFill>
                  <a:srgbClr val="FF0000"/>
                </a:solidFill>
              </a:rPr>
              <a:t>Disclaimer:</a:t>
            </a:r>
            <a:endParaRPr lang="en-US" sz="3600" b="1" dirty="0">
              <a:solidFill>
                <a:srgbClr val="FF0000"/>
              </a:solidFill>
            </a:endParaRPr>
          </a:p>
        </p:txBody>
      </p:sp>
      <p:grpSp>
        <p:nvGrpSpPr>
          <p:cNvPr id="4" name="Group 23"/>
          <p:cNvGrpSpPr>
            <a:grpSpLocks/>
          </p:cNvGrpSpPr>
          <p:nvPr/>
        </p:nvGrpSpPr>
        <p:grpSpPr bwMode="auto">
          <a:xfrm>
            <a:off x="60570" y="904832"/>
            <a:ext cx="9096389" cy="5078413"/>
            <a:chOff x="288" y="720"/>
            <a:chExt cx="5730" cy="3199"/>
          </a:xfrm>
        </p:grpSpPr>
        <p:sp>
          <p:nvSpPr>
            <p:cNvPr id="5"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6" name="Text Box 7"/>
            <p:cNvSpPr txBox="1">
              <a:spLocks noChangeArrowheads="1"/>
            </p:cNvSpPr>
            <p:nvPr/>
          </p:nvSpPr>
          <p:spPr bwMode="auto">
            <a:xfrm>
              <a:off x="674" y="720"/>
              <a:ext cx="5344" cy="3199"/>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smtClean="0">
                  <a:latin typeface="Times New Roman" charset="0"/>
                  <a:ea typeface="ＭＳ Ｐゴシック" charset="-128"/>
                  <a:cs typeface="ＭＳ Ｐゴシック" charset="-128"/>
                  <a:sym typeface="Wingdings" charset="2"/>
                </a:rPr>
                <a:t>Very short summary of CDR with ca. 500 pages: </a:t>
              </a:r>
            </a:p>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 -Many topics could not be covered here:</a:t>
              </a:r>
            </a:p>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  </a:t>
              </a:r>
              <a:r>
                <a:rPr lang="en-US" sz="2000" dirty="0" smtClean="0">
                  <a:solidFill>
                    <a:srgbClr val="800000"/>
                  </a:solidFill>
                  <a:latin typeface="Times New Roman" charset="0"/>
                  <a:ea typeface="ＭＳ Ｐゴシック" charset="-128"/>
                  <a:cs typeface="ＭＳ Ｐゴシック" charset="-128"/>
                  <a:sym typeface="Wingdings" charset="2"/>
                </a:rPr>
                <a:t>Physics</a:t>
              </a:r>
            </a:p>
            <a:p>
              <a:pPr defTabSz="914400" fontAlgn="base">
                <a:spcBef>
                  <a:spcPct val="0"/>
                </a:spcBef>
                <a:spcAft>
                  <a:spcPct val="0"/>
                </a:spcAft>
              </a:pPr>
              <a:r>
                <a:rPr lang="en-US" sz="2000" dirty="0" smtClean="0">
                  <a:solidFill>
                    <a:srgbClr val="800000"/>
                  </a:solidFill>
                  <a:latin typeface="Times New Roman" charset="0"/>
                  <a:ea typeface="ＭＳ Ｐゴシック" charset="-128"/>
                  <a:cs typeface="ＭＳ Ｐゴシック" charset="-128"/>
                  <a:sym typeface="Wingdings" charset="2"/>
                </a:rPr>
                <a:t>  Detector</a:t>
              </a:r>
            </a:p>
            <a:p>
              <a:pPr defTabSz="914400" fontAlgn="base">
                <a:spcBef>
                  <a:spcPct val="0"/>
                </a:spcBef>
                <a:spcAft>
                  <a:spcPct val="0"/>
                </a:spcAft>
              </a:pPr>
              <a:r>
                <a:rPr lang="en-US" sz="2000" dirty="0" smtClean="0">
                  <a:solidFill>
                    <a:srgbClr val="800000"/>
                  </a:solidFill>
                  <a:latin typeface="Times New Roman" charset="0"/>
                  <a:ea typeface="ＭＳ Ｐゴシック" charset="-128"/>
                  <a:cs typeface="ＭＳ Ｐゴシック" charset="-128"/>
                  <a:sym typeface="Wingdings" charset="2"/>
                </a:rPr>
                <a:t>  Accelerator:</a:t>
              </a:r>
            </a:p>
            <a:p>
              <a:pPr lvl="4" defTabSz="914400" fontAlgn="base">
                <a:spcBef>
                  <a:spcPct val="0"/>
                </a:spcBef>
                <a:spcAft>
                  <a:spcPct val="0"/>
                </a:spcAft>
              </a:pPr>
              <a:r>
                <a:rPr lang="en-US" sz="2000" dirty="0" smtClean="0">
                  <a:solidFill>
                    <a:srgbClr val="800000"/>
                  </a:solidFill>
                  <a:latin typeface="Times New Roman" charset="0"/>
                  <a:ea typeface="ＭＳ Ｐゴシック" charset="-128"/>
                  <a:cs typeface="ＭＳ Ｐゴシック" charset="-128"/>
                  <a:sym typeface="Wingdings" charset="2"/>
                </a:rPr>
                <a:t>  </a:t>
              </a:r>
              <a:r>
                <a:rPr lang="en-US" sz="2000" dirty="0" smtClean="0">
                  <a:solidFill>
                    <a:srgbClr val="3333CC"/>
                  </a:solidFill>
                  <a:latin typeface="Times New Roman" charset="0"/>
                  <a:ea typeface="ＭＳ Ｐゴシック" charset="-128"/>
                  <a:cs typeface="ＭＳ Ｐゴシック" charset="-128"/>
                  <a:sym typeface="Wingdings" charset="2"/>
                </a:rPr>
                <a:t>Sources</a:t>
              </a:r>
            </a:p>
            <a:p>
              <a:pPr lvl="4" defTabSz="914400" fontAlgn="base">
                <a:spcBef>
                  <a:spcPct val="0"/>
                </a:spcBef>
                <a:spcAft>
                  <a:spcPct val="0"/>
                </a:spcAft>
              </a:pPr>
              <a:r>
                <a:rPr lang="en-US" sz="2000" dirty="0" smtClean="0">
                  <a:solidFill>
                    <a:srgbClr val="3333CC"/>
                  </a:solidFill>
                  <a:latin typeface="Times New Roman" charset="0"/>
                  <a:ea typeface="ＭＳ Ｐゴシック" charset="-128"/>
                  <a:cs typeface="ＭＳ Ｐゴシック" charset="-128"/>
                  <a:sym typeface="Wingdings" charset="2"/>
                </a:rPr>
                <a:t>  Damping rings and injector complex</a:t>
              </a:r>
              <a:r>
                <a:rPr lang="en-US" sz="2000" dirty="0" smtClean="0">
                  <a:solidFill>
                    <a:srgbClr val="800000"/>
                  </a:solidFill>
                  <a:latin typeface="Times New Roman" charset="0"/>
                  <a:ea typeface="ＭＳ Ｐゴシック" charset="-128"/>
                  <a:cs typeface="ＭＳ Ｐゴシック" charset="-128"/>
                  <a:sym typeface="Wingdings" charset="2"/>
                </a:rPr>
                <a:t> </a:t>
              </a:r>
            </a:p>
            <a:p>
              <a:pPr lvl="4" defTabSz="914400" fontAlgn="base">
                <a:spcBef>
                  <a:spcPct val="0"/>
                </a:spcBef>
                <a:spcAft>
                  <a:spcPct val="0"/>
                </a:spcAft>
              </a:pPr>
              <a:r>
                <a:rPr lang="en-US" sz="2000" dirty="0" smtClean="0">
                  <a:solidFill>
                    <a:srgbClr val="800000"/>
                  </a:solidFill>
                  <a:latin typeface="Times New Roman" charset="0"/>
                  <a:ea typeface="ＭＳ Ｐゴシック" charset="-128"/>
                  <a:cs typeface="ＭＳ Ｐゴシック" charset="-128"/>
                  <a:sym typeface="Wingdings" charset="2"/>
                </a:rPr>
                <a:t>  </a:t>
              </a:r>
              <a:r>
                <a:rPr lang="en-US" sz="2000" dirty="0" smtClean="0">
                  <a:solidFill>
                    <a:srgbClr val="3333CC"/>
                  </a:solidFill>
                  <a:latin typeface="Times New Roman" charset="0"/>
                  <a:ea typeface="ＭＳ Ｐゴシック" charset="-128"/>
                  <a:cs typeface="ＭＳ Ｐゴシック" charset="-128"/>
                  <a:sym typeface="Wingdings" charset="2"/>
                </a:rPr>
                <a:t>Injection and injector complex</a:t>
              </a:r>
            </a:p>
            <a:p>
              <a:pPr lvl="4" defTabSz="914400" fontAlgn="base">
                <a:spcBef>
                  <a:spcPct val="0"/>
                </a:spcBef>
                <a:spcAft>
                  <a:spcPct val="0"/>
                </a:spcAft>
              </a:pPr>
              <a:r>
                <a:rPr lang="en-US" sz="2000" dirty="0" smtClean="0">
                  <a:solidFill>
                    <a:srgbClr val="3333CC"/>
                  </a:solidFill>
                  <a:latin typeface="Times New Roman" charset="0"/>
                  <a:ea typeface="ＭＳ Ｐゴシック" charset="-128"/>
                  <a:cs typeface="ＭＳ Ｐゴシック" charset="-128"/>
                  <a:sym typeface="Wingdings" charset="2"/>
                </a:rPr>
                <a:t>  Collective effects and Beam-Beam</a:t>
              </a:r>
            </a:p>
            <a:p>
              <a:pPr lvl="4" defTabSz="914400" fontAlgn="base">
                <a:spcBef>
                  <a:spcPct val="0"/>
                </a:spcBef>
                <a:spcAft>
                  <a:spcPct val="0"/>
                </a:spcAft>
              </a:pPr>
              <a:r>
                <a:rPr lang="en-US" sz="2000" dirty="0" smtClean="0">
                  <a:solidFill>
                    <a:srgbClr val="3333CC"/>
                  </a:solidFill>
                  <a:latin typeface="Times New Roman" charset="0"/>
                  <a:ea typeface="ＭＳ Ｐゴシック" charset="-128"/>
                  <a:cs typeface="ＭＳ Ｐゴシック" charset="-128"/>
                  <a:sym typeface="Wingdings" charset="2"/>
                </a:rPr>
                <a:t>  Cryogenic system</a:t>
              </a:r>
            </a:p>
            <a:p>
              <a:pPr lvl="4" defTabSz="914400" fontAlgn="base">
                <a:spcBef>
                  <a:spcPct val="0"/>
                </a:spcBef>
                <a:spcAft>
                  <a:spcPct val="0"/>
                </a:spcAft>
              </a:pPr>
              <a:r>
                <a:rPr lang="en-US" sz="2000" dirty="0" smtClean="0">
                  <a:solidFill>
                    <a:srgbClr val="3333CC"/>
                  </a:solidFill>
                  <a:latin typeface="Times New Roman" charset="0"/>
                  <a:ea typeface="ＭＳ Ｐゴシック" charset="-128"/>
                  <a:cs typeface="ＭＳ Ｐゴシック" charset="-128"/>
                  <a:sym typeface="Wingdings" charset="2"/>
                </a:rPr>
                <a:t>  Polarization</a:t>
              </a:r>
            </a:p>
            <a:p>
              <a:pPr lvl="4" defTabSz="914400" fontAlgn="base">
                <a:spcBef>
                  <a:spcPct val="0"/>
                </a:spcBef>
                <a:spcAft>
                  <a:spcPct val="0"/>
                </a:spcAft>
              </a:pPr>
              <a:r>
                <a:rPr lang="en-US" sz="2000" dirty="0" smtClean="0">
                  <a:solidFill>
                    <a:srgbClr val="3333CC"/>
                  </a:solidFill>
                  <a:latin typeface="Times New Roman" charset="0"/>
                  <a:ea typeface="ＭＳ Ｐゴシック" charset="-128"/>
                  <a:cs typeface="ＭＳ Ｐゴシック" charset="-128"/>
                  <a:sym typeface="Wingdings" charset="2"/>
                </a:rPr>
                <a:t>  Beam Dump </a:t>
              </a:r>
            </a:p>
            <a:p>
              <a:pPr lvl="4" defTabSz="914400" fontAlgn="base">
                <a:spcBef>
                  <a:spcPct val="0"/>
                </a:spcBef>
                <a:spcAft>
                  <a:spcPct val="0"/>
                </a:spcAft>
              </a:pPr>
              <a:r>
                <a:rPr lang="en-US" sz="2000" dirty="0" smtClean="0">
                  <a:solidFill>
                    <a:srgbClr val="3333CC"/>
                  </a:solidFill>
                  <a:latin typeface="Times New Roman" charset="0"/>
                  <a:ea typeface="ＭＳ Ｐゴシック" charset="-128"/>
                  <a:cs typeface="ＭＳ Ｐゴシック" charset="-128"/>
                  <a:sym typeface="Wingdings" charset="2"/>
                </a:rPr>
                <a:t>  Vacuum</a:t>
              </a:r>
            </a:p>
            <a:p>
              <a:pPr lvl="4" defTabSz="914400" fontAlgn="base">
                <a:spcBef>
                  <a:spcPct val="0"/>
                </a:spcBef>
                <a:spcAft>
                  <a:spcPct val="0"/>
                </a:spcAft>
              </a:pPr>
              <a:r>
                <a:rPr lang="en-US" sz="2000" dirty="0" smtClean="0">
                  <a:solidFill>
                    <a:srgbClr val="3333CC"/>
                  </a:solidFill>
                  <a:latin typeface="Times New Roman" charset="0"/>
                  <a:ea typeface="ＭＳ Ｐゴシック" charset="-128"/>
                  <a:cs typeface="ＭＳ Ｐゴシック" charset="-128"/>
                  <a:sym typeface="Wingdings" charset="2"/>
                </a:rPr>
                <a:t>  Power generation and distribution, etc…..</a:t>
              </a:r>
            </a:p>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  </a:t>
              </a:r>
              <a:r>
                <a:rPr lang="en-US" sz="2600" dirty="0" err="1" smtClean="0">
                  <a:solidFill>
                    <a:srgbClr val="3333CC"/>
                  </a:solidFill>
                  <a:latin typeface="Times New Roman" charset="0"/>
                  <a:ea typeface="ＭＳ Ｐゴシック" charset="-128"/>
                  <a:cs typeface="ＭＳ Ｐゴシック" charset="-128"/>
                  <a:sym typeface="Wingdings"/>
                </a:rPr>
                <a:t></a:t>
              </a:r>
              <a:r>
                <a:rPr lang="en-US" sz="2600" dirty="0" smtClean="0">
                  <a:solidFill>
                    <a:srgbClr val="3333CC"/>
                  </a:solidFill>
                  <a:latin typeface="Times New Roman" charset="0"/>
                  <a:ea typeface="ＭＳ Ｐゴシック" charset="-128"/>
                  <a:cs typeface="ＭＳ Ｐゴシック" charset="-128"/>
                  <a:sym typeface="Wingdings"/>
                </a:rPr>
                <a:t> </a:t>
              </a:r>
              <a:r>
                <a:rPr lang="en-US" sz="2800" dirty="0" smtClean="0"/>
                <a:t>LHeC-Note-2011-001 GEN</a:t>
              </a:r>
              <a:endParaRPr lang="en-US" sz="2600" dirty="0" smtClean="0">
                <a:solidFill>
                  <a:srgbClr val="3333CC"/>
                </a:solidFill>
                <a:latin typeface="Times New Roman" charset="0"/>
                <a:ea typeface="ＭＳ Ｐゴシック" charset="-128"/>
                <a:cs typeface="ＭＳ Ｐゴシック" charset="-128"/>
                <a:sym typeface="Wingdings" charset="2"/>
              </a:endParaRPr>
            </a:p>
          </p:txBody>
        </p:sp>
      </p:grpSp>
      <p:pic>
        <p:nvPicPr>
          <p:cNvPr id="7" name="Picture 6"/>
          <p:cNvPicPr>
            <a:picLocks noChangeAspect="1"/>
          </p:cNvPicPr>
          <p:nvPr/>
        </p:nvPicPr>
        <p:blipFill>
          <a:blip r:embed="rId2"/>
          <a:stretch>
            <a:fillRect/>
          </a:stretch>
        </p:blipFill>
        <p:spPr>
          <a:xfrm>
            <a:off x="8226755" y="103108"/>
            <a:ext cx="803274" cy="495390"/>
          </a:xfrm>
          <a:prstGeom prst="rect">
            <a:avLst/>
          </a:prstGeom>
        </p:spPr>
      </p:pic>
      <p:sp>
        <p:nvSpPr>
          <p:cNvPr id="8"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9"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Options: Executive Summary</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26</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3877157"/>
            <a:ext cx="9096389" cy="2062165"/>
            <a:chOff x="288" y="720"/>
            <a:chExt cx="5619" cy="1299"/>
          </a:xfrm>
        </p:grpSpPr>
        <p:sp>
          <p:nvSpPr>
            <p:cNvPr id="5326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5" name="Text Box 7"/>
            <p:cNvSpPr txBox="1">
              <a:spLocks noChangeArrowheads="1"/>
            </p:cNvSpPr>
            <p:nvPr/>
          </p:nvSpPr>
          <p:spPr bwMode="auto">
            <a:xfrm>
              <a:off x="634" y="720"/>
              <a:ext cx="5273" cy="1299"/>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ts val="1200"/>
                </a:spcAft>
              </a:pPr>
              <a:r>
                <a:rPr lang="en-US" sz="2600" dirty="0" err="1" smtClean="0">
                  <a:solidFill>
                    <a:srgbClr val="3333CC"/>
                  </a:solidFill>
                  <a:latin typeface="Times New Roman" charset="0"/>
                  <a:ea typeface="ＭＳ Ｐゴシック" charset="-128"/>
                  <a:cs typeface="ＭＳ Ｐゴシック" charset="-128"/>
                  <a:sym typeface="Wingdings" charset="2"/>
                </a:rPr>
                <a:t>Linac</a:t>
              </a:r>
              <a:r>
                <a:rPr lang="en-US" sz="2600" dirty="0" smtClean="0">
                  <a:solidFill>
                    <a:srgbClr val="3333CC"/>
                  </a:solidFill>
                  <a:latin typeface="Times New Roman" charset="0"/>
                  <a:ea typeface="ＭＳ Ｐゴシック" charset="-128"/>
                  <a:cs typeface="ＭＳ Ｐゴシック" charset="-128"/>
                  <a:sym typeface="Wingdings" charset="2"/>
                </a:rPr>
                <a:t>-Ring option: </a:t>
              </a:r>
            </a:p>
            <a:p>
              <a:pPr defTabSz="914400"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-Installation decoupled from </a:t>
              </a:r>
              <a:r>
                <a:rPr lang="en-US" sz="2400" dirty="0" err="1" smtClean="0">
                  <a:solidFill>
                    <a:srgbClr val="008000"/>
                  </a:solidFill>
                  <a:latin typeface="Times New Roman" charset="0"/>
                  <a:ea typeface="ＭＳ Ｐゴシック" charset="-128"/>
                  <a:cs typeface="ＭＳ Ｐゴシック" charset="-128"/>
                  <a:sym typeface="Wingdings" charset="2"/>
                </a:rPr>
                <a:t>LHC</a:t>
              </a:r>
              <a:r>
                <a:rPr lang="en-US" sz="2400" dirty="0" smtClean="0">
                  <a:solidFill>
                    <a:srgbClr val="008000"/>
                  </a:solidFill>
                  <a:latin typeface="Times New Roman" charset="0"/>
                  <a:ea typeface="ＭＳ Ｐゴシック" charset="-128"/>
                  <a:cs typeface="ＭＳ Ｐゴシック" charset="-128"/>
                  <a:sym typeface="Wingdings" charset="2"/>
                </a:rPr>
                <a:t> operation and shutdown planning</a:t>
              </a:r>
            </a:p>
            <a:p>
              <a:pPr defTabSz="914400"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-Infrastructure investment with potential exploitation beyond </a:t>
              </a:r>
              <a:r>
                <a:rPr lang="en-US" sz="2400" dirty="0" err="1" smtClean="0">
                  <a:solidFill>
                    <a:srgbClr val="008000"/>
                  </a:solidFill>
                  <a:latin typeface="Times New Roman" charset="0"/>
                  <a:ea typeface="ＭＳ Ｐゴシック" charset="-128"/>
                  <a:cs typeface="ＭＳ Ｐゴシック" charset="-128"/>
                  <a:sym typeface="Wingdings" charset="2"/>
                </a:rPr>
                <a:t>LHeC</a:t>
              </a:r>
              <a:endParaRPr lang="en-US" sz="2400" dirty="0" smtClean="0">
                <a:solidFill>
                  <a:srgbClr val="008000"/>
                </a:solidFill>
                <a:latin typeface="Times New Roman" charset="0"/>
                <a:ea typeface="ＭＳ Ｐゴシック" charset="-128"/>
                <a:cs typeface="ＭＳ Ｐゴシック" charset="-128"/>
                <a:sym typeface="Wingdings" charset="2"/>
              </a:endParaRP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rPr>
                <a:t>-Challenging new technology: high current SC </a:t>
              </a:r>
              <a:r>
                <a:rPr lang="en-US" sz="2400" dirty="0" err="1" smtClean="0">
                  <a:solidFill>
                    <a:srgbClr val="800000"/>
                  </a:solidFill>
                  <a:latin typeface="Times New Roman" charset="0"/>
                  <a:ea typeface="ＭＳ Ｐゴシック" charset="-128"/>
                  <a:cs typeface="ＭＳ Ｐゴシック" charset="-128"/>
                </a:rPr>
                <a:t>ERL</a:t>
              </a:r>
              <a:endParaRPr lang="en-US" sz="2400" dirty="0" smtClean="0">
                <a:solidFill>
                  <a:srgbClr val="800000"/>
                </a:solidFill>
                <a:latin typeface="Times New Roman" charset="0"/>
                <a:ea typeface="ＭＳ Ｐゴシック" charset="-128"/>
                <a:cs typeface="ＭＳ Ｐゴシック" charset="-128"/>
              </a:endParaRPr>
            </a:p>
          </p:txBody>
        </p:sp>
      </p:grpSp>
      <p:grpSp>
        <p:nvGrpSpPr>
          <p:cNvPr id="3" name="Group 23"/>
          <p:cNvGrpSpPr>
            <a:grpSpLocks/>
          </p:cNvGrpSpPr>
          <p:nvPr/>
        </p:nvGrpSpPr>
        <p:grpSpPr bwMode="auto">
          <a:xfrm>
            <a:off x="84138" y="924959"/>
            <a:ext cx="9096389" cy="2586039"/>
            <a:chOff x="288" y="720"/>
            <a:chExt cx="5730" cy="1629"/>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1629"/>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ts val="1200"/>
                </a:spcAft>
              </a:pPr>
              <a:r>
                <a:rPr lang="en-US" sz="2600" dirty="0" smtClean="0">
                  <a:solidFill>
                    <a:srgbClr val="3333CC"/>
                  </a:solidFill>
                  <a:latin typeface="Times New Roman" charset="0"/>
                  <a:ea typeface="ＭＳ Ｐゴシック" charset="-128"/>
                  <a:cs typeface="ＭＳ Ｐゴシック" charset="-128"/>
                  <a:sym typeface="Wingdings" charset="2"/>
                </a:rPr>
                <a:t>Ring-Ring option:</a:t>
              </a:r>
              <a:r>
                <a:rPr lang="en-US" sz="2000" dirty="0" smtClean="0">
                  <a:solidFill>
                    <a:srgbClr val="000000"/>
                  </a:solidFill>
                  <a:latin typeface="Times New Roman" charset="0"/>
                  <a:ea typeface="ＭＳ Ｐゴシック" charset="-128"/>
                  <a:cs typeface="ＭＳ Ｐゴシック" charset="-128"/>
                  <a:sym typeface="Wingdings" charset="2"/>
                </a:rPr>
                <a:t> </a:t>
              </a:r>
            </a:p>
            <a:p>
              <a:pPr defTabSz="914400"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-We know we can do it: </a:t>
              </a:r>
              <a:r>
                <a:rPr lang="en-US" sz="2400" dirty="0" err="1" smtClean="0">
                  <a:solidFill>
                    <a:srgbClr val="008000"/>
                  </a:solidFill>
                  <a:latin typeface="Times New Roman" charset="0"/>
                  <a:ea typeface="ＭＳ Ｐゴシック" charset="-128"/>
                  <a:cs typeface="ＭＳ Ｐゴシック" charset="-128"/>
                  <a:sym typeface="Wingdings"/>
                </a:rPr>
                <a:t></a:t>
              </a:r>
              <a:r>
                <a:rPr lang="en-US" sz="2400" dirty="0" smtClean="0">
                  <a:solidFill>
                    <a:srgbClr val="008000"/>
                  </a:solidFill>
                  <a:latin typeface="Times New Roman" charset="0"/>
                  <a:ea typeface="ＭＳ Ｐゴシック" charset="-128"/>
                  <a:cs typeface="ＭＳ Ｐゴシック" charset="-128"/>
                  <a:sym typeface="Wingdings"/>
                </a:rPr>
                <a:t> </a:t>
              </a:r>
              <a:r>
                <a:rPr lang="en-US" sz="2400" dirty="0" err="1" smtClean="0">
                  <a:solidFill>
                    <a:srgbClr val="008000"/>
                  </a:solidFill>
                  <a:latin typeface="Times New Roman" charset="0"/>
                  <a:ea typeface="ＭＳ Ｐゴシック" charset="-128"/>
                  <a:cs typeface="ＭＳ Ｐゴシック" charset="-128"/>
                  <a:sym typeface="Wingdings"/>
                </a:rPr>
                <a:t>LEP</a:t>
              </a:r>
              <a:r>
                <a:rPr lang="en-US" sz="2400" dirty="0" smtClean="0">
                  <a:solidFill>
                    <a:srgbClr val="008000"/>
                  </a:solidFill>
                  <a:latin typeface="Times New Roman" charset="0"/>
                  <a:ea typeface="ＭＳ Ｐゴシック" charset="-128"/>
                  <a:cs typeface="ＭＳ Ｐゴシック" charset="-128"/>
                  <a:sym typeface="Wingdings"/>
                </a:rPr>
                <a:t> 1.5</a:t>
              </a:r>
              <a:endParaRPr lang="en-US" sz="2400" dirty="0" smtClean="0">
                <a:solidFill>
                  <a:srgbClr val="008000"/>
                </a:solidFill>
                <a:latin typeface="Times New Roman" charset="0"/>
                <a:ea typeface="ＭＳ Ｐゴシック" charset="-128"/>
                <a:cs typeface="ＭＳ Ｐゴシック" charset="-128"/>
                <a:sym typeface="Wingdings" charset="2"/>
              </a:endParaRP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-Challenge 1: integration in the </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tunnel and co-existence with </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  </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hardware</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-Challenge 2: installation within shutdowns of </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schedule</a:t>
              </a: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
        <p:nvSpPr>
          <p:cNvPr id="13"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15" name="TextBox 14"/>
          <p:cNvSpPr txBox="1"/>
          <p:nvPr/>
        </p:nvSpPr>
        <p:spPr>
          <a:xfrm rot="19773881">
            <a:off x="407460" y="1964802"/>
            <a:ext cx="8440078" cy="2308324"/>
          </a:xfrm>
          <a:prstGeom prst="rect">
            <a:avLst/>
          </a:prstGeom>
          <a:solidFill>
            <a:schemeClr val="bg1"/>
          </a:solidFill>
        </p:spPr>
        <p:txBody>
          <a:bodyPr wrap="square" rtlCol="0">
            <a:spAutoFit/>
          </a:bodyPr>
          <a:lstStyle/>
          <a:p>
            <a:pPr algn="ctr"/>
            <a:r>
              <a:rPr lang="en-US" sz="3600" b="1" dirty="0" smtClean="0">
                <a:solidFill>
                  <a:srgbClr val="FF0000"/>
                </a:solidFill>
              </a:rPr>
              <a:t>CDR will be reviewed by Expert Panel</a:t>
            </a:r>
          </a:p>
          <a:p>
            <a:pPr algn="ctr"/>
            <a:endParaRPr lang="en-US" sz="3600" b="1" dirty="0" smtClean="0">
              <a:solidFill>
                <a:srgbClr val="FF0000"/>
              </a:solidFill>
            </a:endParaRPr>
          </a:p>
          <a:p>
            <a:pPr algn="ctr"/>
            <a:r>
              <a:rPr lang="en-US" sz="3600" b="1" dirty="0" smtClean="0">
                <a:solidFill>
                  <a:srgbClr val="FF0000"/>
                </a:solidFill>
              </a:rPr>
              <a:t>The goal is to identify the best option for the </a:t>
            </a:r>
            <a:r>
              <a:rPr lang="en-US" sz="3600" b="1" dirty="0" err="1" smtClean="0">
                <a:solidFill>
                  <a:srgbClr val="FF0000"/>
                </a:solidFill>
              </a:rPr>
              <a:t>LHeC</a:t>
            </a:r>
            <a:r>
              <a:rPr lang="en-US" sz="3600" b="1" dirty="0" smtClean="0">
                <a:solidFill>
                  <a:srgbClr val="FF0000"/>
                </a:solidFill>
              </a:rPr>
              <a:t> by the end of the year</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Planning and Timeline </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27</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4032653"/>
            <a:ext cx="9122291" cy="1908177"/>
            <a:chOff x="288" y="720"/>
            <a:chExt cx="5635" cy="1202"/>
          </a:xfrm>
        </p:grpSpPr>
        <p:sp>
          <p:nvSpPr>
            <p:cNvPr id="5326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5" name="Text Box 7"/>
            <p:cNvSpPr txBox="1">
              <a:spLocks noChangeArrowheads="1"/>
            </p:cNvSpPr>
            <p:nvPr/>
          </p:nvSpPr>
          <p:spPr bwMode="auto">
            <a:xfrm>
              <a:off x="650" y="720"/>
              <a:ext cx="5273" cy="1202"/>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ts val="1200"/>
                </a:spcAft>
              </a:pPr>
              <a:r>
                <a:rPr lang="en-US" sz="2600" dirty="0" err="1" smtClean="0">
                  <a:solidFill>
                    <a:srgbClr val="3333CC"/>
                  </a:solidFill>
                  <a:latin typeface="Times New Roman" charset="0"/>
                  <a:ea typeface="ＭＳ Ｐゴシック" charset="-128"/>
                  <a:cs typeface="ＭＳ Ｐゴシック" charset="-128"/>
                  <a:sym typeface="Wingdings" charset="2"/>
                </a:rPr>
                <a:t>LHeC</a:t>
              </a:r>
              <a:r>
                <a:rPr lang="en-US" sz="2600" dirty="0" smtClean="0">
                  <a:solidFill>
                    <a:srgbClr val="3333CC"/>
                  </a:solidFill>
                  <a:latin typeface="Times New Roman" charset="0"/>
                  <a:ea typeface="ＭＳ Ｐゴシック" charset="-128"/>
                  <a:cs typeface="ＭＳ Ｐゴシック" charset="-128"/>
                  <a:sym typeface="Wingdings" charset="2"/>
                </a:rPr>
                <a:t> operation: </a:t>
              </a:r>
            </a:p>
            <a:p>
              <a:pPr defTabSz="914400"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-Luminosity goal based on ca. 10 year exploitation time (100fb</a:t>
              </a:r>
              <a:r>
                <a:rPr lang="en-US" sz="2400" baseline="30000" dirty="0" smtClean="0">
                  <a:solidFill>
                    <a:srgbClr val="008000"/>
                  </a:solidFill>
                  <a:latin typeface="Times New Roman" charset="0"/>
                  <a:ea typeface="ＭＳ Ｐゴシック" charset="-128"/>
                  <a:cs typeface="ＭＳ Ｐゴシック" charset="-128"/>
                  <a:sym typeface="Wingdings" charset="2"/>
                </a:rPr>
                <a:t>-1</a:t>
              </a:r>
              <a:r>
                <a:rPr lang="en-US" sz="2400" dirty="0" smtClean="0">
                  <a:solidFill>
                    <a:srgbClr val="008000"/>
                  </a:solidFill>
                  <a:latin typeface="Times New Roman" charset="0"/>
                  <a:ea typeface="ＭＳ Ｐゴシック" charset="-128"/>
                  <a:cs typeface="ＭＳ Ｐゴシック" charset="-128"/>
                  <a:sym typeface="Wingdings" charset="2"/>
                </a:rPr>
                <a:t>) </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a:t>
              </a:r>
              <a:r>
                <a:rPr lang="en-US" sz="2400" dirty="0" err="1" smtClean="0">
                  <a:solidFill>
                    <a:srgbClr val="800000"/>
                  </a:solidFill>
                  <a:latin typeface="Times New Roman" charset="0"/>
                  <a:ea typeface="ＭＳ Ｐゴシック" charset="-128"/>
                  <a:cs typeface="ＭＳ Ｐゴシック" charset="-128"/>
                  <a:sym typeface="Wingdings" charset="2"/>
                </a:rPr>
                <a:t>LHeC</a:t>
              </a:r>
              <a:r>
                <a:rPr lang="en-US" sz="2400" dirty="0" smtClean="0">
                  <a:solidFill>
                    <a:srgbClr val="800000"/>
                  </a:solidFill>
                  <a:latin typeface="Times New Roman" charset="0"/>
                  <a:ea typeface="ＭＳ Ｐゴシック" charset="-128"/>
                  <a:cs typeface="ＭＳ Ｐゴシック" charset="-128"/>
                  <a:sym typeface="Wingdings" charset="2"/>
                </a:rPr>
                <a:t> operation beyond or after HL-</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operation will imply   significant operational cost overhead for </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consolidation</a:t>
              </a:r>
            </a:p>
          </p:txBody>
        </p:sp>
      </p:grpSp>
      <p:grpSp>
        <p:nvGrpSpPr>
          <p:cNvPr id="3" name="Group 23"/>
          <p:cNvGrpSpPr>
            <a:grpSpLocks/>
          </p:cNvGrpSpPr>
          <p:nvPr/>
        </p:nvGrpSpPr>
        <p:grpSpPr bwMode="auto">
          <a:xfrm>
            <a:off x="84138" y="1015665"/>
            <a:ext cx="9096389" cy="2832101"/>
            <a:chOff x="288" y="720"/>
            <a:chExt cx="5730" cy="1784"/>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1784"/>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ts val="1200"/>
                </a:spcAft>
              </a:pPr>
              <a:r>
                <a:rPr lang="en-US" sz="2600" dirty="0" smtClean="0">
                  <a:solidFill>
                    <a:srgbClr val="3333CC"/>
                  </a:solidFill>
                  <a:latin typeface="Times New Roman" charset="0"/>
                  <a:ea typeface="ＭＳ Ｐゴシック" charset="-128"/>
                  <a:cs typeface="ＭＳ Ｐゴシック" charset="-128"/>
                  <a:sym typeface="Wingdings" charset="2"/>
                </a:rPr>
                <a:t>We assume the </a:t>
              </a:r>
              <a:r>
                <a:rPr lang="en-US" sz="2600" dirty="0" err="1" smtClean="0">
                  <a:solidFill>
                    <a:srgbClr val="3333CC"/>
                  </a:solidFill>
                  <a:latin typeface="Times New Roman" charset="0"/>
                  <a:ea typeface="ＭＳ Ｐゴシック" charset="-128"/>
                  <a:cs typeface="ＭＳ Ｐゴシック" charset="-128"/>
                  <a:sym typeface="Wingdings" charset="2"/>
                </a:rPr>
                <a:t>LHC</a:t>
              </a:r>
              <a:r>
                <a:rPr lang="en-US" sz="2600" dirty="0" smtClean="0">
                  <a:solidFill>
                    <a:srgbClr val="3333CC"/>
                  </a:solidFill>
                  <a:latin typeface="Times New Roman" charset="0"/>
                  <a:ea typeface="ＭＳ Ｐゴシック" charset="-128"/>
                  <a:cs typeface="ＭＳ Ｐゴシック" charset="-128"/>
                  <a:sym typeface="Wingdings" charset="2"/>
                </a:rPr>
                <a:t> will reach end of its lifetime with the end of the HL-</a:t>
              </a:r>
              <a:r>
                <a:rPr lang="en-US" sz="2600" dirty="0" err="1" smtClean="0">
                  <a:solidFill>
                    <a:srgbClr val="3333CC"/>
                  </a:solidFill>
                  <a:latin typeface="Times New Roman" charset="0"/>
                  <a:ea typeface="ＭＳ Ｐゴシック" charset="-128"/>
                  <a:cs typeface="ＭＳ Ｐゴシック" charset="-128"/>
                  <a:sym typeface="Wingdings" charset="2"/>
                </a:rPr>
                <a:t>LHC</a:t>
              </a:r>
              <a:r>
                <a:rPr lang="en-US" sz="2600" dirty="0" smtClean="0">
                  <a:solidFill>
                    <a:srgbClr val="3333CC"/>
                  </a:solidFill>
                  <a:latin typeface="Times New Roman" charset="0"/>
                  <a:ea typeface="ＭＳ Ｐゴシック" charset="-128"/>
                  <a:cs typeface="ＭＳ Ｐゴシック" charset="-128"/>
                  <a:sym typeface="Wingdings" charset="2"/>
                </a:rPr>
                <a:t> project:</a:t>
              </a:r>
              <a:r>
                <a:rPr lang="en-US" sz="2000" dirty="0" smtClean="0">
                  <a:solidFill>
                    <a:srgbClr val="000000"/>
                  </a:solidFill>
                  <a:latin typeface="Times New Roman" charset="0"/>
                  <a:ea typeface="ＭＳ Ｐゴシック" charset="-128"/>
                  <a:cs typeface="ＭＳ Ｐゴシック" charset="-128"/>
                  <a:sym typeface="Wingdings" charset="2"/>
                </a:rPr>
                <a:t> </a:t>
              </a:r>
            </a:p>
            <a:p>
              <a:pPr defTabSz="914400"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-Goal of integrated luminosity of 3000 fb</a:t>
              </a:r>
              <a:r>
                <a:rPr lang="en-US" sz="2400" baseline="30000" dirty="0" smtClean="0">
                  <a:solidFill>
                    <a:srgbClr val="008000"/>
                  </a:solidFill>
                  <a:latin typeface="Times New Roman" charset="0"/>
                  <a:ea typeface="ＭＳ Ｐゴシック" charset="-128"/>
                  <a:cs typeface="ＭＳ Ｐゴシック" charset="-128"/>
                  <a:sym typeface="Wingdings" charset="2"/>
                </a:rPr>
                <a:t>-1 </a:t>
              </a:r>
              <a:r>
                <a:rPr lang="en-US" sz="2400" dirty="0" smtClean="0">
                  <a:solidFill>
                    <a:srgbClr val="008000"/>
                  </a:solidFill>
                  <a:latin typeface="Times New Roman" charset="0"/>
                  <a:ea typeface="ＭＳ Ｐゴシック" charset="-128"/>
                  <a:cs typeface="ＭＳ Ｐゴシック" charset="-128"/>
                  <a:sym typeface="Wingdings" charset="2"/>
                </a:rPr>
                <a:t>with 200fb</a:t>
              </a:r>
              <a:r>
                <a:rPr lang="en-US" sz="2400" baseline="30000" dirty="0" smtClean="0">
                  <a:solidFill>
                    <a:srgbClr val="008000"/>
                  </a:solidFill>
                  <a:latin typeface="Times New Roman" charset="0"/>
                  <a:ea typeface="ＭＳ Ｐゴシック" charset="-128"/>
                  <a:cs typeface="ＭＳ Ｐゴシック" charset="-128"/>
                  <a:sym typeface="Wingdings" charset="2"/>
                </a:rPr>
                <a:t>-1 </a:t>
              </a:r>
              <a:r>
                <a:rPr lang="en-US" sz="2400" dirty="0" smtClean="0">
                  <a:solidFill>
                    <a:srgbClr val="008000"/>
                  </a:solidFill>
                  <a:latin typeface="Times New Roman" charset="0"/>
                  <a:ea typeface="ＭＳ Ｐゴシック" charset="-128"/>
                  <a:cs typeface="ＭＳ Ｐゴシック" charset="-128"/>
                  <a:sym typeface="Wingdings" charset="2"/>
                </a:rPr>
                <a:t>to 300fb</a:t>
              </a:r>
              <a:r>
                <a:rPr lang="en-US" sz="2400" baseline="30000" dirty="0" smtClean="0">
                  <a:solidFill>
                    <a:srgbClr val="008000"/>
                  </a:solidFill>
                  <a:latin typeface="Times New Roman" charset="0"/>
                  <a:ea typeface="ＭＳ Ｐゴシック" charset="-128"/>
                  <a:cs typeface="ＭＳ Ｐゴシック" charset="-128"/>
                  <a:sym typeface="Wingdings" charset="2"/>
                </a:rPr>
                <a:t>-1 </a:t>
              </a:r>
              <a:r>
                <a:rPr lang="en-US" sz="2400" dirty="0" smtClean="0">
                  <a:solidFill>
                    <a:srgbClr val="008000"/>
                  </a:solidFill>
                  <a:latin typeface="Times New Roman" charset="0"/>
                  <a:ea typeface="ＭＳ Ｐゴシック" charset="-128"/>
                  <a:cs typeface="ＭＳ Ｐゴシック" charset="-128"/>
                  <a:sym typeface="Wingdings" charset="2"/>
                </a:rPr>
                <a:t>production per year </a:t>
              </a:r>
              <a:r>
                <a:rPr lang="en-US" sz="2400" dirty="0" err="1" smtClean="0">
                  <a:solidFill>
                    <a:srgbClr val="008000"/>
                  </a:solidFill>
                  <a:latin typeface="Times New Roman" charset="0"/>
                  <a:ea typeface="ＭＳ Ｐゴシック" charset="-128"/>
                  <a:cs typeface="ＭＳ Ｐゴシック" charset="-128"/>
                  <a:sym typeface="Wingdings"/>
                </a:rPr>
                <a:t></a:t>
              </a:r>
              <a:r>
                <a:rPr lang="en-US" sz="2400" dirty="0" smtClean="0">
                  <a:solidFill>
                    <a:srgbClr val="008000"/>
                  </a:solidFill>
                  <a:latin typeface="Times New Roman" charset="0"/>
                  <a:ea typeface="ＭＳ Ｐゴシック" charset="-128"/>
                  <a:cs typeface="ＭＳ Ｐゴシック" charset="-128"/>
                  <a:sym typeface="Wingdings"/>
                </a:rPr>
                <a:t> ca. 10 years of HL-</a:t>
              </a:r>
              <a:r>
                <a:rPr lang="en-US" sz="2400" dirty="0" err="1" smtClean="0">
                  <a:solidFill>
                    <a:srgbClr val="008000"/>
                  </a:solidFill>
                  <a:latin typeface="Times New Roman" charset="0"/>
                  <a:ea typeface="ＭＳ Ｐゴシック" charset="-128"/>
                  <a:cs typeface="ＭＳ Ｐゴシック" charset="-128"/>
                  <a:sym typeface="Wingdings"/>
                </a:rPr>
                <a:t>LHC</a:t>
              </a:r>
              <a:r>
                <a:rPr lang="en-US" sz="2400" dirty="0" smtClean="0">
                  <a:solidFill>
                    <a:srgbClr val="008000"/>
                  </a:solidFill>
                  <a:latin typeface="Times New Roman" charset="0"/>
                  <a:ea typeface="ＭＳ Ｐゴシック" charset="-128"/>
                  <a:cs typeface="ＭＳ Ｐゴシック" charset="-128"/>
                  <a:sym typeface="Wingdings"/>
                </a:rPr>
                <a:t> operation</a:t>
              </a:r>
              <a:r>
                <a:rPr lang="en-US" sz="2400" dirty="0" smtClean="0">
                  <a:solidFill>
                    <a:srgbClr val="008000"/>
                  </a:solidFill>
                  <a:latin typeface="Times New Roman" charset="0"/>
                  <a:ea typeface="ＭＳ Ｐゴシック" charset="-128"/>
                  <a:cs typeface="ＭＳ Ｐゴシック" charset="-128"/>
                  <a:sym typeface="Wingdings" charset="2"/>
                </a:rPr>
                <a:t> </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-Current planning based on HL-</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start in 2022</a:t>
              </a:r>
            </a:p>
            <a:p>
              <a:pPr defTabSz="914400" fontAlgn="base">
                <a:spcBef>
                  <a:spcPct val="0"/>
                </a:spcBef>
                <a:spcAft>
                  <a:spcPts val="1200"/>
                </a:spcAft>
              </a:pPr>
              <a:r>
                <a:rPr lang="en-US" sz="2400" dirty="0" err="1" smtClean="0">
                  <a:solidFill>
                    <a:srgbClr val="800000"/>
                  </a:solidFill>
                  <a:latin typeface="Times New Roman" charset="0"/>
                  <a:ea typeface="ＭＳ Ｐゴシック" charset="-128"/>
                  <a:cs typeface="ＭＳ Ｐゴシック" charset="-128"/>
                  <a:sym typeface="Wingdings"/>
                </a:rPr>
                <a:t></a:t>
              </a:r>
              <a:r>
                <a:rPr lang="en-US" sz="2400" dirty="0" smtClean="0">
                  <a:solidFill>
                    <a:srgbClr val="800000"/>
                  </a:solidFill>
                  <a:latin typeface="Times New Roman" charset="0"/>
                  <a:ea typeface="ＭＳ Ｐゴシック" charset="-128"/>
                  <a:cs typeface="ＭＳ Ｐゴシック" charset="-128"/>
                  <a:sym typeface="Wingdings"/>
                </a:rPr>
                <a:t> end of </a:t>
              </a:r>
              <a:r>
                <a:rPr lang="en-US" sz="2400" dirty="0" err="1" smtClean="0">
                  <a:solidFill>
                    <a:srgbClr val="800000"/>
                  </a:solidFill>
                  <a:latin typeface="Times New Roman" charset="0"/>
                  <a:ea typeface="ＭＳ Ｐゴシック" charset="-128"/>
                  <a:cs typeface="ＭＳ Ｐゴシック" charset="-128"/>
                  <a:sym typeface="Wingdings"/>
                </a:rPr>
                <a:t>LHC</a:t>
              </a:r>
              <a:r>
                <a:rPr lang="en-US" sz="2400" dirty="0" smtClean="0">
                  <a:solidFill>
                    <a:srgbClr val="800000"/>
                  </a:solidFill>
                  <a:latin typeface="Times New Roman" charset="0"/>
                  <a:ea typeface="ＭＳ Ｐゴシック" charset="-128"/>
                  <a:cs typeface="ＭＳ Ｐゴシック" charset="-128"/>
                  <a:sym typeface="Wingdings"/>
                </a:rPr>
                <a:t> lifetime by 2032 to 2035</a:t>
              </a:r>
              <a:endParaRPr lang="en-US" sz="2400" dirty="0" smtClean="0">
                <a:solidFill>
                  <a:srgbClr val="800000"/>
                </a:solidFill>
                <a:latin typeface="Times New Roman" charset="0"/>
                <a:ea typeface="ＭＳ Ｐゴシック" charset="-128"/>
                <a:cs typeface="ＭＳ Ｐゴシック" charset="-128"/>
                <a:sym typeface="Wingdings" charset="2"/>
              </a:endParaRP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
        <p:nvSpPr>
          <p:cNvPr id="13"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68E2A25B-9314-1444-BC47-A74146C8819A}" type="slidenum">
              <a:rPr lang="en-US" smtClean="0">
                <a:solidFill>
                  <a:srgbClr val="898989"/>
                </a:solidFill>
              </a:rPr>
              <a:pPr/>
              <a:t>28</a:t>
            </a:fld>
            <a:endParaRPr lang="en-US" smtClean="0">
              <a:solidFill>
                <a:srgbClr val="898989"/>
              </a:solidFill>
            </a:endParaRPr>
          </a:p>
        </p:txBody>
      </p:sp>
      <p:pic>
        <p:nvPicPr>
          <p:cNvPr id="8" name="Picture 7"/>
          <p:cNvPicPr/>
          <p:nvPr/>
        </p:nvPicPr>
        <p:blipFill>
          <a:blip r:embed="rId3" cstate="print"/>
          <a:srcRect/>
          <a:stretch>
            <a:fillRect/>
          </a:stretch>
        </p:blipFill>
        <p:spPr bwMode="auto">
          <a:xfrm>
            <a:off x="0" y="0"/>
            <a:ext cx="9144000" cy="6553200"/>
          </a:xfrm>
          <a:prstGeom prst="rect">
            <a:avLst/>
          </a:prstGeom>
          <a:noFill/>
          <a:ln w="9525">
            <a:noFill/>
            <a:miter lim="800000"/>
            <a:headEnd/>
            <a:tailEnd/>
          </a:ln>
          <a:effectLst/>
        </p:spPr>
      </p:pic>
      <p:graphicFrame>
        <p:nvGraphicFramePr>
          <p:cNvPr id="7" name="Table 6"/>
          <p:cNvGraphicFramePr>
            <a:graphicFrameLocks noGrp="1"/>
          </p:cNvGraphicFramePr>
          <p:nvPr/>
        </p:nvGraphicFramePr>
        <p:xfrm>
          <a:off x="8077200" y="3523712"/>
          <a:ext cx="1066800" cy="2386143"/>
        </p:xfrm>
        <a:graphic>
          <a:graphicData uri="http://schemas.openxmlformats.org/drawingml/2006/table">
            <a:tbl>
              <a:tblPr firstRow="1" bandRow="1">
                <a:tableStyleId>{5C22544A-7EE6-4342-B048-85BDC9FD1C3A}</a:tableStyleId>
              </a:tblPr>
              <a:tblGrid>
                <a:gridCol w="1066800"/>
              </a:tblGrid>
              <a:tr h="265946">
                <a:tc>
                  <a:txBody>
                    <a:bodyPr/>
                    <a:lstStyle/>
                    <a:p>
                      <a:r>
                        <a:rPr lang="de-DE" sz="1200" dirty="0" smtClean="0">
                          <a:solidFill>
                            <a:schemeClr val="tx1"/>
                          </a:solidFill>
                        </a:rPr>
                        <a:t>2022</a:t>
                      </a:r>
                      <a:endParaRPr lang="de-DE" sz="1200" dirty="0">
                        <a:solidFill>
                          <a:schemeClr val="tx1"/>
                        </a:solidFill>
                      </a:endParaRPr>
                    </a:p>
                  </a:txBody>
                  <a:tcPr/>
                </a:tc>
              </a:tr>
              <a:tr h="443243">
                <a:tc>
                  <a:txBody>
                    <a:bodyPr/>
                    <a:lstStyle/>
                    <a:p>
                      <a:endParaRPr lang="de-DE" sz="1200" dirty="0" smtClean="0">
                        <a:solidFill>
                          <a:srgbClr val="000000"/>
                        </a:solidFill>
                      </a:endParaRPr>
                    </a:p>
                    <a:p>
                      <a:r>
                        <a:rPr lang="de-DE" sz="1200" b="1" dirty="0" smtClean="0">
                          <a:solidFill>
                            <a:srgbClr val="000000"/>
                          </a:solidFill>
                        </a:rPr>
                        <a:t>LS3</a:t>
                      </a:r>
                      <a:endParaRPr lang="de-DE" sz="1200" b="1" dirty="0">
                        <a:solidFill>
                          <a:srgbClr val="000000"/>
                        </a:solidFill>
                      </a:endParaRPr>
                    </a:p>
                  </a:txBody>
                  <a:tcPr/>
                </a:tc>
              </a:tr>
              <a:tr h="916036">
                <a:tc>
                  <a:txBody>
                    <a:bodyPr/>
                    <a:lstStyle/>
                    <a:p>
                      <a:r>
                        <a:rPr lang="en-US" sz="1400" noProof="0" dirty="0" smtClean="0"/>
                        <a:t>Installation of the </a:t>
                      </a:r>
                    </a:p>
                    <a:p>
                      <a:r>
                        <a:rPr lang="en-US" sz="1400" noProof="0" dirty="0" smtClean="0"/>
                        <a:t>HL-</a:t>
                      </a:r>
                      <a:r>
                        <a:rPr lang="en-US" sz="1400" noProof="0" dirty="0" err="1" smtClean="0"/>
                        <a:t>LHC</a:t>
                      </a:r>
                      <a:r>
                        <a:rPr lang="en-US" sz="1400" noProof="0" dirty="0" smtClean="0"/>
                        <a:t> hardware</a:t>
                      </a:r>
                      <a:endParaRPr lang="en-US" sz="1400" noProof="0" dirty="0"/>
                    </a:p>
                  </a:txBody>
                  <a:tcPr/>
                </a:tc>
              </a:tr>
              <a:tr h="496384">
                <a:tc>
                  <a:txBody>
                    <a:bodyPr/>
                    <a:lstStyle/>
                    <a:p>
                      <a:endParaRPr lang="de-DE" dirty="0"/>
                    </a:p>
                  </a:txBody>
                  <a:tcPr/>
                </a:tc>
              </a:tr>
              <a:tr h="206847">
                <a:tc>
                  <a:txBody>
                    <a:bodyPr/>
                    <a:lstStyle/>
                    <a:p>
                      <a:endParaRPr lang="de-DE" sz="800" dirty="0"/>
                    </a:p>
                  </a:txBody>
                  <a:tcPr>
                    <a:solidFill>
                      <a:schemeClr val="tx2">
                        <a:lumMod val="60000"/>
                        <a:lumOff val="40000"/>
                      </a:schemeClr>
                    </a:solidFill>
                  </a:tcPr>
                </a:tc>
              </a:tr>
            </a:tbl>
          </a:graphicData>
        </a:graphic>
      </p:graphicFrame>
      <p:sp>
        <p:nvSpPr>
          <p:cNvPr id="9" name="Rectangle 4"/>
          <p:cNvSpPr>
            <a:spLocks noChangeArrowheads="1"/>
          </p:cNvSpPr>
          <p:nvPr/>
        </p:nvSpPr>
        <p:spPr bwMode="auto">
          <a:xfrm>
            <a:off x="7467600" y="228600"/>
            <a:ext cx="1752600" cy="266700"/>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u="sng" dirty="0" smtClean="0">
                <a:solidFill>
                  <a:srgbClr val="FF0000"/>
                </a:solidFill>
                <a:latin typeface="Comic Sans MS" charset="0"/>
                <a:ea typeface="ＭＳ Ｐゴシック" charset="-128"/>
                <a:cs typeface="ＭＳ Ｐゴシック" charset="-128"/>
              </a:rPr>
              <a:t>Not yet approved!</a:t>
            </a:r>
            <a:endParaRPr lang="en-US" sz="1500" u="sng" dirty="0">
              <a:solidFill>
                <a:srgbClr val="FF0000"/>
              </a:solidFill>
              <a:latin typeface="Comic Sans MS" charset="0"/>
              <a:ea typeface="ＭＳ Ｐゴシック" charset="-128"/>
              <a:cs typeface="ＭＳ Ｐゴシック" charset="-128"/>
            </a:endParaRPr>
          </a:p>
        </p:txBody>
      </p:sp>
      <p:sp>
        <p:nvSpPr>
          <p:cNvPr id="11"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2"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Planning and Timeline </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29</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4032653"/>
            <a:ext cx="9122291" cy="2062165"/>
            <a:chOff x="288" y="720"/>
            <a:chExt cx="5635" cy="1299"/>
          </a:xfrm>
        </p:grpSpPr>
        <p:sp>
          <p:nvSpPr>
            <p:cNvPr id="5326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5" name="Text Box 7"/>
            <p:cNvSpPr txBox="1">
              <a:spLocks noChangeArrowheads="1"/>
            </p:cNvSpPr>
            <p:nvPr/>
          </p:nvSpPr>
          <p:spPr bwMode="auto">
            <a:xfrm>
              <a:off x="650" y="720"/>
              <a:ext cx="5273" cy="1299"/>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ts val="1200"/>
                </a:spcAft>
              </a:pPr>
              <a:r>
                <a:rPr lang="en-US" sz="2600" dirty="0" err="1" smtClean="0">
                  <a:solidFill>
                    <a:srgbClr val="3333CC"/>
                  </a:solidFill>
                  <a:latin typeface="Times New Roman" charset="0"/>
                  <a:ea typeface="ＭＳ Ｐゴシック" charset="-128"/>
                  <a:cs typeface="ＭＳ Ｐゴシック" charset="-128"/>
                  <a:sym typeface="Wingdings" charset="2"/>
                </a:rPr>
                <a:t>LHeC</a:t>
              </a:r>
              <a:r>
                <a:rPr lang="en-US" sz="2600" dirty="0" smtClean="0">
                  <a:solidFill>
                    <a:srgbClr val="3333CC"/>
                  </a:solidFill>
                  <a:latin typeface="Times New Roman" charset="0"/>
                  <a:ea typeface="ＭＳ Ｐゴシック" charset="-128"/>
                  <a:cs typeface="ＭＳ Ｐゴシック" charset="-128"/>
                  <a:sym typeface="Wingdings" charset="2"/>
                </a:rPr>
                <a:t> planning: </a:t>
              </a:r>
            </a:p>
            <a:p>
              <a:pPr defTabSz="914400"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-Need to start R&amp;D work as soon as possible</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-Need to develop detailed </a:t>
              </a:r>
              <a:r>
                <a:rPr lang="en-US" sz="2400" dirty="0" err="1" smtClean="0">
                  <a:solidFill>
                    <a:srgbClr val="800000"/>
                  </a:solidFill>
                  <a:latin typeface="Times New Roman" charset="0"/>
                  <a:ea typeface="ＭＳ Ｐゴシック" charset="-128"/>
                  <a:cs typeface="ＭＳ Ｐゴシック" charset="-128"/>
                  <a:sym typeface="Wingdings" charset="2"/>
                </a:rPr>
                <a:t>TDR</a:t>
              </a:r>
              <a:r>
                <a:rPr lang="en-US" sz="2400" dirty="0" smtClean="0">
                  <a:solidFill>
                    <a:srgbClr val="800000"/>
                  </a:solidFill>
                  <a:latin typeface="Times New Roman" charset="0"/>
                  <a:ea typeface="ＭＳ Ｐゴシック" charset="-128"/>
                  <a:cs typeface="ＭＳ Ｐゴシック" charset="-128"/>
                  <a:sym typeface="Wingdings" charset="2"/>
                </a:rPr>
                <a:t> after feedback from review panel</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 </a:t>
              </a:r>
              <a:r>
                <a:rPr lang="en-US" sz="2400" dirty="0" err="1" smtClean="0">
                  <a:solidFill>
                    <a:srgbClr val="800000"/>
                  </a:solidFill>
                  <a:latin typeface="Times New Roman" charset="0"/>
                  <a:ea typeface="ＭＳ Ｐゴシック" charset="-128"/>
                  <a:cs typeface="ＭＳ Ｐゴシック" charset="-128"/>
                  <a:sym typeface="Wingdings"/>
                </a:rPr>
                <a:t></a:t>
              </a:r>
              <a:r>
                <a:rPr lang="en-US" sz="2400" dirty="0" smtClean="0">
                  <a:solidFill>
                    <a:srgbClr val="800000"/>
                  </a:solidFill>
                  <a:latin typeface="Times New Roman" charset="0"/>
                  <a:ea typeface="ＭＳ Ｐゴシック" charset="-128"/>
                  <a:cs typeface="ＭＳ Ｐゴシック" charset="-128"/>
                  <a:sym typeface="Wingdings"/>
                </a:rPr>
                <a:t> concentrate future effort on only one option</a:t>
              </a:r>
              <a:r>
                <a:rPr lang="en-US" sz="2400" dirty="0" smtClean="0">
                  <a:solidFill>
                    <a:srgbClr val="800000"/>
                  </a:solidFill>
                  <a:latin typeface="Times New Roman" charset="0"/>
                  <a:ea typeface="ＭＳ Ｐゴシック" charset="-128"/>
                  <a:cs typeface="ＭＳ Ｐゴシック" charset="-128"/>
                  <a:sym typeface="Wingdings" charset="2"/>
                </a:rPr>
                <a:t> </a:t>
              </a:r>
            </a:p>
          </p:txBody>
        </p:sp>
      </p:grpSp>
      <p:grpSp>
        <p:nvGrpSpPr>
          <p:cNvPr id="3" name="Group 23"/>
          <p:cNvGrpSpPr>
            <a:grpSpLocks/>
          </p:cNvGrpSpPr>
          <p:nvPr/>
        </p:nvGrpSpPr>
        <p:grpSpPr bwMode="auto">
          <a:xfrm>
            <a:off x="84138" y="1015665"/>
            <a:ext cx="9096389" cy="2646364"/>
            <a:chOff x="288" y="720"/>
            <a:chExt cx="5730" cy="1667"/>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1667"/>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ts val="1200"/>
                </a:spcAft>
              </a:pPr>
              <a:r>
                <a:rPr lang="en-US" sz="2600" dirty="0" smtClean="0">
                  <a:solidFill>
                    <a:srgbClr val="3333CC"/>
                  </a:solidFill>
                  <a:latin typeface="Times New Roman" charset="0"/>
                  <a:ea typeface="ＭＳ Ｐゴシック" charset="-128"/>
                  <a:cs typeface="ＭＳ Ｐゴシック" charset="-128"/>
                  <a:sym typeface="Wingdings" charset="2"/>
                </a:rPr>
                <a:t>CERN Medium Term Plan:</a:t>
              </a:r>
              <a:r>
                <a:rPr lang="en-US" sz="2000" dirty="0" smtClean="0">
                  <a:solidFill>
                    <a:srgbClr val="000000"/>
                  </a:solidFill>
                  <a:latin typeface="Times New Roman" charset="0"/>
                  <a:ea typeface="ＭＳ Ｐゴシック" charset="-128"/>
                  <a:cs typeface="ＭＳ Ｐゴシック" charset="-128"/>
                  <a:sym typeface="Wingdings" charset="2"/>
                </a:rPr>
                <a:t> </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-Only 2 long shutdowns planned before 2022</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-Only 10 years for the </a:t>
              </a:r>
              <a:r>
                <a:rPr lang="en-US" sz="2400" dirty="0" err="1" smtClean="0">
                  <a:solidFill>
                    <a:srgbClr val="800000"/>
                  </a:solidFill>
                  <a:latin typeface="Times New Roman" charset="0"/>
                  <a:ea typeface="ＭＳ Ｐゴシック" charset="-128"/>
                  <a:cs typeface="ＭＳ Ｐゴシック" charset="-128"/>
                  <a:sym typeface="Wingdings" charset="2"/>
                </a:rPr>
                <a:t>LHeC</a:t>
              </a:r>
              <a:r>
                <a:rPr lang="en-US" sz="2400" dirty="0" smtClean="0">
                  <a:solidFill>
                    <a:srgbClr val="800000"/>
                  </a:solidFill>
                  <a:latin typeface="Times New Roman" charset="0"/>
                  <a:ea typeface="ＭＳ Ｐゴシック" charset="-128"/>
                  <a:cs typeface="ＭＳ Ｐゴシック" charset="-128"/>
                  <a:sym typeface="Wingdings" charset="2"/>
                </a:rPr>
                <a:t> from CDR to project start (other smaller projects like </a:t>
              </a:r>
              <a:r>
                <a:rPr lang="en-US" sz="2400" dirty="0" err="1" smtClean="0">
                  <a:solidFill>
                    <a:srgbClr val="800000"/>
                  </a:solidFill>
                  <a:latin typeface="Times New Roman" charset="0"/>
                  <a:ea typeface="ＭＳ Ｐゴシック" charset="-128"/>
                  <a:cs typeface="ＭＳ Ｐゴシック" charset="-128"/>
                  <a:sym typeface="Wingdings" charset="2"/>
                </a:rPr>
                <a:t>ESS</a:t>
              </a:r>
              <a:r>
                <a:rPr lang="en-US" sz="2400" dirty="0" smtClean="0">
                  <a:solidFill>
                    <a:srgbClr val="800000"/>
                  </a:solidFill>
                  <a:latin typeface="Times New Roman" charset="0"/>
                  <a:ea typeface="ＭＳ Ｐゴシック" charset="-128"/>
                  <a:cs typeface="ＭＳ Ｐゴシック" charset="-128"/>
                  <a:sym typeface="Wingdings" charset="2"/>
                </a:rPr>
                <a:t> and PSI </a:t>
              </a:r>
              <a:r>
                <a:rPr lang="en-US" sz="2400" dirty="0" err="1" smtClean="0">
                  <a:solidFill>
                    <a:srgbClr val="800000"/>
                  </a:solidFill>
                  <a:latin typeface="Times New Roman" charset="0"/>
                  <a:ea typeface="ＭＳ Ｐゴシック" charset="-128"/>
                  <a:cs typeface="ＭＳ Ｐゴシック" charset="-128"/>
                  <a:sym typeface="Wingdings" charset="2"/>
                </a:rPr>
                <a:t>XFEL</a:t>
              </a:r>
              <a:r>
                <a:rPr lang="en-US" sz="2400" dirty="0" smtClean="0">
                  <a:solidFill>
                    <a:srgbClr val="800000"/>
                  </a:solidFill>
                  <a:latin typeface="Times New Roman" charset="0"/>
                  <a:ea typeface="ＭＳ Ｐゴシック" charset="-128"/>
                  <a:cs typeface="ＭＳ Ｐゴシック" charset="-128"/>
                  <a:sym typeface="Wingdings" charset="2"/>
                </a:rPr>
                <a:t> plan for 8 to 9 years [</a:t>
              </a:r>
              <a:r>
                <a:rPr lang="en-US" sz="2400" dirty="0" err="1" smtClean="0">
                  <a:solidFill>
                    <a:srgbClr val="800000"/>
                  </a:solidFill>
                  <a:latin typeface="Times New Roman" charset="0"/>
                  <a:ea typeface="ＭＳ Ｐゴシック" charset="-128"/>
                  <a:cs typeface="ＭＳ Ｐゴシック" charset="-128"/>
                  <a:sym typeface="Wingdings" charset="2"/>
                </a:rPr>
                <a:t>TDR</a:t>
              </a:r>
              <a:r>
                <a:rPr lang="en-US" sz="2400" dirty="0" smtClean="0">
                  <a:solidFill>
                    <a:srgbClr val="800000"/>
                  </a:solidFill>
                  <a:latin typeface="Times New Roman" charset="0"/>
                  <a:ea typeface="ＭＳ Ｐゴシック" charset="-128"/>
                  <a:cs typeface="ＭＳ Ｐゴシック" charset="-128"/>
                  <a:sym typeface="Wingdings" charset="2"/>
                </a:rPr>
                <a:t> to project start] and the EU </a:t>
              </a:r>
              <a:r>
                <a:rPr lang="en-US" sz="2400" dirty="0" err="1" smtClean="0">
                  <a:solidFill>
                    <a:srgbClr val="800000"/>
                  </a:solidFill>
                  <a:latin typeface="Times New Roman" charset="0"/>
                  <a:ea typeface="ＭＳ Ｐゴシック" charset="-128"/>
                  <a:cs typeface="ＭＳ Ｐゴシック" charset="-128"/>
                  <a:sym typeface="Wingdings" charset="2"/>
                </a:rPr>
                <a:t>XFEL</a:t>
              </a:r>
              <a:r>
                <a:rPr lang="en-US" sz="2400" dirty="0" smtClean="0">
                  <a:solidFill>
                    <a:srgbClr val="800000"/>
                  </a:solidFill>
                  <a:latin typeface="Times New Roman" charset="0"/>
                  <a:ea typeface="ＭＳ Ｐゴシック" charset="-128"/>
                  <a:cs typeface="ＭＳ Ｐゴシック" charset="-128"/>
                  <a:sym typeface="Wingdings" charset="2"/>
                </a:rPr>
                <a:t> plans for 5 years from construction to operation start)</a:t>
              </a: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
        <p:nvSpPr>
          <p:cNvPr id="13"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Motivation</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3</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4434351"/>
            <a:ext cx="8920175" cy="1600201"/>
            <a:chOff x="288" y="720"/>
            <a:chExt cx="5619" cy="1008"/>
          </a:xfrm>
        </p:grpSpPr>
        <p:sp>
          <p:nvSpPr>
            <p:cNvPr id="5326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5" name="Text Box 7"/>
            <p:cNvSpPr txBox="1">
              <a:spLocks noChangeArrowheads="1"/>
            </p:cNvSpPr>
            <p:nvPr/>
          </p:nvSpPr>
          <p:spPr bwMode="auto">
            <a:xfrm>
              <a:off x="674" y="720"/>
              <a:ext cx="5233" cy="1008"/>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err="1" smtClean="0">
                  <a:solidFill>
                    <a:srgbClr val="3333CC"/>
                  </a:solidFill>
                  <a:latin typeface="Times New Roman" charset="0"/>
                  <a:ea typeface="ＭＳ Ｐゴシック" charset="-128"/>
                  <a:cs typeface="ＭＳ Ｐゴシック" charset="-128"/>
                  <a:sym typeface="Wingdings" charset="2"/>
                </a:rPr>
                <a:t>e-p</a:t>
              </a:r>
              <a:r>
                <a:rPr lang="en-US" sz="2600" dirty="0" smtClean="0">
                  <a:solidFill>
                    <a:srgbClr val="3333CC"/>
                  </a:solidFill>
                  <a:latin typeface="Times New Roman" charset="0"/>
                  <a:ea typeface="ＭＳ Ｐゴシック" charset="-128"/>
                  <a:cs typeface="ＭＳ Ｐゴシック" charset="-128"/>
                  <a:sym typeface="Wingdings" charset="2"/>
                </a:rPr>
                <a:t> collisions for the </a:t>
              </a:r>
              <a:r>
                <a:rPr lang="en-US" sz="2600" dirty="0" err="1" smtClean="0">
                  <a:solidFill>
                    <a:srgbClr val="3333CC"/>
                  </a:solidFill>
                  <a:latin typeface="Times New Roman" charset="0"/>
                  <a:ea typeface="ＭＳ Ｐゴシック" charset="-128"/>
                  <a:cs typeface="ＭＳ Ｐゴシック" charset="-128"/>
                  <a:sym typeface="Wingdings" charset="2"/>
                </a:rPr>
                <a:t>TeV</a:t>
              </a:r>
              <a:r>
                <a:rPr lang="en-US" sz="2600" dirty="0" smtClean="0">
                  <a:solidFill>
                    <a:srgbClr val="3333CC"/>
                  </a:solidFill>
                  <a:latin typeface="Times New Roman" charset="0"/>
                  <a:ea typeface="ＭＳ Ｐゴシック" charset="-128"/>
                  <a:cs typeface="ＭＳ Ｐゴシック" charset="-128"/>
                  <a:sym typeface="Wingdings" charset="2"/>
                </a:rPr>
                <a:t> Scale: </a:t>
              </a:r>
            </a:p>
            <a:p>
              <a:pPr defTabSz="914400" fontAlgn="base">
                <a:spcBef>
                  <a:spcPct val="0"/>
                </a:spcBef>
                <a:spcAft>
                  <a:spcPct val="0"/>
                </a:spcAft>
              </a:pPr>
              <a:r>
                <a:rPr lang="en-US" sz="2400" dirty="0" smtClean="0">
                  <a:latin typeface="Times New Roman" charset="0"/>
                  <a:ea typeface="ＭＳ Ｐゴシック" charset="-128"/>
                  <a:cs typeface="ＭＳ Ｐゴシック" charset="-128"/>
                  <a:sym typeface="Wingdings" charset="2"/>
                </a:rPr>
                <a:t>-</a:t>
              </a:r>
              <a:r>
                <a:rPr lang="en-US" sz="2400" dirty="0" err="1" smtClean="0">
                  <a:latin typeface="Times New Roman" charset="0"/>
                  <a:ea typeface="ＭＳ Ｐゴシック" charset="-128"/>
                  <a:cs typeface="ＭＳ Ｐゴシック" charset="-128"/>
                  <a:sym typeface="Wingdings" charset="2"/>
                </a:rPr>
                <a:t>TeV</a:t>
              </a:r>
              <a:r>
                <a:rPr lang="en-US" sz="2400" dirty="0" smtClean="0">
                  <a:latin typeface="Times New Roman" charset="0"/>
                  <a:ea typeface="ＭＳ Ｐゴシック" charset="-128"/>
                  <a:cs typeface="ＭＳ Ｐゴシック" charset="-128"/>
                  <a:sym typeface="Wingdings" charset="2"/>
                </a:rPr>
                <a:t> </a:t>
              </a:r>
              <a:r>
                <a:rPr lang="en-US" sz="2400" dirty="0" smtClean="0">
                  <a:solidFill>
                    <a:srgbClr val="000000"/>
                  </a:solidFill>
                  <a:latin typeface="Times New Roman" charset="0"/>
                  <a:ea typeface="ＭＳ Ｐゴシック" charset="-128"/>
                  <a:cs typeface="ＭＳ Ｐゴシック" charset="-128"/>
                  <a:sym typeface="Wingdings" charset="2"/>
                </a:rPr>
                <a:t>CM collision energies using the </a:t>
              </a:r>
              <a:r>
                <a:rPr lang="en-US" sz="2400" dirty="0" err="1" smtClean="0">
                  <a:solidFill>
                    <a:srgbClr val="000000"/>
                  </a:solidFill>
                  <a:latin typeface="Times New Roman" charset="0"/>
                  <a:ea typeface="ＭＳ Ｐゴシック" charset="-128"/>
                  <a:cs typeface="ＭＳ Ｐゴシック" charset="-128"/>
                  <a:sym typeface="Wingdings" charset="2"/>
                </a:rPr>
                <a:t>LHC</a:t>
              </a:r>
              <a:r>
                <a:rPr lang="en-US" sz="2400" dirty="0" smtClean="0">
                  <a:solidFill>
                    <a:srgbClr val="000000"/>
                  </a:solidFill>
                  <a:latin typeface="Times New Roman" charset="0"/>
                  <a:ea typeface="ＭＳ Ｐゴシック" charset="-128"/>
                  <a:cs typeface="ＭＳ Ｐゴシック" charset="-128"/>
                  <a:sym typeface="Wingdings" charset="2"/>
                </a:rPr>
                <a:t> require lepton beam</a:t>
              </a:r>
            </a:p>
            <a:p>
              <a:pPr defTabSz="914400" fontAlgn="base">
                <a:spcBef>
                  <a:spcPct val="0"/>
                </a:spcBef>
                <a:spcAft>
                  <a:spcPct val="0"/>
                </a:spcAft>
              </a:pPr>
              <a:r>
                <a:rPr lang="en-US" sz="2400" dirty="0" smtClean="0">
                  <a:solidFill>
                    <a:srgbClr val="000000"/>
                  </a:solidFill>
                  <a:latin typeface="Times New Roman" charset="0"/>
                  <a:ea typeface="ＭＳ Ｐゴシック" charset="-128"/>
                  <a:cs typeface="ＭＳ Ｐゴシック" charset="-128"/>
                  <a:sym typeface="Wingdings" charset="2"/>
                </a:rPr>
                <a:t> energies between </a:t>
              </a:r>
              <a:r>
                <a:rPr lang="en-US" sz="2400" dirty="0" smtClean="0">
                  <a:solidFill>
                    <a:srgbClr val="008000"/>
                  </a:solidFill>
                  <a:latin typeface="Times New Roman" charset="0"/>
                  <a:ea typeface="ＭＳ Ｐゴシック" charset="-128"/>
                  <a:cs typeface="ＭＳ Ｐゴシック" charset="-128"/>
                  <a:sym typeface="Wingdings" charset="2"/>
                </a:rPr>
                <a:t>60 </a:t>
              </a:r>
              <a:r>
                <a:rPr lang="en-US" sz="2400" dirty="0" err="1" smtClean="0">
                  <a:solidFill>
                    <a:srgbClr val="008000"/>
                  </a:solidFill>
                  <a:latin typeface="Times New Roman" charset="0"/>
                  <a:ea typeface="ＭＳ Ｐゴシック" charset="-128"/>
                  <a:cs typeface="ＭＳ Ｐゴシック" charset="-128"/>
                  <a:sym typeface="Wingdings" charset="2"/>
                </a:rPr>
                <a:t>GeV</a:t>
              </a:r>
              <a:r>
                <a:rPr lang="en-US" sz="2400" dirty="0" smtClean="0">
                  <a:solidFill>
                    <a:srgbClr val="008000"/>
                  </a:solidFill>
                  <a:latin typeface="Times New Roman" charset="0"/>
                  <a:ea typeface="ＭＳ Ｐゴシック" charset="-128"/>
                  <a:cs typeface="ＭＳ Ｐゴシック" charset="-128"/>
                  <a:sym typeface="Wingdings" charset="2"/>
                </a:rPr>
                <a:t> and 140 </a:t>
              </a:r>
              <a:r>
                <a:rPr lang="en-US" sz="2400" dirty="0" err="1" smtClean="0">
                  <a:solidFill>
                    <a:srgbClr val="008000"/>
                  </a:solidFill>
                  <a:latin typeface="Times New Roman" charset="0"/>
                  <a:ea typeface="ＭＳ Ｐゴシック" charset="-128"/>
                  <a:cs typeface="ＭＳ Ｐゴシック" charset="-128"/>
                  <a:sym typeface="Wingdings" charset="2"/>
                </a:rPr>
                <a:t>GeV</a:t>
              </a:r>
              <a:endParaRPr lang="en-US" sz="2400" dirty="0" smtClean="0">
                <a:solidFill>
                  <a:srgbClr val="008000"/>
                </a:solidFill>
                <a:latin typeface="Times New Roman" charset="0"/>
                <a:ea typeface="ＭＳ Ｐゴシック" charset="-128"/>
                <a:cs typeface="ＭＳ Ｐゴシック" charset="-128"/>
                <a:sym typeface="Wingdings" charset="2"/>
              </a:endParaRPr>
            </a:p>
            <a:p>
              <a:pPr defTabSz="914400" fontAlgn="base">
                <a:spcBef>
                  <a:spcPct val="0"/>
                </a:spcBef>
                <a:spcAft>
                  <a:spcPct val="0"/>
                </a:spcAft>
              </a:pPr>
              <a:r>
                <a:rPr lang="en-US" sz="2400" dirty="0" smtClean="0">
                  <a:solidFill>
                    <a:srgbClr val="000000"/>
                  </a:solidFill>
                  <a:latin typeface="Times New Roman" charset="0"/>
                  <a:ea typeface="ＭＳ Ｐゴシック" charset="-128"/>
                  <a:cs typeface="ＭＳ Ｐゴシック" charset="-128"/>
                  <a:sym typeface="Wingdings" charset="2"/>
                </a:rPr>
                <a:t>-Efficient exploitation requires a luminosity of:  </a:t>
              </a:r>
              <a:r>
                <a:rPr lang="en-US" sz="2400" dirty="0" err="1" smtClean="0">
                  <a:solidFill>
                    <a:srgbClr val="008000"/>
                  </a:solidFill>
                  <a:latin typeface="Times New Roman" charset="0"/>
                  <a:ea typeface="ＭＳ Ｐゴシック" charset="-128"/>
                  <a:cs typeface="ＭＳ Ｐゴシック" charset="-128"/>
                  <a:sym typeface="Wingdings" charset="2"/>
                </a:rPr>
                <a:t>L</a:t>
              </a:r>
              <a:r>
                <a:rPr lang="en-US" sz="2400" dirty="0" smtClean="0">
                  <a:solidFill>
                    <a:srgbClr val="008000"/>
                  </a:solidFill>
                  <a:latin typeface="Times New Roman" charset="0"/>
                  <a:ea typeface="ＭＳ Ｐゴシック" charset="-128"/>
                  <a:cs typeface="ＭＳ Ｐゴシック" charset="-128"/>
                  <a:sym typeface="Wingdings" charset="2"/>
                </a:rPr>
                <a:t> ≈ 10</a:t>
              </a:r>
              <a:r>
                <a:rPr lang="en-US" sz="2400" baseline="30000" dirty="0" smtClean="0">
                  <a:solidFill>
                    <a:srgbClr val="008000"/>
                  </a:solidFill>
                  <a:latin typeface="Times New Roman" charset="0"/>
                  <a:ea typeface="ＭＳ Ｐゴシック" charset="-128"/>
                  <a:cs typeface="ＭＳ Ｐゴシック" charset="-128"/>
                  <a:sym typeface="Wingdings" charset="2"/>
                </a:rPr>
                <a:t>33</a:t>
              </a:r>
              <a:r>
                <a:rPr lang="en-US" sz="2400" dirty="0" smtClean="0">
                  <a:solidFill>
                    <a:srgbClr val="008000"/>
                  </a:solidFill>
                  <a:latin typeface="Times New Roman" charset="0"/>
                  <a:ea typeface="ＭＳ Ｐゴシック" charset="-128"/>
                  <a:cs typeface="ＭＳ Ｐゴシック" charset="-128"/>
                  <a:sym typeface="Wingdings" charset="2"/>
                </a:rPr>
                <a:t> cm</a:t>
              </a:r>
              <a:r>
                <a:rPr lang="en-US" sz="2400" baseline="30000" dirty="0" smtClean="0">
                  <a:solidFill>
                    <a:srgbClr val="008000"/>
                  </a:solidFill>
                  <a:latin typeface="Times New Roman" charset="0"/>
                  <a:ea typeface="ＭＳ Ｐゴシック" charset="-128"/>
                  <a:cs typeface="ＭＳ Ｐゴシック" charset="-128"/>
                  <a:sym typeface="Wingdings" charset="2"/>
                </a:rPr>
                <a:t>-2 </a:t>
              </a:r>
              <a:r>
                <a:rPr lang="en-US" sz="2400" dirty="0" smtClean="0">
                  <a:solidFill>
                    <a:srgbClr val="008000"/>
                  </a:solidFill>
                  <a:latin typeface="Times New Roman" charset="0"/>
                  <a:ea typeface="ＭＳ Ｐゴシック" charset="-128"/>
                  <a:cs typeface="ＭＳ Ｐゴシック" charset="-128"/>
                  <a:sym typeface="Wingdings" charset="2"/>
                </a:rPr>
                <a:t>s</a:t>
              </a:r>
              <a:r>
                <a:rPr lang="en-US" sz="2400" baseline="30000" dirty="0" smtClean="0">
                  <a:solidFill>
                    <a:srgbClr val="008000"/>
                  </a:solidFill>
                  <a:latin typeface="Times New Roman" charset="0"/>
                  <a:ea typeface="ＭＳ Ｐゴシック" charset="-128"/>
                  <a:cs typeface="ＭＳ Ｐゴシック" charset="-128"/>
                  <a:sym typeface="Wingdings" charset="2"/>
                </a:rPr>
                <a:t>-1 </a:t>
              </a:r>
              <a:endParaRPr lang="en-US" sz="2000" dirty="0">
                <a:solidFill>
                  <a:srgbClr val="008000"/>
                </a:solidFill>
                <a:latin typeface="Times New Roman" charset="0"/>
                <a:ea typeface="ＭＳ Ｐゴシック" charset="-128"/>
                <a:cs typeface="ＭＳ Ｐゴシック" charset="-128"/>
              </a:endParaRPr>
            </a:p>
          </p:txBody>
        </p:sp>
      </p:grpSp>
      <p:grpSp>
        <p:nvGrpSpPr>
          <p:cNvPr id="3" name="Group 23"/>
          <p:cNvGrpSpPr>
            <a:grpSpLocks/>
          </p:cNvGrpSpPr>
          <p:nvPr/>
        </p:nvGrpSpPr>
        <p:grpSpPr bwMode="auto">
          <a:xfrm>
            <a:off x="84138" y="873127"/>
            <a:ext cx="9096389" cy="3016250"/>
            <a:chOff x="288" y="720"/>
            <a:chExt cx="5730" cy="1900"/>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1900"/>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Exploring the interaction of matter in three channels:</a:t>
              </a:r>
              <a:r>
                <a:rPr lang="en-US" sz="2000" dirty="0" smtClean="0">
                  <a:solidFill>
                    <a:srgbClr val="000000"/>
                  </a:solidFill>
                  <a:latin typeface="Times New Roman" charset="0"/>
                  <a:ea typeface="ＭＳ Ｐゴシック" charset="-128"/>
                  <a:cs typeface="ＭＳ Ｐゴシック" charset="-128"/>
                  <a:sym typeface="Wingdings" charset="2"/>
                </a:rPr>
                <a:t> </a:t>
              </a:r>
            </a:p>
            <a:p>
              <a:pPr defTabSz="914400" fontAlgn="base">
                <a:spcBef>
                  <a:spcPct val="0"/>
                </a:spcBef>
                <a:spcAft>
                  <a:spcPct val="0"/>
                </a:spcAft>
              </a:pPr>
              <a:endParaRPr lang="en-US" sz="2000" dirty="0" smtClean="0">
                <a:solidFill>
                  <a:srgbClr val="000000"/>
                </a:solidFill>
                <a:latin typeface="Times New Roman" charset="0"/>
                <a:ea typeface="ＭＳ Ｐゴシック" charset="-128"/>
                <a:cs typeface="ＭＳ Ｐゴシック" charset="-128"/>
                <a:sym typeface="Wingdings" charset="2"/>
              </a:endParaRPr>
            </a:p>
            <a:p>
              <a:pPr defTabSz="914400" fontAlgn="base">
                <a:spcBef>
                  <a:spcPct val="0"/>
                </a:spcBef>
                <a:spcAft>
                  <a:spcPct val="0"/>
                </a:spcAft>
              </a:pPr>
              <a:r>
                <a:rPr lang="en-US" sz="2400" dirty="0" smtClean="0">
                  <a:solidFill>
                    <a:srgbClr val="008000"/>
                  </a:solidFill>
                  <a:latin typeface="Times New Roman" charset="0"/>
                  <a:ea typeface="ＭＳ Ｐゴシック" charset="-128"/>
                  <a:cs typeface="ＭＳ Ｐゴシック" charset="-128"/>
                  <a:sym typeface="Wingdings" charset="2"/>
                </a:rPr>
                <a:t>-</a:t>
              </a:r>
              <a:r>
                <a:rPr lang="en-US" sz="2400" dirty="0" err="1" smtClean="0">
                  <a:solidFill>
                    <a:srgbClr val="008000"/>
                  </a:solidFill>
                  <a:latin typeface="Times New Roman" charset="0"/>
                  <a:ea typeface="ＭＳ Ｐゴシック" charset="-128"/>
                  <a:cs typeface="ＭＳ Ｐゴシック" charset="-128"/>
                  <a:sym typeface="Wingdings" charset="2"/>
                </a:rPr>
                <a:t>hadronic</a:t>
              </a:r>
              <a:r>
                <a:rPr lang="en-US" sz="2400" dirty="0" smtClean="0">
                  <a:solidFill>
                    <a:srgbClr val="008000"/>
                  </a:solidFill>
                  <a:latin typeface="Times New Roman" charset="0"/>
                  <a:ea typeface="ＭＳ Ｐゴシック" charset="-128"/>
                  <a:cs typeface="ＭＳ Ｐゴシック" charset="-128"/>
                  <a:sym typeface="Wingdings" charset="2"/>
                </a:rPr>
                <a:t> interaction: pp or pp-bar collisions (e.g. </a:t>
              </a:r>
              <a:r>
                <a:rPr lang="en-US" sz="2400" dirty="0" err="1" smtClean="0">
                  <a:solidFill>
                    <a:srgbClr val="008000"/>
                  </a:solidFill>
                  <a:latin typeface="Times New Roman" charset="0"/>
                  <a:ea typeface="ＭＳ Ｐゴシック" charset="-128"/>
                  <a:cs typeface="ＭＳ Ｐゴシック" charset="-128"/>
                  <a:sym typeface="Wingdings" charset="2"/>
                </a:rPr>
                <a:t>SppS</a:t>
              </a:r>
              <a:r>
                <a:rPr lang="en-US" sz="2400" dirty="0" smtClean="0">
                  <a:solidFill>
                    <a:srgbClr val="008000"/>
                  </a:solidFill>
                  <a:latin typeface="Times New Roman" charset="0"/>
                  <a:ea typeface="ＭＳ Ｐゴシック" charset="-128"/>
                  <a:cs typeface="ＭＳ Ｐゴシック" charset="-128"/>
                  <a:sym typeface="Wingdings" charset="2"/>
                </a:rPr>
                <a:t>, </a:t>
              </a:r>
              <a:r>
                <a:rPr lang="en-US" sz="2400" dirty="0" err="1" smtClean="0">
                  <a:solidFill>
                    <a:srgbClr val="008000"/>
                  </a:solidFill>
                  <a:latin typeface="Times New Roman" charset="0"/>
                  <a:ea typeface="ＭＳ Ｐゴシック" charset="-128"/>
                  <a:cs typeface="ＭＳ Ｐゴシック" charset="-128"/>
                  <a:sym typeface="Wingdings" charset="2"/>
                </a:rPr>
                <a:t>Tev</a:t>
              </a:r>
              <a:r>
                <a:rPr lang="en-US" sz="2400" dirty="0" smtClean="0">
                  <a:solidFill>
                    <a:srgbClr val="008000"/>
                  </a:solidFill>
                  <a:latin typeface="Times New Roman" charset="0"/>
                  <a:ea typeface="ＭＳ Ｐゴシック" charset="-128"/>
                  <a:cs typeface="ＭＳ Ｐゴシック" charset="-128"/>
                  <a:sym typeface="Wingdings" charset="2"/>
                </a:rPr>
                <a:t>)</a:t>
              </a:r>
            </a:p>
            <a:p>
              <a:pPr defTabSz="914400" fontAlgn="base">
                <a:spcBef>
                  <a:spcPct val="0"/>
                </a:spcBef>
                <a:spcAft>
                  <a:spcPct val="0"/>
                </a:spcAft>
              </a:pPr>
              <a:r>
                <a:rPr lang="en-US" sz="2400" dirty="0" smtClean="0">
                  <a:solidFill>
                    <a:srgbClr val="008000"/>
                  </a:solidFill>
                  <a:latin typeface="Times New Roman" charset="0"/>
                  <a:ea typeface="ＭＳ Ｐゴシック" charset="-128"/>
                  <a:cs typeface="ＭＳ Ｐゴシック" charset="-128"/>
                  <a:sym typeface="Wingdings" charset="2"/>
                </a:rPr>
                <a:t>-</a:t>
              </a:r>
              <a:r>
                <a:rPr lang="en-US" sz="2400" dirty="0" err="1" smtClean="0">
                  <a:solidFill>
                    <a:srgbClr val="008000"/>
                  </a:solidFill>
                  <a:latin typeface="Times New Roman" charset="0"/>
                  <a:ea typeface="ＭＳ Ｐゴシック" charset="-128"/>
                  <a:cs typeface="ＭＳ Ｐゴシック" charset="-128"/>
                  <a:sym typeface="Wingdings" charset="2"/>
                </a:rPr>
                <a:t>leptonic</a:t>
              </a:r>
              <a:r>
                <a:rPr lang="en-US" sz="2400" dirty="0" smtClean="0">
                  <a:solidFill>
                    <a:srgbClr val="008000"/>
                  </a:solidFill>
                  <a:latin typeface="Times New Roman" charset="0"/>
                  <a:ea typeface="ＭＳ Ｐゴシック" charset="-128"/>
                  <a:cs typeface="ＭＳ Ｐゴシック" charset="-128"/>
                  <a:sym typeface="Wingdings" charset="2"/>
                </a:rPr>
                <a:t> interactions: </a:t>
              </a:r>
              <a:r>
                <a:rPr lang="en-US" sz="2400" dirty="0" err="1" smtClean="0">
                  <a:solidFill>
                    <a:srgbClr val="008000"/>
                  </a:solidFill>
                  <a:latin typeface="Times New Roman" charset="0"/>
                  <a:ea typeface="ＭＳ Ｐゴシック" charset="-128"/>
                  <a:cs typeface="ＭＳ Ｐゴシック" charset="-128"/>
                  <a:sym typeface="Wingdings" charset="2"/>
                </a:rPr>
                <a:t>ep</a:t>
              </a:r>
              <a:r>
                <a:rPr lang="en-US" sz="2400" dirty="0" smtClean="0">
                  <a:solidFill>
                    <a:srgbClr val="008000"/>
                  </a:solidFill>
                  <a:latin typeface="Times New Roman" charset="0"/>
                  <a:ea typeface="ＭＳ Ｐゴシック" charset="-128"/>
                  <a:cs typeface="ＭＳ Ｐゴシック" charset="-128"/>
                  <a:sym typeface="Wingdings" charset="2"/>
                </a:rPr>
                <a:t> collisions (e.g. </a:t>
              </a:r>
              <a:r>
                <a:rPr lang="en-US" sz="2400" dirty="0" err="1" smtClean="0">
                  <a:solidFill>
                    <a:srgbClr val="008000"/>
                  </a:solidFill>
                  <a:latin typeface="Times New Roman" charset="0"/>
                  <a:ea typeface="ＭＳ Ｐゴシック" charset="-128"/>
                  <a:cs typeface="ＭＳ Ｐゴシック" charset="-128"/>
                  <a:sym typeface="Wingdings" charset="2"/>
                </a:rPr>
                <a:t>SLC</a:t>
              </a:r>
              <a:r>
                <a:rPr lang="en-US" sz="2400" dirty="0" smtClean="0">
                  <a:solidFill>
                    <a:srgbClr val="008000"/>
                  </a:solidFill>
                  <a:latin typeface="Times New Roman" charset="0"/>
                  <a:ea typeface="ＭＳ Ｐゴシック" charset="-128"/>
                  <a:cs typeface="ＭＳ Ｐゴシック" charset="-128"/>
                  <a:sym typeface="Wingdings" charset="2"/>
                </a:rPr>
                <a:t>, </a:t>
              </a:r>
              <a:r>
                <a:rPr lang="en-US" sz="2400" dirty="0" err="1" smtClean="0">
                  <a:solidFill>
                    <a:srgbClr val="008000"/>
                  </a:solidFill>
                  <a:latin typeface="Times New Roman" charset="0"/>
                  <a:ea typeface="ＭＳ Ｐゴシック" charset="-128"/>
                  <a:cs typeface="ＭＳ Ｐゴシック" charset="-128"/>
                  <a:sym typeface="Wingdings" charset="2"/>
                </a:rPr>
                <a:t>LEP</a:t>
              </a:r>
              <a:r>
                <a:rPr lang="en-US" sz="2400" dirty="0" smtClean="0">
                  <a:solidFill>
                    <a:srgbClr val="008000"/>
                  </a:solidFill>
                  <a:latin typeface="Times New Roman" charset="0"/>
                  <a:ea typeface="ＭＳ Ｐゴシック" charset="-128"/>
                  <a:cs typeface="ＭＳ Ｐゴシック" charset="-128"/>
                  <a:sym typeface="Wingdings" charset="2"/>
                </a:rPr>
                <a:t>)</a:t>
              </a:r>
            </a:p>
            <a:p>
              <a:pPr defTabSz="914400" fontAlgn="base">
                <a:spcBef>
                  <a:spcPct val="0"/>
                </a:spcBef>
                <a:spcAft>
                  <a:spcPct val="0"/>
                </a:spcAft>
              </a:pPr>
              <a:r>
                <a:rPr lang="en-US" sz="2400" dirty="0" smtClean="0">
                  <a:solidFill>
                    <a:srgbClr val="008000"/>
                  </a:solidFill>
                  <a:latin typeface="Times New Roman" charset="0"/>
                  <a:ea typeface="ＭＳ Ｐゴシック" charset="-128"/>
                  <a:cs typeface="ＭＳ Ｐゴシック" charset="-128"/>
                  <a:sym typeface="Wingdings" charset="2"/>
                </a:rPr>
                <a:t>-</a:t>
              </a:r>
              <a:r>
                <a:rPr lang="en-US" sz="2400" dirty="0" err="1" smtClean="0">
                  <a:solidFill>
                    <a:srgbClr val="008000"/>
                  </a:solidFill>
                  <a:latin typeface="Times New Roman" charset="0"/>
                  <a:ea typeface="ＭＳ Ｐゴシック" charset="-128"/>
                  <a:cs typeface="ＭＳ Ｐゴシック" charset="-128"/>
                  <a:sym typeface="Wingdings" charset="2"/>
                </a:rPr>
                <a:t>hadronic-leptonic</a:t>
              </a:r>
              <a:r>
                <a:rPr lang="en-US" sz="2400" dirty="0" smtClean="0">
                  <a:solidFill>
                    <a:srgbClr val="008000"/>
                  </a:solidFill>
                  <a:latin typeface="Times New Roman" charset="0"/>
                  <a:ea typeface="ＭＳ Ｐゴシック" charset="-128"/>
                  <a:cs typeface="ＭＳ Ｐゴシック" charset="-128"/>
                  <a:sym typeface="Wingdings" charset="2"/>
                </a:rPr>
                <a:t> interactions (e.g. HERA)</a:t>
              </a:r>
            </a:p>
            <a:p>
              <a:pPr defTabSz="914400" fontAlgn="base">
                <a:spcBef>
                  <a:spcPct val="0"/>
                </a:spcBef>
                <a:spcAft>
                  <a:spcPct val="0"/>
                </a:spcAft>
              </a:pPr>
              <a:endParaRPr lang="en-US" sz="2400" dirty="0" smtClean="0">
                <a:solidFill>
                  <a:srgbClr val="000000"/>
                </a:solidFill>
                <a:latin typeface="Times New Roman" charset="0"/>
                <a:ea typeface="ＭＳ Ｐゴシック" charset="-128"/>
                <a:cs typeface="ＭＳ Ｐゴシック" charset="-128"/>
                <a:sym typeface="Wingdings" charset="2"/>
              </a:endParaRPr>
            </a:p>
            <a:p>
              <a:pPr defTabSz="914400" fontAlgn="base">
                <a:spcBef>
                  <a:spcPct val="0"/>
                </a:spcBef>
                <a:spcAft>
                  <a:spcPct val="0"/>
                </a:spcAft>
              </a:pPr>
              <a:r>
                <a:rPr lang="en-US" sz="2400" dirty="0" smtClean="0">
                  <a:solidFill>
                    <a:srgbClr val="800000"/>
                  </a:solidFill>
                  <a:latin typeface="Times New Roman" charset="0"/>
                  <a:ea typeface="ＭＳ Ｐゴシック" charset="-128"/>
                  <a:cs typeface="ＭＳ Ｐゴシック" charset="-128"/>
                  <a:sym typeface="Wingdings" charset="2"/>
                </a:rPr>
                <a:t>In the past the exploration of all three channels have provided vital  insight for the construction of the Standard Model</a:t>
              </a:r>
              <a:endParaRPr lang="en-US" sz="2400" baseline="30000" dirty="0" smtClean="0">
                <a:solidFill>
                  <a:srgbClr val="800000"/>
                </a:solidFill>
                <a:latin typeface="Times New Roman" charset="0"/>
                <a:ea typeface="ＭＳ Ｐゴシック" charset="-128"/>
                <a:cs typeface="ＭＳ Ｐゴシック" charset="-128"/>
                <a:sym typeface="Wingdings" charset="2"/>
              </a:endParaRPr>
            </a:p>
          </p:txBody>
        </p:sp>
      </p:grpSp>
      <p:sp>
        <p:nvSpPr>
          <p:cNvPr id="53254"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8"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6684" y="725968"/>
            <a:ext cx="7117522" cy="4147797"/>
          </a:xfrm>
          <a:prstGeom prst="rect">
            <a:avLst/>
          </a:prstGeom>
        </p:spPr>
      </p:pic>
      <p:pic>
        <p:nvPicPr>
          <p:cNvPr id="3" name="Picture 2"/>
          <p:cNvPicPr>
            <a:picLocks noChangeAspect="1"/>
          </p:cNvPicPr>
          <p:nvPr/>
        </p:nvPicPr>
        <p:blipFill>
          <a:blip r:embed="rId3"/>
          <a:stretch>
            <a:fillRect/>
          </a:stretch>
        </p:blipFill>
        <p:spPr>
          <a:xfrm>
            <a:off x="474869" y="5579242"/>
            <a:ext cx="8150087" cy="455949"/>
          </a:xfrm>
          <a:prstGeom prst="rect">
            <a:avLst/>
          </a:prstGeom>
        </p:spPr>
      </p:pic>
      <p:cxnSp>
        <p:nvCxnSpPr>
          <p:cNvPr id="5" name="Straight Arrow Connector 4"/>
          <p:cNvCxnSpPr/>
          <p:nvPr/>
        </p:nvCxnSpPr>
        <p:spPr>
          <a:xfrm>
            <a:off x="6846956" y="5239920"/>
            <a:ext cx="1778000" cy="1588"/>
          </a:xfrm>
          <a:prstGeom prst="straightConnector1">
            <a:avLst/>
          </a:prstGeom>
          <a:ln w="3175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001565" y="4873764"/>
            <a:ext cx="1479872" cy="369322"/>
          </a:xfrm>
          <a:prstGeom prst="rect">
            <a:avLst/>
          </a:prstGeom>
          <a:noFill/>
        </p:spPr>
        <p:txBody>
          <a:bodyPr wrap="none" lIns="91430" tIns="45715" rIns="91430" bIns="45715" rtlCol="0">
            <a:spAutoFit/>
          </a:bodyPr>
          <a:lstStyle/>
          <a:p>
            <a:r>
              <a:rPr lang="en-US" dirty="0" smtClean="0">
                <a:solidFill>
                  <a:srgbClr val="FF0000"/>
                </a:solidFill>
              </a:rPr>
              <a:t>LS3 --- HL LHC</a:t>
            </a:r>
            <a:endParaRPr lang="en-US" dirty="0">
              <a:solidFill>
                <a:srgbClr val="FF0000"/>
              </a:solidFill>
            </a:endParaRPr>
          </a:p>
        </p:txBody>
      </p:sp>
      <p:sp>
        <p:nvSpPr>
          <p:cNvPr id="9" name="Rectangle 8"/>
          <p:cNvSpPr/>
          <p:nvPr/>
        </p:nvSpPr>
        <p:spPr>
          <a:xfrm>
            <a:off x="8299105" y="5813442"/>
            <a:ext cx="480462" cy="221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a:p>
        </p:txBody>
      </p:sp>
      <p:pic>
        <p:nvPicPr>
          <p:cNvPr id="10" name="Picture 9"/>
          <p:cNvPicPr>
            <a:picLocks noChangeAspect="1"/>
          </p:cNvPicPr>
          <p:nvPr/>
        </p:nvPicPr>
        <p:blipFill>
          <a:blip r:embed="rId4"/>
          <a:stretch>
            <a:fillRect/>
          </a:stretch>
        </p:blipFill>
        <p:spPr>
          <a:xfrm>
            <a:off x="8084206" y="129024"/>
            <a:ext cx="803274" cy="495390"/>
          </a:xfrm>
          <a:prstGeom prst="rect">
            <a:avLst/>
          </a:prstGeom>
        </p:spPr>
      </p:pic>
      <p:sp>
        <p:nvSpPr>
          <p:cNvPr id="11" name="TextBox 10"/>
          <p:cNvSpPr txBox="1"/>
          <p:nvPr/>
        </p:nvSpPr>
        <p:spPr>
          <a:xfrm>
            <a:off x="1077310" y="165680"/>
            <a:ext cx="4000594" cy="461655"/>
          </a:xfrm>
          <a:prstGeom prst="rect">
            <a:avLst/>
          </a:prstGeom>
          <a:noFill/>
        </p:spPr>
        <p:txBody>
          <a:bodyPr wrap="none" lIns="91430" tIns="45715" rIns="91430" bIns="45715" rtlCol="0">
            <a:spAutoFit/>
          </a:bodyPr>
          <a:lstStyle/>
          <a:p>
            <a:r>
              <a:rPr lang="en-US" sz="2400" b="1" dirty="0" err="1" smtClean="0">
                <a:solidFill>
                  <a:srgbClr val="1B337E"/>
                </a:solidFill>
              </a:rPr>
              <a:t>LHeC</a:t>
            </a:r>
            <a:r>
              <a:rPr lang="en-US" sz="2400" b="1" dirty="0" smtClean="0">
                <a:solidFill>
                  <a:srgbClr val="1B337E"/>
                </a:solidFill>
              </a:rPr>
              <a:t> Tentative Time Schedule</a:t>
            </a:r>
            <a:endParaRPr lang="en-US" sz="2400" b="1" dirty="0">
              <a:solidFill>
                <a:srgbClr val="1B337E"/>
              </a:solidFill>
            </a:endParaRPr>
          </a:p>
        </p:txBody>
      </p:sp>
      <p:sp>
        <p:nvSpPr>
          <p:cNvPr id="12"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3"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Planning and Timeline </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31</a:t>
            </a:fld>
            <a:endParaRPr lang="en-US" sz="1500" b="1">
              <a:solidFill>
                <a:srgbClr val="006633"/>
              </a:solidFill>
              <a:latin typeface="Garamond" charset="0"/>
              <a:ea typeface="ＭＳ Ｐゴシック" charset="-128"/>
              <a:cs typeface="ＭＳ Ｐゴシック" charset="-128"/>
            </a:endParaRPr>
          </a:p>
        </p:txBody>
      </p:sp>
      <p:grpSp>
        <p:nvGrpSpPr>
          <p:cNvPr id="3" name="Group 23"/>
          <p:cNvGrpSpPr>
            <a:grpSpLocks/>
          </p:cNvGrpSpPr>
          <p:nvPr/>
        </p:nvGrpSpPr>
        <p:grpSpPr bwMode="auto">
          <a:xfrm>
            <a:off x="0" y="1015812"/>
            <a:ext cx="9096389" cy="3632201"/>
            <a:chOff x="288" y="720"/>
            <a:chExt cx="5730" cy="2288"/>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defTabSz="914400"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2288"/>
            </a:xfrm>
            <a:prstGeom prst="rect">
              <a:avLst/>
            </a:prstGeom>
            <a:noFill/>
            <a:ln w="9525">
              <a:noFill/>
              <a:miter lim="800000"/>
              <a:headEnd/>
              <a:tailEnd/>
            </a:ln>
          </p:spPr>
          <p:txBody>
            <a:bodyPr wrap="square" lIns="91369" tIns="45685" rIns="91369" bIns="45685">
              <a:prstTxWarp prst="textNoShape">
                <a:avLst/>
              </a:prstTxWarp>
              <a:spAutoFit/>
            </a:bodyPr>
            <a:lstStyle/>
            <a:p>
              <a:pPr defTabSz="914400" fontAlgn="base">
                <a:spcBef>
                  <a:spcPct val="0"/>
                </a:spcBef>
                <a:spcAft>
                  <a:spcPts val="1200"/>
                </a:spcAft>
              </a:pPr>
              <a:r>
                <a:rPr lang="en-US" sz="2600" dirty="0" smtClean="0">
                  <a:solidFill>
                    <a:srgbClr val="3333CC"/>
                  </a:solidFill>
                  <a:latin typeface="Times New Roman" charset="0"/>
                  <a:ea typeface="ＭＳ Ｐゴシック" charset="-128"/>
                  <a:cs typeface="ＭＳ Ｐゴシック" charset="-128"/>
                  <a:sym typeface="Wingdings" charset="2"/>
                </a:rPr>
                <a:t>R&amp;D activities:</a:t>
              </a:r>
              <a:r>
                <a:rPr lang="en-US" sz="2000" dirty="0" smtClean="0">
                  <a:solidFill>
                    <a:srgbClr val="000000"/>
                  </a:solidFill>
                  <a:latin typeface="Times New Roman" charset="0"/>
                  <a:ea typeface="ＭＳ Ｐゴシック" charset="-128"/>
                  <a:cs typeface="ＭＳ Ｐゴシック" charset="-128"/>
                  <a:sym typeface="Wingdings" charset="2"/>
                </a:rPr>
                <a:t> </a:t>
              </a:r>
              <a:endParaRPr lang="en-US" sz="2000" dirty="0" smtClean="0">
                <a:solidFill>
                  <a:srgbClr val="000000"/>
                </a:solidFill>
                <a:latin typeface="Times New Roman" charset="0"/>
                <a:ea typeface="ＭＳ Ｐゴシック" charset="-128"/>
                <a:cs typeface="ＭＳ Ｐゴシック" charset="-128"/>
                <a:sym typeface="Wingdings" charset="2"/>
              </a:endParaRP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-Superconducting </a:t>
              </a:r>
              <a:r>
                <a:rPr lang="en-US" sz="2400" dirty="0" err="1" smtClean="0">
                  <a:solidFill>
                    <a:srgbClr val="800000"/>
                  </a:solidFill>
                  <a:latin typeface="Times New Roman" charset="0"/>
                  <a:ea typeface="ＭＳ Ｐゴシック" charset="-128"/>
                  <a:cs typeface="ＭＳ Ｐゴシック" charset="-128"/>
                  <a:sym typeface="Wingdings" charset="2"/>
                </a:rPr>
                <a:t>RF</a:t>
              </a:r>
              <a:r>
                <a:rPr lang="en-US" sz="2400" dirty="0" smtClean="0">
                  <a:solidFill>
                    <a:srgbClr val="800000"/>
                  </a:solidFill>
                  <a:latin typeface="Times New Roman" charset="0"/>
                  <a:ea typeface="ＭＳ Ｐゴシック" charset="-128"/>
                  <a:cs typeface="ＭＳ Ｐゴシック" charset="-128"/>
                  <a:sym typeface="Wingdings" charset="2"/>
                </a:rPr>
                <a:t> with high </a:t>
              </a:r>
              <a:r>
                <a:rPr lang="en-US" sz="2400" dirty="0" err="1" smtClean="0">
                  <a:solidFill>
                    <a:srgbClr val="800000"/>
                  </a:solidFill>
                  <a:latin typeface="Times New Roman" charset="0"/>
                  <a:ea typeface="ＭＳ Ｐゴシック" charset="-128"/>
                  <a:cs typeface="ＭＳ Ｐゴシック" charset="-128"/>
                  <a:sym typeface="Wingdings" charset="2"/>
                </a:rPr>
                <a:t>Q</a:t>
              </a:r>
              <a:r>
                <a:rPr lang="en-US" sz="2400" dirty="0" smtClean="0">
                  <a:solidFill>
                    <a:srgbClr val="800000"/>
                  </a:solidFill>
                  <a:latin typeface="Times New Roman" charset="0"/>
                  <a:ea typeface="ＭＳ Ｐゴシック" charset="-128"/>
                  <a:cs typeface="ＭＳ Ｐゴシック" charset="-128"/>
                  <a:sym typeface="Wingdings" charset="2"/>
                </a:rPr>
                <a:t>-value</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-Normal conducting </a:t>
              </a:r>
              <a:r>
                <a:rPr lang="en-US" sz="2400" dirty="0" smtClean="0">
                  <a:solidFill>
                    <a:srgbClr val="800000"/>
                  </a:solidFill>
                  <a:latin typeface="Times New Roman" charset="0"/>
                  <a:ea typeface="ＭＳ Ｐゴシック" charset="-128"/>
                  <a:cs typeface="ＭＳ Ｐゴシック" charset="-128"/>
                  <a:sym typeface="Wingdings" charset="2"/>
                </a:rPr>
                <a:t>compact magnet design</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-Superconducting </a:t>
              </a:r>
              <a:r>
                <a:rPr lang="en-US" sz="2400" dirty="0" err="1" smtClean="0">
                  <a:solidFill>
                    <a:srgbClr val="800000"/>
                  </a:solidFill>
                  <a:latin typeface="Times New Roman" charset="0"/>
                  <a:ea typeface="ＭＳ Ｐゴシック" charset="-128"/>
                  <a:cs typeface="ＭＳ Ｐゴシック" charset="-128"/>
                  <a:sym typeface="Wingdings" charset="2"/>
                </a:rPr>
                <a:t>IR</a:t>
              </a:r>
              <a:r>
                <a:rPr lang="en-US" sz="2400" dirty="0" smtClean="0">
                  <a:solidFill>
                    <a:srgbClr val="800000"/>
                  </a:solidFill>
                  <a:latin typeface="Times New Roman" charset="0"/>
                  <a:ea typeface="ＭＳ Ｐゴシック" charset="-128"/>
                  <a:cs typeface="ＭＳ Ｐゴシック" charset="-128"/>
                  <a:sym typeface="Wingdings" charset="2"/>
                </a:rPr>
                <a:t> magnet design</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-Test facility for Energy </a:t>
              </a:r>
              <a:r>
                <a:rPr lang="en-US" sz="2400" dirty="0" smtClean="0">
                  <a:solidFill>
                    <a:srgbClr val="800000"/>
                  </a:solidFill>
                  <a:latin typeface="Times New Roman" charset="0"/>
                  <a:ea typeface="ＭＳ Ｐゴシック" charset="-128"/>
                  <a:cs typeface="ＭＳ Ｐゴシック" charset="-128"/>
                  <a:sym typeface="Wingdings" charset="2"/>
                </a:rPr>
                <a:t>recovery operations and – or</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 compact injector complex</a:t>
              </a:r>
            </a:p>
            <a:p>
              <a:pPr defTabSz="914400"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-High intensity polarized positron sources</a:t>
              </a:r>
              <a:endParaRPr lang="en-US" sz="2400" dirty="0" smtClean="0">
                <a:solidFill>
                  <a:srgbClr val="800000"/>
                </a:solidFill>
                <a:latin typeface="Times New Roman" charset="0"/>
                <a:ea typeface="ＭＳ Ｐゴシック" charset="-128"/>
                <a:cs typeface="ＭＳ Ｐゴシック" charset="-128"/>
                <a:sym typeface="Wingdings" charset="2"/>
              </a:endParaRP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
        <p:nvSpPr>
          <p:cNvPr id="13"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8" descr="logo-example-1.gif"/>
          <p:cNvPicPr>
            <a:picLocks noChangeAspect="1"/>
          </p:cNvPicPr>
          <p:nvPr/>
        </p:nvPicPr>
        <p:blipFill>
          <a:blip r:embed="rId3"/>
          <a:srcRect/>
          <a:stretch>
            <a:fillRect/>
          </a:stretch>
        </p:blipFill>
        <p:spPr bwMode="auto">
          <a:xfrm>
            <a:off x="1143000" y="914400"/>
            <a:ext cx="3124200" cy="768350"/>
          </a:xfrm>
          <a:prstGeom prst="rect">
            <a:avLst/>
          </a:prstGeom>
          <a:noFill/>
          <a:ln w="9525">
            <a:noFill/>
            <a:miter lim="800000"/>
            <a:headEnd/>
            <a:tailEnd/>
          </a:ln>
        </p:spPr>
      </p:pic>
      <p:pic>
        <p:nvPicPr>
          <p:cNvPr id="29699" name="Picture 9" descr="Logo_Big-BNL.jpg"/>
          <p:cNvPicPr>
            <a:picLocks noChangeAspect="1"/>
          </p:cNvPicPr>
          <p:nvPr/>
        </p:nvPicPr>
        <p:blipFill>
          <a:blip r:embed="rId4"/>
          <a:srcRect/>
          <a:stretch>
            <a:fillRect/>
          </a:stretch>
        </p:blipFill>
        <p:spPr bwMode="auto">
          <a:xfrm>
            <a:off x="481012" y="5676901"/>
            <a:ext cx="3100388" cy="1136956"/>
          </a:xfrm>
          <a:prstGeom prst="rect">
            <a:avLst/>
          </a:prstGeom>
          <a:noFill/>
          <a:ln w="9525">
            <a:noFill/>
            <a:miter lim="800000"/>
            <a:headEnd/>
            <a:tailEnd/>
          </a:ln>
        </p:spPr>
      </p:pic>
      <p:pic>
        <p:nvPicPr>
          <p:cNvPr id="29700" name="Picture 10" descr="Liverpool_UNI.jpg"/>
          <p:cNvPicPr>
            <a:picLocks noChangeAspect="1"/>
          </p:cNvPicPr>
          <p:nvPr/>
        </p:nvPicPr>
        <p:blipFill>
          <a:blip r:embed="rId5"/>
          <a:srcRect/>
          <a:stretch>
            <a:fillRect/>
          </a:stretch>
        </p:blipFill>
        <p:spPr bwMode="auto">
          <a:xfrm>
            <a:off x="3956751" y="4876801"/>
            <a:ext cx="2607623" cy="697581"/>
          </a:xfrm>
          <a:prstGeom prst="rect">
            <a:avLst/>
          </a:prstGeom>
          <a:noFill/>
          <a:ln w="9525">
            <a:noFill/>
            <a:miter lim="800000"/>
            <a:headEnd/>
            <a:tailEnd/>
          </a:ln>
        </p:spPr>
      </p:pic>
      <p:pic>
        <p:nvPicPr>
          <p:cNvPr id="29701" name="Picture 11" descr="CI_logo_large.jpg"/>
          <p:cNvPicPr>
            <a:picLocks noChangeAspect="1"/>
          </p:cNvPicPr>
          <p:nvPr/>
        </p:nvPicPr>
        <p:blipFill>
          <a:blip r:embed="rId6"/>
          <a:srcRect/>
          <a:stretch>
            <a:fillRect/>
          </a:stretch>
        </p:blipFill>
        <p:spPr bwMode="auto">
          <a:xfrm>
            <a:off x="1600200" y="1676400"/>
            <a:ext cx="1981200" cy="1023938"/>
          </a:xfrm>
          <a:prstGeom prst="rect">
            <a:avLst/>
          </a:prstGeom>
          <a:noFill/>
          <a:ln w="9525">
            <a:noFill/>
            <a:miter lim="800000"/>
            <a:headEnd/>
            <a:tailEnd/>
          </a:ln>
        </p:spPr>
      </p:pic>
      <p:pic>
        <p:nvPicPr>
          <p:cNvPr id="29702" name="Picture 12" descr="cernlogo.jpg"/>
          <p:cNvPicPr>
            <a:picLocks noChangeAspect="1"/>
          </p:cNvPicPr>
          <p:nvPr/>
        </p:nvPicPr>
        <p:blipFill>
          <a:blip r:embed="rId7"/>
          <a:srcRect/>
          <a:stretch>
            <a:fillRect/>
          </a:stretch>
        </p:blipFill>
        <p:spPr bwMode="auto">
          <a:xfrm>
            <a:off x="197982" y="1066800"/>
            <a:ext cx="1326018" cy="1371600"/>
          </a:xfrm>
          <a:prstGeom prst="rect">
            <a:avLst/>
          </a:prstGeom>
          <a:noFill/>
          <a:ln w="9525">
            <a:noFill/>
            <a:miter lim="800000"/>
            <a:headEnd/>
            <a:tailEnd/>
          </a:ln>
        </p:spPr>
      </p:pic>
      <p:pic>
        <p:nvPicPr>
          <p:cNvPr id="29703" name="Picture 14" descr="logo-AU.gif"/>
          <p:cNvPicPr>
            <a:picLocks noChangeAspect="1"/>
          </p:cNvPicPr>
          <p:nvPr/>
        </p:nvPicPr>
        <p:blipFill>
          <a:blip r:embed="rId8"/>
          <a:srcRect/>
          <a:stretch>
            <a:fillRect/>
          </a:stretch>
        </p:blipFill>
        <p:spPr bwMode="auto">
          <a:xfrm>
            <a:off x="228601" y="2819400"/>
            <a:ext cx="4402103" cy="757162"/>
          </a:xfrm>
          <a:prstGeom prst="rect">
            <a:avLst/>
          </a:prstGeom>
          <a:noFill/>
          <a:ln w="9525">
            <a:noFill/>
            <a:miter lim="800000"/>
            <a:headEnd/>
            <a:tailEnd/>
          </a:ln>
        </p:spPr>
      </p:pic>
      <p:pic>
        <p:nvPicPr>
          <p:cNvPr id="29704" name="Picture 15" descr="uludag_universitesi1.png"/>
          <p:cNvPicPr>
            <a:picLocks noChangeAspect="1"/>
          </p:cNvPicPr>
          <p:nvPr/>
        </p:nvPicPr>
        <p:blipFill>
          <a:blip r:embed="rId9"/>
          <a:srcRect/>
          <a:stretch>
            <a:fillRect/>
          </a:stretch>
        </p:blipFill>
        <p:spPr bwMode="auto">
          <a:xfrm>
            <a:off x="6781801" y="2667001"/>
            <a:ext cx="1071563" cy="1071563"/>
          </a:xfrm>
          <a:prstGeom prst="rect">
            <a:avLst/>
          </a:prstGeom>
          <a:noFill/>
          <a:ln w="9525">
            <a:noFill/>
            <a:miter lim="800000"/>
            <a:headEnd/>
            <a:tailEnd/>
          </a:ln>
        </p:spPr>
      </p:pic>
      <p:pic>
        <p:nvPicPr>
          <p:cNvPr id="29705" name="Picture 8"/>
          <p:cNvPicPr>
            <a:picLocks noChangeAspect="1" noChangeArrowheads="1"/>
          </p:cNvPicPr>
          <p:nvPr/>
        </p:nvPicPr>
        <p:blipFill>
          <a:blip r:embed="rId10"/>
          <a:srcRect/>
          <a:stretch>
            <a:fillRect/>
          </a:stretch>
        </p:blipFill>
        <p:spPr bwMode="auto">
          <a:xfrm>
            <a:off x="5791200" y="2743201"/>
            <a:ext cx="1028700" cy="1050925"/>
          </a:xfrm>
          <a:prstGeom prst="rect">
            <a:avLst/>
          </a:prstGeom>
          <a:noFill/>
          <a:ln w="9525">
            <a:noFill/>
            <a:miter lim="800000"/>
            <a:headEnd/>
            <a:tailEnd/>
          </a:ln>
        </p:spPr>
      </p:pic>
      <p:pic>
        <p:nvPicPr>
          <p:cNvPr id="29706" name="Picture 73" descr="ankara-logo.gif"/>
          <p:cNvPicPr>
            <a:picLocks noChangeAspect="1"/>
          </p:cNvPicPr>
          <p:nvPr/>
        </p:nvPicPr>
        <p:blipFill>
          <a:blip r:embed="rId11"/>
          <a:srcRect/>
          <a:stretch>
            <a:fillRect/>
          </a:stretch>
        </p:blipFill>
        <p:spPr bwMode="auto">
          <a:xfrm>
            <a:off x="4724400" y="2743201"/>
            <a:ext cx="1028700" cy="993775"/>
          </a:xfrm>
          <a:prstGeom prst="rect">
            <a:avLst/>
          </a:prstGeom>
          <a:noFill/>
          <a:ln w="9525">
            <a:noFill/>
            <a:miter lim="800000"/>
            <a:headEnd/>
            <a:tailEnd/>
          </a:ln>
        </p:spPr>
      </p:pic>
      <p:pic>
        <p:nvPicPr>
          <p:cNvPr id="29707" name="Picture 24" descr="EPFL-logo.jpg"/>
          <p:cNvPicPr>
            <a:picLocks noChangeAspect="1"/>
          </p:cNvPicPr>
          <p:nvPr/>
        </p:nvPicPr>
        <p:blipFill>
          <a:blip r:embed="rId12"/>
          <a:srcRect/>
          <a:stretch>
            <a:fillRect/>
          </a:stretch>
        </p:blipFill>
        <p:spPr bwMode="auto">
          <a:xfrm>
            <a:off x="1828801" y="4953000"/>
            <a:ext cx="1450975" cy="762000"/>
          </a:xfrm>
          <a:prstGeom prst="rect">
            <a:avLst/>
          </a:prstGeom>
          <a:noFill/>
          <a:ln w="9525">
            <a:noFill/>
            <a:miter lim="800000"/>
            <a:headEnd/>
            <a:tailEnd/>
          </a:ln>
        </p:spPr>
      </p:pic>
      <p:pic>
        <p:nvPicPr>
          <p:cNvPr id="29708" name="Picture 28" descr="sera.jpg"/>
          <p:cNvPicPr>
            <a:picLocks noChangeAspect="1"/>
          </p:cNvPicPr>
          <p:nvPr/>
        </p:nvPicPr>
        <p:blipFill>
          <a:blip r:embed="rId13"/>
          <a:srcRect/>
          <a:stretch>
            <a:fillRect/>
          </a:stretch>
        </p:blipFill>
        <p:spPr bwMode="auto">
          <a:xfrm>
            <a:off x="2895601" y="4038601"/>
            <a:ext cx="4183063" cy="533400"/>
          </a:xfrm>
          <a:prstGeom prst="rect">
            <a:avLst/>
          </a:prstGeom>
          <a:noFill/>
          <a:ln w="9525">
            <a:noFill/>
            <a:miter lim="800000"/>
            <a:headEnd/>
            <a:tailEnd/>
          </a:ln>
        </p:spPr>
      </p:pic>
      <p:pic>
        <p:nvPicPr>
          <p:cNvPr id="29709" name="Picture 29" descr="tobbetu-logo.jpg"/>
          <p:cNvPicPr>
            <a:picLocks noChangeAspect="1"/>
          </p:cNvPicPr>
          <p:nvPr/>
        </p:nvPicPr>
        <p:blipFill>
          <a:blip r:embed="rId14"/>
          <a:srcRect/>
          <a:stretch>
            <a:fillRect/>
          </a:stretch>
        </p:blipFill>
        <p:spPr bwMode="auto">
          <a:xfrm>
            <a:off x="8066089" y="2743200"/>
            <a:ext cx="1019175" cy="641350"/>
          </a:xfrm>
          <a:prstGeom prst="rect">
            <a:avLst/>
          </a:prstGeom>
          <a:noFill/>
          <a:ln w="9525">
            <a:noFill/>
            <a:miter lim="800000"/>
            <a:headEnd/>
            <a:tailEnd/>
          </a:ln>
        </p:spPr>
      </p:pic>
      <p:sp>
        <p:nvSpPr>
          <p:cNvPr id="29710" name="TextBox 30"/>
          <p:cNvSpPr txBox="1">
            <a:spLocks noChangeArrowheads="1"/>
          </p:cNvSpPr>
          <p:nvPr/>
        </p:nvSpPr>
        <p:spPr bwMode="auto">
          <a:xfrm>
            <a:off x="7939089" y="3362325"/>
            <a:ext cx="1016103" cy="338544"/>
          </a:xfrm>
          <a:prstGeom prst="rect">
            <a:avLst/>
          </a:prstGeom>
          <a:noFill/>
          <a:ln w="9525">
            <a:noFill/>
            <a:miter lim="800000"/>
            <a:headEnd/>
            <a:tailEnd/>
          </a:ln>
        </p:spPr>
        <p:txBody>
          <a:bodyPr wrap="none" lIns="91430" tIns="45715" rIns="91430" bIns="45715">
            <a:prstTxWarp prst="textNoShape">
              <a:avLst/>
            </a:prstTxWarp>
            <a:spAutoFit/>
          </a:bodyPr>
          <a:lstStyle/>
          <a:p>
            <a:r>
              <a:rPr lang="en-US" sz="1600" dirty="0" err="1"/>
              <a:t>TOBB</a:t>
            </a:r>
            <a:r>
              <a:rPr lang="en-US" sz="1600" dirty="0"/>
              <a:t> </a:t>
            </a:r>
            <a:r>
              <a:rPr lang="en-US" sz="1600" dirty="0" err="1"/>
              <a:t>ETU</a:t>
            </a:r>
            <a:endParaRPr lang="en-US" sz="1600" dirty="0"/>
          </a:p>
        </p:txBody>
      </p:sp>
      <p:pic>
        <p:nvPicPr>
          <p:cNvPr id="29711" name="Picture 67" descr="desylogo100.png"/>
          <p:cNvPicPr>
            <a:picLocks noChangeAspect="1"/>
          </p:cNvPicPr>
          <p:nvPr/>
        </p:nvPicPr>
        <p:blipFill>
          <a:blip r:embed="rId15"/>
          <a:srcRect/>
          <a:stretch>
            <a:fillRect/>
          </a:stretch>
        </p:blipFill>
        <p:spPr bwMode="auto">
          <a:xfrm>
            <a:off x="1828800" y="3886200"/>
            <a:ext cx="838200" cy="838200"/>
          </a:xfrm>
          <a:prstGeom prst="rect">
            <a:avLst/>
          </a:prstGeom>
          <a:noFill/>
          <a:ln w="9525">
            <a:noFill/>
            <a:miter lim="800000"/>
            <a:headEnd/>
            <a:tailEnd/>
          </a:ln>
        </p:spPr>
      </p:pic>
      <p:pic>
        <p:nvPicPr>
          <p:cNvPr id="29712" name="Picture 69" descr="ecfasmall.jpg"/>
          <p:cNvPicPr>
            <a:picLocks noChangeAspect="1"/>
          </p:cNvPicPr>
          <p:nvPr/>
        </p:nvPicPr>
        <p:blipFill>
          <a:blip r:embed="rId16"/>
          <a:srcRect/>
          <a:stretch>
            <a:fillRect/>
          </a:stretch>
        </p:blipFill>
        <p:spPr bwMode="auto">
          <a:xfrm>
            <a:off x="7162801" y="4038601"/>
            <a:ext cx="1143000" cy="755650"/>
          </a:xfrm>
          <a:prstGeom prst="rect">
            <a:avLst/>
          </a:prstGeom>
          <a:noFill/>
          <a:ln w="9525">
            <a:noFill/>
            <a:miter lim="800000"/>
            <a:headEnd/>
            <a:tailEnd/>
          </a:ln>
        </p:spPr>
      </p:pic>
      <p:pic>
        <p:nvPicPr>
          <p:cNvPr id="29713" name="Picture 13" descr="800px-Ntnu-logo.png"/>
          <p:cNvPicPr>
            <a:picLocks noChangeAspect="1"/>
          </p:cNvPicPr>
          <p:nvPr/>
        </p:nvPicPr>
        <p:blipFill>
          <a:blip r:embed="rId17"/>
          <a:srcRect/>
          <a:stretch>
            <a:fillRect/>
          </a:stretch>
        </p:blipFill>
        <p:spPr bwMode="auto">
          <a:xfrm>
            <a:off x="3657600" y="914401"/>
            <a:ext cx="2438400" cy="874713"/>
          </a:xfrm>
          <a:prstGeom prst="rect">
            <a:avLst/>
          </a:prstGeom>
          <a:solidFill>
            <a:schemeClr val="bg1"/>
          </a:solidFill>
          <a:ln w="9525">
            <a:noFill/>
            <a:miter lim="800000"/>
            <a:headEnd/>
            <a:tailEnd/>
          </a:ln>
        </p:spPr>
      </p:pic>
      <p:pic>
        <p:nvPicPr>
          <p:cNvPr id="29714" name="Picture 3" descr="clic-logo-myfavorite.jpg"/>
          <p:cNvPicPr>
            <a:picLocks noChangeAspect="1"/>
          </p:cNvPicPr>
          <p:nvPr/>
        </p:nvPicPr>
        <p:blipFill>
          <a:blip r:embed="rId18"/>
          <a:srcRect/>
          <a:stretch>
            <a:fillRect/>
          </a:stretch>
        </p:blipFill>
        <p:spPr bwMode="auto">
          <a:xfrm>
            <a:off x="7162800" y="838200"/>
            <a:ext cx="1462088" cy="1600200"/>
          </a:xfrm>
          <a:prstGeom prst="rect">
            <a:avLst/>
          </a:prstGeom>
          <a:noFill/>
          <a:ln w="9525">
            <a:noFill/>
            <a:miter lim="800000"/>
            <a:headEnd/>
            <a:tailEnd/>
          </a:ln>
        </p:spPr>
      </p:pic>
      <p:pic>
        <p:nvPicPr>
          <p:cNvPr id="29715" name="Picture 5" descr="logo-c.gif"/>
          <p:cNvPicPr>
            <a:picLocks noChangeAspect="1"/>
          </p:cNvPicPr>
          <p:nvPr/>
        </p:nvPicPr>
        <p:blipFill>
          <a:blip r:embed="rId19"/>
          <a:srcRect/>
          <a:stretch>
            <a:fillRect/>
          </a:stretch>
        </p:blipFill>
        <p:spPr bwMode="auto">
          <a:xfrm>
            <a:off x="7078663" y="5334000"/>
            <a:ext cx="1720850" cy="990038"/>
          </a:xfrm>
          <a:prstGeom prst="rect">
            <a:avLst/>
          </a:prstGeom>
          <a:noFill/>
          <a:ln w="9525">
            <a:noFill/>
            <a:miter lim="800000"/>
            <a:headEnd/>
            <a:tailEnd/>
          </a:ln>
        </p:spPr>
      </p:pic>
      <p:pic>
        <p:nvPicPr>
          <p:cNvPr id="29717" name="Picture 30" descr="JLab_logo_text_white1.jpg"/>
          <p:cNvPicPr>
            <a:picLocks noChangeAspect="1"/>
          </p:cNvPicPr>
          <p:nvPr/>
        </p:nvPicPr>
        <p:blipFill>
          <a:blip r:embed="rId20"/>
          <a:srcRect/>
          <a:stretch>
            <a:fillRect/>
          </a:stretch>
        </p:blipFill>
        <p:spPr bwMode="auto">
          <a:xfrm>
            <a:off x="3521076" y="1752601"/>
            <a:ext cx="3794125" cy="862013"/>
          </a:xfrm>
          <a:prstGeom prst="rect">
            <a:avLst/>
          </a:prstGeom>
          <a:noFill/>
          <a:ln w="9525">
            <a:noFill/>
            <a:miter lim="800000"/>
            <a:headEnd/>
            <a:tailEnd/>
          </a:ln>
        </p:spPr>
      </p:pic>
      <p:pic>
        <p:nvPicPr>
          <p:cNvPr id="29718" name="Picture 31" descr="weblogo5-legnaro.gif"/>
          <p:cNvPicPr>
            <a:picLocks noChangeAspect="1"/>
          </p:cNvPicPr>
          <p:nvPr/>
        </p:nvPicPr>
        <p:blipFill>
          <a:blip r:embed="rId21"/>
          <a:srcRect/>
          <a:stretch>
            <a:fillRect/>
          </a:stretch>
        </p:blipFill>
        <p:spPr bwMode="auto">
          <a:xfrm>
            <a:off x="228600" y="4114800"/>
            <a:ext cx="1447800" cy="919163"/>
          </a:xfrm>
          <a:prstGeom prst="rect">
            <a:avLst/>
          </a:prstGeom>
          <a:noFill/>
          <a:ln w="9525">
            <a:noFill/>
            <a:miter lim="800000"/>
            <a:headEnd/>
            <a:tailEnd/>
          </a:ln>
        </p:spPr>
      </p:pic>
      <p:pic>
        <p:nvPicPr>
          <p:cNvPr id="29719" name="Picture 32" descr="logo08-legnaro.gif"/>
          <p:cNvPicPr>
            <a:picLocks noChangeAspect="1"/>
          </p:cNvPicPr>
          <p:nvPr/>
        </p:nvPicPr>
        <p:blipFill>
          <a:blip r:embed="rId22"/>
          <a:srcRect/>
          <a:stretch>
            <a:fillRect/>
          </a:stretch>
        </p:blipFill>
        <p:spPr bwMode="auto">
          <a:xfrm>
            <a:off x="0" y="5105401"/>
            <a:ext cx="1828800" cy="182563"/>
          </a:xfrm>
          <a:prstGeom prst="rect">
            <a:avLst/>
          </a:prstGeom>
          <a:noFill/>
          <a:ln w="9525">
            <a:noFill/>
            <a:miter lim="800000"/>
            <a:headEnd/>
            <a:tailEnd/>
          </a:ln>
        </p:spPr>
      </p:pic>
      <p:sp>
        <p:nvSpPr>
          <p:cNvPr id="29720" name="TextBox 33"/>
          <p:cNvSpPr txBox="1">
            <a:spLocks noChangeArrowheads="1"/>
          </p:cNvSpPr>
          <p:nvPr/>
        </p:nvSpPr>
        <p:spPr bwMode="auto">
          <a:xfrm>
            <a:off x="8497888" y="6172200"/>
            <a:ext cx="549717" cy="369322"/>
          </a:xfrm>
          <a:prstGeom prst="rect">
            <a:avLst/>
          </a:prstGeom>
          <a:noFill/>
          <a:ln w="9525">
            <a:noFill/>
            <a:miter lim="800000"/>
            <a:headEnd/>
            <a:tailEnd/>
          </a:ln>
        </p:spPr>
        <p:txBody>
          <a:bodyPr wrap="none" lIns="91430" tIns="45715" rIns="91430" bIns="45715">
            <a:prstTxWarp prst="textNoShape">
              <a:avLst/>
            </a:prstTxWarp>
            <a:spAutoFit/>
          </a:bodyPr>
          <a:lstStyle/>
          <a:p>
            <a:r>
              <a:rPr lang="en-US" b="1">
                <a:solidFill>
                  <a:srgbClr val="3333FF"/>
                </a:solidFill>
              </a:rPr>
              <a:t>KEK</a:t>
            </a:r>
          </a:p>
        </p:txBody>
      </p:sp>
      <p:sp>
        <p:nvSpPr>
          <p:cNvPr id="29721" name="TextBox 4"/>
          <p:cNvSpPr txBox="1">
            <a:spLocks noChangeArrowheads="1"/>
          </p:cNvSpPr>
          <p:nvPr/>
        </p:nvSpPr>
        <p:spPr bwMode="auto">
          <a:xfrm flipH="1">
            <a:off x="-1" y="194370"/>
            <a:ext cx="9085264" cy="523210"/>
          </a:xfrm>
          <a:prstGeom prst="rect">
            <a:avLst/>
          </a:prstGeom>
          <a:noFill/>
          <a:ln w="9525">
            <a:noFill/>
            <a:miter lim="800000"/>
            <a:headEnd/>
            <a:tailEnd/>
          </a:ln>
        </p:spPr>
        <p:txBody>
          <a:bodyPr wrap="square" lIns="91430" tIns="45715" rIns="91430" bIns="45715">
            <a:prstTxWarp prst="textNoShape">
              <a:avLst/>
            </a:prstTxWarp>
            <a:spAutoFit/>
          </a:bodyPr>
          <a:lstStyle/>
          <a:p>
            <a:r>
              <a:rPr lang="en-US" sz="2800" b="1" u="sng" dirty="0" err="1" smtClean="0">
                <a:solidFill>
                  <a:srgbClr val="FF0000"/>
                </a:solidFill>
                <a:ea typeface="Arial" charset="0"/>
                <a:cs typeface="Arial" charset="0"/>
              </a:rPr>
              <a:t>LHeC</a:t>
            </a:r>
            <a:r>
              <a:rPr lang="en-US" sz="2800" b="1" u="sng" dirty="0" smtClean="0">
                <a:solidFill>
                  <a:srgbClr val="FF0000"/>
                </a:solidFill>
                <a:ea typeface="Arial" charset="0"/>
                <a:cs typeface="Arial" charset="0"/>
              </a:rPr>
              <a:t> - Participating Institutes: </a:t>
            </a:r>
            <a:r>
              <a:rPr lang="en-US" sz="2800" b="1" dirty="0" smtClean="0">
                <a:solidFill>
                  <a:srgbClr val="1F497D"/>
                </a:solidFill>
                <a:ea typeface="Arial" charset="0"/>
                <a:cs typeface="Arial" charset="0"/>
              </a:rPr>
              <a:t>A very rich collaboration</a:t>
            </a:r>
            <a:endParaRPr lang="en-US" sz="2800" b="1" dirty="0">
              <a:solidFill>
                <a:srgbClr val="1F497D"/>
              </a:solidFill>
              <a:ea typeface="Arial" charset="0"/>
              <a:cs typeface="Arial" charset="0"/>
            </a:endParaRPr>
          </a:p>
        </p:txBody>
      </p:sp>
      <p:graphicFrame>
        <p:nvGraphicFramePr>
          <p:cNvPr id="125956" name="Object 4"/>
          <p:cNvGraphicFramePr>
            <a:graphicFrameLocks noChangeAspect="1"/>
          </p:cNvGraphicFramePr>
          <p:nvPr/>
        </p:nvGraphicFramePr>
        <p:xfrm>
          <a:off x="3888924" y="6000750"/>
          <a:ext cx="3045277" cy="812800"/>
        </p:xfrm>
        <a:graphic>
          <a:graphicData uri="http://schemas.openxmlformats.org/presentationml/2006/ole">
            <p:oleObj spid="_x0000_s19459" name="Document" r:id="rId23" imgW="5486400" imgH="812800" progId="Word.Document.12">
              <p:link updateAutomatic="1"/>
            </p:oleObj>
          </a:graphicData>
        </a:graphic>
      </p:graphicFrame>
      <p:graphicFrame>
        <p:nvGraphicFramePr>
          <p:cNvPr id="125954" name="Object 2"/>
          <p:cNvGraphicFramePr>
            <a:graphicFrameLocks noChangeAspect="1"/>
          </p:cNvGraphicFramePr>
          <p:nvPr/>
        </p:nvGraphicFramePr>
        <p:xfrm>
          <a:off x="3956751" y="5849938"/>
          <a:ext cx="620899" cy="692150"/>
        </p:xfrm>
        <a:graphic>
          <a:graphicData uri="http://schemas.openxmlformats.org/presentationml/2006/ole">
            <p:oleObj spid="_x0000_s19458" name="Document" r:id="rId23" imgW="774700" imgH="863600" progId="Word.Document.12">
              <p:link updateAutomatic="1"/>
            </p:oleObj>
          </a:graphicData>
        </a:graphic>
      </p:graphicFrame>
      <p:pic>
        <p:nvPicPr>
          <p:cNvPr id="28" name="Picture 27"/>
          <p:cNvPicPr>
            <a:picLocks noChangeAspect="1"/>
          </p:cNvPicPr>
          <p:nvPr/>
        </p:nvPicPr>
        <p:blipFill>
          <a:blip r:embed="rId24"/>
          <a:stretch>
            <a:fillRect/>
          </a:stretch>
        </p:blipFill>
        <p:spPr>
          <a:xfrm>
            <a:off x="8291550" y="12402"/>
            <a:ext cx="803274" cy="49539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65392" y="248584"/>
            <a:ext cx="1419363" cy="875342"/>
          </a:xfrm>
          <a:prstGeom prst="rect">
            <a:avLst/>
          </a:prstGeom>
        </p:spPr>
      </p:pic>
      <p:sp>
        <p:nvSpPr>
          <p:cNvPr id="4" name="Rectangle 1030"/>
          <p:cNvSpPr>
            <a:spLocks noChangeArrowheads="1"/>
          </p:cNvSpPr>
          <p:nvPr/>
        </p:nvSpPr>
        <p:spPr bwMode="auto">
          <a:xfrm>
            <a:off x="4156075" y="1960563"/>
            <a:ext cx="2287588" cy="3940175"/>
          </a:xfrm>
          <a:prstGeom prst="rect">
            <a:avLst/>
          </a:prstGeom>
          <a:noFill/>
          <a:ln w="9525">
            <a:noFill/>
            <a:miter lim="800000"/>
            <a:headEnd/>
            <a:tailEnd/>
          </a:ln>
        </p:spPr>
        <p:txBody>
          <a:bodyPr>
            <a:prstTxWarp prst="textNoShape">
              <a:avLst/>
            </a:prstTxWarp>
            <a:spAutoFit/>
          </a:bodyPr>
          <a:lstStyle/>
          <a:p>
            <a:r>
              <a:rPr lang="en-US" sz="1000" b="1"/>
              <a:t>Accelerator Design [RR and LR]</a:t>
            </a:r>
            <a:endParaRPr lang="en-US" sz="1000"/>
          </a:p>
          <a:p>
            <a:r>
              <a:rPr lang="en-US" sz="1000"/>
              <a:t>Oliver Bruening (CERN), </a:t>
            </a:r>
          </a:p>
          <a:p>
            <a:r>
              <a:rPr lang="en-US" sz="1000"/>
              <a:t>Max Klein (Liverpool)</a:t>
            </a:r>
          </a:p>
          <a:p>
            <a:r>
              <a:rPr lang="en-US" sz="1000" b="1"/>
              <a:t>Interaction Region and Fwd/Bwd </a:t>
            </a:r>
            <a:endParaRPr lang="en-US" sz="1000"/>
          </a:p>
          <a:p>
            <a:r>
              <a:rPr lang="en-US" sz="1000">
                <a:solidFill>
                  <a:srgbClr val="000000"/>
                </a:solidFill>
              </a:rPr>
              <a:t>Bernhard Holzer (DESY), </a:t>
            </a:r>
          </a:p>
          <a:p>
            <a:r>
              <a:rPr lang="en-US" sz="1000">
                <a:solidFill>
                  <a:srgbClr val="000000"/>
                </a:solidFill>
              </a:rPr>
              <a:t>Uwe Schneekloth (DESY),</a:t>
            </a:r>
          </a:p>
          <a:p>
            <a:r>
              <a:rPr lang="en-US" sz="1000">
                <a:solidFill>
                  <a:srgbClr val="000000"/>
                </a:solidFill>
              </a:rPr>
              <a:t>Pierre van Mechelen (Antwerpen)</a:t>
            </a:r>
          </a:p>
          <a:p>
            <a:r>
              <a:rPr lang="en-US" sz="1000" b="1"/>
              <a:t>Detector Design </a:t>
            </a:r>
          </a:p>
          <a:p>
            <a:r>
              <a:rPr lang="en-US" sz="1000">
                <a:solidFill>
                  <a:srgbClr val="000000"/>
                </a:solidFill>
              </a:rPr>
              <a:t>Peter Kostka (DESY), </a:t>
            </a:r>
          </a:p>
          <a:p>
            <a:r>
              <a:rPr lang="en-US" sz="1000">
                <a:solidFill>
                  <a:srgbClr val="000000"/>
                </a:solidFill>
              </a:rPr>
              <a:t>Rainer Wallny (U Zurich), </a:t>
            </a:r>
          </a:p>
          <a:p>
            <a:r>
              <a:rPr lang="en-US" sz="1000">
                <a:solidFill>
                  <a:srgbClr val="000000"/>
                </a:solidFill>
              </a:rPr>
              <a:t>Alessandro Polini (Bologna)</a:t>
            </a:r>
          </a:p>
          <a:p>
            <a:r>
              <a:rPr lang="en-US" sz="1000" b="1"/>
              <a:t>New Physics at Large Scales</a:t>
            </a:r>
            <a:r>
              <a:rPr lang="en-US" sz="1000"/>
              <a:t> </a:t>
            </a:r>
          </a:p>
          <a:p>
            <a:r>
              <a:rPr lang="en-US" sz="1000">
                <a:solidFill>
                  <a:srgbClr val="000000"/>
                </a:solidFill>
              </a:rPr>
              <a:t>George Azuelos (Montreal)</a:t>
            </a:r>
          </a:p>
          <a:p>
            <a:r>
              <a:rPr lang="en-US" sz="1000">
                <a:solidFill>
                  <a:srgbClr val="000000"/>
                </a:solidFill>
              </a:rPr>
              <a:t>Emmanuelle Perez (CERN), </a:t>
            </a:r>
          </a:p>
          <a:p>
            <a:r>
              <a:rPr lang="en-US" sz="1000">
                <a:solidFill>
                  <a:srgbClr val="000000"/>
                </a:solidFill>
              </a:rPr>
              <a:t>Georg Weiglein (Durham)</a:t>
            </a:r>
          </a:p>
          <a:p>
            <a:r>
              <a:rPr lang="en-US" sz="1000" b="1"/>
              <a:t>Precision QCD and Electroweak </a:t>
            </a:r>
          </a:p>
          <a:p>
            <a:r>
              <a:rPr lang="en-US" sz="1000">
                <a:solidFill>
                  <a:srgbClr val="000000"/>
                </a:solidFill>
              </a:rPr>
              <a:t>Olaf Behnke (DESY),</a:t>
            </a:r>
          </a:p>
          <a:p>
            <a:r>
              <a:rPr lang="en-US" sz="1000">
                <a:solidFill>
                  <a:srgbClr val="000000"/>
                </a:solidFill>
              </a:rPr>
              <a:t>Paolo Gambino (Torino),</a:t>
            </a:r>
          </a:p>
          <a:p>
            <a:r>
              <a:rPr lang="en-US" sz="1000">
                <a:solidFill>
                  <a:srgbClr val="000000"/>
                </a:solidFill>
              </a:rPr>
              <a:t>Thomas Gehrmann (Zuerich)</a:t>
            </a:r>
          </a:p>
          <a:p>
            <a:r>
              <a:rPr lang="en-US" sz="1000">
                <a:solidFill>
                  <a:srgbClr val="000000"/>
                </a:solidFill>
              </a:rPr>
              <a:t>Claire Gwenlan (Oxford)</a:t>
            </a:r>
          </a:p>
          <a:p>
            <a:r>
              <a:rPr lang="en-US" sz="1000" b="1"/>
              <a:t>Physics at High Parton Densities </a:t>
            </a:r>
            <a:endParaRPr lang="en-US" sz="1000"/>
          </a:p>
          <a:p>
            <a:r>
              <a:rPr lang="en-US" sz="1000">
                <a:solidFill>
                  <a:srgbClr val="000000"/>
                </a:solidFill>
              </a:rPr>
              <a:t>Nestor Armesto (Santiago), </a:t>
            </a:r>
          </a:p>
          <a:p>
            <a:r>
              <a:rPr lang="en-US" sz="1000">
                <a:solidFill>
                  <a:srgbClr val="000000"/>
                </a:solidFill>
              </a:rPr>
              <a:t>Brian Cole (Columbia), </a:t>
            </a:r>
          </a:p>
          <a:p>
            <a:r>
              <a:rPr lang="en-US" sz="1000">
                <a:solidFill>
                  <a:srgbClr val="000000"/>
                </a:solidFill>
              </a:rPr>
              <a:t>Paul Newman (Birmingham), </a:t>
            </a:r>
          </a:p>
          <a:p>
            <a:r>
              <a:rPr lang="en-US" sz="1000">
                <a:solidFill>
                  <a:srgbClr val="000000"/>
                </a:solidFill>
              </a:rPr>
              <a:t>Anna Stasto (MSU)</a:t>
            </a:r>
          </a:p>
        </p:txBody>
      </p:sp>
      <p:sp>
        <p:nvSpPr>
          <p:cNvPr id="5" name="Text Box 5"/>
          <p:cNvSpPr txBox="1">
            <a:spLocks noChangeArrowheads="1"/>
          </p:cNvSpPr>
          <p:nvPr/>
        </p:nvSpPr>
        <p:spPr bwMode="auto">
          <a:xfrm>
            <a:off x="2192338" y="2714625"/>
            <a:ext cx="2119312" cy="2092325"/>
          </a:xfrm>
          <a:prstGeom prst="rect">
            <a:avLst/>
          </a:prstGeom>
          <a:noFill/>
          <a:ln w="6350">
            <a:noFill/>
            <a:miter lim="800000"/>
            <a:headEnd/>
            <a:tailEnd/>
          </a:ln>
        </p:spPr>
        <p:txBody>
          <a:bodyPr wrap="none">
            <a:prstTxWarp prst="textNoShape">
              <a:avLst/>
            </a:prstTxWarp>
            <a:spAutoFit/>
          </a:bodyPr>
          <a:lstStyle/>
          <a:p>
            <a:r>
              <a:rPr lang="en-US" sz="1000"/>
              <a:t>Oliver Bruening          (CERN)</a:t>
            </a:r>
          </a:p>
          <a:p>
            <a:r>
              <a:rPr lang="en-US" sz="1000"/>
              <a:t>John Dainton   (Cockcroft) Inst</a:t>
            </a:r>
          </a:p>
          <a:p>
            <a:r>
              <a:rPr lang="en-US" sz="1000"/>
              <a:t>Albert DeRoeck          (CERN)</a:t>
            </a:r>
          </a:p>
          <a:p>
            <a:r>
              <a:rPr lang="en-US" sz="1000"/>
              <a:t>Stefano Forte             (Milano)</a:t>
            </a:r>
          </a:p>
          <a:p>
            <a:r>
              <a:rPr lang="en-US" sz="1000"/>
              <a:t>Max Klein - chair    (Liverpool)</a:t>
            </a:r>
          </a:p>
          <a:p>
            <a:r>
              <a:rPr lang="en-US" sz="1000"/>
              <a:t>Paul Laycock (secretary) (L’pool)</a:t>
            </a:r>
          </a:p>
          <a:p>
            <a:r>
              <a:rPr lang="en-US" sz="1000"/>
              <a:t>Paul Newman    (Birmingham)</a:t>
            </a:r>
          </a:p>
          <a:p>
            <a:r>
              <a:rPr lang="en-US" sz="1000"/>
              <a:t>Emmanuelle Perez     (CERN)</a:t>
            </a:r>
          </a:p>
          <a:p>
            <a:r>
              <a:rPr lang="en-US" sz="1000"/>
              <a:t>Wesley Smith       (Wisconsin)</a:t>
            </a:r>
          </a:p>
          <a:p>
            <a:r>
              <a:rPr lang="en-US" sz="1000"/>
              <a:t>Bernd Surrow               (MIT)</a:t>
            </a:r>
          </a:p>
          <a:p>
            <a:r>
              <a:rPr lang="en-US" sz="1000"/>
              <a:t>Katsuo Tokushuku        (KEK)</a:t>
            </a:r>
          </a:p>
          <a:p>
            <a:r>
              <a:rPr lang="en-US" sz="1000"/>
              <a:t>Urs Wiedemann          (CERN)</a:t>
            </a:r>
            <a:r>
              <a:rPr lang="en-US" sz="1000">
                <a:solidFill>
                  <a:schemeClr val="bg1"/>
                </a:solidFill>
              </a:rPr>
              <a:t>)</a:t>
            </a:r>
          </a:p>
          <a:p>
            <a:r>
              <a:rPr lang="en-US" sz="1000"/>
              <a:t>Frank Zimmermann (CERN)</a:t>
            </a:r>
          </a:p>
        </p:txBody>
      </p:sp>
      <p:sp>
        <p:nvSpPr>
          <p:cNvPr id="6" name="Text Box 10"/>
          <p:cNvSpPr txBox="1">
            <a:spLocks noChangeArrowheads="1"/>
          </p:cNvSpPr>
          <p:nvPr/>
        </p:nvSpPr>
        <p:spPr bwMode="auto">
          <a:xfrm>
            <a:off x="41275" y="1931988"/>
            <a:ext cx="2082800" cy="3940175"/>
          </a:xfrm>
          <a:prstGeom prst="rect">
            <a:avLst/>
          </a:prstGeom>
          <a:noFill/>
          <a:ln w="6350">
            <a:noFill/>
            <a:miter lim="800000"/>
            <a:headEnd/>
            <a:tailEnd/>
          </a:ln>
        </p:spPr>
        <p:txBody>
          <a:bodyPr wrap="none">
            <a:prstTxWarp prst="textNoShape">
              <a:avLst/>
            </a:prstTxWarp>
            <a:spAutoFit/>
          </a:bodyPr>
          <a:lstStyle/>
          <a:p>
            <a:r>
              <a:rPr lang="en-US" sz="1000" dirty="0"/>
              <a:t>Guido </a:t>
            </a:r>
            <a:r>
              <a:rPr lang="en-US" sz="1000" dirty="0" err="1"/>
              <a:t>Altarelli</a:t>
            </a:r>
            <a:r>
              <a:rPr lang="en-US" sz="1000" dirty="0"/>
              <a:t> (Rome)</a:t>
            </a:r>
          </a:p>
          <a:p>
            <a:r>
              <a:rPr lang="en-US" sz="1000" dirty="0"/>
              <a:t>Sergio </a:t>
            </a:r>
            <a:r>
              <a:rPr lang="en-US" sz="1000" dirty="0" err="1"/>
              <a:t>Bertolucci</a:t>
            </a:r>
            <a:r>
              <a:rPr lang="en-US" sz="1000" dirty="0"/>
              <a:t> (CERN)</a:t>
            </a:r>
          </a:p>
          <a:p>
            <a:r>
              <a:rPr lang="en-US" sz="1000" dirty="0"/>
              <a:t>Stan Brodsky (</a:t>
            </a:r>
            <a:r>
              <a:rPr lang="en-US" sz="1000" dirty="0" err="1"/>
              <a:t>SLAC</a:t>
            </a:r>
            <a:r>
              <a:rPr lang="en-US" sz="1000" dirty="0"/>
              <a:t>)</a:t>
            </a:r>
          </a:p>
          <a:p>
            <a:r>
              <a:rPr lang="en-US" sz="1000" dirty="0"/>
              <a:t>Allen Caldwell -chair  (</a:t>
            </a:r>
            <a:r>
              <a:rPr lang="en-US" sz="1000" dirty="0" err="1"/>
              <a:t>MPI</a:t>
            </a:r>
            <a:r>
              <a:rPr lang="en-US" sz="1000" dirty="0"/>
              <a:t> Munich)</a:t>
            </a:r>
          </a:p>
          <a:p>
            <a:r>
              <a:rPr lang="en-US" sz="1000" dirty="0" err="1"/>
              <a:t>Swapan</a:t>
            </a:r>
            <a:r>
              <a:rPr lang="en-US" sz="1000" dirty="0"/>
              <a:t> </a:t>
            </a:r>
            <a:r>
              <a:rPr lang="en-US" sz="1000" dirty="0" err="1"/>
              <a:t>Chattopadhyay</a:t>
            </a:r>
            <a:r>
              <a:rPr lang="en-US" sz="1000" dirty="0"/>
              <a:t> (Cockcroft)</a:t>
            </a:r>
          </a:p>
          <a:p>
            <a:r>
              <a:rPr lang="en-US" sz="1000" dirty="0"/>
              <a:t>John </a:t>
            </a:r>
            <a:r>
              <a:rPr lang="en-US" sz="1000" dirty="0" err="1"/>
              <a:t>Dainton</a:t>
            </a:r>
            <a:r>
              <a:rPr lang="en-US" sz="1000" dirty="0"/>
              <a:t> (Liverpool)</a:t>
            </a:r>
          </a:p>
          <a:p>
            <a:r>
              <a:rPr lang="en-US" sz="1000" dirty="0"/>
              <a:t>John Ellis (CERN)</a:t>
            </a:r>
          </a:p>
          <a:p>
            <a:r>
              <a:rPr lang="en-US" sz="1000" dirty="0" err="1"/>
              <a:t>Jos</a:t>
            </a:r>
            <a:r>
              <a:rPr lang="en-US" sz="1000" dirty="0"/>
              <a:t> </a:t>
            </a:r>
            <a:r>
              <a:rPr lang="en-US" sz="1000" dirty="0" err="1"/>
              <a:t>Engelen</a:t>
            </a:r>
            <a:r>
              <a:rPr lang="en-US" sz="1000" dirty="0"/>
              <a:t> (CERN)</a:t>
            </a:r>
          </a:p>
          <a:p>
            <a:r>
              <a:rPr lang="en-US" sz="1000" dirty="0"/>
              <a:t>Joel </a:t>
            </a:r>
            <a:r>
              <a:rPr lang="en-US" sz="1000" dirty="0" err="1"/>
              <a:t>Feltesse</a:t>
            </a:r>
            <a:r>
              <a:rPr lang="en-US" sz="1000" dirty="0"/>
              <a:t> (</a:t>
            </a:r>
            <a:r>
              <a:rPr lang="en-US" sz="1000" dirty="0" err="1"/>
              <a:t>Saclay</a:t>
            </a:r>
            <a:r>
              <a:rPr lang="en-US" sz="1000" dirty="0"/>
              <a:t>)</a:t>
            </a:r>
          </a:p>
          <a:p>
            <a:r>
              <a:rPr lang="en-US" sz="1000" dirty="0"/>
              <a:t>Lev </a:t>
            </a:r>
            <a:r>
              <a:rPr lang="en-US" sz="1000" dirty="0" err="1"/>
              <a:t>Lipatov</a:t>
            </a:r>
            <a:r>
              <a:rPr lang="en-US" sz="1000" dirty="0"/>
              <a:t> (</a:t>
            </a:r>
            <a:r>
              <a:rPr lang="en-US" sz="1000" dirty="0" err="1"/>
              <a:t>St.Petersburg</a:t>
            </a:r>
            <a:r>
              <a:rPr lang="en-US" sz="1000" dirty="0"/>
              <a:t>)</a:t>
            </a:r>
          </a:p>
          <a:p>
            <a:r>
              <a:rPr lang="en-US" sz="1000" dirty="0"/>
              <a:t>Roland </a:t>
            </a:r>
            <a:r>
              <a:rPr lang="en-US" sz="1000" dirty="0" err="1"/>
              <a:t>Garoby</a:t>
            </a:r>
            <a:r>
              <a:rPr lang="en-US" sz="1000" dirty="0"/>
              <a:t> (CERN)</a:t>
            </a:r>
          </a:p>
          <a:p>
            <a:r>
              <a:rPr lang="en-US" sz="1000" dirty="0"/>
              <a:t>Roland </a:t>
            </a:r>
            <a:r>
              <a:rPr lang="en-US" sz="1000" dirty="0" err="1"/>
              <a:t>Horisberger</a:t>
            </a:r>
            <a:r>
              <a:rPr lang="en-US" sz="1000" dirty="0"/>
              <a:t> (PSI)</a:t>
            </a:r>
          </a:p>
          <a:p>
            <a:r>
              <a:rPr lang="en-US" sz="1000" dirty="0"/>
              <a:t>Young-</a:t>
            </a:r>
            <a:r>
              <a:rPr lang="en-US" sz="1000" dirty="0" err="1"/>
              <a:t>Kee</a:t>
            </a:r>
            <a:r>
              <a:rPr lang="en-US" sz="1000" dirty="0"/>
              <a:t> Kim (</a:t>
            </a:r>
            <a:r>
              <a:rPr lang="en-US" sz="1000" dirty="0" err="1"/>
              <a:t>Fermilab</a:t>
            </a:r>
            <a:r>
              <a:rPr lang="en-US" sz="1000" dirty="0"/>
              <a:t>)</a:t>
            </a:r>
          </a:p>
          <a:p>
            <a:r>
              <a:rPr lang="en-US" sz="1000" dirty="0" err="1"/>
              <a:t>Aharon</a:t>
            </a:r>
            <a:r>
              <a:rPr lang="en-US" sz="1000" dirty="0"/>
              <a:t> Levy (Tel Aviv)</a:t>
            </a:r>
          </a:p>
          <a:p>
            <a:r>
              <a:rPr lang="en-US" sz="1000" dirty="0" err="1"/>
              <a:t>Karlheinz</a:t>
            </a:r>
            <a:r>
              <a:rPr lang="en-US" sz="1000" dirty="0"/>
              <a:t> Meier (Heidelberg)</a:t>
            </a:r>
          </a:p>
          <a:p>
            <a:r>
              <a:rPr lang="en-US" sz="1000" dirty="0"/>
              <a:t>Richard Milner (Bates)</a:t>
            </a:r>
          </a:p>
          <a:p>
            <a:r>
              <a:rPr lang="en-US" sz="1000" dirty="0"/>
              <a:t>Joachim </a:t>
            </a:r>
            <a:r>
              <a:rPr lang="en-US" sz="1000" dirty="0" err="1"/>
              <a:t>Mnich</a:t>
            </a:r>
            <a:r>
              <a:rPr lang="en-US" sz="1000" dirty="0"/>
              <a:t> (</a:t>
            </a:r>
            <a:r>
              <a:rPr lang="en-US" sz="1000" dirty="0" err="1"/>
              <a:t>DESY</a:t>
            </a:r>
            <a:r>
              <a:rPr lang="en-US" sz="1000" dirty="0"/>
              <a:t>)</a:t>
            </a:r>
          </a:p>
          <a:p>
            <a:r>
              <a:rPr lang="en-US" sz="1000" dirty="0"/>
              <a:t>Steven Myers, (CERN)</a:t>
            </a:r>
          </a:p>
          <a:p>
            <a:r>
              <a:rPr lang="en-US" sz="1000" dirty="0"/>
              <a:t>Tatsuya </a:t>
            </a:r>
            <a:r>
              <a:rPr lang="en-US" sz="1000" dirty="0" err="1"/>
              <a:t>Nakada</a:t>
            </a:r>
            <a:r>
              <a:rPr lang="en-US" sz="1000" dirty="0"/>
              <a:t> (Lausanne, </a:t>
            </a:r>
            <a:r>
              <a:rPr lang="en-US" sz="1000" dirty="0" err="1"/>
              <a:t>ECFA</a:t>
            </a:r>
            <a:r>
              <a:rPr lang="en-US" sz="1000" dirty="0"/>
              <a:t>)</a:t>
            </a:r>
          </a:p>
          <a:p>
            <a:r>
              <a:rPr lang="en-US" sz="1000" dirty="0"/>
              <a:t>Guenther </a:t>
            </a:r>
            <a:r>
              <a:rPr lang="en-US" sz="1000" dirty="0" err="1"/>
              <a:t>Rosner</a:t>
            </a:r>
            <a:r>
              <a:rPr lang="en-US" sz="1000" dirty="0"/>
              <a:t> (Glasgow, </a:t>
            </a:r>
            <a:r>
              <a:rPr lang="en-US" sz="1000" dirty="0" err="1"/>
              <a:t>NuPECC</a:t>
            </a:r>
            <a:r>
              <a:rPr lang="en-US" sz="1000" dirty="0"/>
              <a:t>)</a:t>
            </a:r>
          </a:p>
          <a:p>
            <a:r>
              <a:rPr lang="en-US" sz="1000" dirty="0"/>
              <a:t>Alexander </a:t>
            </a:r>
            <a:r>
              <a:rPr lang="en-US" sz="1000" dirty="0" err="1"/>
              <a:t>Skrinsky</a:t>
            </a:r>
            <a:r>
              <a:rPr lang="en-US" sz="1000" dirty="0"/>
              <a:t> (Novosibirsk)</a:t>
            </a:r>
          </a:p>
          <a:p>
            <a:r>
              <a:rPr lang="en-US" sz="1000" dirty="0"/>
              <a:t>Anthony Thomas (</a:t>
            </a:r>
            <a:r>
              <a:rPr lang="en-US" sz="1000" dirty="0" err="1"/>
              <a:t>Jlab</a:t>
            </a:r>
            <a:r>
              <a:rPr lang="en-US" sz="1000" dirty="0"/>
              <a:t>)</a:t>
            </a:r>
          </a:p>
          <a:p>
            <a:r>
              <a:rPr lang="en-US" sz="1000" dirty="0"/>
              <a:t>Steven </a:t>
            </a:r>
            <a:r>
              <a:rPr lang="en-US" sz="1000" dirty="0" err="1"/>
              <a:t>Vigdor</a:t>
            </a:r>
            <a:r>
              <a:rPr lang="en-US" sz="1000" dirty="0"/>
              <a:t> (</a:t>
            </a:r>
            <a:r>
              <a:rPr lang="en-US" sz="1000" dirty="0" err="1"/>
              <a:t>BNL</a:t>
            </a:r>
            <a:r>
              <a:rPr lang="en-US" sz="1000" dirty="0"/>
              <a:t>)</a:t>
            </a:r>
          </a:p>
          <a:p>
            <a:r>
              <a:rPr lang="en-US" sz="1000" dirty="0"/>
              <a:t>Frank </a:t>
            </a:r>
            <a:r>
              <a:rPr lang="en-US" sz="1000" dirty="0" err="1"/>
              <a:t>Wilczek</a:t>
            </a:r>
            <a:r>
              <a:rPr lang="en-US" sz="1000" dirty="0"/>
              <a:t> (MIT)</a:t>
            </a:r>
          </a:p>
          <a:p>
            <a:r>
              <a:rPr lang="en-US" sz="1000" dirty="0"/>
              <a:t>Ferdinand </a:t>
            </a:r>
            <a:r>
              <a:rPr lang="en-US" sz="1000" dirty="0" err="1"/>
              <a:t>Willeke</a:t>
            </a:r>
            <a:r>
              <a:rPr lang="en-US" sz="1000" dirty="0"/>
              <a:t> (</a:t>
            </a:r>
            <a:r>
              <a:rPr lang="en-US" sz="1000" dirty="0" err="1"/>
              <a:t>BNL</a:t>
            </a:r>
            <a:r>
              <a:rPr lang="en-US" sz="1000" dirty="0"/>
              <a:t>)</a:t>
            </a:r>
          </a:p>
        </p:txBody>
      </p:sp>
      <p:sp>
        <p:nvSpPr>
          <p:cNvPr id="7" name="TextBox 11"/>
          <p:cNvSpPr txBox="1">
            <a:spLocks noChangeArrowheads="1"/>
          </p:cNvSpPr>
          <p:nvPr/>
        </p:nvSpPr>
        <p:spPr bwMode="auto">
          <a:xfrm>
            <a:off x="-36513" y="1368425"/>
            <a:ext cx="2416176" cy="307975"/>
          </a:xfrm>
          <a:prstGeom prst="rect">
            <a:avLst/>
          </a:prstGeom>
          <a:noFill/>
          <a:ln w="9525">
            <a:noFill/>
            <a:miter lim="800000"/>
            <a:headEnd/>
            <a:tailEnd/>
          </a:ln>
        </p:spPr>
        <p:txBody>
          <a:bodyPr wrap="none">
            <a:prstTxWarp prst="textNoShape">
              <a:avLst/>
            </a:prstTxWarp>
            <a:spAutoFit/>
          </a:bodyPr>
          <a:lstStyle/>
          <a:p>
            <a:r>
              <a:rPr lang="en-US" sz="1400" b="1">
                <a:solidFill>
                  <a:srgbClr val="1F497D"/>
                </a:solidFill>
              </a:rPr>
              <a:t>Scientific Advisory Committee</a:t>
            </a:r>
          </a:p>
        </p:txBody>
      </p:sp>
      <p:sp>
        <p:nvSpPr>
          <p:cNvPr id="8" name="TextBox 12"/>
          <p:cNvSpPr txBox="1">
            <a:spLocks noChangeArrowheads="1"/>
          </p:cNvSpPr>
          <p:nvPr/>
        </p:nvSpPr>
        <p:spPr bwMode="auto">
          <a:xfrm>
            <a:off x="2324100" y="2041525"/>
            <a:ext cx="1671638" cy="307975"/>
          </a:xfrm>
          <a:prstGeom prst="rect">
            <a:avLst/>
          </a:prstGeom>
          <a:noFill/>
          <a:ln w="9525">
            <a:noFill/>
            <a:miter lim="800000"/>
            <a:headEnd/>
            <a:tailEnd/>
          </a:ln>
        </p:spPr>
        <p:txBody>
          <a:bodyPr wrap="none">
            <a:prstTxWarp prst="textNoShape">
              <a:avLst/>
            </a:prstTxWarp>
            <a:spAutoFit/>
          </a:bodyPr>
          <a:lstStyle/>
          <a:p>
            <a:r>
              <a:rPr lang="en-US" sz="1400" b="1">
                <a:solidFill>
                  <a:srgbClr val="1F497D"/>
                </a:solidFill>
              </a:rPr>
              <a:t>Steering Committee</a:t>
            </a:r>
          </a:p>
        </p:txBody>
      </p:sp>
      <p:sp>
        <p:nvSpPr>
          <p:cNvPr id="9" name="TextBox 13"/>
          <p:cNvSpPr txBox="1">
            <a:spLocks noChangeArrowheads="1"/>
          </p:cNvSpPr>
          <p:nvPr/>
        </p:nvSpPr>
        <p:spPr bwMode="auto">
          <a:xfrm>
            <a:off x="4156075" y="1412875"/>
            <a:ext cx="1863725" cy="276225"/>
          </a:xfrm>
          <a:prstGeom prst="rect">
            <a:avLst/>
          </a:prstGeom>
          <a:noFill/>
          <a:ln w="9525">
            <a:noFill/>
            <a:miter lim="800000"/>
            <a:headEnd/>
            <a:tailEnd/>
          </a:ln>
        </p:spPr>
        <p:txBody>
          <a:bodyPr wrap="none">
            <a:prstTxWarp prst="textNoShape">
              <a:avLst/>
            </a:prstTxWarp>
            <a:spAutoFit/>
          </a:bodyPr>
          <a:lstStyle/>
          <a:p>
            <a:r>
              <a:rPr lang="en-US" sz="1200" b="1" dirty="0">
                <a:solidFill>
                  <a:srgbClr val="1F497D"/>
                </a:solidFill>
              </a:rPr>
              <a:t>Working Group</a:t>
            </a:r>
            <a:r>
              <a:rPr lang="en-US" sz="1200" b="1" dirty="0" smtClean="0">
                <a:solidFill>
                  <a:srgbClr val="1F497D"/>
                </a:solidFill>
              </a:rPr>
              <a:t> Conveners</a:t>
            </a:r>
            <a:endParaRPr lang="en-US" sz="1200" b="1" dirty="0">
              <a:solidFill>
                <a:srgbClr val="1F497D"/>
              </a:solidFill>
            </a:endParaRPr>
          </a:p>
        </p:txBody>
      </p:sp>
      <p:pic>
        <p:nvPicPr>
          <p:cNvPr id="10" name="Picture 17"/>
          <p:cNvPicPr>
            <a:picLocks noChangeAspect="1"/>
          </p:cNvPicPr>
          <p:nvPr/>
        </p:nvPicPr>
        <p:blipFill>
          <a:blip r:embed="rId3"/>
          <a:srcRect r="5246"/>
          <a:stretch>
            <a:fillRect/>
          </a:stretch>
        </p:blipFill>
        <p:spPr bwMode="auto">
          <a:xfrm>
            <a:off x="6443663" y="1936492"/>
            <a:ext cx="2592387" cy="4219575"/>
          </a:xfrm>
          <a:prstGeom prst="rect">
            <a:avLst/>
          </a:prstGeom>
          <a:noFill/>
          <a:ln w="25400">
            <a:solidFill>
              <a:srgbClr val="1F497D"/>
            </a:solidFill>
            <a:miter lim="800000"/>
            <a:headEnd/>
            <a:tailEnd/>
          </a:ln>
        </p:spPr>
      </p:pic>
      <p:sp>
        <p:nvSpPr>
          <p:cNvPr id="11" name="Rectangle 2"/>
          <p:cNvSpPr txBox="1">
            <a:spLocks noChangeArrowheads="1"/>
          </p:cNvSpPr>
          <p:nvPr/>
        </p:nvSpPr>
        <p:spPr bwMode="auto">
          <a:xfrm>
            <a:off x="2268538" y="125413"/>
            <a:ext cx="3816350" cy="566737"/>
          </a:xfrm>
          <a:prstGeom prst="rect">
            <a:avLst/>
          </a:prstGeom>
          <a:solidFill>
            <a:srgbClr val="FFFF99"/>
          </a:solidFill>
          <a:ln w="9525">
            <a:noFill/>
            <a:miter lim="800000"/>
            <a:headEnd/>
            <a:tailEnd/>
          </a:ln>
          <a:effectLst>
            <a:outerShdw dist="107763" dir="2700000" algn="ctr" rotWithShape="0">
              <a:schemeClr val="bg2"/>
            </a:outerShdw>
          </a:effectLst>
        </p:spPr>
        <p:txBody>
          <a:bodyPr anchor="ctr">
            <a:prstTxWarp prst="textNoShape">
              <a:avLst/>
            </a:prstTxWarp>
          </a:bodyPr>
          <a:lstStyle/>
          <a:p>
            <a:pPr algn="ctr"/>
            <a:r>
              <a:rPr lang="en-GB" sz="3200">
                <a:solidFill>
                  <a:srgbClr val="0033CC"/>
                </a:solidFill>
              </a:rPr>
              <a:t>LH</a:t>
            </a:r>
            <a:r>
              <a:rPr lang="en-GB" sz="3200" i="1">
                <a:solidFill>
                  <a:srgbClr val="0033CC"/>
                </a:solidFill>
              </a:rPr>
              <a:t>e</a:t>
            </a:r>
            <a:r>
              <a:rPr lang="en-GB" sz="3200">
                <a:solidFill>
                  <a:srgbClr val="0033CC"/>
                </a:solidFill>
              </a:rPr>
              <a:t>C organisation</a:t>
            </a:r>
            <a:endParaRPr lang="en-US" sz="3200">
              <a:solidFill>
                <a:srgbClr val="0033CC"/>
              </a:solidFill>
            </a:endParaRPr>
          </a:p>
        </p:txBody>
      </p:sp>
      <p:sp>
        <p:nvSpPr>
          <p:cNvPr id="15" name="TextBox 13"/>
          <p:cNvSpPr txBox="1">
            <a:spLocks noChangeArrowheads="1"/>
          </p:cNvSpPr>
          <p:nvPr/>
        </p:nvSpPr>
        <p:spPr bwMode="auto">
          <a:xfrm>
            <a:off x="6459669" y="1409779"/>
            <a:ext cx="2595582" cy="461665"/>
          </a:xfrm>
          <a:prstGeom prst="rect">
            <a:avLst/>
          </a:prstGeom>
          <a:noFill/>
          <a:ln w="9525">
            <a:noFill/>
            <a:miter lim="800000"/>
            <a:headEnd/>
            <a:tailEnd/>
          </a:ln>
        </p:spPr>
        <p:txBody>
          <a:bodyPr wrap="none">
            <a:prstTxWarp prst="textNoShape">
              <a:avLst/>
            </a:prstTxWarp>
            <a:spAutoFit/>
          </a:bodyPr>
          <a:lstStyle/>
          <a:p>
            <a:r>
              <a:rPr lang="en-US" sz="1200" b="1" dirty="0" smtClean="0">
                <a:solidFill>
                  <a:srgbClr val="1F497D"/>
                </a:solidFill>
              </a:rPr>
              <a:t>Review </a:t>
            </a:r>
            <a:r>
              <a:rPr lang="en-US" sz="1200" b="1" dirty="0" smtClean="0">
                <a:solidFill>
                  <a:srgbClr val="1F497D"/>
                </a:solidFill>
              </a:rPr>
              <a:t>Panel with experts on </a:t>
            </a:r>
            <a:r>
              <a:rPr lang="en-US" sz="1200" dirty="0" smtClean="0"/>
              <a:t>physics</a:t>
            </a:r>
            <a:r>
              <a:rPr lang="en-US" sz="1200" dirty="0" smtClean="0"/>
              <a:t>,</a:t>
            </a:r>
          </a:p>
          <a:p>
            <a:r>
              <a:rPr lang="en-US" sz="1200" dirty="0" smtClean="0"/>
              <a:t> </a:t>
            </a:r>
            <a:r>
              <a:rPr lang="en-US" sz="1200" dirty="0" smtClean="0"/>
              <a:t>detector, accelerator, specific systems </a:t>
            </a:r>
            <a:endParaRPr lang="en-US" sz="1200" b="1" dirty="0">
              <a:solidFill>
                <a:srgbClr val="1F497D"/>
              </a:solidFill>
            </a:endParaRPr>
          </a:p>
        </p:txBody>
      </p:sp>
      <p:sp>
        <p:nvSpPr>
          <p:cNvPr id="16"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7"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0" y="0"/>
            <a:ext cx="9144000" cy="663851"/>
          </a:xfrm>
          <a:prstGeom prst="rect">
            <a:avLst/>
          </a:prstGeom>
          <a:solidFill>
            <a:srgbClr val="D1B039">
              <a:alpha val="28000"/>
            </a:srgbClr>
          </a:solidFill>
        </p:spPr>
        <p:txBody>
          <a:bodyPr vert="horz" lIns="91440" tIns="45720" rIns="91440" bIns="45720" rtlCol="0" anchor="ctr">
            <a:normAutofit/>
          </a:bodyPr>
          <a:lstStyle/>
          <a:p>
            <a:pPr algn="ctr" defTabSz="457200">
              <a:spcBef>
                <a:spcPct val="0"/>
              </a:spcBef>
              <a:defRPr/>
            </a:pPr>
            <a:r>
              <a:rPr lang="en-US" sz="2800" b="1" dirty="0" smtClean="0">
                <a:solidFill>
                  <a:prstClr val="black"/>
                </a:solidFill>
              </a:rPr>
              <a:t>CDR </a:t>
            </a:r>
            <a:r>
              <a:rPr lang="en-US" sz="2800" b="1" dirty="0" err="1" smtClean="0">
                <a:solidFill>
                  <a:prstClr val="black"/>
                </a:solidFill>
              </a:rPr>
              <a:t>Authorlist</a:t>
            </a:r>
            <a:r>
              <a:rPr lang="en-US" sz="2800" b="1" dirty="0" smtClean="0">
                <a:solidFill>
                  <a:prstClr val="black"/>
                </a:solidFill>
              </a:rPr>
              <a:t> </a:t>
            </a:r>
            <a:r>
              <a:rPr lang="en-US" sz="1200" b="1" dirty="0" smtClean="0">
                <a:solidFill>
                  <a:srgbClr val="7F7F7F"/>
                </a:solidFill>
              </a:rPr>
              <a:t>29.6.11</a:t>
            </a:r>
            <a:r>
              <a:rPr lang="en-US" sz="2800" b="1" dirty="0" smtClean="0">
                <a:solidFill>
                  <a:srgbClr val="1F497D"/>
                </a:solidFill>
              </a:rPr>
              <a:t> </a:t>
            </a:r>
            <a:endParaRPr lang="en-US" sz="2800" b="1" dirty="0">
              <a:solidFill>
                <a:srgbClr val="1F497D"/>
              </a:solidFill>
            </a:endParaRPr>
          </a:p>
        </p:txBody>
      </p:sp>
      <p:sp>
        <p:nvSpPr>
          <p:cNvPr id="3" name="Rectangle 2"/>
          <p:cNvSpPr/>
          <p:nvPr/>
        </p:nvSpPr>
        <p:spPr>
          <a:xfrm>
            <a:off x="242956" y="728130"/>
            <a:ext cx="2915478" cy="5940088"/>
          </a:xfrm>
          <a:prstGeom prst="rect">
            <a:avLst/>
          </a:prstGeom>
        </p:spPr>
        <p:txBody>
          <a:bodyPr wrap="square">
            <a:spAutoFit/>
          </a:bodyPr>
          <a:lstStyle/>
          <a:p>
            <a:pPr defTabSz="457200"/>
            <a:r>
              <a:rPr lang="en-US" sz="1000" dirty="0" smtClean="0">
                <a:solidFill>
                  <a:prstClr val="black"/>
                </a:solidFill>
              </a:rPr>
              <a:t>C. </a:t>
            </a:r>
            <a:r>
              <a:rPr lang="en-US" sz="1000" dirty="0" err="1" smtClean="0">
                <a:solidFill>
                  <a:prstClr val="black"/>
                </a:solidFill>
              </a:rPr>
              <a:t>Adolphsen</a:t>
            </a:r>
            <a:r>
              <a:rPr lang="en-US" sz="1000" dirty="0" smtClean="0">
                <a:solidFill>
                  <a:prstClr val="black"/>
                </a:solidFill>
              </a:rPr>
              <a:t> (SLAC)</a:t>
            </a:r>
          </a:p>
          <a:p>
            <a:pPr defTabSz="457200"/>
            <a:r>
              <a:rPr lang="en-US" sz="1000" dirty="0" smtClean="0">
                <a:solidFill>
                  <a:prstClr val="black"/>
                </a:solidFill>
              </a:rPr>
              <a:t>S. </a:t>
            </a:r>
            <a:r>
              <a:rPr lang="en-US" sz="1000" dirty="0" err="1" smtClean="0">
                <a:solidFill>
                  <a:prstClr val="black"/>
                </a:solidFill>
              </a:rPr>
              <a:t>Alekhin</a:t>
            </a:r>
            <a:r>
              <a:rPr lang="en-US" sz="1000" dirty="0" smtClean="0">
                <a:solidFill>
                  <a:prstClr val="black"/>
                </a:solidFill>
              </a:rPr>
              <a:t> (Serpukhov, DESY)</a:t>
            </a:r>
          </a:p>
          <a:p>
            <a:pPr defTabSz="457200"/>
            <a:r>
              <a:rPr lang="en-US" sz="1000" dirty="0" smtClean="0">
                <a:solidFill>
                  <a:prstClr val="black"/>
                </a:solidFill>
              </a:rPr>
              <a:t>H. </a:t>
            </a:r>
            <a:r>
              <a:rPr lang="en-US" sz="1000" dirty="0" err="1" smtClean="0">
                <a:solidFill>
                  <a:prstClr val="black"/>
                </a:solidFill>
              </a:rPr>
              <a:t>Aksakal</a:t>
            </a:r>
            <a:r>
              <a:rPr lang="en-US" sz="1000" dirty="0" smtClean="0">
                <a:solidFill>
                  <a:prstClr val="black"/>
                </a:solidFill>
              </a:rPr>
              <a:t> (CERN)</a:t>
            </a:r>
          </a:p>
          <a:p>
            <a:pPr defTabSz="457200"/>
            <a:r>
              <a:rPr lang="en-US" sz="1000" dirty="0" smtClean="0">
                <a:solidFill>
                  <a:prstClr val="black"/>
                </a:solidFill>
              </a:rPr>
              <a:t>P. </a:t>
            </a:r>
            <a:r>
              <a:rPr lang="en-US" sz="1000" dirty="0" err="1" smtClean="0">
                <a:solidFill>
                  <a:prstClr val="black"/>
                </a:solidFill>
              </a:rPr>
              <a:t>Allport</a:t>
            </a:r>
            <a:r>
              <a:rPr lang="en-US" sz="1000" dirty="0" smtClean="0">
                <a:solidFill>
                  <a:prstClr val="black"/>
                </a:solidFill>
              </a:rPr>
              <a:t> (Liverpool) </a:t>
            </a:r>
          </a:p>
          <a:p>
            <a:pPr defTabSz="457200"/>
            <a:r>
              <a:rPr lang="en-US" sz="1000" dirty="0" smtClean="0">
                <a:solidFill>
                  <a:prstClr val="black"/>
                </a:solidFill>
              </a:rPr>
              <a:t>J.L. Albacete (</a:t>
            </a:r>
            <a:r>
              <a:rPr lang="en-US" sz="1000" dirty="0" err="1" smtClean="0">
                <a:solidFill>
                  <a:prstClr val="black"/>
                </a:solidFill>
              </a:rPr>
              <a:t>IPhT</a:t>
            </a:r>
            <a:r>
              <a:rPr lang="en-US" sz="1000" dirty="0" smtClean="0">
                <a:solidFill>
                  <a:prstClr val="black"/>
                </a:solidFill>
              </a:rPr>
              <a:t> </a:t>
            </a:r>
            <a:r>
              <a:rPr lang="en-US" sz="1000" dirty="0" err="1" smtClean="0">
                <a:solidFill>
                  <a:prstClr val="black"/>
                </a:solidFill>
              </a:rPr>
              <a:t>Saclay</a:t>
            </a:r>
            <a:r>
              <a:rPr lang="en-US" sz="1000" dirty="0" smtClean="0">
                <a:solidFill>
                  <a:prstClr val="black"/>
                </a:solidFill>
              </a:rPr>
              <a:t>)</a:t>
            </a:r>
          </a:p>
          <a:p>
            <a:pPr defTabSz="457200"/>
            <a:r>
              <a:rPr lang="en-US" sz="1000" dirty="0" smtClean="0">
                <a:solidFill>
                  <a:prstClr val="black"/>
                </a:solidFill>
              </a:rPr>
              <a:t>V. Andreev (LPI Moscow)</a:t>
            </a:r>
          </a:p>
          <a:p>
            <a:pPr defTabSz="457200"/>
            <a:r>
              <a:rPr lang="en-US" sz="1000" dirty="0" smtClean="0">
                <a:solidFill>
                  <a:prstClr val="black"/>
                </a:solidFill>
              </a:rPr>
              <a:t>R. Appleby (Cockcroft)</a:t>
            </a:r>
          </a:p>
          <a:p>
            <a:pPr defTabSz="457200"/>
            <a:r>
              <a:rPr lang="en-US" sz="1000" dirty="0" smtClean="0">
                <a:solidFill>
                  <a:prstClr val="black"/>
                </a:solidFill>
              </a:rPr>
              <a:t>N. </a:t>
            </a:r>
            <a:r>
              <a:rPr lang="en-US" sz="1000" dirty="0" err="1" smtClean="0">
                <a:solidFill>
                  <a:prstClr val="black"/>
                </a:solidFill>
              </a:rPr>
              <a:t>Armesto</a:t>
            </a:r>
            <a:r>
              <a:rPr lang="en-US" sz="1000" dirty="0" smtClean="0">
                <a:solidFill>
                  <a:prstClr val="black"/>
                </a:solidFill>
              </a:rPr>
              <a:t> (St. de </a:t>
            </a:r>
            <a:r>
              <a:rPr lang="en-US" sz="1000" dirty="0" err="1" smtClean="0">
                <a:solidFill>
                  <a:prstClr val="black"/>
                </a:solidFill>
              </a:rPr>
              <a:t>Compostela</a:t>
            </a:r>
            <a:r>
              <a:rPr lang="en-US" sz="1000" dirty="0" smtClean="0">
                <a:solidFill>
                  <a:prstClr val="black"/>
                </a:solidFill>
              </a:rPr>
              <a:t>)</a:t>
            </a:r>
          </a:p>
          <a:p>
            <a:pPr defTabSz="457200"/>
            <a:r>
              <a:rPr lang="en-US" sz="1000" dirty="0" smtClean="0">
                <a:solidFill>
                  <a:prstClr val="black"/>
                </a:solidFill>
              </a:rPr>
              <a:t>G. </a:t>
            </a:r>
            <a:r>
              <a:rPr lang="en-US" sz="1000" dirty="0" err="1" smtClean="0">
                <a:solidFill>
                  <a:prstClr val="black"/>
                </a:solidFill>
              </a:rPr>
              <a:t>Azuelos</a:t>
            </a:r>
            <a:r>
              <a:rPr lang="en-US" sz="1000" dirty="0" smtClean="0">
                <a:solidFill>
                  <a:prstClr val="black"/>
                </a:solidFill>
              </a:rPr>
              <a:t> (Montreal)</a:t>
            </a:r>
          </a:p>
          <a:p>
            <a:pPr defTabSz="457200"/>
            <a:r>
              <a:rPr lang="en-US" sz="1000" dirty="0" smtClean="0">
                <a:solidFill>
                  <a:prstClr val="black"/>
                </a:solidFill>
              </a:rPr>
              <a:t>M. </a:t>
            </a:r>
            <a:r>
              <a:rPr lang="en-US" sz="1000" dirty="0" err="1" smtClean="0">
                <a:solidFill>
                  <a:prstClr val="black"/>
                </a:solidFill>
              </a:rPr>
              <a:t>Bai</a:t>
            </a:r>
            <a:r>
              <a:rPr lang="en-US" sz="1000" dirty="0" smtClean="0">
                <a:solidFill>
                  <a:prstClr val="black"/>
                </a:solidFill>
              </a:rPr>
              <a:t> (BNL)</a:t>
            </a:r>
          </a:p>
          <a:p>
            <a:pPr defTabSz="457200"/>
            <a:r>
              <a:rPr lang="en-US" sz="1000" dirty="0" smtClean="0">
                <a:solidFill>
                  <a:prstClr val="black"/>
                </a:solidFill>
              </a:rPr>
              <a:t>D. Barber (DESY)</a:t>
            </a:r>
          </a:p>
          <a:p>
            <a:pPr defTabSz="457200"/>
            <a:r>
              <a:rPr lang="en-US" sz="1000" dirty="0" smtClean="0">
                <a:solidFill>
                  <a:prstClr val="black"/>
                </a:solidFill>
              </a:rPr>
              <a:t>J. Bartels (Hamburg)</a:t>
            </a:r>
          </a:p>
          <a:p>
            <a:pPr defTabSz="457200"/>
            <a:r>
              <a:rPr lang="en-US" sz="1000" dirty="0" smtClean="0">
                <a:solidFill>
                  <a:prstClr val="black"/>
                </a:solidFill>
              </a:rPr>
              <a:t>J. Behr (DESY)</a:t>
            </a:r>
          </a:p>
          <a:p>
            <a:pPr defTabSz="457200"/>
            <a:r>
              <a:rPr lang="en-US" sz="1000" dirty="0" smtClean="0">
                <a:solidFill>
                  <a:prstClr val="black"/>
                </a:solidFill>
              </a:rPr>
              <a:t>O. </a:t>
            </a:r>
            <a:r>
              <a:rPr lang="en-US" sz="1000" dirty="0" err="1" smtClean="0">
                <a:solidFill>
                  <a:prstClr val="black"/>
                </a:solidFill>
              </a:rPr>
              <a:t>Behnke</a:t>
            </a:r>
            <a:r>
              <a:rPr lang="en-US" sz="1000" dirty="0" smtClean="0">
                <a:solidFill>
                  <a:prstClr val="black"/>
                </a:solidFill>
              </a:rPr>
              <a:t> (DESY)</a:t>
            </a:r>
          </a:p>
          <a:p>
            <a:pPr defTabSz="457200"/>
            <a:r>
              <a:rPr lang="en-US" sz="1000" dirty="0" smtClean="0">
                <a:solidFill>
                  <a:prstClr val="black"/>
                </a:solidFill>
              </a:rPr>
              <a:t>S. </a:t>
            </a:r>
            <a:r>
              <a:rPr lang="en-US" sz="1000" dirty="0" err="1" smtClean="0">
                <a:solidFill>
                  <a:prstClr val="black"/>
                </a:solidFill>
              </a:rPr>
              <a:t>Belyaev</a:t>
            </a:r>
            <a:r>
              <a:rPr lang="en-US" sz="1000" dirty="0" smtClean="0">
                <a:solidFill>
                  <a:prstClr val="black"/>
                </a:solidFill>
              </a:rPr>
              <a:t> (CERN)</a:t>
            </a:r>
          </a:p>
          <a:p>
            <a:pPr defTabSz="457200"/>
            <a:r>
              <a:rPr lang="en-US" sz="1000" dirty="0" smtClean="0">
                <a:solidFill>
                  <a:prstClr val="black"/>
                </a:solidFill>
              </a:rPr>
              <a:t>I. Ben </a:t>
            </a:r>
            <a:r>
              <a:rPr lang="en-US" sz="1000" dirty="0" err="1" smtClean="0">
                <a:solidFill>
                  <a:prstClr val="black"/>
                </a:solidFill>
              </a:rPr>
              <a:t>Zvi</a:t>
            </a:r>
            <a:r>
              <a:rPr lang="en-US" sz="1000" dirty="0" smtClean="0">
                <a:solidFill>
                  <a:prstClr val="black"/>
                </a:solidFill>
              </a:rPr>
              <a:t> (BNL)</a:t>
            </a:r>
          </a:p>
          <a:p>
            <a:pPr defTabSz="457200"/>
            <a:r>
              <a:rPr lang="en-US" sz="1000" dirty="0" smtClean="0">
                <a:solidFill>
                  <a:prstClr val="black"/>
                </a:solidFill>
              </a:rPr>
              <a:t>N. Bernard (UCLA)</a:t>
            </a:r>
          </a:p>
          <a:p>
            <a:pPr defTabSz="457200"/>
            <a:r>
              <a:rPr lang="en-US" sz="1000" dirty="0" smtClean="0">
                <a:solidFill>
                  <a:prstClr val="black"/>
                </a:solidFill>
              </a:rPr>
              <a:t>S. </a:t>
            </a:r>
            <a:r>
              <a:rPr lang="en-US" sz="1000" dirty="0" err="1" smtClean="0">
                <a:solidFill>
                  <a:prstClr val="black"/>
                </a:solidFill>
              </a:rPr>
              <a:t>Bertolucci</a:t>
            </a:r>
            <a:r>
              <a:rPr lang="en-US" sz="1000" dirty="0" smtClean="0">
                <a:solidFill>
                  <a:prstClr val="black"/>
                </a:solidFill>
              </a:rPr>
              <a:t> (CERN)</a:t>
            </a:r>
          </a:p>
          <a:p>
            <a:pPr defTabSz="457200"/>
            <a:r>
              <a:rPr lang="en-US" sz="1000" dirty="0" smtClean="0">
                <a:solidFill>
                  <a:prstClr val="black"/>
                </a:solidFill>
              </a:rPr>
              <a:t>S. </a:t>
            </a:r>
            <a:r>
              <a:rPr lang="en-US" sz="1000" dirty="0" err="1" smtClean="0">
                <a:solidFill>
                  <a:prstClr val="black"/>
                </a:solidFill>
              </a:rPr>
              <a:t>Bettoni</a:t>
            </a:r>
            <a:r>
              <a:rPr lang="en-US" sz="1000" dirty="0" smtClean="0">
                <a:solidFill>
                  <a:prstClr val="black"/>
                </a:solidFill>
              </a:rPr>
              <a:t> (CERN)</a:t>
            </a:r>
          </a:p>
          <a:p>
            <a:pPr defTabSz="457200"/>
            <a:r>
              <a:rPr lang="en-US" sz="1000" dirty="0" smtClean="0">
                <a:solidFill>
                  <a:prstClr val="black"/>
                </a:solidFill>
              </a:rPr>
              <a:t>J. </a:t>
            </a:r>
            <a:r>
              <a:rPr lang="en-US" sz="1000" dirty="0" err="1" smtClean="0">
                <a:solidFill>
                  <a:prstClr val="black"/>
                </a:solidFill>
              </a:rPr>
              <a:t>Bluemlein</a:t>
            </a:r>
            <a:r>
              <a:rPr lang="en-US" sz="1000" dirty="0" smtClean="0">
                <a:solidFill>
                  <a:prstClr val="black"/>
                </a:solidFill>
              </a:rPr>
              <a:t> (DESY)</a:t>
            </a:r>
          </a:p>
          <a:p>
            <a:pPr defTabSz="457200"/>
            <a:r>
              <a:rPr lang="en-US" sz="1000" dirty="0" smtClean="0">
                <a:solidFill>
                  <a:prstClr val="black"/>
                </a:solidFill>
              </a:rPr>
              <a:t>H. Boettcher (DESY)</a:t>
            </a:r>
          </a:p>
          <a:p>
            <a:pPr defTabSz="457200"/>
            <a:r>
              <a:rPr lang="en-US" sz="1000" dirty="0" smtClean="0">
                <a:solidFill>
                  <a:prstClr val="black"/>
                </a:solidFill>
              </a:rPr>
              <a:t>S. Brodsky (SLAC)</a:t>
            </a:r>
          </a:p>
          <a:p>
            <a:pPr defTabSz="457200"/>
            <a:r>
              <a:rPr lang="en-US" sz="1000" dirty="0" smtClean="0">
                <a:solidFill>
                  <a:prstClr val="black"/>
                </a:solidFill>
              </a:rPr>
              <a:t>A. </a:t>
            </a:r>
            <a:r>
              <a:rPr lang="en-US" sz="1000" dirty="0" err="1" smtClean="0">
                <a:solidFill>
                  <a:prstClr val="black"/>
                </a:solidFill>
              </a:rPr>
              <a:t>Bogacz</a:t>
            </a:r>
            <a:r>
              <a:rPr lang="en-US" sz="1000" dirty="0" smtClean="0">
                <a:solidFill>
                  <a:prstClr val="black"/>
                </a:solidFill>
              </a:rPr>
              <a:t> (</a:t>
            </a:r>
            <a:r>
              <a:rPr lang="en-US" sz="1000" dirty="0" err="1" smtClean="0">
                <a:solidFill>
                  <a:prstClr val="black"/>
                </a:solidFill>
              </a:rPr>
              <a:t>Jlab</a:t>
            </a:r>
            <a:r>
              <a:rPr lang="en-US" sz="1000" dirty="0" smtClean="0">
                <a:solidFill>
                  <a:prstClr val="black"/>
                </a:solidFill>
              </a:rPr>
              <a:t>)</a:t>
            </a:r>
          </a:p>
          <a:p>
            <a:pPr defTabSz="457200"/>
            <a:r>
              <a:rPr lang="en-US" sz="1000" dirty="0" smtClean="0">
                <a:solidFill>
                  <a:prstClr val="black"/>
                </a:solidFill>
              </a:rPr>
              <a:t>C. </a:t>
            </a:r>
            <a:r>
              <a:rPr lang="en-US" sz="1000" dirty="0" err="1" smtClean="0">
                <a:solidFill>
                  <a:prstClr val="black"/>
                </a:solidFill>
              </a:rPr>
              <a:t>Bracco</a:t>
            </a:r>
            <a:r>
              <a:rPr lang="en-US" sz="1000" dirty="0" smtClean="0">
                <a:solidFill>
                  <a:prstClr val="black"/>
                </a:solidFill>
              </a:rPr>
              <a:t> (CERN)</a:t>
            </a:r>
          </a:p>
          <a:p>
            <a:pPr defTabSz="457200"/>
            <a:r>
              <a:rPr lang="en-US" sz="1000" dirty="0" smtClean="0">
                <a:solidFill>
                  <a:prstClr val="black"/>
                </a:solidFill>
              </a:rPr>
              <a:t>O. </a:t>
            </a:r>
            <a:r>
              <a:rPr lang="en-US" sz="1000" dirty="0" err="1" smtClean="0">
                <a:solidFill>
                  <a:prstClr val="black"/>
                </a:solidFill>
              </a:rPr>
              <a:t>Bruening</a:t>
            </a:r>
            <a:r>
              <a:rPr lang="en-US" sz="1000" dirty="0" smtClean="0">
                <a:solidFill>
                  <a:prstClr val="black"/>
                </a:solidFill>
              </a:rPr>
              <a:t> (CERN)</a:t>
            </a:r>
          </a:p>
          <a:p>
            <a:pPr defTabSz="457200"/>
            <a:r>
              <a:rPr lang="en-US" sz="1000" dirty="0" smtClean="0">
                <a:solidFill>
                  <a:prstClr val="black"/>
                </a:solidFill>
              </a:rPr>
              <a:t>A. </a:t>
            </a:r>
            <a:r>
              <a:rPr lang="en-US" sz="1000" dirty="0" err="1" smtClean="0">
                <a:solidFill>
                  <a:prstClr val="black"/>
                </a:solidFill>
              </a:rPr>
              <a:t>Bunyatian</a:t>
            </a:r>
            <a:r>
              <a:rPr lang="en-US" sz="1000" dirty="0" smtClean="0">
                <a:solidFill>
                  <a:prstClr val="black"/>
                </a:solidFill>
              </a:rPr>
              <a:t> (DESY)</a:t>
            </a:r>
          </a:p>
          <a:p>
            <a:pPr defTabSz="457200"/>
            <a:r>
              <a:rPr lang="en-US" sz="1000" dirty="0" smtClean="0">
                <a:solidFill>
                  <a:prstClr val="black"/>
                </a:solidFill>
              </a:rPr>
              <a:t>H. </a:t>
            </a:r>
            <a:r>
              <a:rPr lang="en-US" sz="1000" dirty="0" err="1" smtClean="0">
                <a:solidFill>
                  <a:prstClr val="black"/>
                </a:solidFill>
              </a:rPr>
              <a:t>Burkhardt</a:t>
            </a:r>
            <a:r>
              <a:rPr lang="en-US" sz="1000" dirty="0" smtClean="0">
                <a:solidFill>
                  <a:prstClr val="black"/>
                </a:solidFill>
              </a:rPr>
              <a:t> (CERN)</a:t>
            </a:r>
          </a:p>
          <a:p>
            <a:pPr defTabSz="457200"/>
            <a:r>
              <a:rPr lang="en-US" sz="1000" dirty="0" smtClean="0">
                <a:solidFill>
                  <a:prstClr val="black"/>
                </a:solidFill>
              </a:rPr>
              <a:t>R. </a:t>
            </a:r>
            <a:r>
              <a:rPr lang="en-US" sz="1000" dirty="0" err="1" smtClean="0">
                <a:solidFill>
                  <a:prstClr val="black"/>
                </a:solidFill>
              </a:rPr>
              <a:t>Calaga</a:t>
            </a:r>
            <a:r>
              <a:rPr lang="en-US" sz="1000" dirty="0" smtClean="0">
                <a:solidFill>
                  <a:prstClr val="black"/>
                </a:solidFill>
              </a:rPr>
              <a:t> (BNL)</a:t>
            </a:r>
          </a:p>
          <a:p>
            <a:pPr defTabSz="457200"/>
            <a:r>
              <a:rPr lang="en-US" sz="1000" dirty="0" smtClean="0">
                <a:solidFill>
                  <a:prstClr val="black"/>
                </a:solidFill>
              </a:rPr>
              <a:t>E. </a:t>
            </a:r>
            <a:r>
              <a:rPr lang="en-US" sz="1000" dirty="0" err="1" smtClean="0">
                <a:solidFill>
                  <a:prstClr val="black"/>
                </a:solidFill>
              </a:rPr>
              <a:t>Ciapala</a:t>
            </a:r>
            <a:r>
              <a:rPr lang="en-US" sz="1000" dirty="0" smtClean="0">
                <a:solidFill>
                  <a:prstClr val="black"/>
                </a:solidFill>
              </a:rPr>
              <a:t> (CERN)</a:t>
            </a:r>
          </a:p>
          <a:p>
            <a:pPr defTabSz="457200"/>
            <a:r>
              <a:rPr lang="en-US" sz="1000" dirty="0" smtClean="0">
                <a:solidFill>
                  <a:prstClr val="black"/>
                </a:solidFill>
              </a:rPr>
              <a:t>R. </a:t>
            </a:r>
            <a:r>
              <a:rPr lang="en-US" sz="1000" dirty="0" err="1" smtClean="0">
                <a:solidFill>
                  <a:prstClr val="black"/>
                </a:solidFill>
              </a:rPr>
              <a:t>Ciftci</a:t>
            </a:r>
            <a:r>
              <a:rPr lang="en-US" sz="1000" dirty="0" smtClean="0">
                <a:solidFill>
                  <a:prstClr val="black"/>
                </a:solidFill>
              </a:rPr>
              <a:t> (Ankara)</a:t>
            </a:r>
          </a:p>
          <a:p>
            <a:pPr defTabSz="457200"/>
            <a:r>
              <a:rPr lang="en-US" sz="1000" dirty="0" err="1" smtClean="0">
                <a:solidFill>
                  <a:prstClr val="black"/>
                </a:solidFill>
              </a:rPr>
              <a:t>A.K.Ciftci</a:t>
            </a:r>
            <a:r>
              <a:rPr lang="en-US" sz="1000" dirty="0" smtClean="0">
                <a:solidFill>
                  <a:prstClr val="black"/>
                </a:solidFill>
              </a:rPr>
              <a:t> (Ankara)</a:t>
            </a:r>
          </a:p>
          <a:p>
            <a:pPr defTabSz="457200"/>
            <a:r>
              <a:rPr lang="en-US" sz="1000" dirty="0" smtClean="0">
                <a:solidFill>
                  <a:prstClr val="black"/>
                </a:solidFill>
              </a:rPr>
              <a:t>B.A. Cole (Columbia)</a:t>
            </a:r>
          </a:p>
          <a:p>
            <a:pPr defTabSz="457200"/>
            <a:r>
              <a:rPr lang="en-US" sz="1000" dirty="0" smtClean="0">
                <a:solidFill>
                  <a:prstClr val="black"/>
                </a:solidFill>
              </a:rPr>
              <a:t>J.C. Collins (Penn State)</a:t>
            </a:r>
          </a:p>
          <a:p>
            <a:pPr defTabSz="457200"/>
            <a:r>
              <a:rPr lang="en-US" sz="1000" dirty="0" smtClean="0">
                <a:solidFill>
                  <a:prstClr val="black"/>
                </a:solidFill>
              </a:rPr>
              <a:t>J. </a:t>
            </a:r>
            <a:r>
              <a:rPr lang="en-US" sz="1000" dirty="0" err="1" smtClean="0">
                <a:solidFill>
                  <a:prstClr val="black"/>
                </a:solidFill>
              </a:rPr>
              <a:t>Dainton</a:t>
            </a:r>
            <a:r>
              <a:rPr lang="en-US" sz="1000" dirty="0" smtClean="0">
                <a:solidFill>
                  <a:prstClr val="black"/>
                </a:solidFill>
              </a:rPr>
              <a:t> (Liverpool)</a:t>
            </a:r>
          </a:p>
          <a:p>
            <a:pPr defTabSz="457200"/>
            <a:r>
              <a:rPr lang="en-US" sz="1000" dirty="0" smtClean="0">
                <a:solidFill>
                  <a:prstClr val="black"/>
                </a:solidFill>
              </a:rPr>
              <a:t>A. De </a:t>
            </a:r>
            <a:r>
              <a:rPr lang="en-US" sz="1000" dirty="0" err="1" smtClean="0">
                <a:solidFill>
                  <a:prstClr val="black"/>
                </a:solidFill>
              </a:rPr>
              <a:t>Roeck</a:t>
            </a:r>
            <a:r>
              <a:rPr lang="en-US" sz="1000" dirty="0" smtClean="0">
                <a:solidFill>
                  <a:prstClr val="black"/>
                </a:solidFill>
              </a:rPr>
              <a:t> (CERN)</a:t>
            </a:r>
          </a:p>
          <a:p>
            <a:pPr defTabSz="457200"/>
            <a:r>
              <a:rPr lang="en-US" sz="1000" dirty="0" smtClean="0">
                <a:solidFill>
                  <a:prstClr val="black"/>
                </a:solidFill>
              </a:rPr>
              <a:t>D. </a:t>
            </a:r>
            <a:r>
              <a:rPr lang="en-US" sz="1000" dirty="0" err="1" smtClean="0">
                <a:solidFill>
                  <a:prstClr val="black"/>
                </a:solidFill>
              </a:rPr>
              <a:t>d'Enterria</a:t>
            </a:r>
            <a:r>
              <a:rPr lang="en-US" sz="1000" dirty="0" smtClean="0">
                <a:solidFill>
                  <a:prstClr val="black"/>
                </a:solidFill>
              </a:rPr>
              <a:t> (CERN)</a:t>
            </a:r>
          </a:p>
          <a:p>
            <a:pPr marL="228600" indent="-228600" defTabSz="457200"/>
            <a:r>
              <a:rPr lang="en-US" sz="1000" dirty="0" smtClean="0">
                <a:solidFill>
                  <a:prstClr val="black"/>
                </a:solidFill>
              </a:rPr>
              <a:t>A. </a:t>
            </a:r>
            <a:r>
              <a:rPr lang="en-US" sz="1000" dirty="0" err="1" smtClean="0">
                <a:solidFill>
                  <a:prstClr val="black"/>
                </a:solidFill>
              </a:rPr>
              <a:t>Dudarev</a:t>
            </a:r>
            <a:r>
              <a:rPr lang="en-US" sz="1000" dirty="0" smtClean="0">
                <a:solidFill>
                  <a:prstClr val="black"/>
                </a:solidFill>
              </a:rPr>
              <a:t> (CERN)</a:t>
            </a:r>
          </a:p>
          <a:p>
            <a:pPr marL="228600" indent="-228600" defTabSz="457200"/>
            <a:r>
              <a:rPr lang="en-US" sz="1000" dirty="0" smtClean="0">
                <a:solidFill>
                  <a:prstClr val="black"/>
                </a:solidFill>
              </a:rPr>
              <a:t>A. </a:t>
            </a:r>
            <a:r>
              <a:rPr lang="en-US" sz="1000" dirty="0" err="1" smtClean="0">
                <a:solidFill>
                  <a:prstClr val="black"/>
                </a:solidFill>
              </a:rPr>
              <a:t>Eide</a:t>
            </a:r>
            <a:r>
              <a:rPr lang="en-US" sz="1000" dirty="0" smtClean="0">
                <a:solidFill>
                  <a:prstClr val="black"/>
                </a:solidFill>
              </a:rPr>
              <a:t> (NTNU)</a:t>
            </a:r>
            <a:endParaRPr lang="en-US" sz="1000" dirty="0">
              <a:solidFill>
                <a:prstClr val="black"/>
              </a:solidFill>
            </a:endParaRPr>
          </a:p>
        </p:txBody>
      </p:sp>
      <p:sp>
        <p:nvSpPr>
          <p:cNvPr id="5" name="Rectangle 4"/>
          <p:cNvSpPr/>
          <p:nvPr/>
        </p:nvSpPr>
        <p:spPr>
          <a:xfrm>
            <a:off x="2495827" y="728130"/>
            <a:ext cx="2197652" cy="5478423"/>
          </a:xfrm>
          <a:prstGeom prst="rect">
            <a:avLst/>
          </a:prstGeom>
        </p:spPr>
        <p:txBody>
          <a:bodyPr wrap="square">
            <a:spAutoFit/>
          </a:bodyPr>
          <a:lstStyle/>
          <a:p>
            <a:pPr defTabSz="457200"/>
            <a:r>
              <a:rPr lang="en-US" sz="1000" dirty="0" smtClean="0">
                <a:solidFill>
                  <a:prstClr val="black"/>
                </a:solidFill>
              </a:rPr>
              <a:t>E. </a:t>
            </a:r>
            <a:r>
              <a:rPr lang="en-US" sz="1000" dirty="0" err="1" smtClean="0">
                <a:solidFill>
                  <a:prstClr val="black"/>
                </a:solidFill>
              </a:rPr>
              <a:t>Eroglu</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K.J. </a:t>
            </a:r>
            <a:r>
              <a:rPr lang="en-US" sz="1000" dirty="0" err="1" smtClean="0">
                <a:solidFill>
                  <a:prstClr val="black"/>
                </a:solidFill>
              </a:rPr>
              <a:t>Eskola</a:t>
            </a:r>
            <a:r>
              <a:rPr lang="en-US" sz="1000" dirty="0" smtClean="0">
                <a:solidFill>
                  <a:prstClr val="black"/>
                </a:solidFill>
              </a:rPr>
              <a:t> (Jyvaskyla)</a:t>
            </a:r>
          </a:p>
          <a:p>
            <a:pPr defTabSz="457200"/>
            <a:r>
              <a:rPr lang="en-US" sz="1000" dirty="0" smtClean="0">
                <a:solidFill>
                  <a:prstClr val="black"/>
                </a:solidFill>
              </a:rPr>
              <a:t>L. </a:t>
            </a:r>
            <a:r>
              <a:rPr lang="en-US" sz="1000" dirty="0" err="1" smtClean="0">
                <a:solidFill>
                  <a:prstClr val="black"/>
                </a:solidFill>
              </a:rPr>
              <a:t>Favart</a:t>
            </a:r>
            <a:r>
              <a:rPr lang="en-US" sz="1000" dirty="0" smtClean="0">
                <a:solidFill>
                  <a:prstClr val="black"/>
                </a:solidFill>
              </a:rPr>
              <a:t> (IIHE Brussels)</a:t>
            </a:r>
          </a:p>
          <a:p>
            <a:pPr defTabSz="457200"/>
            <a:r>
              <a:rPr lang="en-US" sz="1000" dirty="0" smtClean="0">
                <a:solidFill>
                  <a:prstClr val="black"/>
                </a:solidFill>
              </a:rPr>
              <a:t>M. </a:t>
            </a:r>
            <a:r>
              <a:rPr lang="en-US" sz="1000" dirty="0" err="1" smtClean="0">
                <a:solidFill>
                  <a:prstClr val="black"/>
                </a:solidFill>
              </a:rPr>
              <a:t>Fitterer</a:t>
            </a:r>
            <a:r>
              <a:rPr lang="en-US" sz="1000" dirty="0" smtClean="0">
                <a:solidFill>
                  <a:prstClr val="black"/>
                </a:solidFill>
              </a:rPr>
              <a:t> (CERN)</a:t>
            </a:r>
          </a:p>
          <a:p>
            <a:pPr defTabSz="457200"/>
            <a:r>
              <a:rPr lang="en-US" sz="1000" dirty="0" smtClean="0">
                <a:solidFill>
                  <a:prstClr val="black"/>
                </a:solidFill>
              </a:rPr>
              <a:t>S. Forte (Milano)</a:t>
            </a:r>
          </a:p>
          <a:p>
            <a:pPr defTabSz="457200"/>
            <a:r>
              <a:rPr lang="en-US" sz="1000" dirty="0" smtClean="0">
                <a:solidFill>
                  <a:prstClr val="black"/>
                </a:solidFill>
              </a:rPr>
              <a:t>P. </a:t>
            </a:r>
            <a:r>
              <a:rPr lang="en-US" sz="1000" dirty="0" err="1" smtClean="0">
                <a:solidFill>
                  <a:prstClr val="black"/>
                </a:solidFill>
              </a:rPr>
              <a:t>Gambino</a:t>
            </a:r>
            <a:r>
              <a:rPr lang="en-US" sz="1000" dirty="0" smtClean="0">
                <a:solidFill>
                  <a:prstClr val="black"/>
                </a:solidFill>
              </a:rPr>
              <a:t> (Torino)</a:t>
            </a:r>
          </a:p>
          <a:p>
            <a:pPr defTabSz="457200"/>
            <a:r>
              <a:rPr lang="en-US" sz="1000" dirty="0" smtClean="0">
                <a:solidFill>
                  <a:prstClr val="black"/>
                </a:solidFill>
              </a:rPr>
              <a:t>T. </a:t>
            </a:r>
            <a:r>
              <a:rPr lang="en-US" sz="1000" dirty="0" err="1" smtClean="0">
                <a:solidFill>
                  <a:prstClr val="black"/>
                </a:solidFill>
              </a:rPr>
              <a:t>Gehrmann</a:t>
            </a:r>
            <a:r>
              <a:rPr lang="en-US" sz="1000" dirty="0" smtClean="0">
                <a:solidFill>
                  <a:prstClr val="black"/>
                </a:solidFill>
              </a:rPr>
              <a:t> (Zurich)</a:t>
            </a:r>
          </a:p>
          <a:p>
            <a:pPr defTabSz="457200"/>
            <a:r>
              <a:rPr lang="en-US" sz="1000" dirty="0" smtClean="0">
                <a:solidFill>
                  <a:prstClr val="black"/>
                </a:solidFill>
              </a:rPr>
              <a:t>C. </a:t>
            </a:r>
            <a:r>
              <a:rPr lang="en-US" sz="1000" dirty="0" err="1" smtClean="0">
                <a:solidFill>
                  <a:prstClr val="black"/>
                </a:solidFill>
              </a:rPr>
              <a:t>Glasman</a:t>
            </a:r>
            <a:r>
              <a:rPr lang="en-US" sz="1000" dirty="0" smtClean="0">
                <a:solidFill>
                  <a:prstClr val="black"/>
                </a:solidFill>
              </a:rPr>
              <a:t> (Madrid)</a:t>
            </a:r>
          </a:p>
          <a:p>
            <a:pPr defTabSz="457200"/>
            <a:r>
              <a:rPr lang="en-US" sz="1000" dirty="0" smtClean="0">
                <a:solidFill>
                  <a:prstClr val="black"/>
                </a:solidFill>
              </a:rPr>
              <a:t>R. </a:t>
            </a:r>
            <a:r>
              <a:rPr lang="en-US" sz="1000" dirty="0" err="1" smtClean="0">
                <a:solidFill>
                  <a:prstClr val="black"/>
                </a:solidFill>
              </a:rPr>
              <a:t>Godbole</a:t>
            </a:r>
            <a:r>
              <a:rPr lang="en-US" sz="1000" dirty="0" smtClean="0">
                <a:solidFill>
                  <a:prstClr val="black"/>
                </a:solidFill>
              </a:rPr>
              <a:t> (Tata)</a:t>
            </a:r>
          </a:p>
          <a:p>
            <a:pPr defTabSz="457200"/>
            <a:r>
              <a:rPr lang="en-US" sz="1000" dirty="0" smtClean="0">
                <a:solidFill>
                  <a:prstClr val="black"/>
                </a:solidFill>
              </a:rPr>
              <a:t>B. Goddard (CERN)</a:t>
            </a:r>
          </a:p>
          <a:p>
            <a:pPr defTabSz="457200"/>
            <a:r>
              <a:rPr lang="en-US" sz="1000" dirty="0" smtClean="0">
                <a:solidFill>
                  <a:prstClr val="black"/>
                </a:solidFill>
              </a:rPr>
              <a:t>T. </a:t>
            </a:r>
            <a:r>
              <a:rPr lang="en-US" sz="1000" dirty="0" err="1" smtClean="0">
                <a:solidFill>
                  <a:prstClr val="black"/>
                </a:solidFill>
              </a:rPr>
              <a:t>Greenshaw</a:t>
            </a:r>
            <a:r>
              <a:rPr lang="en-US" sz="1000" dirty="0" smtClean="0">
                <a:solidFill>
                  <a:prstClr val="black"/>
                </a:solidFill>
              </a:rPr>
              <a:t> (Liverpool)</a:t>
            </a:r>
          </a:p>
          <a:p>
            <a:pPr defTabSz="457200"/>
            <a:r>
              <a:rPr lang="en-US" sz="1000" dirty="0" smtClean="0">
                <a:solidFill>
                  <a:prstClr val="black"/>
                </a:solidFill>
              </a:rPr>
              <a:t>A. </a:t>
            </a:r>
            <a:r>
              <a:rPr lang="en-US" sz="1000" dirty="0" err="1" smtClean="0">
                <a:solidFill>
                  <a:prstClr val="black"/>
                </a:solidFill>
              </a:rPr>
              <a:t>Guffanti</a:t>
            </a:r>
            <a:r>
              <a:rPr lang="en-US" sz="1000" dirty="0" smtClean="0">
                <a:solidFill>
                  <a:prstClr val="black"/>
                </a:solidFill>
              </a:rPr>
              <a:t> (Freiburg)</a:t>
            </a:r>
          </a:p>
          <a:p>
            <a:pPr defTabSz="457200"/>
            <a:r>
              <a:rPr lang="en-US" sz="1000" dirty="0" smtClean="0">
                <a:solidFill>
                  <a:prstClr val="black"/>
                </a:solidFill>
              </a:rPr>
              <a:t>C. </a:t>
            </a:r>
            <a:r>
              <a:rPr lang="en-US" sz="1000" dirty="0" err="1" smtClean="0">
                <a:solidFill>
                  <a:prstClr val="black"/>
                </a:solidFill>
              </a:rPr>
              <a:t>Gwenlan</a:t>
            </a:r>
            <a:r>
              <a:rPr lang="en-US" sz="1000" dirty="0" smtClean="0">
                <a:solidFill>
                  <a:prstClr val="black"/>
                </a:solidFill>
              </a:rPr>
              <a:t> (Oxford)</a:t>
            </a:r>
          </a:p>
          <a:p>
            <a:pPr defTabSz="457200"/>
            <a:r>
              <a:rPr lang="en-US" sz="1000" dirty="0" smtClean="0">
                <a:solidFill>
                  <a:prstClr val="black"/>
                </a:solidFill>
              </a:rPr>
              <a:t>T. Han (Harvard)</a:t>
            </a:r>
          </a:p>
          <a:p>
            <a:pPr defTabSz="457200"/>
            <a:r>
              <a:rPr lang="en-US" sz="1000" dirty="0" smtClean="0">
                <a:solidFill>
                  <a:prstClr val="black"/>
                </a:solidFill>
              </a:rPr>
              <a:t>Y. </a:t>
            </a:r>
            <a:r>
              <a:rPr lang="en-US" sz="1000" dirty="0" err="1" smtClean="0">
                <a:solidFill>
                  <a:prstClr val="black"/>
                </a:solidFill>
              </a:rPr>
              <a:t>Hao</a:t>
            </a:r>
            <a:r>
              <a:rPr lang="en-US" sz="1000" dirty="0" smtClean="0">
                <a:solidFill>
                  <a:prstClr val="black"/>
                </a:solidFill>
              </a:rPr>
              <a:t> (BNL)</a:t>
            </a:r>
          </a:p>
          <a:p>
            <a:pPr defTabSz="457200"/>
            <a:r>
              <a:rPr lang="en-US" sz="1000" dirty="0" smtClean="0">
                <a:solidFill>
                  <a:prstClr val="black"/>
                </a:solidFill>
              </a:rPr>
              <a:t>F. </a:t>
            </a:r>
            <a:r>
              <a:rPr lang="en-US" sz="1000" dirty="0" err="1" smtClean="0">
                <a:solidFill>
                  <a:prstClr val="black"/>
                </a:solidFill>
              </a:rPr>
              <a:t>Haug</a:t>
            </a:r>
            <a:r>
              <a:rPr lang="en-US" sz="1000" dirty="0" smtClean="0">
                <a:solidFill>
                  <a:prstClr val="black"/>
                </a:solidFill>
              </a:rPr>
              <a:t> (CERN)</a:t>
            </a:r>
          </a:p>
          <a:p>
            <a:pPr defTabSz="457200"/>
            <a:r>
              <a:rPr lang="en-US" sz="1000" dirty="0" smtClean="0">
                <a:solidFill>
                  <a:prstClr val="black"/>
                </a:solidFill>
              </a:rPr>
              <a:t>W. Herr (CERN)</a:t>
            </a:r>
          </a:p>
          <a:p>
            <a:pPr defTabSz="457200"/>
            <a:r>
              <a:rPr lang="en-US" sz="1000" dirty="0" smtClean="0">
                <a:solidFill>
                  <a:prstClr val="black"/>
                </a:solidFill>
              </a:rPr>
              <a:t>B. </a:t>
            </a:r>
            <a:r>
              <a:rPr lang="en-US" sz="1000" dirty="0" err="1" smtClean="0">
                <a:solidFill>
                  <a:prstClr val="black"/>
                </a:solidFill>
              </a:rPr>
              <a:t>Holzer</a:t>
            </a:r>
            <a:r>
              <a:rPr lang="en-US" sz="1000" dirty="0" smtClean="0">
                <a:solidFill>
                  <a:prstClr val="black"/>
                </a:solidFill>
              </a:rPr>
              <a:t> (CERN)</a:t>
            </a:r>
          </a:p>
          <a:p>
            <a:pPr defTabSz="457200"/>
            <a:r>
              <a:rPr lang="en-US" sz="1000" dirty="0" smtClean="0">
                <a:solidFill>
                  <a:prstClr val="black"/>
                </a:solidFill>
              </a:rPr>
              <a:t>M. </a:t>
            </a:r>
            <a:r>
              <a:rPr lang="en-US" sz="1000" dirty="0" err="1" smtClean="0">
                <a:solidFill>
                  <a:prstClr val="black"/>
                </a:solidFill>
              </a:rPr>
              <a:t>Ishitsuka</a:t>
            </a:r>
            <a:r>
              <a:rPr lang="en-US" sz="1000" dirty="0" smtClean="0">
                <a:solidFill>
                  <a:prstClr val="black"/>
                </a:solidFill>
              </a:rPr>
              <a:t> (Tokyo </a:t>
            </a:r>
            <a:r>
              <a:rPr lang="en-US" sz="1000" dirty="0" err="1" smtClean="0">
                <a:solidFill>
                  <a:prstClr val="black"/>
                </a:solidFill>
              </a:rPr>
              <a:t>I.Tech</a:t>
            </a:r>
            <a:r>
              <a:rPr lang="en-US" sz="1000" dirty="0" smtClean="0">
                <a:solidFill>
                  <a:prstClr val="black"/>
                </a:solidFill>
              </a:rPr>
              <a:t>.)</a:t>
            </a:r>
          </a:p>
          <a:p>
            <a:pPr defTabSz="457200"/>
            <a:r>
              <a:rPr lang="en-US" sz="1000" dirty="0" smtClean="0">
                <a:solidFill>
                  <a:prstClr val="black"/>
                </a:solidFill>
              </a:rPr>
              <a:t>M. </a:t>
            </a:r>
            <a:r>
              <a:rPr lang="en-US" sz="1000" dirty="0" err="1" smtClean="0">
                <a:solidFill>
                  <a:prstClr val="black"/>
                </a:solidFill>
              </a:rPr>
              <a:t>Jacquet</a:t>
            </a:r>
            <a:r>
              <a:rPr lang="en-US" sz="1000" dirty="0" smtClean="0">
                <a:solidFill>
                  <a:prstClr val="black"/>
                </a:solidFill>
              </a:rPr>
              <a:t> (</a:t>
            </a:r>
            <a:r>
              <a:rPr lang="en-US" sz="1000" dirty="0" err="1" smtClean="0">
                <a:solidFill>
                  <a:prstClr val="black"/>
                </a:solidFill>
              </a:rPr>
              <a:t>Orsay</a:t>
            </a:r>
            <a:r>
              <a:rPr lang="en-US" sz="1000" dirty="0" smtClean="0">
                <a:solidFill>
                  <a:prstClr val="black"/>
                </a:solidFill>
              </a:rPr>
              <a:t>, LAL)</a:t>
            </a:r>
          </a:p>
          <a:p>
            <a:pPr defTabSz="457200"/>
            <a:r>
              <a:rPr lang="en-US" sz="1000" smtClean="0">
                <a:solidFill>
                  <a:prstClr val="black"/>
                </a:solidFill>
              </a:rPr>
              <a:t>B.  </a:t>
            </a:r>
            <a:r>
              <a:rPr lang="en-US" sz="1000" dirty="0" err="1" smtClean="0">
                <a:solidFill>
                  <a:prstClr val="black"/>
                </a:solidFill>
              </a:rPr>
              <a:t>Jeanneret</a:t>
            </a:r>
            <a:r>
              <a:rPr lang="en-US" sz="1000" dirty="0" smtClean="0">
                <a:solidFill>
                  <a:prstClr val="black"/>
                </a:solidFill>
              </a:rPr>
              <a:t> (CERN)</a:t>
            </a:r>
          </a:p>
          <a:p>
            <a:pPr defTabSz="457200"/>
            <a:r>
              <a:rPr lang="en-US" sz="1000" dirty="0" smtClean="0">
                <a:solidFill>
                  <a:prstClr val="black"/>
                </a:solidFill>
              </a:rPr>
              <a:t>J.M. Jimenez (CERN)</a:t>
            </a:r>
          </a:p>
          <a:p>
            <a:pPr defTabSz="457200"/>
            <a:r>
              <a:rPr lang="en-US" sz="1000" dirty="0" smtClean="0">
                <a:solidFill>
                  <a:prstClr val="black"/>
                </a:solidFill>
              </a:rPr>
              <a:t>H. Jung (DESY)</a:t>
            </a:r>
          </a:p>
          <a:p>
            <a:pPr defTabSz="457200"/>
            <a:r>
              <a:rPr lang="en-US" sz="1000" dirty="0" smtClean="0">
                <a:solidFill>
                  <a:prstClr val="black"/>
                </a:solidFill>
              </a:rPr>
              <a:t>J. Jowett (CERN)</a:t>
            </a:r>
          </a:p>
          <a:p>
            <a:pPr defTabSz="457200"/>
            <a:r>
              <a:rPr lang="en-US" sz="1000" dirty="0" smtClean="0">
                <a:solidFill>
                  <a:prstClr val="black"/>
                </a:solidFill>
              </a:rPr>
              <a:t>D. </a:t>
            </a:r>
            <a:r>
              <a:rPr lang="en-US" sz="1000" dirty="0" err="1" smtClean="0">
                <a:solidFill>
                  <a:prstClr val="black"/>
                </a:solidFill>
              </a:rPr>
              <a:t>Kayran</a:t>
            </a:r>
            <a:r>
              <a:rPr lang="en-US" sz="1000" dirty="0" smtClean="0">
                <a:solidFill>
                  <a:prstClr val="black"/>
                </a:solidFill>
              </a:rPr>
              <a:t> (BNL)</a:t>
            </a:r>
          </a:p>
          <a:p>
            <a:pPr defTabSz="457200"/>
            <a:r>
              <a:rPr lang="en-US" sz="1000" dirty="0" smtClean="0">
                <a:solidFill>
                  <a:prstClr val="black"/>
                </a:solidFill>
              </a:rPr>
              <a:t>F. </a:t>
            </a:r>
            <a:r>
              <a:rPr lang="en-US" sz="1000" dirty="0" err="1" smtClean="0">
                <a:solidFill>
                  <a:prstClr val="black"/>
                </a:solidFill>
              </a:rPr>
              <a:t>Kosac</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A. </a:t>
            </a:r>
            <a:r>
              <a:rPr lang="en-US" sz="1000" dirty="0" err="1" smtClean="0">
                <a:solidFill>
                  <a:prstClr val="black"/>
                </a:solidFill>
              </a:rPr>
              <a:t>Kilic</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K. Kimura (Tokyo </a:t>
            </a:r>
            <a:r>
              <a:rPr lang="en-US" sz="1000" dirty="0" err="1" smtClean="0">
                <a:solidFill>
                  <a:prstClr val="black"/>
                </a:solidFill>
              </a:rPr>
              <a:t>I.Tech</a:t>
            </a:r>
            <a:r>
              <a:rPr lang="en-US" sz="1000" dirty="0" smtClean="0">
                <a:solidFill>
                  <a:prstClr val="black"/>
                </a:solidFill>
              </a:rPr>
              <a:t>.)</a:t>
            </a:r>
          </a:p>
          <a:p>
            <a:pPr defTabSz="457200"/>
            <a:r>
              <a:rPr lang="en-US" sz="1000" dirty="0" smtClean="0">
                <a:solidFill>
                  <a:prstClr val="black"/>
                </a:solidFill>
              </a:rPr>
              <a:t>M. Klein (Liverpool)</a:t>
            </a:r>
          </a:p>
          <a:p>
            <a:pPr defTabSz="457200"/>
            <a:r>
              <a:rPr lang="en-US" sz="1000" dirty="0" smtClean="0">
                <a:solidFill>
                  <a:prstClr val="black"/>
                </a:solidFill>
              </a:rPr>
              <a:t>U. Klein (Liverpool)</a:t>
            </a:r>
          </a:p>
          <a:p>
            <a:pPr defTabSz="457200"/>
            <a:r>
              <a:rPr lang="en-US" sz="1000" dirty="0" smtClean="0">
                <a:solidFill>
                  <a:prstClr val="black"/>
                </a:solidFill>
              </a:rPr>
              <a:t>T. Kluge (Hamburg)</a:t>
            </a:r>
          </a:p>
          <a:p>
            <a:pPr defTabSz="457200"/>
            <a:r>
              <a:rPr lang="en-US" sz="1000" dirty="0" smtClean="0">
                <a:solidFill>
                  <a:prstClr val="black"/>
                </a:solidFill>
              </a:rPr>
              <a:t>G. Kramer (Hamburg)</a:t>
            </a:r>
          </a:p>
          <a:p>
            <a:pPr defTabSz="457200"/>
            <a:r>
              <a:rPr lang="en-US" sz="1000" dirty="0" smtClean="0">
                <a:solidFill>
                  <a:prstClr val="black"/>
                </a:solidFill>
              </a:rPr>
              <a:t>M. </a:t>
            </a:r>
            <a:r>
              <a:rPr lang="en-US" sz="1000" dirty="0" err="1" smtClean="0">
                <a:solidFill>
                  <a:prstClr val="black"/>
                </a:solidFill>
              </a:rPr>
              <a:t>Korostelev</a:t>
            </a:r>
            <a:r>
              <a:rPr lang="en-US" sz="1000" dirty="0" smtClean="0">
                <a:solidFill>
                  <a:prstClr val="black"/>
                </a:solidFill>
              </a:rPr>
              <a:t> (Cockcroft)</a:t>
            </a:r>
          </a:p>
          <a:p>
            <a:pPr marL="228600" indent="-228600" defTabSz="457200">
              <a:buFontTx/>
              <a:buAutoNum type="alphaUcPeriod"/>
            </a:pPr>
            <a:r>
              <a:rPr lang="en-US" sz="1000" dirty="0" err="1" smtClean="0">
                <a:solidFill>
                  <a:prstClr val="black"/>
                </a:solidFill>
              </a:rPr>
              <a:t>Kosmicki</a:t>
            </a:r>
            <a:r>
              <a:rPr lang="en-US" sz="1000" dirty="0" smtClean="0">
                <a:solidFill>
                  <a:prstClr val="black"/>
                </a:solidFill>
              </a:rPr>
              <a:t> (CERN)</a:t>
            </a:r>
          </a:p>
          <a:p>
            <a:pPr marL="228600" indent="-228600" defTabSz="457200"/>
            <a:r>
              <a:rPr lang="en-US" sz="1000" dirty="0" smtClean="0">
                <a:solidFill>
                  <a:prstClr val="black"/>
                </a:solidFill>
              </a:rPr>
              <a:t>P. </a:t>
            </a:r>
            <a:r>
              <a:rPr lang="en-US" sz="1000" dirty="0" err="1" smtClean="0">
                <a:solidFill>
                  <a:prstClr val="black"/>
                </a:solidFill>
              </a:rPr>
              <a:t>Kostka</a:t>
            </a:r>
            <a:r>
              <a:rPr lang="en-US" sz="1000" dirty="0" smtClean="0">
                <a:solidFill>
                  <a:prstClr val="black"/>
                </a:solidFill>
              </a:rPr>
              <a:t> (DESY)</a:t>
            </a:r>
          </a:p>
        </p:txBody>
      </p:sp>
      <p:sp>
        <p:nvSpPr>
          <p:cNvPr id="6" name="Rectangle 5"/>
          <p:cNvSpPr/>
          <p:nvPr/>
        </p:nvSpPr>
        <p:spPr>
          <a:xfrm>
            <a:off x="4693479" y="728130"/>
            <a:ext cx="2948609" cy="6124754"/>
          </a:xfrm>
          <a:prstGeom prst="rect">
            <a:avLst/>
          </a:prstGeom>
        </p:spPr>
        <p:txBody>
          <a:bodyPr wrap="square">
            <a:spAutoFit/>
          </a:bodyPr>
          <a:lstStyle/>
          <a:p>
            <a:pPr defTabSz="457200"/>
            <a:r>
              <a:rPr lang="en-US" sz="1000" dirty="0" smtClean="0">
                <a:solidFill>
                  <a:prstClr val="black"/>
                </a:solidFill>
              </a:rPr>
              <a:t>H. Kowalski (DESY)</a:t>
            </a:r>
          </a:p>
          <a:p>
            <a:pPr defTabSz="457200"/>
            <a:r>
              <a:rPr lang="en-US" sz="1000" dirty="0" smtClean="0">
                <a:solidFill>
                  <a:prstClr val="black"/>
                </a:solidFill>
              </a:rPr>
              <a:t>M. </a:t>
            </a:r>
            <a:r>
              <a:rPr lang="en-US" sz="1000" dirty="0" err="1" smtClean="0">
                <a:solidFill>
                  <a:prstClr val="black"/>
                </a:solidFill>
              </a:rPr>
              <a:t>Kuze</a:t>
            </a:r>
            <a:r>
              <a:rPr lang="en-US" sz="1000" dirty="0" smtClean="0">
                <a:solidFill>
                  <a:prstClr val="black"/>
                </a:solidFill>
              </a:rPr>
              <a:t> (Tokyo </a:t>
            </a:r>
            <a:r>
              <a:rPr lang="en-US" sz="1000" dirty="0" err="1" smtClean="0">
                <a:solidFill>
                  <a:prstClr val="black"/>
                </a:solidFill>
              </a:rPr>
              <a:t>I.Tech</a:t>
            </a:r>
            <a:r>
              <a:rPr lang="en-US" sz="1000" dirty="0" smtClean="0">
                <a:solidFill>
                  <a:prstClr val="black"/>
                </a:solidFill>
              </a:rPr>
              <a:t>.)</a:t>
            </a:r>
          </a:p>
          <a:p>
            <a:pPr defTabSz="457200"/>
            <a:r>
              <a:rPr lang="en-US" sz="1000" dirty="0" smtClean="0">
                <a:solidFill>
                  <a:prstClr val="black"/>
                </a:solidFill>
              </a:rPr>
              <a:t>T. </a:t>
            </a:r>
            <a:r>
              <a:rPr lang="en-US" sz="1000" dirty="0" err="1" smtClean="0">
                <a:solidFill>
                  <a:prstClr val="black"/>
                </a:solidFill>
              </a:rPr>
              <a:t>Lappi</a:t>
            </a:r>
            <a:r>
              <a:rPr lang="en-US" sz="1000" dirty="0" smtClean="0">
                <a:solidFill>
                  <a:prstClr val="black"/>
                </a:solidFill>
              </a:rPr>
              <a:t> (Jyvaskyla)</a:t>
            </a:r>
          </a:p>
          <a:p>
            <a:pPr defTabSz="457200"/>
            <a:r>
              <a:rPr lang="en-US" sz="1000" dirty="0" smtClean="0">
                <a:solidFill>
                  <a:prstClr val="black"/>
                </a:solidFill>
              </a:rPr>
              <a:t>P. </a:t>
            </a:r>
            <a:r>
              <a:rPr lang="en-US" sz="1000" dirty="0" err="1" smtClean="0">
                <a:solidFill>
                  <a:prstClr val="black"/>
                </a:solidFill>
              </a:rPr>
              <a:t>Laycock</a:t>
            </a:r>
            <a:r>
              <a:rPr lang="en-US" sz="1000" dirty="0" smtClean="0">
                <a:solidFill>
                  <a:prstClr val="black"/>
                </a:solidFill>
              </a:rPr>
              <a:t> (Liverpool)</a:t>
            </a:r>
          </a:p>
          <a:p>
            <a:pPr defTabSz="457200"/>
            <a:r>
              <a:rPr lang="en-US" sz="1000" dirty="0" smtClean="0">
                <a:solidFill>
                  <a:prstClr val="black"/>
                </a:solidFill>
              </a:rPr>
              <a:t>E. </a:t>
            </a:r>
            <a:r>
              <a:rPr lang="en-US" sz="1000" dirty="0" err="1" smtClean="0">
                <a:solidFill>
                  <a:prstClr val="black"/>
                </a:solidFill>
              </a:rPr>
              <a:t>Levichev</a:t>
            </a:r>
            <a:r>
              <a:rPr lang="en-US" sz="1000" dirty="0" smtClean="0">
                <a:solidFill>
                  <a:prstClr val="black"/>
                </a:solidFill>
              </a:rPr>
              <a:t> (BINP)</a:t>
            </a:r>
          </a:p>
          <a:p>
            <a:pPr defTabSz="457200"/>
            <a:r>
              <a:rPr lang="en-US" sz="1000" dirty="0" smtClean="0">
                <a:solidFill>
                  <a:prstClr val="black"/>
                </a:solidFill>
              </a:rPr>
              <a:t>S. </a:t>
            </a:r>
            <a:r>
              <a:rPr lang="en-US" sz="1000" dirty="0" err="1" smtClean="0">
                <a:solidFill>
                  <a:prstClr val="black"/>
                </a:solidFill>
              </a:rPr>
              <a:t>Levonian</a:t>
            </a:r>
            <a:r>
              <a:rPr lang="en-US" sz="1000" dirty="0" smtClean="0">
                <a:solidFill>
                  <a:prstClr val="black"/>
                </a:solidFill>
              </a:rPr>
              <a:t> (DESY)</a:t>
            </a:r>
          </a:p>
          <a:p>
            <a:pPr defTabSz="457200"/>
            <a:r>
              <a:rPr lang="en-US" sz="1000" dirty="0" smtClean="0">
                <a:solidFill>
                  <a:prstClr val="black"/>
                </a:solidFill>
              </a:rPr>
              <a:t>V.N. </a:t>
            </a:r>
            <a:r>
              <a:rPr lang="en-US" sz="1000" dirty="0" err="1" smtClean="0">
                <a:solidFill>
                  <a:prstClr val="black"/>
                </a:solidFill>
              </a:rPr>
              <a:t>Litvinenko</a:t>
            </a:r>
            <a:r>
              <a:rPr lang="en-US" sz="1000" dirty="0" smtClean="0">
                <a:solidFill>
                  <a:prstClr val="black"/>
                </a:solidFill>
              </a:rPr>
              <a:t> (BNL)</a:t>
            </a:r>
          </a:p>
          <a:p>
            <a:pPr defTabSz="457200"/>
            <a:r>
              <a:rPr lang="en-US" sz="1000" dirty="0" smtClean="0">
                <a:solidFill>
                  <a:prstClr val="black"/>
                </a:solidFill>
              </a:rPr>
              <a:t>C. </a:t>
            </a:r>
            <a:r>
              <a:rPr lang="en-US" sz="1000" dirty="0" err="1" smtClean="0">
                <a:solidFill>
                  <a:prstClr val="black"/>
                </a:solidFill>
              </a:rPr>
              <a:t>Marquet</a:t>
            </a:r>
            <a:r>
              <a:rPr lang="en-US" sz="1000" dirty="0" smtClean="0">
                <a:solidFill>
                  <a:prstClr val="black"/>
                </a:solidFill>
              </a:rPr>
              <a:t> (CERN)</a:t>
            </a:r>
          </a:p>
          <a:p>
            <a:pPr defTabSz="457200"/>
            <a:r>
              <a:rPr lang="en-US" sz="1000" dirty="0" smtClean="0">
                <a:solidFill>
                  <a:prstClr val="black"/>
                </a:solidFill>
              </a:rPr>
              <a:t>B. </a:t>
            </a:r>
            <a:r>
              <a:rPr lang="en-US" sz="1000" dirty="0" err="1" smtClean="0">
                <a:solidFill>
                  <a:prstClr val="black"/>
                </a:solidFill>
              </a:rPr>
              <a:t>Mellado</a:t>
            </a:r>
            <a:r>
              <a:rPr lang="en-US" sz="1000" dirty="0" smtClean="0">
                <a:solidFill>
                  <a:prstClr val="black"/>
                </a:solidFill>
              </a:rPr>
              <a:t> (Harvard)</a:t>
            </a:r>
          </a:p>
          <a:p>
            <a:pPr defTabSz="457200"/>
            <a:r>
              <a:rPr lang="en-US" sz="1000" dirty="0" smtClean="0">
                <a:solidFill>
                  <a:prstClr val="black"/>
                </a:solidFill>
              </a:rPr>
              <a:t>K-H. Mess (CERN)</a:t>
            </a:r>
          </a:p>
          <a:p>
            <a:pPr defTabSz="457200"/>
            <a:r>
              <a:rPr lang="en-US" sz="1000" dirty="0" smtClean="0">
                <a:solidFill>
                  <a:prstClr val="black"/>
                </a:solidFill>
              </a:rPr>
              <a:t>S. </a:t>
            </a:r>
            <a:r>
              <a:rPr lang="en-US" sz="1000" dirty="0" err="1" smtClean="0">
                <a:solidFill>
                  <a:prstClr val="black"/>
                </a:solidFill>
              </a:rPr>
              <a:t>Moch</a:t>
            </a:r>
            <a:r>
              <a:rPr lang="en-US" sz="1000" dirty="0" smtClean="0">
                <a:solidFill>
                  <a:prstClr val="black"/>
                </a:solidFill>
              </a:rPr>
              <a:t> (DESY)</a:t>
            </a:r>
          </a:p>
          <a:p>
            <a:pPr defTabSz="457200"/>
            <a:r>
              <a:rPr lang="en-US" sz="1000" dirty="0" smtClean="0">
                <a:solidFill>
                  <a:prstClr val="black"/>
                </a:solidFill>
              </a:rPr>
              <a:t>I.I. </a:t>
            </a:r>
            <a:r>
              <a:rPr lang="en-US" sz="1000" dirty="0" err="1" smtClean="0">
                <a:solidFill>
                  <a:prstClr val="black"/>
                </a:solidFill>
              </a:rPr>
              <a:t>Morozov</a:t>
            </a:r>
            <a:r>
              <a:rPr lang="en-US" sz="1000" dirty="0" smtClean="0">
                <a:solidFill>
                  <a:prstClr val="black"/>
                </a:solidFill>
              </a:rPr>
              <a:t> (BINP)</a:t>
            </a:r>
          </a:p>
          <a:p>
            <a:pPr defTabSz="457200"/>
            <a:r>
              <a:rPr lang="en-US" sz="1000" dirty="0" smtClean="0">
                <a:solidFill>
                  <a:prstClr val="black"/>
                </a:solidFill>
              </a:rPr>
              <a:t>Y. </a:t>
            </a:r>
            <a:r>
              <a:rPr lang="en-US" sz="1000" dirty="0" err="1" smtClean="0">
                <a:solidFill>
                  <a:prstClr val="black"/>
                </a:solidFill>
              </a:rPr>
              <a:t>Muttoni</a:t>
            </a:r>
            <a:r>
              <a:rPr lang="en-US" sz="1000" dirty="0" smtClean="0">
                <a:solidFill>
                  <a:prstClr val="black"/>
                </a:solidFill>
              </a:rPr>
              <a:t> (CERN)</a:t>
            </a:r>
          </a:p>
          <a:p>
            <a:pPr defTabSz="457200"/>
            <a:r>
              <a:rPr lang="en-US" sz="1000" dirty="0" smtClean="0">
                <a:solidFill>
                  <a:prstClr val="black"/>
                </a:solidFill>
              </a:rPr>
              <a:t>S. Myers (CERN)</a:t>
            </a:r>
          </a:p>
          <a:p>
            <a:pPr defTabSz="457200"/>
            <a:r>
              <a:rPr lang="en-US" sz="1000" dirty="0" smtClean="0">
                <a:solidFill>
                  <a:prstClr val="black"/>
                </a:solidFill>
              </a:rPr>
              <a:t>P.R. Newman (Birmingham)</a:t>
            </a:r>
          </a:p>
          <a:p>
            <a:pPr defTabSz="457200"/>
            <a:r>
              <a:rPr lang="en-US" sz="1000" dirty="0" smtClean="0">
                <a:solidFill>
                  <a:prstClr val="black"/>
                </a:solidFill>
              </a:rPr>
              <a:t>T. Omori (KEK)</a:t>
            </a:r>
          </a:p>
          <a:p>
            <a:pPr defTabSz="457200"/>
            <a:r>
              <a:rPr lang="en-US" sz="1000" dirty="0" smtClean="0">
                <a:solidFill>
                  <a:prstClr val="black"/>
                </a:solidFill>
              </a:rPr>
              <a:t>J. Osborne (CERN)</a:t>
            </a:r>
          </a:p>
          <a:p>
            <a:pPr defTabSz="457200"/>
            <a:r>
              <a:rPr lang="en-US" sz="1000" dirty="0" smtClean="0">
                <a:solidFill>
                  <a:prstClr val="black"/>
                </a:solidFill>
              </a:rPr>
              <a:t>E. </a:t>
            </a:r>
            <a:r>
              <a:rPr lang="en-US" sz="1000" dirty="0" err="1" smtClean="0">
                <a:solidFill>
                  <a:prstClr val="black"/>
                </a:solidFill>
              </a:rPr>
              <a:t>Paoloni</a:t>
            </a:r>
            <a:r>
              <a:rPr lang="en-US" sz="1000" dirty="0" smtClean="0">
                <a:solidFill>
                  <a:prstClr val="black"/>
                </a:solidFill>
              </a:rPr>
              <a:t> (Pisa)</a:t>
            </a:r>
          </a:p>
          <a:p>
            <a:pPr defTabSz="457200"/>
            <a:r>
              <a:rPr lang="en-US" sz="1000" dirty="0" smtClean="0">
                <a:solidFill>
                  <a:prstClr val="black"/>
                </a:solidFill>
              </a:rPr>
              <a:t>C. </a:t>
            </a:r>
            <a:r>
              <a:rPr lang="en-US" sz="1000" dirty="0" err="1" smtClean="0">
                <a:solidFill>
                  <a:prstClr val="black"/>
                </a:solidFill>
              </a:rPr>
              <a:t>Pascaud</a:t>
            </a:r>
            <a:r>
              <a:rPr lang="en-US" sz="1000" dirty="0" smtClean="0">
                <a:solidFill>
                  <a:prstClr val="black"/>
                </a:solidFill>
              </a:rPr>
              <a:t> (LAL </a:t>
            </a:r>
            <a:r>
              <a:rPr lang="en-US" sz="1000" dirty="0" err="1" smtClean="0">
                <a:solidFill>
                  <a:prstClr val="black"/>
                </a:solidFill>
              </a:rPr>
              <a:t>Orsay</a:t>
            </a:r>
            <a:r>
              <a:rPr lang="en-US" sz="1000" dirty="0" smtClean="0">
                <a:solidFill>
                  <a:prstClr val="black"/>
                </a:solidFill>
              </a:rPr>
              <a:t>)</a:t>
            </a:r>
          </a:p>
          <a:p>
            <a:pPr defTabSz="457200"/>
            <a:r>
              <a:rPr lang="en-US" sz="1000" dirty="0" smtClean="0">
                <a:solidFill>
                  <a:prstClr val="black"/>
                </a:solidFill>
              </a:rPr>
              <a:t>H. </a:t>
            </a:r>
            <a:r>
              <a:rPr lang="en-US" sz="1000" dirty="0" err="1" smtClean="0">
                <a:solidFill>
                  <a:prstClr val="black"/>
                </a:solidFill>
              </a:rPr>
              <a:t>Paukkunen</a:t>
            </a:r>
            <a:r>
              <a:rPr lang="en-US" sz="1000" dirty="0" smtClean="0">
                <a:solidFill>
                  <a:prstClr val="black"/>
                </a:solidFill>
              </a:rPr>
              <a:t> (St. de </a:t>
            </a:r>
            <a:r>
              <a:rPr lang="en-US" sz="1000" dirty="0" err="1" smtClean="0">
                <a:solidFill>
                  <a:prstClr val="black"/>
                </a:solidFill>
              </a:rPr>
              <a:t>Compostela</a:t>
            </a:r>
            <a:r>
              <a:rPr lang="en-US" sz="1000" dirty="0" smtClean="0">
                <a:solidFill>
                  <a:prstClr val="black"/>
                </a:solidFill>
              </a:rPr>
              <a:t>)</a:t>
            </a:r>
          </a:p>
          <a:p>
            <a:pPr defTabSz="457200"/>
            <a:r>
              <a:rPr lang="en-US" sz="1000" dirty="0" smtClean="0">
                <a:solidFill>
                  <a:prstClr val="black"/>
                </a:solidFill>
              </a:rPr>
              <a:t>E. Perez (CERN)</a:t>
            </a:r>
          </a:p>
          <a:p>
            <a:pPr defTabSz="457200"/>
            <a:r>
              <a:rPr lang="en-US" sz="1000" dirty="0" smtClean="0">
                <a:solidFill>
                  <a:prstClr val="black"/>
                </a:solidFill>
              </a:rPr>
              <a:t>T. </a:t>
            </a:r>
            <a:r>
              <a:rPr lang="en-US" sz="1000" dirty="0" err="1" smtClean="0">
                <a:solidFill>
                  <a:prstClr val="black"/>
                </a:solidFill>
              </a:rPr>
              <a:t>Pieloni</a:t>
            </a:r>
            <a:r>
              <a:rPr lang="en-US" sz="1000" dirty="0" smtClean="0">
                <a:solidFill>
                  <a:prstClr val="black"/>
                </a:solidFill>
              </a:rPr>
              <a:t> </a:t>
            </a:r>
            <a:r>
              <a:rPr lang="en-US" sz="1000" dirty="0" smtClean="0">
                <a:solidFill>
                  <a:prstClr val="black"/>
                </a:solidFill>
              </a:rPr>
              <a:t>(CERN)</a:t>
            </a:r>
            <a:endParaRPr lang="en-US" sz="1000" dirty="0" smtClean="0">
              <a:solidFill>
                <a:prstClr val="black"/>
              </a:solidFill>
            </a:endParaRPr>
          </a:p>
          <a:p>
            <a:pPr defTabSz="457200"/>
            <a:r>
              <a:rPr lang="en-US" sz="1000" dirty="0" smtClean="0">
                <a:solidFill>
                  <a:prstClr val="black"/>
                </a:solidFill>
              </a:rPr>
              <a:t>E. </a:t>
            </a:r>
            <a:r>
              <a:rPr lang="en-US" sz="1000" dirty="0" err="1" smtClean="0">
                <a:solidFill>
                  <a:prstClr val="black"/>
                </a:solidFill>
              </a:rPr>
              <a:t>Pilic</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A. </a:t>
            </a:r>
            <a:r>
              <a:rPr lang="en-US" sz="1000" dirty="0" err="1" smtClean="0">
                <a:solidFill>
                  <a:prstClr val="black"/>
                </a:solidFill>
              </a:rPr>
              <a:t>Polini</a:t>
            </a:r>
            <a:r>
              <a:rPr lang="en-US" sz="1000" dirty="0" smtClean="0">
                <a:solidFill>
                  <a:prstClr val="black"/>
                </a:solidFill>
              </a:rPr>
              <a:t> (Bologna)</a:t>
            </a:r>
          </a:p>
          <a:p>
            <a:pPr defTabSz="457200"/>
            <a:r>
              <a:rPr lang="en-US" sz="1000" dirty="0" smtClean="0">
                <a:solidFill>
                  <a:prstClr val="black"/>
                </a:solidFill>
              </a:rPr>
              <a:t>V. </a:t>
            </a:r>
            <a:r>
              <a:rPr lang="en-US" sz="1000" dirty="0" err="1" smtClean="0">
                <a:solidFill>
                  <a:prstClr val="black"/>
                </a:solidFill>
              </a:rPr>
              <a:t>Ptitsyn</a:t>
            </a:r>
            <a:r>
              <a:rPr lang="en-US" sz="1000" dirty="0" smtClean="0">
                <a:solidFill>
                  <a:prstClr val="black"/>
                </a:solidFill>
              </a:rPr>
              <a:t> (BNL)</a:t>
            </a:r>
          </a:p>
          <a:p>
            <a:pPr defTabSz="457200"/>
            <a:r>
              <a:rPr lang="en-US" sz="1000" dirty="0" smtClean="0">
                <a:solidFill>
                  <a:prstClr val="black"/>
                </a:solidFill>
              </a:rPr>
              <a:t>Y. </a:t>
            </a:r>
            <a:r>
              <a:rPr lang="en-US" sz="1000" dirty="0" err="1" smtClean="0">
                <a:solidFill>
                  <a:prstClr val="black"/>
                </a:solidFill>
              </a:rPr>
              <a:t>Pupkov</a:t>
            </a:r>
            <a:r>
              <a:rPr lang="en-US" sz="1000" dirty="0" smtClean="0">
                <a:solidFill>
                  <a:prstClr val="black"/>
                </a:solidFill>
              </a:rPr>
              <a:t> (BINP)</a:t>
            </a:r>
          </a:p>
          <a:p>
            <a:pPr defTabSz="457200"/>
            <a:r>
              <a:rPr lang="en-US" sz="1000" dirty="0" smtClean="0">
                <a:solidFill>
                  <a:prstClr val="black"/>
                </a:solidFill>
              </a:rPr>
              <a:t>V. </a:t>
            </a:r>
            <a:r>
              <a:rPr lang="en-US" sz="1000" dirty="0" err="1" smtClean="0">
                <a:solidFill>
                  <a:prstClr val="black"/>
                </a:solidFill>
              </a:rPr>
              <a:t>Radescu</a:t>
            </a:r>
            <a:r>
              <a:rPr lang="en-US" sz="1000" dirty="0" smtClean="0">
                <a:solidFill>
                  <a:prstClr val="black"/>
                </a:solidFill>
              </a:rPr>
              <a:t> (Heidelberg U)</a:t>
            </a:r>
          </a:p>
          <a:p>
            <a:pPr defTabSz="457200"/>
            <a:r>
              <a:rPr lang="en-US" sz="1000" dirty="0" smtClean="0">
                <a:solidFill>
                  <a:prstClr val="black"/>
                </a:solidFill>
              </a:rPr>
              <a:t>S. </a:t>
            </a:r>
            <a:r>
              <a:rPr lang="en-US" sz="1000" dirty="0" err="1" smtClean="0">
                <a:solidFill>
                  <a:prstClr val="black"/>
                </a:solidFill>
              </a:rPr>
              <a:t>Raychaudhuri</a:t>
            </a:r>
            <a:r>
              <a:rPr lang="en-US" sz="1000" dirty="0" smtClean="0">
                <a:solidFill>
                  <a:prstClr val="black"/>
                </a:solidFill>
              </a:rPr>
              <a:t> (Tata)</a:t>
            </a:r>
          </a:p>
          <a:p>
            <a:pPr defTabSz="457200"/>
            <a:r>
              <a:rPr lang="en-US" sz="1000" dirty="0" smtClean="0">
                <a:solidFill>
                  <a:prstClr val="black"/>
                </a:solidFill>
              </a:rPr>
              <a:t>L. </a:t>
            </a:r>
            <a:r>
              <a:rPr lang="en-US" sz="1000" dirty="0" err="1" smtClean="0">
                <a:solidFill>
                  <a:prstClr val="black"/>
                </a:solidFill>
              </a:rPr>
              <a:t>Rinolfi</a:t>
            </a:r>
            <a:r>
              <a:rPr lang="en-US" sz="1000" dirty="0" smtClean="0">
                <a:solidFill>
                  <a:prstClr val="black"/>
                </a:solidFill>
              </a:rPr>
              <a:t> (CERN)</a:t>
            </a:r>
          </a:p>
          <a:p>
            <a:pPr defTabSz="457200"/>
            <a:r>
              <a:rPr lang="en-US" sz="1000" dirty="0" smtClean="0">
                <a:solidFill>
                  <a:prstClr val="black"/>
                </a:solidFill>
              </a:rPr>
              <a:t>R. </a:t>
            </a:r>
            <a:r>
              <a:rPr lang="en-US" sz="1000" dirty="0" err="1" smtClean="0">
                <a:solidFill>
                  <a:prstClr val="black"/>
                </a:solidFill>
              </a:rPr>
              <a:t>Rohini</a:t>
            </a:r>
            <a:r>
              <a:rPr lang="en-US" sz="1000" dirty="0" smtClean="0">
                <a:solidFill>
                  <a:prstClr val="black"/>
                </a:solidFill>
              </a:rPr>
              <a:t> (Tata India)</a:t>
            </a:r>
          </a:p>
          <a:p>
            <a:pPr defTabSz="457200"/>
            <a:r>
              <a:rPr lang="en-US" sz="1000" dirty="0" smtClean="0">
                <a:solidFill>
                  <a:prstClr val="black"/>
                </a:solidFill>
              </a:rPr>
              <a:t>J. </a:t>
            </a:r>
            <a:r>
              <a:rPr lang="en-US" sz="1000" dirty="0" err="1" smtClean="0">
                <a:solidFill>
                  <a:prstClr val="black"/>
                </a:solidFill>
              </a:rPr>
              <a:t>Rojo</a:t>
            </a:r>
            <a:r>
              <a:rPr lang="en-US" sz="1000" dirty="0" smtClean="0">
                <a:solidFill>
                  <a:prstClr val="black"/>
                </a:solidFill>
              </a:rPr>
              <a:t> (Milano)</a:t>
            </a:r>
          </a:p>
          <a:p>
            <a:pPr defTabSz="457200"/>
            <a:r>
              <a:rPr lang="en-US" sz="1000" dirty="0" smtClean="0">
                <a:solidFill>
                  <a:prstClr val="black"/>
                </a:solidFill>
              </a:rPr>
              <a:t>S. </a:t>
            </a:r>
            <a:r>
              <a:rPr lang="en-US" sz="1000" dirty="0" err="1" smtClean="0">
                <a:solidFill>
                  <a:prstClr val="black"/>
                </a:solidFill>
              </a:rPr>
              <a:t>Russenschuck</a:t>
            </a:r>
            <a:r>
              <a:rPr lang="en-US" sz="1000" dirty="0" smtClean="0">
                <a:solidFill>
                  <a:prstClr val="black"/>
                </a:solidFill>
              </a:rPr>
              <a:t> (CERN)</a:t>
            </a:r>
          </a:p>
          <a:p>
            <a:pPr defTabSz="457200"/>
            <a:r>
              <a:rPr lang="en-US" sz="1000" dirty="0" smtClean="0">
                <a:solidFill>
                  <a:prstClr val="black"/>
                </a:solidFill>
              </a:rPr>
              <a:t>C. A. Salgado (St. de </a:t>
            </a:r>
            <a:r>
              <a:rPr lang="en-US" sz="1000" dirty="0" err="1" smtClean="0">
                <a:solidFill>
                  <a:prstClr val="black"/>
                </a:solidFill>
              </a:rPr>
              <a:t>Compostela</a:t>
            </a:r>
            <a:r>
              <a:rPr lang="en-US" sz="1000" dirty="0" smtClean="0">
                <a:solidFill>
                  <a:prstClr val="black"/>
                </a:solidFill>
              </a:rPr>
              <a:t>)</a:t>
            </a:r>
          </a:p>
          <a:p>
            <a:pPr defTabSz="457200"/>
            <a:r>
              <a:rPr lang="en-US" sz="1000" dirty="0" smtClean="0">
                <a:solidFill>
                  <a:prstClr val="black"/>
                </a:solidFill>
              </a:rPr>
              <a:t>K. </a:t>
            </a:r>
            <a:r>
              <a:rPr lang="en-US" sz="1000" dirty="0" err="1" smtClean="0">
                <a:solidFill>
                  <a:prstClr val="black"/>
                </a:solidFill>
              </a:rPr>
              <a:t>Sampai</a:t>
            </a:r>
            <a:r>
              <a:rPr lang="en-US" sz="1000" dirty="0" smtClean="0">
                <a:solidFill>
                  <a:prstClr val="black"/>
                </a:solidFill>
              </a:rPr>
              <a:t> (Tokyo I. Tech)</a:t>
            </a:r>
          </a:p>
          <a:p>
            <a:pPr defTabSz="457200"/>
            <a:r>
              <a:rPr lang="en-US" sz="1000" dirty="0" smtClean="0">
                <a:solidFill>
                  <a:prstClr val="black"/>
                </a:solidFill>
              </a:rPr>
              <a:t>E. </a:t>
            </a:r>
            <a:r>
              <a:rPr lang="en-US" sz="1000" dirty="0" err="1" smtClean="0">
                <a:solidFill>
                  <a:prstClr val="black"/>
                </a:solidFill>
              </a:rPr>
              <a:t>Sauvan</a:t>
            </a:r>
            <a:r>
              <a:rPr lang="en-US" sz="1000" dirty="0" smtClean="0">
                <a:solidFill>
                  <a:prstClr val="black"/>
                </a:solidFill>
              </a:rPr>
              <a:t> (Lyon)</a:t>
            </a:r>
          </a:p>
          <a:p>
            <a:pPr defTabSz="457200"/>
            <a:r>
              <a:rPr lang="en-US" sz="1000" dirty="0" smtClean="0">
                <a:solidFill>
                  <a:prstClr val="black"/>
                </a:solidFill>
              </a:rPr>
              <a:t>U. </a:t>
            </a:r>
            <a:r>
              <a:rPr lang="en-US" sz="1000" dirty="0" err="1" smtClean="0">
                <a:solidFill>
                  <a:prstClr val="black"/>
                </a:solidFill>
              </a:rPr>
              <a:t>Schneekloth</a:t>
            </a:r>
            <a:r>
              <a:rPr lang="en-US" sz="1000" dirty="0" smtClean="0">
                <a:solidFill>
                  <a:prstClr val="black"/>
                </a:solidFill>
              </a:rPr>
              <a:t> (DESY)</a:t>
            </a:r>
          </a:p>
          <a:p>
            <a:pPr defTabSz="457200"/>
            <a:r>
              <a:rPr lang="en-US" sz="1000" dirty="0" smtClean="0">
                <a:solidFill>
                  <a:prstClr val="black"/>
                </a:solidFill>
              </a:rPr>
              <a:t>T. </a:t>
            </a:r>
            <a:r>
              <a:rPr lang="en-US" sz="1000" dirty="0" err="1" smtClean="0">
                <a:solidFill>
                  <a:prstClr val="black"/>
                </a:solidFill>
              </a:rPr>
              <a:t>Schoerner</a:t>
            </a:r>
            <a:r>
              <a:rPr lang="en-US" sz="1000" dirty="0" smtClean="0">
                <a:solidFill>
                  <a:prstClr val="black"/>
                </a:solidFill>
              </a:rPr>
              <a:t> </a:t>
            </a:r>
            <a:r>
              <a:rPr lang="en-US" sz="1000" dirty="0" err="1" smtClean="0">
                <a:solidFill>
                  <a:prstClr val="black"/>
                </a:solidFill>
              </a:rPr>
              <a:t>Sadenius</a:t>
            </a:r>
            <a:r>
              <a:rPr lang="en-US" sz="1000" dirty="0" smtClean="0">
                <a:solidFill>
                  <a:prstClr val="black"/>
                </a:solidFill>
              </a:rPr>
              <a:t> (DESY)</a:t>
            </a:r>
          </a:p>
          <a:p>
            <a:pPr defTabSz="457200"/>
            <a:r>
              <a:rPr lang="en-US" sz="1000" dirty="0" smtClean="0">
                <a:solidFill>
                  <a:prstClr val="black"/>
                </a:solidFill>
              </a:rPr>
              <a:t>D. Schulte (CERN)</a:t>
            </a:r>
          </a:p>
          <a:p>
            <a:pPr defTabSz="457200"/>
            <a:endParaRPr lang="en-US" sz="1200" dirty="0" smtClean="0">
              <a:solidFill>
                <a:prstClr val="black"/>
              </a:solidFill>
            </a:endParaRPr>
          </a:p>
        </p:txBody>
      </p:sp>
      <p:sp>
        <p:nvSpPr>
          <p:cNvPr id="8" name="Rectangle 7"/>
          <p:cNvSpPr/>
          <p:nvPr/>
        </p:nvSpPr>
        <p:spPr>
          <a:xfrm>
            <a:off x="6857999" y="702175"/>
            <a:ext cx="2286000" cy="6093976"/>
          </a:xfrm>
          <a:prstGeom prst="rect">
            <a:avLst/>
          </a:prstGeom>
        </p:spPr>
        <p:txBody>
          <a:bodyPr>
            <a:spAutoFit/>
          </a:bodyPr>
          <a:lstStyle/>
          <a:p>
            <a:pPr defTabSz="457200"/>
            <a:r>
              <a:rPr lang="en-US" sz="1000" dirty="0" smtClean="0">
                <a:solidFill>
                  <a:prstClr val="black"/>
                </a:solidFill>
              </a:rPr>
              <a:t>N. </a:t>
            </a:r>
            <a:r>
              <a:rPr lang="en-US" sz="1000" dirty="0" err="1" smtClean="0">
                <a:solidFill>
                  <a:prstClr val="black"/>
                </a:solidFill>
              </a:rPr>
              <a:t>Soumitra</a:t>
            </a:r>
            <a:r>
              <a:rPr lang="en-US" sz="1000" dirty="0" smtClean="0">
                <a:solidFill>
                  <a:prstClr val="black"/>
                </a:solidFill>
              </a:rPr>
              <a:t> (Torino)</a:t>
            </a:r>
          </a:p>
          <a:p>
            <a:pPr defTabSz="457200"/>
            <a:r>
              <a:rPr lang="en-US" sz="1000" dirty="0" smtClean="0">
                <a:solidFill>
                  <a:prstClr val="black"/>
                </a:solidFill>
              </a:rPr>
              <a:t>H. </a:t>
            </a:r>
            <a:r>
              <a:rPr lang="en-US" sz="1000" dirty="0" err="1" smtClean="0">
                <a:solidFill>
                  <a:prstClr val="black"/>
                </a:solidFill>
              </a:rPr>
              <a:t>Spiesberger</a:t>
            </a:r>
            <a:r>
              <a:rPr lang="en-US" sz="1000" dirty="0" smtClean="0">
                <a:solidFill>
                  <a:prstClr val="black"/>
                </a:solidFill>
              </a:rPr>
              <a:t> (Mainz)</a:t>
            </a:r>
          </a:p>
          <a:p>
            <a:pPr defTabSz="457200"/>
            <a:r>
              <a:rPr lang="en-US" sz="1000" dirty="0" smtClean="0">
                <a:solidFill>
                  <a:prstClr val="black"/>
                </a:solidFill>
              </a:rPr>
              <a:t>A.M. </a:t>
            </a:r>
            <a:r>
              <a:rPr lang="en-US" sz="1000" dirty="0" err="1" smtClean="0">
                <a:solidFill>
                  <a:prstClr val="black"/>
                </a:solidFill>
              </a:rPr>
              <a:t>Stasto</a:t>
            </a:r>
            <a:r>
              <a:rPr lang="en-US" sz="1000" dirty="0" smtClean="0">
                <a:solidFill>
                  <a:prstClr val="black"/>
                </a:solidFill>
              </a:rPr>
              <a:t> (Penn State)</a:t>
            </a:r>
          </a:p>
          <a:p>
            <a:pPr defTabSz="457200"/>
            <a:r>
              <a:rPr lang="en-US" sz="1000" dirty="0" smtClean="0">
                <a:solidFill>
                  <a:prstClr val="black"/>
                </a:solidFill>
              </a:rPr>
              <a:t>M. </a:t>
            </a:r>
            <a:r>
              <a:rPr lang="en-US" sz="1000" dirty="0" err="1" smtClean="0">
                <a:solidFill>
                  <a:prstClr val="black"/>
                </a:solidFill>
              </a:rPr>
              <a:t>Strikman</a:t>
            </a:r>
            <a:r>
              <a:rPr lang="en-US" sz="1000" dirty="0" smtClean="0">
                <a:solidFill>
                  <a:prstClr val="black"/>
                </a:solidFill>
              </a:rPr>
              <a:t> (Penn State)</a:t>
            </a:r>
          </a:p>
          <a:p>
            <a:pPr defTabSz="457200"/>
            <a:r>
              <a:rPr lang="en-US" sz="1000" dirty="0" smtClean="0">
                <a:solidFill>
                  <a:prstClr val="black"/>
                </a:solidFill>
              </a:rPr>
              <a:t>M. Sullivan (SLAC)</a:t>
            </a:r>
          </a:p>
          <a:p>
            <a:pPr defTabSz="457200"/>
            <a:r>
              <a:rPr lang="en-US" sz="1000" dirty="0" smtClean="0">
                <a:solidFill>
                  <a:prstClr val="black"/>
                </a:solidFill>
              </a:rPr>
              <a:t>B. </a:t>
            </a:r>
            <a:r>
              <a:rPr lang="en-US" sz="1000" dirty="0" err="1" smtClean="0">
                <a:solidFill>
                  <a:prstClr val="black"/>
                </a:solidFill>
              </a:rPr>
              <a:t>Surrow</a:t>
            </a:r>
            <a:r>
              <a:rPr lang="en-US" sz="1000" dirty="0" smtClean="0">
                <a:solidFill>
                  <a:prstClr val="black"/>
                </a:solidFill>
              </a:rPr>
              <a:t> (MIT)</a:t>
            </a:r>
          </a:p>
          <a:p>
            <a:pPr defTabSz="457200"/>
            <a:r>
              <a:rPr lang="en-US" sz="1000" dirty="0" smtClean="0">
                <a:solidFill>
                  <a:prstClr val="black"/>
                </a:solidFill>
              </a:rPr>
              <a:t>S. </a:t>
            </a:r>
            <a:r>
              <a:rPr lang="en-US" sz="1000" dirty="0" err="1" smtClean="0">
                <a:solidFill>
                  <a:prstClr val="black"/>
                </a:solidFill>
              </a:rPr>
              <a:t>Sultansoy</a:t>
            </a:r>
            <a:r>
              <a:rPr lang="en-US" sz="1000" dirty="0" smtClean="0">
                <a:solidFill>
                  <a:prstClr val="black"/>
                </a:solidFill>
              </a:rPr>
              <a:t> (Ankara)</a:t>
            </a:r>
          </a:p>
          <a:p>
            <a:pPr defTabSz="457200"/>
            <a:r>
              <a:rPr lang="en-US" sz="1000" dirty="0" smtClean="0">
                <a:solidFill>
                  <a:prstClr val="black"/>
                </a:solidFill>
              </a:rPr>
              <a:t>Y.P. Sun (SLAC)</a:t>
            </a:r>
          </a:p>
          <a:p>
            <a:pPr defTabSz="457200"/>
            <a:r>
              <a:rPr lang="en-US" sz="1000" dirty="0" smtClean="0">
                <a:solidFill>
                  <a:prstClr val="black"/>
                </a:solidFill>
              </a:rPr>
              <a:t>W. Smith (Madison)</a:t>
            </a:r>
          </a:p>
          <a:p>
            <a:pPr defTabSz="457200"/>
            <a:r>
              <a:rPr lang="en-US" sz="1000" dirty="0" smtClean="0">
                <a:solidFill>
                  <a:prstClr val="black"/>
                </a:solidFill>
              </a:rPr>
              <a:t>I. </a:t>
            </a:r>
            <a:r>
              <a:rPr lang="en-US" sz="1000" dirty="0" err="1" smtClean="0">
                <a:solidFill>
                  <a:prstClr val="black"/>
                </a:solidFill>
              </a:rPr>
              <a:t>Tapan</a:t>
            </a:r>
            <a:r>
              <a:rPr lang="en-US" sz="1000" dirty="0" smtClean="0">
                <a:solidFill>
                  <a:prstClr val="black"/>
                </a:solidFill>
              </a:rPr>
              <a:t> (</a:t>
            </a:r>
            <a:r>
              <a:rPr lang="en-US" sz="1000" dirty="0" err="1" smtClean="0">
                <a:solidFill>
                  <a:prstClr val="black"/>
                </a:solidFill>
              </a:rPr>
              <a:t>Uludag</a:t>
            </a:r>
            <a:r>
              <a:rPr lang="en-US" sz="1000" dirty="0" smtClean="0">
                <a:solidFill>
                  <a:prstClr val="black"/>
                </a:solidFill>
              </a:rPr>
              <a:t>)</a:t>
            </a:r>
          </a:p>
          <a:p>
            <a:pPr defTabSz="457200"/>
            <a:r>
              <a:rPr lang="en-US" sz="1000" dirty="0" smtClean="0">
                <a:solidFill>
                  <a:prstClr val="black"/>
                </a:solidFill>
              </a:rPr>
              <a:t>P. </a:t>
            </a:r>
            <a:r>
              <a:rPr lang="en-US" sz="1000" dirty="0" err="1" smtClean="0">
                <a:solidFill>
                  <a:prstClr val="black"/>
                </a:solidFill>
              </a:rPr>
              <a:t>Taels</a:t>
            </a:r>
            <a:r>
              <a:rPr lang="en-US" sz="1000" dirty="0" smtClean="0">
                <a:solidFill>
                  <a:prstClr val="black"/>
                </a:solidFill>
              </a:rPr>
              <a:t> (</a:t>
            </a:r>
            <a:r>
              <a:rPr lang="en-US" sz="1000" dirty="0" err="1" smtClean="0">
                <a:solidFill>
                  <a:prstClr val="black"/>
                </a:solidFill>
              </a:rPr>
              <a:t>Antwerpen</a:t>
            </a:r>
            <a:r>
              <a:rPr lang="en-US" sz="1000" dirty="0" smtClean="0">
                <a:solidFill>
                  <a:prstClr val="black"/>
                </a:solidFill>
              </a:rPr>
              <a:t>)</a:t>
            </a:r>
          </a:p>
          <a:p>
            <a:pPr defTabSz="457200"/>
            <a:r>
              <a:rPr lang="en-US" sz="1000" dirty="0" smtClean="0">
                <a:solidFill>
                  <a:prstClr val="black"/>
                </a:solidFill>
              </a:rPr>
              <a:t>H. Ten Kate (CERN)</a:t>
            </a:r>
          </a:p>
          <a:p>
            <a:pPr defTabSz="457200"/>
            <a:r>
              <a:rPr lang="en-US" sz="1000" dirty="0" smtClean="0">
                <a:solidFill>
                  <a:prstClr val="black"/>
                </a:solidFill>
              </a:rPr>
              <a:t>J. </a:t>
            </a:r>
            <a:r>
              <a:rPr lang="en-US" sz="1000" dirty="0" err="1" smtClean="0">
                <a:solidFill>
                  <a:prstClr val="black"/>
                </a:solidFill>
              </a:rPr>
              <a:t>Terron</a:t>
            </a:r>
            <a:r>
              <a:rPr lang="en-US" sz="1000" dirty="0" smtClean="0">
                <a:solidFill>
                  <a:prstClr val="black"/>
                </a:solidFill>
              </a:rPr>
              <a:t> (Madrid)</a:t>
            </a:r>
          </a:p>
          <a:p>
            <a:pPr defTabSz="457200"/>
            <a:r>
              <a:rPr lang="en-US" sz="1000" dirty="0" smtClean="0">
                <a:solidFill>
                  <a:prstClr val="black"/>
                </a:solidFill>
              </a:rPr>
              <a:t>H. </a:t>
            </a:r>
            <a:r>
              <a:rPr lang="en-US" sz="1000" dirty="0" err="1" smtClean="0">
                <a:solidFill>
                  <a:prstClr val="black"/>
                </a:solidFill>
              </a:rPr>
              <a:t>Thiesen</a:t>
            </a:r>
            <a:r>
              <a:rPr lang="en-US" sz="1000" dirty="0" smtClean="0">
                <a:solidFill>
                  <a:prstClr val="black"/>
                </a:solidFill>
              </a:rPr>
              <a:t> (CERN)</a:t>
            </a:r>
          </a:p>
          <a:p>
            <a:pPr defTabSz="457200"/>
            <a:r>
              <a:rPr lang="en-US" sz="1000" dirty="0" smtClean="0">
                <a:solidFill>
                  <a:prstClr val="black"/>
                </a:solidFill>
              </a:rPr>
              <a:t>L. Thompson (Cockcroft)</a:t>
            </a:r>
          </a:p>
          <a:p>
            <a:pPr defTabSz="457200"/>
            <a:r>
              <a:rPr lang="en-US" sz="1000" dirty="0" smtClean="0">
                <a:solidFill>
                  <a:prstClr val="black"/>
                </a:solidFill>
              </a:rPr>
              <a:t>K. </a:t>
            </a:r>
            <a:r>
              <a:rPr lang="en-US" sz="1000" dirty="0" err="1" smtClean="0">
                <a:solidFill>
                  <a:prstClr val="black"/>
                </a:solidFill>
              </a:rPr>
              <a:t>Tokushuku</a:t>
            </a:r>
            <a:r>
              <a:rPr lang="en-US" sz="1000" dirty="0" smtClean="0">
                <a:solidFill>
                  <a:prstClr val="black"/>
                </a:solidFill>
              </a:rPr>
              <a:t>   (KEK)</a:t>
            </a:r>
          </a:p>
          <a:p>
            <a:pPr defTabSz="457200"/>
            <a:r>
              <a:rPr lang="en-US" sz="1000" dirty="0" smtClean="0">
                <a:solidFill>
                  <a:prstClr val="black"/>
                </a:solidFill>
              </a:rPr>
              <a:t>R. Tomas Garcia (CERN)</a:t>
            </a:r>
          </a:p>
          <a:p>
            <a:pPr defTabSz="457200"/>
            <a:r>
              <a:rPr lang="en-US" sz="1000" dirty="0" smtClean="0">
                <a:solidFill>
                  <a:prstClr val="black"/>
                </a:solidFill>
              </a:rPr>
              <a:t>D. </a:t>
            </a:r>
            <a:r>
              <a:rPr lang="en-US" sz="1000" dirty="0" err="1" smtClean="0">
                <a:solidFill>
                  <a:prstClr val="black"/>
                </a:solidFill>
              </a:rPr>
              <a:t>Tommasini</a:t>
            </a:r>
            <a:r>
              <a:rPr lang="en-US" sz="1000" dirty="0" smtClean="0">
                <a:solidFill>
                  <a:prstClr val="black"/>
                </a:solidFill>
              </a:rPr>
              <a:t> (CERN)</a:t>
            </a:r>
          </a:p>
          <a:p>
            <a:pPr defTabSz="457200"/>
            <a:r>
              <a:rPr lang="en-US" sz="1000" dirty="0" smtClean="0">
                <a:solidFill>
                  <a:prstClr val="black"/>
                </a:solidFill>
              </a:rPr>
              <a:t>D. </a:t>
            </a:r>
            <a:r>
              <a:rPr lang="en-US" sz="1000" dirty="0" err="1" smtClean="0">
                <a:solidFill>
                  <a:prstClr val="black"/>
                </a:solidFill>
              </a:rPr>
              <a:t>Trbojevic</a:t>
            </a:r>
            <a:r>
              <a:rPr lang="en-US" sz="1000" dirty="0" smtClean="0">
                <a:solidFill>
                  <a:prstClr val="black"/>
                </a:solidFill>
              </a:rPr>
              <a:t> (BNL)</a:t>
            </a:r>
          </a:p>
          <a:p>
            <a:pPr defTabSz="457200"/>
            <a:r>
              <a:rPr lang="en-US" sz="1000" dirty="0" smtClean="0">
                <a:solidFill>
                  <a:prstClr val="black"/>
                </a:solidFill>
              </a:rPr>
              <a:t>N. </a:t>
            </a:r>
            <a:r>
              <a:rPr lang="en-US" sz="1000" dirty="0" err="1" smtClean="0">
                <a:solidFill>
                  <a:prstClr val="black"/>
                </a:solidFill>
              </a:rPr>
              <a:t>Tsoupas</a:t>
            </a:r>
            <a:r>
              <a:rPr lang="en-US" sz="1000" dirty="0" smtClean="0">
                <a:solidFill>
                  <a:prstClr val="black"/>
                </a:solidFill>
              </a:rPr>
              <a:t> (BNL)</a:t>
            </a:r>
          </a:p>
          <a:p>
            <a:pPr defTabSz="457200"/>
            <a:r>
              <a:rPr lang="en-US" sz="1000" dirty="0" smtClean="0">
                <a:solidFill>
                  <a:prstClr val="black"/>
                </a:solidFill>
              </a:rPr>
              <a:t>J. </a:t>
            </a:r>
            <a:r>
              <a:rPr lang="en-US" sz="1000" dirty="0" err="1" smtClean="0">
                <a:solidFill>
                  <a:prstClr val="black"/>
                </a:solidFill>
              </a:rPr>
              <a:t>Tuckmantel</a:t>
            </a:r>
            <a:r>
              <a:rPr lang="en-US" sz="1000" dirty="0" smtClean="0">
                <a:solidFill>
                  <a:prstClr val="black"/>
                </a:solidFill>
              </a:rPr>
              <a:t> (CERN)</a:t>
            </a:r>
          </a:p>
          <a:p>
            <a:pPr defTabSz="457200"/>
            <a:r>
              <a:rPr lang="en-US" sz="1000" dirty="0" smtClean="0">
                <a:solidFill>
                  <a:prstClr val="black"/>
                </a:solidFill>
              </a:rPr>
              <a:t>K. </a:t>
            </a:r>
            <a:r>
              <a:rPr lang="en-US" sz="1000" dirty="0" err="1" smtClean="0">
                <a:solidFill>
                  <a:prstClr val="black"/>
                </a:solidFill>
              </a:rPr>
              <a:t>Tywoniuk</a:t>
            </a:r>
            <a:r>
              <a:rPr lang="en-US" sz="1000" dirty="0" smtClean="0">
                <a:solidFill>
                  <a:prstClr val="black"/>
                </a:solidFill>
              </a:rPr>
              <a:t> (Lund)</a:t>
            </a:r>
          </a:p>
          <a:p>
            <a:pPr defTabSz="457200"/>
            <a:r>
              <a:rPr lang="en-US" sz="1000" dirty="0" smtClean="0">
                <a:solidFill>
                  <a:prstClr val="black"/>
                </a:solidFill>
              </a:rPr>
              <a:t>G. </a:t>
            </a:r>
            <a:r>
              <a:rPr lang="en-US" sz="1000" dirty="0" err="1" smtClean="0">
                <a:solidFill>
                  <a:prstClr val="black"/>
                </a:solidFill>
              </a:rPr>
              <a:t>Unel</a:t>
            </a:r>
            <a:r>
              <a:rPr lang="en-US" sz="1000" dirty="0" smtClean="0">
                <a:solidFill>
                  <a:prstClr val="black"/>
                </a:solidFill>
              </a:rPr>
              <a:t> (CERN)</a:t>
            </a:r>
          </a:p>
          <a:p>
            <a:pPr defTabSz="457200"/>
            <a:r>
              <a:rPr lang="en-US" sz="1000" dirty="0" smtClean="0">
                <a:solidFill>
                  <a:prstClr val="black"/>
                </a:solidFill>
              </a:rPr>
              <a:t>J. Urakawa (KEK)</a:t>
            </a:r>
          </a:p>
          <a:p>
            <a:pPr defTabSz="457200"/>
            <a:r>
              <a:rPr lang="en-US" sz="1000" dirty="0" smtClean="0">
                <a:solidFill>
                  <a:prstClr val="black"/>
                </a:solidFill>
              </a:rPr>
              <a:t>P. Van </a:t>
            </a:r>
            <a:r>
              <a:rPr lang="en-US" sz="1000" dirty="0" err="1" smtClean="0">
                <a:solidFill>
                  <a:prstClr val="black"/>
                </a:solidFill>
              </a:rPr>
              <a:t>Mechelen</a:t>
            </a:r>
            <a:r>
              <a:rPr lang="en-US" sz="1000" dirty="0" smtClean="0">
                <a:solidFill>
                  <a:prstClr val="black"/>
                </a:solidFill>
              </a:rPr>
              <a:t> (</a:t>
            </a:r>
            <a:r>
              <a:rPr lang="en-US" sz="1000" dirty="0" err="1" smtClean="0">
                <a:solidFill>
                  <a:prstClr val="black"/>
                </a:solidFill>
              </a:rPr>
              <a:t>Antwerpen</a:t>
            </a:r>
            <a:r>
              <a:rPr lang="en-US" sz="1000" dirty="0" smtClean="0">
                <a:solidFill>
                  <a:prstClr val="black"/>
                </a:solidFill>
              </a:rPr>
              <a:t>)</a:t>
            </a:r>
          </a:p>
          <a:p>
            <a:pPr defTabSz="457200"/>
            <a:r>
              <a:rPr lang="en-US" sz="1000" dirty="0" smtClean="0">
                <a:solidFill>
                  <a:prstClr val="black"/>
                </a:solidFill>
              </a:rPr>
              <a:t>R. </a:t>
            </a:r>
            <a:r>
              <a:rPr lang="en-US" sz="1000" dirty="0" err="1" smtClean="0">
                <a:solidFill>
                  <a:prstClr val="black"/>
                </a:solidFill>
              </a:rPr>
              <a:t>Veness</a:t>
            </a:r>
            <a:r>
              <a:rPr lang="en-US" sz="1000" dirty="0" smtClean="0">
                <a:solidFill>
                  <a:prstClr val="black"/>
                </a:solidFill>
              </a:rPr>
              <a:t> (CERN)</a:t>
            </a:r>
          </a:p>
          <a:p>
            <a:pPr defTabSz="457200"/>
            <a:r>
              <a:rPr lang="en-US" sz="1000" dirty="0" smtClean="0">
                <a:solidFill>
                  <a:prstClr val="black"/>
                </a:solidFill>
              </a:rPr>
              <a:t>A. </a:t>
            </a:r>
            <a:r>
              <a:rPr lang="en-US" sz="1000" dirty="0" err="1" smtClean="0">
                <a:solidFill>
                  <a:prstClr val="black"/>
                </a:solidFill>
              </a:rPr>
              <a:t>Vivoli</a:t>
            </a:r>
            <a:r>
              <a:rPr lang="en-US" sz="1000" dirty="0" smtClean="0">
                <a:solidFill>
                  <a:prstClr val="black"/>
                </a:solidFill>
              </a:rPr>
              <a:t> (CERN)</a:t>
            </a:r>
          </a:p>
          <a:p>
            <a:pPr defTabSz="457200"/>
            <a:r>
              <a:rPr lang="en-US" sz="1000" dirty="0" smtClean="0">
                <a:solidFill>
                  <a:prstClr val="black"/>
                </a:solidFill>
              </a:rPr>
              <a:t>P. </a:t>
            </a:r>
            <a:r>
              <a:rPr lang="en-US" sz="1000" dirty="0" err="1" smtClean="0">
                <a:solidFill>
                  <a:prstClr val="black"/>
                </a:solidFill>
              </a:rPr>
              <a:t>Vobly</a:t>
            </a:r>
            <a:r>
              <a:rPr lang="en-US" sz="1000" dirty="0" smtClean="0">
                <a:solidFill>
                  <a:prstClr val="black"/>
                </a:solidFill>
              </a:rPr>
              <a:t> (BINP)</a:t>
            </a:r>
          </a:p>
          <a:p>
            <a:pPr defTabSz="457200"/>
            <a:r>
              <a:rPr lang="en-US" sz="1000" dirty="0" smtClean="0">
                <a:solidFill>
                  <a:prstClr val="black"/>
                </a:solidFill>
              </a:rPr>
              <a:t>R. </a:t>
            </a:r>
            <a:r>
              <a:rPr lang="en-US" sz="1000" dirty="0" err="1" smtClean="0">
                <a:solidFill>
                  <a:prstClr val="black"/>
                </a:solidFill>
              </a:rPr>
              <a:t>Wallny</a:t>
            </a:r>
            <a:r>
              <a:rPr lang="en-US" sz="1000" dirty="0" smtClean="0">
                <a:solidFill>
                  <a:prstClr val="black"/>
                </a:solidFill>
              </a:rPr>
              <a:t> (ETHZ)</a:t>
            </a:r>
          </a:p>
          <a:p>
            <a:pPr defTabSz="457200"/>
            <a:r>
              <a:rPr lang="en-US" sz="1000" dirty="0" smtClean="0">
                <a:solidFill>
                  <a:prstClr val="black"/>
                </a:solidFill>
              </a:rPr>
              <a:t>G. Watt (CERN)</a:t>
            </a:r>
          </a:p>
          <a:p>
            <a:pPr defTabSz="457200"/>
            <a:r>
              <a:rPr lang="en-US" sz="1000" dirty="0" smtClean="0">
                <a:solidFill>
                  <a:prstClr val="black"/>
                </a:solidFill>
              </a:rPr>
              <a:t>G. </a:t>
            </a:r>
            <a:r>
              <a:rPr lang="en-US" sz="1000" dirty="0" err="1" smtClean="0">
                <a:solidFill>
                  <a:prstClr val="black"/>
                </a:solidFill>
              </a:rPr>
              <a:t>Weiglein</a:t>
            </a:r>
            <a:r>
              <a:rPr lang="en-US" sz="1000" dirty="0" smtClean="0">
                <a:solidFill>
                  <a:prstClr val="black"/>
                </a:solidFill>
              </a:rPr>
              <a:t> (Hamburg)</a:t>
            </a:r>
          </a:p>
          <a:p>
            <a:pPr defTabSz="457200"/>
            <a:r>
              <a:rPr lang="en-US" sz="1000" dirty="0" smtClean="0">
                <a:solidFill>
                  <a:prstClr val="black"/>
                </a:solidFill>
              </a:rPr>
              <a:t>C. Weiss (</a:t>
            </a:r>
            <a:r>
              <a:rPr lang="en-US" sz="1000" dirty="0" err="1" smtClean="0">
                <a:solidFill>
                  <a:prstClr val="black"/>
                </a:solidFill>
              </a:rPr>
              <a:t>JLab</a:t>
            </a:r>
            <a:r>
              <a:rPr lang="en-US" sz="1000" dirty="0" smtClean="0">
                <a:solidFill>
                  <a:prstClr val="black"/>
                </a:solidFill>
              </a:rPr>
              <a:t>)</a:t>
            </a:r>
          </a:p>
          <a:p>
            <a:pPr defTabSz="457200"/>
            <a:r>
              <a:rPr lang="en-US" sz="1000" dirty="0" smtClean="0">
                <a:solidFill>
                  <a:prstClr val="black"/>
                </a:solidFill>
              </a:rPr>
              <a:t>U.A. </a:t>
            </a:r>
            <a:r>
              <a:rPr lang="en-US" sz="1000" dirty="0" err="1" smtClean="0">
                <a:solidFill>
                  <a:prstClr val="black"/>
                </a:solidFill>
              </a:rPr>
              <a:t>Wiedemann</a:t>
            </a:r>
            <a:r>
              <a:rPr lang="en-US" sz="1000" dirty="0" smtClean="0">
                <a:solidFill>
                  <a:prstClr val="black"/>
                </a:solidFill>
              </a:rPr>
              <a:t> (CERN)</a:t>
            </a:r>
          </a:p>
          <a:p>
            <a:pPr defTabSz="457200"/>
            <a:r>
              <a:rPr lang="en-US" sz="1000" dirty="0" smtClean="0">
                <a:solidFill>
                  <a:prstClr val="black"/>
                </a:solidFill>
              </a:rPr>
              <a:t>U. </a:t>
            </a:r>
            <a:r>
              <a:rPr lang="en-US" sz="1000" dirty="0" err="1" smtClean="0">
                <a:solidFill>
                  <a:prstClr val="black"/>
                </a:solidFill>
              </a:rPr>
              <a:t>Wienands</a:t>
            </a:r>
            <a:r>
              <a:rPr lang="en-US" sz="1000" dirty="0" smtClean="0">
                <a:solidFill>
                  <a:prstClr val="black"/>
                </a:solidFill>
              </a:rPr>
              <a:t> (SLAC)</a:t>
            </a:r>
          </a:p>
          <a:p>
            <a:pPr defTabSz="457200"/>
            <a:r>
              <a:rPr lang="en-US" sz="1000" dirty="0" smtClean="0">
                <a:solidFill>
                  <a:prstClr val="black"/>
                </a:solidFill>
              </a:rPr>
              <a:t>F. </a:t>
            </a:r>
            <a:r>
              <a:rPr lang="en-US" sz="1000" dirty="0" err="1" smtClean="0">
                <a:solidFill>
                  <a:prstClr val="black"/>
                </a:solidFill>
              </a:rPr>
              <a:t>Willeke</a:t>
            </a:r>
            <a:r>
              <a:rPr lang="en-US" sz="1000" dirty="0" smtClean="0">
                <a:solidFill>
                  <a:prstClr val="black"/>
                </a:solidFill>
              </a:rPr>
              <a:t> (BNL)</a:t>
            </a:r>
          </a:p>
          <a:p>
            <a:pPr defTabSz="457200"/>
            <a:r>
              <a:rPr lang="en-US" sz="1000" dirty="0" smtClean="0">
                <a:solidFill>
                  <a:prstClr val="black"/>
                </a:solidFill>
              </a:rPr>
              <a:t>V. </a:t>
            </a:r>
            <a:r>
              <a:rPr lang="en-US" sz="1000" dirty="0" err="1" smtClean="0">
                <a:solidFill>
                  <a:prstClr val="black"/>
                </a:solidFill>
              </a:rPr>
              <a:t>Yakimenko</a:t>
            </a:r>
            <a:r>
              <a:rPr lang="en-US" sz="1000" dirty="0" smtClean="0">
                <a:solidFill>
                  <a:prstClr val="black"/>
                </a:solidFill>
              </a:rPr>
              <a:t> (BNL)</a:t>
            </a:r>
          </a:p>
          <a:p>
            <a:pPr defTabSz="457200"/>
            <a:r>
              <a:rPr lang="en-US" sz="1000" dirty="0" smtClean="0">
                <a:solidFill>
                  <a:prstClr val="black"/>
                </a:solidFill>
              </a:rPr>
              <a:t>A.F. </a:t>
            </a:r>
            <a:r>
              <a:rPr lang="en-US" sz="1000" dirty="0" err="1" smtClean="0">
                <a:solidFill>
                  <a:prstClr val="black"/>
                </a:solidFill>
              </a:rPr>
              <a:t>Zarnecki</a:t>
            </a:r>
            <a:r>
              <a:rPr lang="en-US" sz="1000" dirty="0" smtClean="0">
                <a:solidFill>
                  <a:prstClr val="black"/>
                </a:solidFill>
              </a:rPr>
              <a:t> (Warsaw)</a:t>
            </a:r>
          </a:p>
          <a:p>
            <a:pPr defTabSz="457200"/>
            <a:r>
              <a:rPr lang="en-US" sz="1000" dirty="0" smtClean="0">
                <a:solidFill>
                  <a:prstClr val="black"/>
                </a:solidFill>
              </a:rPr>
              <a:t>F. Zimmermann (CERN)</a:t>
            </a:r>
          </a:p>
          <a:p>
            <a:pPr defTabSz="457200"/>
            <a:r>
              <a:rPr lang="en-US" sz="1000" dirty="0" smtClean="0">
                <a:solidFill>
                  <a:prstClr val="black"/>
                </a:solidFill>
              </a:rPr>
              <a:t>F. </a:t>
            </a:r>
            <a:r>
              <a:rPr lang="en-US" sz="1000" dirty="0" err="1" smtClean="0">
                <a:solidFill>
                  <a:prstClr val="black"/>
                </a:solidFill>
              </a:rPr>
              <a:t>Zomer</a:t>
            </a:r>
            <a:r>
              <a:rPr lang="en-US" sz="1000" dirty="0" smtClean="0">
                <a:solidFill>
                  <a:prstClr val="black"/>
                </a:solidFill>
              </a:rPr>
              <a:t> (</a:t>
            </a:r>
            <a:r>
              <a:rPr lang="en-US" sz="1000" dirty="0" err="1" smtClean="0">
                <a:solidFill>
                  <a:prstClr val="black"/>
                </a:solidFill>
              </a:rPr>
              <a:t>Orsay</a:t>
            </a:r>
            <a:r>
              <a:rPr lang="en-US" sz="1000" dirty="0" smtClean="0">
                <a:solidFill>
                  <a:prstClr val="black"/>
                </a:solidFill>
              </a:rPr>
              <a:t> LAL)</a:t>
            </a:r>
            <a:endParaRPr lang="en-US" sz="1000" dirty="0">
              <a:solidFill>
                <a:prstClr val="black"/>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smtClean="0">
                <a:solidFill>
                  <a:srgbClr val="FF0000"/>
                </a:solidFill>
              </a:rPr>
              <a:t>Reserve Transparencies</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defTabSz="914400"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defTabSz="914400" fontAlgn="base">
                <a:spcBef>
                  <a:spcPct val="0"/>
                </a:spcBef>
                <a:spcAft>
                  <a:spcPct val="0"/>
                </a:spcAft>
              </a:pPr>
              <a:t>35</a:t>
            </a:fld>
            <a:endParaRPr lang="en-US" sz="1500" b="1">
              <a:solidFill>
                <a:srgbClr val="006633"/>
              </a:solidFill>
              <a:latin typeface="Garamond" charset="0"/>
              <a:ea typeface="ＭＳ Ｐゴシック" charset="-128"/>
              <a:cs typeface="ＭＳ Ｐゴシック" charset="-128"/>
            </a:endParaRPr>
          </a:p>
        </p:txBody>
      </p:sp>
      <p:sp>
        <p:nvSpPr>
          <p:cNvPr id="53254"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a:solidFill>
                  <a:srgbClr val="006633"/>
                </a:solidFill>
                <a:latin typeface="Comic Sans MS" charset="0"/>
                <a:ea typeface="ＭＳ Ｐゴシック" charset="-128"/>
                <a:cs typeface="ＭＳ Ｐゴシック" charset="-128"/>
              </a:rPr>
              <a:t> BE-ABP</a:t>
            </a:r>
          </a:p>
        </p:txBody>
      </p:sp>
      <p:sp>
        <p:nvSpPr>
          <p:cNvPr id="18"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err="1" smtClean="0">
                <a:solidFill>
                  <a:srgbClr val="006633"/>
                </a:solidFill>
                <a:latin typeface="Comic Sans MS" charset="0"/>
                <a:ea typeface="ＭＳ Ｐゴシック" charset="-128"/>
                <a:cs typeface="ＭＳ Ｐゴシック" charset="-128"/>
              </a:rPr>
              <a:t>LHCC</a:t>
            </a:r>
            <a:r>
              <a:rPr lang="en-US" sz="1500" dirty="0" smtClean="0">
                <a:solidFill>
                  <a:srgbClr val="006633"/>
                </a:solidFill>
                <a:latin typeface="Comic Sans MS" charset="0"/>
                <a:ea typeface="ＭＳ Ｐゴシック" charset="-128"/>
                <a:cs typeface="ＭＳ Ｐゴシック" charset="-128"/>
              </a:rPr>
              <a:t> meeting, CERN, 14 June </a:t>
            </a:r>
            <a:r>
              <a:rPr lang="en-US" sz="1500" dirty="0">
                <a:solidFill>
                  <a:srgbClr val="006633"/>
                </a:solidFill>
                <a:latin typeface="Comic Sans MS" charset="0"/>
                <a:ea typeface="ＭＳ Ｐゴシック" charset="-128"/>
                <a:cs typeface="ＭＳ Ｐゴシック" charset="-128"/>
              </a:rPr>
              <a:t>2011</a:t>
            </a:r>
          </a:p>
        </p:txBody>
      </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680965" y="4518991"/>
            <a:ext cx="3210140" cy="2018748"/>
          </a:xfrm>
          <a:prstGeom prst="rect">
            <a:avLst/>
          </a:prstGeom>
        </p:spPr>
      </p:pic>
      <p:pic>
        <p:nvPicPr>
          <p:cNvPr id="3" name="Picture 2"/>
          <p:cNvPicPr>
            <a:picLocks noChangeAspect="1"/>
          </p:cNvPicPr>
          <p:nvPr/>
        </p:nvPicPr>
        <p:blipFill>
          <a:blip r:embed="rId3"/>
          <a:stretch>
            <a:fillRect/>
          </a:stretch>
        </p:blipFill>
        <p:spPr>
          <a:xfrm>
            <a:off x="179134" y="151337"/>
            <a:ext cx="5501832" cy="2276876"/>
          </a:xfrm>
          <a:prstGeom prst="rect">
            <a:avLst/>
          </a:prstGeom>
          <a:ln>
            <a:solidFill>
              <a:schemeClr val="bg1">
                <a:lumMod val="75000"/>
              </a:schemeClr>
            </a:solidFill>
          </a:ln>
        </p:spPr>
      </p:pic>
      <p:pic>
        <p:nvPicPr>
          <p:cNvPr id="6" name="Picture 5"/>
          <p:cNvPicPr>
            <a:picLocks noChangeAspect="1"/>
          </p:cNvPicPr>
          <p:nvPr/>
        </p:nvPicPr>
        <p:blipFill>
          <a:blip r:embed="rId4"/>
          <a:stretch>
            <a:fillRect/>
          </a:stretch>
        </p:blipFill>
        <p:spPr>
          <a:xfrm>
            <a:off x="179133" y="2967623"/>
            <a:ext cx="5675568" cy="3570116"/>
          </a:xfrm>
          <a:prstGeom prst="rect">
            <a:avLst/>
          </a:prstGeom>
        </p:spPr>
      </p:pic>
      <p:pic>
        <p:nvPicPr>
          <p:cNvPr id="10" name="Picture 9"/>
          <p:cNvPicPr>
            <a:picLocks noChangeAspect="1"/>
          </p:cNvPicPr>
          <p:nvPr/>
        </p:nvPicPr>
        <p:blipFill>
          <a:blip r:embed="rId5"/>
          <a:stretch>
            <a:fillRect/>
          </a:stretch>
        </p:blipFill>
        <p:spPr>
          <a:xfrm>
            <a:off x="5854700" y="695187"/>
            <a:ext cx="2908300" cy="2463800"/>
          </a:xfrm>
          <a:prstGeom prst="rect">
            <a:avLst/>
          </a:prstGeom>
        </p:spPr>
      </p:pic>
      <p:sp>
        <p:nvSpPr>
          <p:cNvPr id="11" name="TextBox 10"/>
          <p:cNvSpPr txBox="1"/>
          <p:nvPr/>
        </p:nvSpPr>
        <p:spPr>
          <a:xfrm>
            <a:off x="5999682" y="3371334"/>
            <a:ext cx="2590653" cy="1077208"/>
          </a:xfrm>
          <a:prstGeom prst="rect">
            <a:avLst/>
          </a:prstGeom>
          <a:noFill/>
        </p:spPr>
        <p:txBody>
          <a:bodyPr wrap="none" lIns="91430" tIns="45715" rIns="91430" bIns="45715" rtlCol="0">
            <a:spAutoFit/>
          </a:bodyPr>
          <a:lstStyle/>
          <a:p>
            <a:r>
              <a:rPr lang="en-US" sz="1600" dirty="0" smtClean="0"/>
              <a:t>Novosibirsk dipole prototype</a:t>
            </a:r>
          </a:p>
          <a:p>
            <a:r>
              <a:rPr lang="en-US" sz="1600" dirty="0"/>
              <a:t>m</a:t>
            </a:r>
            <a:r>
              <a:rPr lang="en-US" sz="1600" dirty="0" smtClean="0"/>
              <a:t>easured field reproducible</a:t>
            </a:r>
          </a:p>
          <a:p>
            <a:r>
              <a:rPr lang="en-US" sz="1600" dirty="0" smtClean="0"/>
              <a:t> to the required 2 10</a:t>
            </a:r>
            <a:r>
              <a:rPr lang="en-US" sz="1600" baseline="30000" dirty="0" smtClean="0"/>
              <a:t>-4</a:t>
            </a:r>
          </a:p>
          <a:p>
            <a:r>
              <a:rPr lang="en-US" sz="1600" dirty="0" smtClean="0"/>
              <a:t>CERN prototype under test</a:t>
            </a:r>
            <a:endParaRPr lang="en-US" sz="1600" dirty="0"/>
          </a:p>
        </p:txBody>
      </p:sp>
      <p:sp>
        <p:nvSpPr>
          <p:cNvPr id="12" name="TextBox 11"/>
          <p:cNvSpPr txBox="1"/>
          <p:nvPr/>
        </p:nvSpPr>
        <p:spPr>
          <a:xfrm>
            <a:off x="7346176" y="5891409"/>
            <a:ext cx="1416804" cy="646321"/>
          </a:xfrm>
          <a:prstGeom prst="rect">
            <a:avLst/>
          </a:prstGeom>
          <a:noFill/>
        </p:spPr>
        <p:txBody>
          <a:bodyPr wrap="none" lIns="91430" tIns="45715" rIns="91430" bIns="45715" rtlCol="0">
            <a:spAutoFit/>
          </a:bodyPr>
          <a:lstStyle/>
          <a:p>
            <a:r>
              <a:rPr lang="en-US" dirty="0" smtClean="0"/>
              <a:t>3080 dipoles</a:t>
            </a:r>
          </a:p>
          <a:p>
            <a:r>
              <a:rPr lang="en-US" dirty="0" smtClean="0"/>
              <a:t>336+148 F+D</a:t>
            </a:r>
          </a:p>
        </p:txBody>
      </p:sp>
      <p:sp>
        <p:nvSpPr>
          <p:cNvPr id="13" name="TextBox 12"/>
          <p:cNvSpPr txBox="1"/>
          <p:nvPr/>
        </p:nvSpPr>
        <p:spPr>
          <a:xfrm>
            <a:off x="441107" y="2506870"/>
            <a:ext cx="4999040" cy="400099"/>
          </a:xfrm>
          <a:prstGeom prst="rect">
            <a:avLst/>
          </a:prstGeom>
          <a:noFill/>
        </p:spPr>
        <p:txBody>
          <a:bodyPr wrap="none" lIns="91430" tIns="45715" rIns="91430" bIns="45715" rtlCol="0">
            <a:spAutoFit/>
          </a:bodyPr>
          <a:lstStyle/>
          <a:p>
            <a:r>
              <a:rPr lang="en-US" sz="2000" b="1" dirty="0" smtClean="0">
                <a:solidFill>
                  <a:srgbClr val="1B337E"/>
                </a:solidFill>
              </a:rPr>
              <a:t>Injector to Ring </a:t>
            </a:r>
            <a:r>
              <a:rPr lang="en-US" sz="2000" dirty="0" smtClean="0">
                <a:solidFill>
                  <a:srgbClr val="1B337E"/>
                </a:solidFill>
              </a:rPr>
              <a:t>– similar to </a:t>
            </a:r>
            <a:r>
              <a:rPr lang="en-US" sz="2000" dirty="0" err="1" smtClean="0">
                <a:solidFill>
                  <a:srgbClr val="1B337E"/>
                </a:solidFill>
              </a:rPr>
              <a:t>Linac</a:t>
            </a:r>
            <a:r>
              <a:rPr lang="en-US" sz="2000" dirty="0" smtClean="0">
                <a:solidFill>
                  <a:srgbClr val="1B337E"/>
                </a:solidFill>
              </a:rPr>
              <a:t> design [R+</a:t>
            </a:r>
            <a:r>
              <a:rPr lang="en-US" sz="2000" b="1" dirty="0" smtClean="0">
                <a:solidFill>
                  <a:srgbClr val="1B337E"/>
                </a:solidFill>
              </a:rPr>
              <a:t>D</a:t>
            </a:r>
            <a:r>
              <a:rPr lang="en-US" sz="2000" dirty="0" smtClean="0">
                <a:solidFill>
                  <a:srgbClr val="1B337E"/>
                </a:solidFill>
              </a:rPr>
              <a:t>] </a:t>
            </a:r>
            <a:endParaRPr lang="en-US" sz="2000" dirty="0">
              <a:solidFill>
                <a:srgbClr val="1B337E"/>
              </a:solidFill>
            </a:endParaRPr>
          </a:p>
        </p:txBody>
      </p:sp>
      <p:pic>
        <p:nvPicPr>
          <p:cNvPr id="14" name="Picture 13"/>
          <p:cNvPicPr>
            <a:picLocks noChangeAspect="1"/>
          </p:cNvPicPr>
          <p:nvPr/>
        </p:nvPicPr>
        <p:blipFill>
          <a:blip r:embed="rId6"/>
          <a:stretch>
            <a:fillRect/>
          </a:stretch>
        </p:blipFill>
        <p:spPr>
          <a:xfrm>
            <a:off x="8084206" y="129024"/>
            <a:ext cx="803274" cy="495390"/>
          </a:xfrm>
          <a:prstGeom prst="rect">
            <a:avLst/>
          </a:prstGeom>
        </p:spPr>
      </p:pic>
      <p:sp>
        <p:nvSpPr>
          <p:cNvPr id="15" name="TextBox 14"/>
          <p:cNvSpPr txBox="1"/>
          <p:nvPr/>
        </p:nvSpPr>
        <p:spPr>
          <a:xfrm>
            <a:off x="5999682" y="151335"/>
            <a:ext cx="1020399" cy="369322"/>
          </a:xfrm>
          <a:prstGeom prst="rect">
            <a:avLst/>
          </a:prstGeom>
          <a:noFill/>
        </p:spPr>
        <p:txBody>
          <a:bodyPr wrap="none" lIns="91430" tIns="45715" rIns="91430" bIns="45715" rtlCol="0">
            <a:spAutoFit/>
          </a:bodyPr>
          <a:lstStyle/>
          <a:p>
            <a:r>
              <a:rPr lang="en-US" b="1" dirty="0" smtClean="0">
                <a:solidFill>
                  <a:srgbClr val="1B337E"/>
                </a:solidFill>
              </a:rPr>
              <a:t>Magnets</a:t>
            </a:r>
            <a:endParaRPr lang="en-US" b="1" dirty="0">
              <a:solidFill>
                <a:srgbClr val="1B337E"/>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Helmut_LHeC_Divonne_02_09_2008_Page_03"/>
          <p:cNvPicPr>
            <a:picLocks noChangeAspect="1" noChangeArrowheads="1"/>
          </p:cNvPicPr>
          <p:nvPr/>
        </p:nvPicPr>
        <p:blipFill>
          <a:blip r:embed="rId3"/>
          <a:srcRect/>
          <a:stretch>
            <a:fillRect/>
          </a:stretch>
        </p:blipFill>
        <p:spPr bwMode="auto">
          <a:xfrm>
            <a:off x="1" y="-220978"/>
            <a:ext cx="9084402" cy="7369012"/>
          </a:xfrm>
          <a:prstGeom prst="rect">
            <a:avLst/>
          </a:prstGeom>
          <a:noFill/>
        </p:spPr>
      </p:pic>
      <p:sp>
        <p:nvSpPr>
          <p:cNvPr id="50179" name="Rectangle 3"/>
          <p:cNvSpPr>
            <a:spLocks noChangeArrowheads="1"/>
          </p:cNvSpPr>
          <p:nvPr/>
        </p:nvSpPr>
        <p:spPr bwMode="auto">
          <a:xfrm>
            <a:off x="204336" y="1252211"/>
            <a:ext cx="7160246" cy="312520"/>
          </a:xfrm>
          <a:prstGeom prst="rect">
            <a:avLst/>
          </a:prstGeom>
          <a:noFill/>
          <a:ln w="12700">
            <a:noFill/>
            <a:miter lim="800000"/>
            <a:headEnd/>
            <a:tailEnd/>
          </a:ln>
        </p:spPr>
        <p:txBody>
          <a:bodyPr lIns="43966" tIns="17587" rIns="43966" bIns="17587">
            <a:prstTxWarp prst="textNoShape">
              <a:avLst/>
            </a:prstTxWarp>
            <a:spAutoFit/>
          </a:bodyPr>
          <a:lstStyle/>
          <a:p>
            <a:pPr defTabSz="914817" fontAlgn="base">
              <a:spcBef>
                <a:spcPct val="0"/>
              </a:spcBef>
              <a:spcAft>
                <a:spcPct val="0"/>
              </a:spcAft>
            </a:pPr>
            <a:r>
              <a:rPr lang="en-US" dirty="0" err="1" smtClean="0">
                <a:solidFill>
                  <a:srgbClr val="006633"/>
                </a:solidFill>
                <a:latin typeface="Comic Sans MS" charset="0"/>
              </a:rPr>
              <a:t>H</a:t>
            </a:r>
            <a:r>
              <a:rPr lang="en-US" dirty="0" smtClean="0">
                <a:solidFill>
                  <a:srgbClr val="006633"/>
                </a:solidFill>
                <a:latin typeface="Comic Sans MS" charset="0"/>
              </a:rPr>
              <a:t>. </a:t>
            </a:r>
            <a:r>
              <a:rPr lang="en-US" dirty="0" err="1" smtClean="0">
                <a:solidFill>
                  <a:srgbClr val="006633"/>
                </a:solidFill>
                <a:latin typeface="Comic Sans MS" charset="0"/>
              </a:rPr>
              <a:t>Burkhard</a:t>
            </a:r>
            <a:endParaRPr lang="en-US" dirty="0" smtClean="0">
              <a:solidFill>
                <a:srgbClr val="006633"/>
              </a:solidFill>
              <a:latin typeface="Comic Sans MS" charset="0"/>
            </a:endParaRPr>
          </a:p>
        </p:txBody>
      </p:sp>
      <p:pic>
        <p:nvPicPr>
          <p:cNvPr id="4" name="Picture 2"/>
          <p:cNvPicPr>
            <a:picLocks noChangeAspect="1" noChangeArrowheads="1"/>
          </p:cNvPicPr>
          <p:nvPr/>
        </p:nvPicPr>
        <p:blipFill>
          <a:blip r:embed="rId4"/>
          <a:srcRect/>
          <a:stretch>
            <a:fillRect/>
          </a:stretch>
        </p:blipFill>
        <p:spPr bwMode="auto">
          <a:xfrm>
            <a:off x="0" y="0"/>
            <a:ext cx="10693400" cy="7556500"/>
          </a:xfrm>
          <a:prstGeom prst="rect">
            <a:avLst/>
          </a:prstGeom>
          <a:noFill/>
          <a:ln w="25400">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28721" y="3913154"/>
            <a:ext cx="4349197" cy="2687084"/>
          </a:xfrm>
          <a:prstGeom prst="rect">
            <a:avLst/>
          </a:prstGeom>
          <a:ln>
            <a:solidFill>
              <a:schemeClr val="bg1">
                <a:lumMod val="65000"/>
              </a:schemeClr>
            </a:solidFill>
          </a:ln>
        </p:spPr>
      </p:pic>
      <p:sp>
        <p:nvSpPr>
          <p:cNvPr id="2" name="Title 1"/>
          <p:cNvSpPr>
            <a:spLocks noGrp="1"/>
          </p:cNvSpPr>
          <p:nvPr>
            <p:ph type="ctrTitle"/>
          </p:nvPr>
        </p:nvSpPr>
        <p:spPr>
          <a:xfrm>
            <a:off x="0" y="0"/>
            <a:ext cx="9144000" cy="663851"/>
          </a:xfrm>
          <a:noFill/>
        </p:spPr>
        <p:txBody>
          <a:bodyPr>
            <a:normAutofit/>
          </a:bodyPr>
          <a:lstStyle/>
          <a:p>
            <a:r>
              <a:rPr lang="en-US" sz="2800" b="1" dirty="0" smtClean="0">
                <a:solidFill>
                  <a:srgbClr val="1F497D"/>
                </a:solidFill>
              </a:rPr>
              <a:t>Ring: Dipole + </a:t>
            </a:r>
            <a:r>
              <a:rPr lang="en-US" sz="2800" b="1" dirty="0" err="1" smtClean="0">
                <a:solidFill>
                  <a:srgbClr val="1F497D"/>
                </a:solidFill>
              </a:rPr>
              <a:t>Quadrupole</a:t>
            </a:r>
            <a:r>
              <a:rPr lang="en-US" sz="2800" b="1" dirty="0" smtClean="0">
                <a:solidFill>
                  <a:srgbClr val="1F497D"/>
                </a:solidFill>
              </a:rPr>
              <a:t> Magnets</a:t>
            </a:r>
            <a:endParaRPr lang="en-US" sz="2800" b="1" dirty="0">
              <a:solidFill>
                <a:srgbClr val="1F497D"/>
              </a:solidFill>
            </a:endParaRPr>
          </a:p>
        </p:txBody>
      </p:sp>
      <p:pic>
        <p:nvPicPr>
          <p:cNvPr id="3" name="Picture 2"/>
          <p:cNvPicPr>
            <a:picLocks noChangeAspect="1"/>
          </p:cNvPicPr>
          <p:nvPr/>
        </p:nvPicPr>
        <p:blipFill>
          <a:blip r:embed="rId3"/>
          <a:stretch>
            <a:fillRect/>
          </a:stretch>
        </p:blipFill>
        <p:spPr>
          <a:xfrm>
            <a:off x="2843945" y="774419"/>
            <a:ext cx="5523242" cy="3057667"/>
          </a:xfrm>
          <a:prstGeom prst="rect">
            <a:avLst/>
          </a:prstGeom>
        </p:spPr>
      </p:pic>
      <p:sp>
        <p:nvSpPr>
          <p:cNvPr id="7" name="TextBox 6"/>
          <p:cNvSpPr txBox="1"/>
          <p:nvPr/>
        </p:nvSpPr>
        <p:spPr>
          <a:xfrm>
            <a:off x="7288697" y="5256697"/>
            <a:ext cx="1389202" cy="1077208"/>
          </a:xfrm>
          <a:prstGeom prst="rect">
            <a:avLst/>
          </a:prstGeom>
          <a:noFill/>
        </p:spPr>
        <p:txBody>
          <a:bodyPr wrap="none" lIns="91430" tIns="45715" rIns="91430" bIns="45715" rtlCol="0">
            <a:spAutoFit/>
          </a:bodyPr>
          <a:lstStyle/>
          <a:p>
            <a:r>
              <a:rPr lang="en-US" sz="1600" dirty="0" smtClean="0"/>
              <a:t>5m long</a:t>
            </a:r>
          </a:p>
          <a:p>
            <a:r>
              <a:rPr lang="en-US" sz="1600" dirty="0" smtClean="0"/>
              <a:t>(35 cm)</a:t>
            </a:r>
            <a:r>
              <a:rPr lang="en-US" sz="1600" baseline="30000" dirty="0" smtClean="0"/>
              <a:t>2</a:t>
            </a:r>
            <a:endParaRPr lang="en-US" sz="1600" dirty="0" smtClean="0"/>
          </a:p>
          <a:p>
            <a:r>
              <a:rPr lang="en-US" sz="1600" dirty="0" smtClean="0"/>
              <a:t>slim + light</a:t>
            </a:r>
          </a:p>
          <a:p>
            <a:r>
              <a:rPr lang="en-US" sz="1600" dirty="0" smtClean="0"/>
              <a:t>for installation</a:t>
            </a:r>
            <a:endParaRPr lang="en-US" sz="1600" dirty="0"/>
          </a:p>
        </p:txBody>
      </p:sp>
      <p:sp>
        <p:nvSpPr>
          <p:cNvPr id="8" name="TextBox 7"/>
          <p:cNvSpPr txBox="1"/>
          <p:nvPr/>
        </p:nvSpPr>
        <p:spPr>
          <a:xfrm>
            <a:off x="500158" y="2952763"/>
            <a:ext cx="1095552" cy="830987"/>
          </a:xfrm>
          <a:prstGeom prst="rect">
            <a:avLst/>
          </a:prstGeom>
          <a:noFill/>
          <a:ln w="25400">
            <a:solidFill>
              <a:srgbClr val="008000"/>
            </a:solidFill>
          </a:ln>
        </p:spPr>
        <p:txBody>
          <a:bodyPr wrap="none" lIns="91430" tIns="45715" rIns="91430" bIns="45715" rtlCol="0">
            <a:spAutoFit/>
          </a:bodyPr>
          <a:lstStyle/>
          <a:p>
            <a:r>
              <a:rPr lang="en-US" sz="1600" b="1" dirty="0" smtClean="0">
                <a:solidFill>
                  <a:srgbClr val="008000"/>
                </a:solidFill>
              </a:rPr>
              <a:t>BINP</a:t>
            </a:r>
            <a:r>
              <a:rPr lang="en-US" sz="1600" dirty="0" smtClean="0"/>
              <a:t> &amp;</a:t>
            </a:r>
          </a:p>
          <a:p>
            <a:r>
              <a:rPr lang="en-US" sz="1600" dirty="0" smtClean="0"/>
              <a:t>CERN</a:t>
            </a:r>
          </a:p>
          <a:p>
            <a:r>
              <a:rPr lang="en-US" sz="1600" dirty="0" smtClean="0"/>
              <a:t>prototypes</a:t>
            </a:r>
            <a:endParaRPr lang="en-US" sz="1600" dirty="0"/>
          </a:p>
        </p:txBody>
      </p:sp>
      <p:pic>
        <p:nvPicPr>
          <p:cNvPr id="9" name="Picture 5" descr="DSC00136"/>
          <p:cNvPicPr>
            <a:picLocks noChangeAspect="1" noChangeArrowheads="1"/>
          </p:cNvPicPr>
          <p:nvPr/>
        </p:nvPicPr>
        <p:blipFill>
          <a:blip r:embed="rId4" cstate="print">
            <a:lum bright="22000" contrast="20000"/>
          </a:blip>
          <a:srcRect l="15677" t="2953" r="8269" b="10925"/>
          <a:stretch>
            <a:fillRect/>
          </a:stretch>
        </p:blipFill>
        <p:spPr bwMode="auto">
          <a:xfrm>
            <a:off x="308360" y="993072"/>
            <a:ext cx="2165681" cy="1828797"/>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500158" y="4070591"/>
            <a:ext cx="3141041" cy="2609884"/>
          </a:xfrm>
          <a:prstGeom prst="rect">
            <a:avLst/>
          </a:prstGeom>
          <a:ln>
            <a:solidFill>
              <a:schemeClr val="bg1">
                <a:lumMod val="65000"/>
              </a:schemeClr>
            </a:solidFill>
          </a:ln>
        </p:spPr>
      </p:pic>
      <p:sp>
        <p:nvSpPr>
          <p:cNvPr id="11" name="TextBox 10"/>
          <p:cNvSpPr txBox="1"/>
          <p:nvPr/>
        </p:nvSpPr>
        <p:spPr>
          <a:xfrm>
            <a:off x="2515985" y="5941392"/>
            <a:ext cx="1125195" cy="538599"/>
          </a:xfrm>
          <a:prstGeom prst="rect">
            <a:avLst/>
          </a:prstGeom>
          <a:noFill/>
        </p:spPr>
        <p:txBody>
          <a:bodyPr wrap="none" lIns="91430" tIns="45715" rIns="91430" bIns="45715" rtlCol="0">
            <a:spAutoFit/>
          </a:bodyPr>
          <a:lstStyle/>
          <a:p>
            <a:r>
              <a:rPr lang="en-US" sz="1400" dirty="0" smtClean="0"/>
              <a:t>736 magnets</a:t>
            </a:r>
          </a:p>
          <a:p>
            <a:r>
              <a:rPr lang="en-US" sz="1400" dirty="0" smtClean="0"/>
              <a:t>1.2 </a:t>
            </a:r>
            <a:r>
              <a:rPr lang="en-US" sz="1400" dirty="0" err="1" smtClean="0"/>
              <a:t>m</a:t>
            </a:r>
            <a:r>
              <a:rPr lang="en-US" sz="1400" dirty="0" smtClean="0"/>
              <a:t> long</a:t>
            </a:r>
            <a:endParaRPr lang="en-US" sz="1400" dirty="0"/>
          </a:p>
        </p:txBody>
      </p:sp>
      <p:pic>
        <p:nvPicPr>
          <p:cNvPr id="13" name="Picture 12"/>
          <p:cNvPicPr>
            <a:picLocks noChangeAspect="1"/>
          </p:cNvPicPr>
          <p:nvPr/>
        </p:nvPicPr>
        <p:blipFill>
          <a:blip r:embed="rId6"/>
          <a:stretch>
            <a:fillRect/>
          </a:stretch>
        </p:blipFill>
        <p:spPr>
          <a:xfrm>
            <a:off x="8084206" y="129024"/>
            <a:ext cx="803274" cy="49539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47416" y="3582916"/>
          <a:ext cx="5159710" cy="2780017"/>
        </p:xfrm>
        <a:graphic>
          <a:graphicData uri="http://schemas.openxmlformats.org/presentationml/2006/ole">
            <p:oleObj spid="_x0000_s23554" name="Document" r:id="rId3" imgW="5892800" imgH="3175000" progId="Word.Document.12">
              <p:link updateAutomatic="1"/>
            </p:oleObj>
          </a:graphicData>
        </a:graphic>
      </p:graphicFrame>
      <p:sp>
        <p:nvSpPr>
          <p:cNvPr id="2" name="Title 1"/>
          <p:cNvSpPr>
            <a:spLocks noGrp="1"/>
          </p:cNvSpPr>
          <p:nvPr>
            <p:ph type="ctrTitle"/>
          </p:nvPr>
        </p:nvSpPr>
        <p:spPr>
          <a:xfrm>
            <a:off x="0" y="0"/>
            <a:ext cx="9144000" cy="663851"/>
          </a:xfrm>
          <a:noFill/>
        </p:spPr>
        <p:txBody>
          <a:bodyPr>
            <a:normAutofit/>
          </a:bodyPr>
          <a:lstStyle/>
          <a:p>
            <a:r>
              <a:rPr lang="en-US" sz="2800" b="1" dirty="0" smtClean="0">
                <a:solidFill>
                  <a:srgbClr val="1B337E"/>
                </a:solidFill>
              </a:rPr>
              <a:t>60 </a:t>
            </a:r>
            <a:r>
              <a:rPr lang="en-US" sz="2800" b="1" dirty="0" err="1" smtClean="0">
                <a:solidFill>
                  <a:srgbClr val="1B337E"/>
                </a:solidFill>
              </a:rPr>
              <a:t>GeV</a:t>
            </a:r>
            <a:r>
              <a:rPr lang="en-US" sz="2800" b="1" dirty="0" smtClean="0">
                <a:solidFill>
                  <a:srgbClr val="1B337E"/>
                </a:solidFill>
              </a:rPr>
              <a:t> Energy Recovery </a:t>
            </a:r>
            <a:r>
              <a:rPr lang="en-US" sz="2800" b="1" dirty="0" err="1" smtClean="0">
                <a:solidFill>
                  <a:srgbClr val="1B337E"/>
                </a:solidFill>
              </a:rPr>
              <a:t>Linac</a:t>
            </a:r>
            <a:endParaRPr lang="en-US" sz="2800" b="1" dirty="0">
              <a:solidFill>
                <a:srgbClr val="1B337E"/>
              </a:solidFill>
            </a:endParaRPr>
          </a:p>
        </p:txBody>
      </p:sp>
      <p:pic>
        <p:nvPicPr>
          <p:cNvPr id="3" name="Picture 2"/>
          <p:cNvPicPr>
            <a:picLocks noChangeAspect="1"/>
          </p:cNvPicPr>
          <p:nvPr/>
        </p:nvPicPr>
        <p:blipFill>
          <a:blip r:embed="rId4"/>
          <a:stretch>
            <a:fillRect/>
          </a:stretch>
        </p:blipFill>
        <p:spPr>
          <a:xfrm>
            <a:off x="147417" y="663851"/>
            <a:ext cx="4401697" cy="2740492"/>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4549114" y="663851"/>
            <a:ext cx="4310565" cy="2740492"/>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4549114" y="3582916"/>
            <a:ext cx="4310565" cy="2722462"/>
          </a:xfrm>
          <a:prstGeom prst="rect">
            <a:avLst/>
          </a:prstGeom>
          <a:ln>
            <a:solidFill>
              <a:schemeClr val="bg1">
                <a:lumMod val="75000"/>
              </a:schemeClr>
            </a:solidFill>
          </a:ln>
        </p:spPr>
      </p:pic>
      <p:sp>
        <p:nvSpPr>
          <p:cNvPr id="7" name="Rectangle 6"/>
          <p:cNvSpPr/>
          <p:nvPr/>
        </p:nvSpPr>
        <p:spPr>
          <a:xfrm>
            <a:off x="147417" y="3582916"/>
            <a:ext cx="4401697" cy="2722462"/>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a:p>
        </p:txBody>
      </p:sp>
      <p:sp>
        <p:nvSpPr>
          <p:cNvPr id="8" name="TextBox 7"/>
          <p:cNvSpPr txBox="1"/>
          <p:nvPr/>
        </p:nvSpPr>
        <p:spPr>
          <a:xfrm>
            <a:off x="3578088" y="3081129"/>
            <a:ext cx="863956" cy="369322"/>
          </a:xfrm>
          <a:prstGeom prst="rect">
            <a:avLst/>
          </a:prstGeom>
          <a:noFill/>
        </p:spPr>
        <p:txBody>
          <a:bodyPr wrap="none" lIns="91430" tIns="45715" rIns="91430" bIns="45715" rtlCol="0">
            <a:spAutoFit/>
          </a:bodyPr>
          <a:lstStyle/>
          <a:p>
            <a:r>
              <a:rPr lang="en-US" dirty="0" smtClean="0"/>
              <a:t>CERN 1</a:t>
            </a:r>
            <a:endParaRPr lang="en-US" dirty="0"/>
          </a:p>
        </p:txBody>
      </p:sp>
      <p:sp>
        <p:nvSpPr>
          <p:cNvPr id="9" name="TextBox 8"/>
          <p:cNvSpPr txBox="1"/>
          <p:nvPr/>
        </p:nvSpPr>
        <p:spPr>
          <a:xfrm>
            <a:off x="7995703" y="3081129"/>
            <a:ext cx="863956" cy="369322"/>
          </a:xfrm>
          <a:prstGeom prst="rect">
            <a:avLst/>
          </a:prstGeom>
          <a:noFill/>
        </p:spPr>
        <p:txBody>
          <a:bodyPr wrap="none" lIns="91430" tIns="45715" rIns="91430" bIns="45715" rtlCol="0">
            <a:spAutoFit/>
          </a:bodyPr>
          <a:lstStyle/>
          <a:p>
            <a:r>
              <a:rPr lang="en-US" dirty="0" smtClean="0"/>
              <a:t>CERN 2</a:t>
            </a:r>
            <a:endParaRPr lang="en-US" dirty="0"/>
          </a:p>
        </p:txBody>
      </p:sp>
      <p:sp>
        <p:nvSpPr>
          <p:cNvPr id="10" name="TextBox 9"/>
          <p:cNvSpPr txBox="1"/>
          <p:nvPr/>
        </p:nvSpPr>
        <p:spPr>
          <a:xfrm>
            <a:off x="3849631" y="5936046"/>
            <a:ext cx="543067" cy="369322"/>
          </a:xfrm>
          <a:prstGeom prst="rect">
            <a:avLst/>
          </a:prstGeom>
          <a:noFill/>
        </p:spPr>
        <p:txBody>
          <a:bodyPr wrap="none" lIns="91430" tIns="45715" rIns="91430" bIns="45715" rtlCol="0">
            <a:spAutoFit/>
          </a:bodyPr>
          <a:lstStyle/>
          <a:p>
            <a:r>
              <a:rPr lang="en-US" dirty="0" err="1" smtClean="0"/>
              <a:t>Jlab</a:t>
            </a:r>
            <a:endParaRPr lang="en-US" dirty="0"/>
          </a:p>
        </p:txBody>
      </p:sp>
      <p:sp>
        <p:nvSpPr>
          <p:cNvPr id="11" name="TextBox 10"/>
          <p:cNvSpPr txBox="1"/>
          <p:nvPr/>
        </p:nvSpPr>
        <p:spPr>
          <a:xfrm>
            <a:off x="8260522" y="5933420"/>
            <a:ext cx="556542" cy="369322"/>
          </a:xfrm>
          <a:prstGeom prst="rect">
            <a:avLst/>
          </a:prstGeom>
          <a:noFill/>
        </p:spPr>
        <p:txBody>
          <a:bodyPr wrap="none" lIns="91430" tIns="45715" rIns="91430" bIns="45715" rtlCol="0">
            <a:spAutoFit/>
          </a:bodyPr>
          <a:lstStyle/>
          <a:p>
            <a:r>
              <a:rPr lang="en-US" dirty="0" smtClean="0"/>
              <a:t>BNL</a:t>
            </a:r>
            <a:endParaRPr lang="en-US" dirty="0"/>
          </a:p>
        </p:txBody>
      </p:sp>
      <p:sp>
        <p:nvSpPr>
          <p:cNvPr id="12" name="TextBox 11"/>
          <p:cNvSpPr txBox="1"/>
          <p:nvPr/>
        </p:nvSpPr>
        <p:spPr>
          <a:xfrm>
            <a:off x="2110883" y="6519446"/>
            <a:ext cx="5571437" cy="338544"/>
          </a:xfrm>
          <a:prstGeom prst="rect">
            <a:avLst/>
          </a:prstGeom>
          <a:noFill/>
        </p:spPr>
        <p:txBody>
          <a:bodyPr wrap="none" lIns="91430" tIns="45715" rIns="91430" bIns="45715" rtlCol="0">
            <a:spAutoFit/>
          </a:bodyPr>
          <a:lstStyle/>
          <a:p>
            <a:r>
              <a:rPr lang="en-US" sz="1600" b="1" dirty="0" smtClean="0">
                <a:solidFill>
                  <a:srgbClr val="1F497D"/>
                </a:solidFill>
              </a:rPr>
              <a:t>Two 10 </a:t>
            </a:r>
            <a:r>
              <a:rPr lang="en-US" sz="1600" b="1" dirty="0" err="1" smtClean="0">
                <a:solidFill>
                  <a:srgbClr val="1F497D"/>
                </a:solidFill>
              </a:rPr>
              <a:t>GeV</a:t>
            </a:r>
            <a:r>
              <a:rPr lang="en-US" sz="1600" b="1" dirty="0" smtClean="0">
                <a:solidFill>
                  <a:srgbClr val="1F497D"/>
                </a:solidFill>
              </a:rPr>
              <a:t> energy recovery </a:t>
            </a:r>
            <a:r>
              <a:rPr lang="en-US" sz="1600" b="1" dirty="0" err="1" smtClean="0">
                <a:solidFill>
                  <a:srgbClr val="1F497D"/>
                </a:solidFill>
              </a:rPr>
              <a:t>Linacs</a:t>
            </a:r>
            <a:r>
              <a:rPr lang="en-US" sz="1600" b="1" dirty="0" smtClean="0">
                <a:solidFill>
                  <a:srgbClr val="1F497D"/>
                </a:solidFill>
              </a:rPr>
              <a:t>, 3 returns, 720 MHz cavities</a:t>
            </a:r>
            <a:endParaRPr lang="en-US" sz="1600" b="1" dirty="0">
              <a:solidFill>
                <a:srgbClr val="1F497D"/>
              </a:solidFill>
            </a:endParaRPr>
          </a:p>
        </p:txBody>
      </p:sp>
      <p:pic>
        <p:nvPicPr>
          <p:cNvPr id="14" name="Picture 13"/>
          <p:cNvPicPr>
            <a:picLocks noChangeAspect="1"/>
          </p:cNvPicPr>
          <p:nvPr/>
        </p:nvPicPr>
        <p:blipFill>
          <a:blip r:embed="rId7"/>
          <a:stretch>
            <a:fillRect/>
          </a:stretch>
        </p:blipFill>
        <p:spPr>
          <a:xfrm>
            <a:off x="8084206" y="129024"/>
            <a:ext cx="803274" cy="49539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762000" y="381000"/>
            <a:ext cx="7772400" cy="609600"/>
          </a:xfrm>
        </p:spPr>
        <p:txBody>
          <a:bodyPr/>
          <a:lstStyle/>
          <a:p>
            <a:r>
              <a:rPr lang="en-US" sz="2400" b="1" dirty="0" smtClean="0">
                <a:solidFill>
                  <a:srgbClr val="0000FF"/>
                </a:solidFill>
              </a:rPr>
              <a:t>  </a:t>
            </a:r>
            <a:r>
              <a:rPr lang="en-US" sz="2400" b="1" dirty="0" err="1" smtClean="0">
                <a:solidFill>
                  <a:srgbClr val="0000FF"/>
                </a:solidFill>
              </a:rPr>
              <a:t>LHeC</a:t>
            </a:r>
            <a:r>
              <a:rPr lang="en-US" sz="2400" b="1" dirty="0" smtClean="0">
                <a:solidFill>
                  <a:srgbClr val="0000FF"/>
                </a:solidFill>
              </a:rPr>
              <a:t> Proposal endorsed </a:t>
            </a:r>
            <a:r>
              <a:rPr lang="en-US" sz="2400" b="1" dirty="0">
                <a:solidFill>
                  <a:srgbClr val="0000FF"/>
                </a:solidFill>
              </a:rPr>
              <a:t>by ECFA (30.11.2007</a:t>
            </a:r>
            <a:r>
              <a:rPr lang="en-US" sz="1800" b="1" dirty="0">
                <a:solidFill>
                  <a:srgbClr val="0000FF"/>
                </a:solidFill>
              </a:rPr>
              <a:t>)</a:t>
            </a:r>
            <a:endParaRPr lang="en-US" dirty="0"/>
          </a:p>
        </p:txBody>
      </p:sp>
      <p:sp>
        <p:nvSpPr>
          <p:cNvPr id="44035" name="Text Box 3"/>
          <p:cNvSpPr txBox="1">
            <a:spLocks noChangeArrowheads="1"/>
          </p:cNvSpPr>
          <p:nvPr/>
        </p:nvSpPr>
        <p:spPr bwMode="auto">
          <a:xfrm>
            <a:off x="838200" y="1371600"/>
            <a:ext cx="7620000" cy="4495800"/>
          </a:xfrm>
          <a:prstGeom prst="rect">
            <a:avLst/>
          </a:prstGeom>
          <a:noFill/>
          <a:ln w="9525">
            <a:solidFill>
              <a:srgbClr val="0000FF"/>
            </a:solidFill>
            <a:miter lim="800000"/>
            <a:headEnd/>
            <a:tailEnd/>
          </a:ln>
        </p:spPr>
        <p:txBody>
          <a:bodyPr>
            <a:prstTxWarp prst="textNoShape">
              <a:avLst/>
            </a:prstTxWarp>
            <a:spAutoFit/>
          </a:bodyPr>
          <a:lstStyle/>
          <a:p>
            <a:pPr algn="just"/>
            <a:r>
              <a:rPr lang="en-US" sz="1800" b="1"/>
              <a:t>As an add-on to the LHC, the LHeC delivers in excess of 1 TeV to the electron-quark cms system</a:t>
            </a:r>
            <a:r>
              <a:rPr lang="en-US" sz="1800"/>
              <a:t>. It accesses high parton densities ‘beyond’ what is expected to be the unitarity limit. Its physics is thus fundamental and deserves to be further worked out, also with respect to the findings at the LHC and the final results of the Tevatron and of HERA.</a:t>
            </a:r>
          </a:p>
          <a:p>
            <a:pPr algn="just"/>
            <a:endParaRPr lang="en-US" sz="1800"/>
          </a:p>
          <a:p>
            <a:pPr algn="just"/>
            <a:r>
              <a:rPr lang="en-US" sz="1800" b="1"/>
              <a:t>First considerations of a ring-ring and a linac-ring accelerator layout  lead to an unprecedented combination of energy and luminosity in lepton-hadron physics</a:t>
            </a:r>
            <a:r>
              <a:rPr lang="en-US" sz="1800"/>
              <a:t>, exploiting the latest developments in accelerator and detector technology.</a:t>
            </a:r>
          </a:p>
          <a:p>
            <a:pPr algn="just"/>
            <a:endParaRPr lang="en-US" sz="1800"/>
          </a:p>
          <a:p>
            <a:pPr algn="just"/>
            <a:r>
              <a:rPr lang="en-US" sz="1800" b="1"/>
              <a:t>It is thus proposed  to hold two workshops (2008 and 2009), under the auspices  of ECFA and CERN, with the goal of having a Conceptual Design Report on the accelerator, the experiment and the physics. </a:t>
            </a:r>
            <a:r>
              <a:rPr lang="en-US" sz="1800"/>
              <a:t> A Technical Design report will then follow if appropriate.</a:t>
            </a:r>
          </a:p>
        </p:txBody>
      </p:sp>
      <p:sp>
        <p:nvSpPr>
          <p:cNvPr id="4" name="TextBox 3"/>
          <p:cNvSpPr txBox="1"/>
          <p:nvPr/>
        </p:nvSpPr>
        <p:spPr>
          <a:xfrm>
            <a:off x="1066800" y="6096000"/>
            <a:ext cx="6765532" cy="369332"/>
          </a:xfrm>
          <a:prstGeom prst="rect">
            <a:avLst/>
          </a:prstGeom>
          <a:noFill/>
        </p:spPr>
        <p:txBody>
          <a:bodyPr wrap="none" rtlCol="0">
            <a:spAutoFit/>
          </a:bodyPr>
          <a:lstStyle/>
          <a:p>
            <a:r>
              <a:rPr lang="en-US" dirty="0" smtClean="0"/>
              <a:t>Unanimously supported by </a:t>
            </a:r>
            <a:r>
              <a:rPr lang="en-US" dirty="0" err="1" smtClean="0"/>
              <a:t>rECFA</a:t>
            </a:r>
            <a:r>
              <a:rPr lang="en-US" dirty="0" smtClean="0"/>
              <a:t> and ECFA plenary in November </a:t>
            </a:r>
            <a:r>
              <a:rPr lang="en-US" dirty="0" smtClean="0"/>
              <a:t>2007</a:t>
            </a:r>
            <a:endParaRPr lang="en-US" dirty="0" smtClean="0"/>
          </a:p>
        </p:txBody>
      </p:sp>
      <p:pic>
        <p:nvPicPr>
          <p:cNvPr id="5" name="Picture 4"/>
          <p:cNvPicPr>
            <a:picLocks noChangeAspect="1"/>
          </p:cNvPicPr>
          <p:nvPr/>
        </p:nvPicPr>
        <p:blipFill>
          <a:blip r:embed="rId3"/>
          <a:stretch>
            <a:fillRect/>
          </a:stretch>
        </p:blipFill>
        <p:spPr>
          <a:xfrm>
            <a:off x="8084206" y="129024"/>
            <a:ext cx="803274" cy="49539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solidFill>
                  <a:schemeClr val="tx1"/>
                </a:solidFill>
              </a:rPr>
              <a:t>interaction region (2008)</a:t>
            </a:r>
          </a:p>
        </p:txBody>
      </p:sp>
      <p:pic>
        <p:nvPicPr>
          <p:cNvPr id="54275" name="Picture 2" descr="WEPP154f8.jpg"/>
          <p:cNvPicPr>
            <a:picLocks noChangeAspect="1"/>
          </p:cNvPicPr>
          <p:nvPr/>
        </p:nvPicPr>
        <p:blipFill>
          <a:blip r:embed="rId3"/>
          <a:srcRect/>
          <a:stretch>
            <a:fillRect/>
          </a:stretch>
        </p:blipFill>
        <p:spPr bwMode="auto">
          <a:xfrm>
            <a:off x="0" y="1143000"/>
            <a:ext cx="8797925" cy="4191000"/>
          </a:xfrm>
          <a:prstGeom prst="rect">
            <a:avLst/>
          </a:prstGeom>
          <a:noFill/>
          <a:ln w="9525">
            <a:noFill/>
            <a:miter lim="800000"/>
            <a:headEnd/>
            <a:tailEnd/>
          </a:ln>
        </p:spPr>
      </p:pic>
      <p:sp>
        <p:nvSpPr>
          <p:cNvPr id="54276" name="TextBox 3"/>
          <p:cNvSpPr txBox="1">
            <a:spLocks noChangeArrowheads="1"/>
          </p:cNvSpPr>
          <p:nvPr/>
        </p:nvSpPr>
        <p:spPr bwMode="auto">
          <a:xfrm>
            <a:off x="7010400" y="990600"/>
            <a:ext cx="1903413" cy="461963"/>
          </a:xfrm>
          <a:prstGeom prst="rect">
            <a:avLst/>
          </a:prstGeom>
          <a:noFill/>
          <a:ln w="9525">
            <a:noFill/>
            <a:miter lim="800000"/>
            <a:headEnd/>
            <a:tailEnd/>
          </a:ln>
        </p:spPr>
        <p:txBody>
          <a:bodyPr wrap="none">
            <a:prstTxWarp prst="textNoShape">
              <a:avLst/>
            </a:prstTxWarp>
            <a:spAutoFit/>
          </a:bodyPr>
          <a:lstStyle/>
          <a:p>
            <a:r>
              <a:rPr lang="en-US" sz="2400" b="1"/>
              <a:t>R. Tomas, F.Z.</a:t>
            </a:r>
          </a:p>
        </p:txBody>
      </p:sp>
      <p:sp>
        <p:nvSpPr>
          <p:cNvPr id="54277" name="TextBox 4"/>
          <p:cNvSpPr txBox="1">
            <a:spLocks noChangeArrowheads="1"/>
          </p:cNvSpPr>
          <p:nvPr/>
        </p:nvSpPr>
        <p:spPr bwMode="auto">
          <a:xfrm>
            <a:off x="0" y="5657850"/>
            <a:ext cx="9144000" cy="1200150"/>
          </a:xfrm>
          <a:prstGeom prst="rect">
            <a:avLst/>
          </a:prstGeom>
          <a:noFill/>
          <a:ln w="9525">
            <a:noFill/>
            <a:miter lim="800000"/>
            <a:headEnd/>
            <a:tailEnd/>
          </a:ln>
        </p:spPr>
        <p:txBody>
          <a:bodyPr>
            <a:prstTxWarp prst="textNoShape">
              <a:avLst/>
            </a:prstTxWarp>
            <a:spAutoFit/>
          </a:bodyPr>
          <a:lstStyle/>
          <a:p>
            <a:r>
              <a:rPr lang="en-US" sz="2400">
                <a:solidFill>
                  <a:srgbClr val="0000FF"/>
                </a:solidFill>
              </a:rPr>
              <a:t>small e- emittance </a:t>
            </a:r>
            <a:r>
              <a:rPr lang="en-US" sz="2400"/>
              <a:t>→ relaxed </a:t>
            </a:r>
            <a:r>
              <a:rPr lang="en-US" sz="2400">
                <a:latin typeface="Symbol" charset="2"/>
              </a:rPr>
              <a:t>b</a:t>
            </a:r>
            <a:r>
              <a:rPr lang="en-US" sz="2400" baseline="-25000"/>
              <a:t>e</a:t>
            </a:r>
            <a:r>
              <a:rPr lang="en-US" sz="2400" baseline="30000"/>
              <a:t>*</a:t>
            </a:r>
            <a:r>
              <a:rPr lang="en-US" sz="2400"/>
              <a:t> → </a:t>
            </a:r>
            <a:r>
              <a:rPr lang="en-US" sz="2400" i="1">
                <a:solidFill>
                  <a:srgbClr val="0000FF"/>
                </a:solidFill>
              </a:rPr>
              <a:t>L</a:t>
            </a:r>
            <a:r>
              <a:rPr lang="en-US" sz="2400" baseline="-25000">
                <a:solidFill>
                  <a:srgbClr val="0000FF"/>
                </a:solidFill>
              </a:rPr>
              <a:t>e</a:t>
            </a:r>
            <a:r>
              <a:rPr lang="en-US" sz="2400" baseline="30000">
                <a:solidFill>
                  <a:srgbClr val="0000FF"/>
                </a:solidFill>
              </a:rPr>
              <a:t>*</a:t>
            </a:r>
            <a:r>
              <a:rPr lang="en-US" sz="2400">
                <a:solidFill>
                  <a:srgbClr val="0000FF"/>
                </a:solidFill>
              </a:rPr>
              <a:t> &gt; </a:t>
            </a:r>
            <a:r>
              <a:rPr lang="en-US" sz="2400" i="1">
                <a:solidFill>
                  <a:srgbClr val="0000FF"/>
                </a:solidFill>
              </a:rPr>
              <a:t>L</a:t>
            </a:r>
            <a:r>
              <a:rPr lang="en-US" sz="2400" baseline="-25000">
                <a:solidFill>
                  <a:srgbClr val="0000FF"/>
                </a:solidFill>
              </a:rPr>
              <a:t>p</a:t>
            </a:r>
            <a:r>
              <a:rPr lang="en-US" sz="2400" baseline="30000">
                <a:solidFill>
                  <a:srgbClr val="0000FF"/>
                </a:solidFill>
              </a:rPr>
              <a:t>*</a:t>
            </a:r>
            <a:r>
              <a:rPr lang="en-US" sz="2400">
                <a:solidFill>
                  <a:srgbClr val="0000FF"/>
                </a:solidFill>
              </a:rPr>
              <a:t>, can</a:t>
            </a:r>
            <a:r>
              <a:rPr lang="en-US" sz="2400">
                <a:solidFill>
                  <a:srgbClr val="FF0000"/>
                </a:solidFill>
              </a:rPr>
              <a:t>&amp;must</a:t>
            </a:r>
            <a:r>
              <a:rPr lang="en-US" sz="2400">
                <a:solidFill>
                  <a:srgbClr val="0000FF"/>
                </a:solidFill>
              </a:rPr>
              <a:t> profit from ↓</a:t>
            </a:r>
            <a:r>
              <a:rPr lang="en-US" sz="2400">
                <a:solidFill>
                  <a:srgbClr val="0000FF"/>
                </a:solidFill>
                <a:latin typeface="Symbol" charset="2"/>
              </a:rPr>
              <a:t>b</a:t>
            </a:r>
            <a:r>
              <a:rPr lang="en-US" sz="2400" baseline="-25000">
                <a:solidFill>
                  <a:srgbClr val="0000FF"/>
                </a:solidFill>
              </a:rPr>
              <a:t>p</a:t>
            </a:r>
            <a:r>
              <a:rPr lang="en-US" sz="2400" baseline="30000">
                <a:solidFill>
                  <a:srgbClr val="0000FF"/>
                </a:solidFill>
              </a:rPr>
              <a:t>*</a:t>
            </a:r>
            <a:r>
              <a:rPr lang="en-US" sz="2400">
                <a:solidFill>
                  <a:srgbClr val="0000FF"/>
                </a:solidFill>
              </a:rPr>
              <a:t> ; single pass &amp; low e-divergence </a:t>
            </a:r>
            <a:r>
              <a:rPr lang="en-US" sz="2400"/>
              <a:t>→ parasitic collisions of little concern;  → </a:t>
            </a:r>
            <a:r>
              <a:rPr lang="en-US" sz="2400">
                <a:solidFill>
                  <a:srgbClr val="0000FF"/>
                </a:solidFill>
              </a:rPr>
              <a:t>head-on e-p collision </a:t>
            </a:r>
            <a:r>
              <a:rPr lang="en-US" sz="2400"/>
              <a:t>realized by long dipoles</a:t>
            </a:r>
          </a:p>
        </p:txBody>
      </p:sp>
      <p:sp>
        <p:nvSpPr>
          <p:cNvPr id="54278" name="TextBox 5"/>
          <p:cNvSpPr txBox="1">
            <a:spLocks noChangeArrowheads="1"/>
          </p:cNvSpPr>
          <p:nvPr/>
        </p:nvSpPr>
        <p:spPr bwMode="auto">
          <a:xfrm>
            <a:off x="990600" y="1600200"/>
            <a:ext cx="1828800" cy="307975"/>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or return loop</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0" y="0"/>
            <a:ext cx="9144000" cy="1143000"/>
          </a:xfrm>
          <a:prstGeom prst="rect">
            <a:avLst/>
          </a:prstGeom>
          <a:noFill/>
        </p:spPr>
        <p:txBody>
          <a:bodyPr/>
          <a:lstStyle/>
          <a:p>
            <a:pPr algn="ctr">
              <a:defRPr/>
            </a:pPr>
            <a:r>
              <a:rPr lang="en-US" sz="5400" dirty="0">
                <a:latin typeface="+mj-lt"/>
                <a:ea typeface="+mj-ea"/>
                <a:cs typeface="+mj-cs"/>
              </a:rPr>
              <a:t>IR layout w. head-on collision</a:t>
            </a:r>
          </a:p>
        </p:txBody>
      </p:sp>
      <p:pic>
        <p:nvPicPr>
          <p:cNvPr id="56323" name="Picture 4" descr="TUPEB037f2.jpg"/>
          <p:cNvPicPr>
            <a:picLocks noChangeAspect="1"/>
          </p:cNvPicPr>
          <p:nvPr/>
        </p:nvPicPr>
        <p:blipFill>
          <a:blip r:embed="rId2"/>
          <a:srcRect/>
          <a:stretch>
            <a:fillRect/>
          </a:stretch>
        </p:blipFill>
        <p:spPr bwMode="auto">
          <a:xfrm>
            <a:off x="990600" y="1219200"/>
            <a:ext cx="7315200" cy="4298950"/>
          </a:xfrm>
          <a:prstGeom prst="rect">
            <a:avLst/>
          </a:prstGeom>
          <a:gradFill rotWithShape="0">
            <a:gsLst>
              <a:gs pos="0">
                <a:srgbClr val="5E9EFF"/>
              </a:gs>
              <a:gs pos="39999">
                <a:srgbClr val="85C2FF"/>
              </a:gs>
              <a:gs pos="70000">
                <a:srgbClr val="C4D6EB"/>
              </a:gs>
              <a:gs pos="100000">
                <a:srgbClr val="FFEBFA"/>
              </a:gs>
            </a:gsLst>
            <a:lin ang="5400000"/>
          </a:gradFill>
          <a:ln w="9525">
            <a:noFill/>
            <a:miter lim="800000"/>
            <a:headEnd/>
            <a:tailEnd/>
          </a:ln>
        </p:spPr>
      </p:pic>
      <p:sp>
        <p:nvSpPr>
          <p:cNvPr id="6" name="Rectangle 5"/>
          <p:cNvSpPr/>
          <p:nvPr/>
        </p:nvSpPr>
        <p:spPr>
          <a:xfrm>
            <a:off x="0" y="5657850"/>
            <a:ext cx="9144000" cy="1200150"/>
          </a:xfrm>
          <a:prstGeom prst="rect">
            <a:avLst/>
          </a:prstGeom>
        </p:spPr>
        <p:txBody>
          <a:bodyPr>
            <a:spAutoFit/>
          </a:bodyPr>
          <a:lstStyle/>
          <a:p>
            <a:pPr fontAlgn="auto">
              <a:spcBef>
                <a:spcPts val="0"/>
              </a:spcBef>
              <a:spcAft>
                <a:spcPts val="0"/>
              </a:spcAft>
              <a:defRPr/>
            </a:pPr>
            <a:r>
              <a:rPr lang="en-US" kern="0" dirty="0">
                <a:solidFill>
                  <a:sysClr val="windowText" lastClr="000000"/>
                </a:solidFill>
              </a:rPr>
              <a:t>beam envelopes of 10</a:t>
            </a:r>
            <a:r>
              <a:rPr lang="en-US" kern="0" dirty="0">
                <a:solidFill>
                  <a:sysClr val="windowText" lastClr="000000"/>
                </a:solidFill>
                <a:latin typeface="Symbol" pitchFamily="18" charset="2"/>
              </a:rPr>
              <a:t>s</a:t>
            </a:r>
            <a:r>
              <a:rPr lang="en-US" kern="0" dirty="0">
                <a:solidFill>
                  <a:sysClr val="windowText" lastClr="000000"/>
                </a:solidFill>
              </a:rPr>
              <a:t> (electrons) [solid blue] or 11</a:t>
            </a:r>
            <a:r>
              <a:rPr lang="en-US" kern="0" dirty="0">
                <a:solidFill>
                  <a:sysClr val="windowText" lastClr="000000"/>
                </a:solidFill>
                <a:latin typeface="Symbol" pitchFamily="18" charset="2"/>
              </a:rPr>
              <a:t>s </a:t>
            </a:r>
            <a:r>
              <a:rPr lang="en-US" kern="0" dirty="0">
                <a:solidFill>
                  <a:sysClr val="windowText" lastClr="000000"/>
                </a:solidFill>
              </a:rPr>
              <a:t>(protons) [solid green], the same envelopes with an additional constant margin of 10 mm [dashed], the synchrotron-radiation fan [orange], and the approximate location of the magnet coil between incoming protons and outgoing electron beam [black]</a:t>
            </a:r>
          </a:p>
        </p:txBody>
      </p:sp>
      <p:sp>
        <p:nvSpPr>
          <p:cNvPr id="56325" name="Rectangle 6"/>
          <p:cNvSpPr>
            <a:spLocks noChangeArrowheads="1"/>
          </p:cNvSpPr>
          <p:nvPr/>
        </p:nvSpPr>
        <p:spPr bwMode="auto">
          <a:xfrm>
            <a:off x="1828800" y="914400"/>
            <a:ext cx="4800600" cy="1200150"/>
          </a:xfrm>
          <a:prstGeom prst="rect">
            <a:avLst/>
          </a:prstGeom>
          <a:noFill/>
          <a:ln w="9525">
            <a:noFill/>
            <a:miter lim="800000"/>
            <a:headEnd/>
            <a:tailEnd/>
          </a:ln>
        </p:spPr>
        <p:txBody>
          <a:bodyPr>
            <a:prstTxWarp prst="textNoShape">
              <a:avLst/>
            </a:prstTxWarp>
            <a:spAutoFit/>
          </a:bodyPr>
          <a:lstStyle/>
          <a:p>
            <a:pPr algn="ctr"/>
            <a:r>
              <a:rPr lang="en-US" b="1" i="1">
                <a:solidFill>
                  <a:srgbClr val="FF0000"/>
                </a:solidFill>
              </a:rPr>
              <a:t>detector integrated dipole: </a:t>
            </a:r>
            <a:r>
              <a:rPr lang="en-US" b="1">
                <a:solidFill>
                  <a:srgbClr val="FF0000"/>
                </a:solidFill>
              </a:rPr>
              <a:t>field ~0.45 T</a:t>
            </a:r>
          </a:p>
          <a:p>
            <a:pPr algn="ctr"/>
            <a:r>
              <a:rPr lang="en-US" b="1">
                <a:solidFill>
                  <a:srgbClr val="FF0000"/>
                </a:solidFill>
              </a:rPr>
              <a:t>critical photon energy ~ 1 MeV</a:t>
            </a:r>
            <a:r>
              <a:rPr lang="en-US">
                <a:solidFill>
                  <a:srgbClr val="FF0000"/>
                </a:solidFill>
              </a:rPr>
              <a:t> </a:t>
            </a:r>
          </a:p>
          <a:p>
            <a:pPr algn="ctr"/>
            <a:r>
              <a:rPr lang="en-US" b="1">
                <a:solidFill>
                  <a:srgbClr val="FF0000"/>
                </a:solidFill>
              </a:rPr>
              <a:t>average SR power  = 87 kW</a:t>
            </a:r>
          </a:p>
          <a:p>
            <a:pPr algn="ctr"/>
            <a:r>
              <a:rPr lang="en-US" b="1">
                <a:solidFill>
                  <a:srgbClr val="FF0000"/>
                </a:solidFill>
              </a:rPr>
              <a:t>8x10</a:t>
            </a:r>
            <a:r>
              <a:rPr lang="en-US" b="1" baseline="30000">
                <a:solidFill>
                  <a:srgbClr val="FF0000"/>
                </a:solidFill>
              </a:rPr>
              <a:t>10</a:t>
            </a:r>
            <a:r>
              <a:rPr lang="en-US" b="1">
                <a:solidFill>
                  <a:srgbClr val="FF0000"/>
                </a:solidFill>
              </a:rPr>
              <a:t> </a:t>
            </a:r>
            <a:r>
              <a:rPr lang="en-US" b="1">
                <a:solidFill>
                  <a:srgbClr val="FF0000"/>
                </a:solidFill>
                <a:latin typeface="Symbol" charset="2"/>
              </a:rPr>
              <a:t>g</a:t>
            </a:r>
            <a:r>
              <a:rPr lang="en-US" b="1">
                <a:solidFill>
                  <a:srgbClr val="FF0000"/>
                </a:solidFill>
              </a:rPr>
              <a:t> / bunch passage</a:t>
            </a:r>
            <a:endParaRPr lang="en-US">
              <a:solidFill>
                <a:srgbClr val="FF0000"/>
              </a:solidFill>
            </a:endParaRPr>
          </a:p>
        </p:txBody>
      </p:sp>
      <p:sp>
        <p:nvSpPr>
          <p:cNvPr id="7" name="TextBox 6"/>
          <p:cNvSpPr txBox="1">
            <a:spLocks noChangeArrowheads="1"/>
          </p:cNvSpPr>
          <p:nvPr/>
        </p:nvSpPr>
        <p:spPr bwMode="auto">
          <a:xfrm rot="-398962">
            <a:off x="3375025" y="2398713"/>
            <a:ext cx="2046288" cy="1816100"/>
          </a:xfrm>
          <a:prstGeom prst="rect">
            <a:avLst/>
          </a:prstGeom>
          <a:solidFill>
            <a:srgbClr val="00B0F0">
              <a:alpha val="30196"/>
            </a:srgbClr>
          </a:solidFill>
          <a:ln w="9525">
            <a:noFill/>
            <a:miter lim="800000"/>
            <a:headEnd/>
            <a:tailEnd/>
          </a:ln>
        </p:spPr>
        <p:txBody>
          <a:bodyPr wrap="none">
            <a:prstTxWarp prst="textNoShape">
              <a:avLst/>
            </a:prstTxWarp>
            <a:spAutoFit/>
          </a:bodyPr>
          <a:lstStyle/>
          <a:p>
            <a:r>
              <a:rPr lang="en-US" sz="2800" b="1" i="1">
                <a:solidFill>
                  <a:schemeClr val="bg1"/>
                </a:solidFill>
              </a:rPr>
              <a:t>is the SR</a:t>
            </a:r>
          </a:p>
          <a:p>
            <a:r>
              <a:rPr lang="en-US" sz="2800" b="1" i="1">
                <a:solidFill>
                  <a:schemeClr val="bg1"/>
                </a:solidFill>
              </a:rPr>
              <a:t>acceptable</a:t>
            </a:r>
          </a:p>
          <a:p>
            <a:r>
              <a:rPr lang="en-US" sz="2800" b="1" i="1">
                <a:solidFill>
                  <a:schemeClr val="bg1"/>
                </a:solidFill>
              </a:rPr>
              <a:t>for the</a:t>
            </a:r>
          </a:p>
          <a:p>
            <a:r>
              <a:rPr lang="en-US" sz="2800" b="1" i="1">
                <a:solidFill>
                  <a:schemeClr val="bg1"/>
                </a:solidFill>
              </a:rPr>
              <a:t>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2352262"/>
            <a:ext cx="4866430" cy="3113914"/>
          </a:xfrm>
          <a:prstGeom prst="rect">
            <a:avLst/>
          </a:prstGeom>
        </p:spPr>
      </p:pic>
      <p:pic>
        <p:nvPicPr>
          <p:cNvPr id="6" name="Picture 5"/>
          <p:cNvPicPr>
            <a:picLocks noChangeAspect="1"/>
          </p:cNvPicPr>
          <p:nvPr/>
        </p:nvPicPr>
        <p:blipFill>
          <a:blip r:embed="rId3"/>
          <a:stretch>
            <a:fillRect/>
          </a:stretch>
        </p:blipFill>
        <p:spPr>
          <a:xfrm>
            <a:off x="4839530" y="3075510"/>
            <a:ext cx="4170294" cy="2839985"/>
          </a:xfrm>
          <a:prstGeom prst="rect">
            <a:avLst/>
          </a:prstGeom>
        </p:spPr>
      </p:pic>
      <p:pic>
        <p:nvPicPr>
          <p:cNvPr id="2" name="Picture 1"/>
          <p:cNvPicPr>
            <a:picLocks noChangeAspect="1"/>
          </p:cNvPicPr>
          <p:nvPr/>
        </p:nvPicPr>
        <p:blipFill>
          <a:blip r:embed="rId4"/>
          <a:stretch>
            <a:fillRect/>
          </a:stretch>
        </p:blipFill>
        <p:spPr>
          <a:xfrm>
            <a:off x="227220" y="323851"/>
            <a:ext cx="4245389" cy="1444673"/>
          </a:xfrm>
          <a:prstGeom prst="rect">
            <a:avLst/>
          </a:prstGeom>
          <a:ln>
            <a:solidFill>
              <a:schemeClr val="bg1">
                <a:lumMod val="75000"/>
              </a:schemeClr>
            </a:solidFill>
          </a:ln>
        </p:spPr>
      </p:pic>
      <p:pic>
        <p:nvPicPr>
          <p:cNvPr id="3" name="Picture 2"/>
          <p:cNvPicPr>
            <a:picLocks noChangeAspect="1"/>
          </p:cNvPicPr>
          <p:nvPr/>
        </p:nvPicPr>
        <p:blipFill>
          <a:blip r:embed="rId5"/>
          <a:stretch>
            <a:fillRect/>
          </a:stretch>
        </p:blipFill>
        <p:spPr>
          <a:xfrm>
            <a:off x="710925" y="5915494"/>
            <a:ext cx="7516467" cy="846926"/>
          </a:xfrm>
          <a:prstGeom prst="rect">
            <a:avLst/>
          </a:prstGeom>
        </p:spPr>
      </p:pic>
      <p:pic>
        <p:nvPicPr>
          <p:cNvPr id="5" name="Picture 4"/>
          <p:cNvPicPr>
            <a:picLocks noChangeAspect="1"/>
          </p:cNvPicPr>
          <p:nvPr/>
        </p:nvPicPr>
        <p:blipFill>
          <a:blip r:embed="rId6"/>
          <a:stretch>
            <a:fillRect/>
          </a:stretch>
        </p:blipFill>
        <p:spPr>
          <a:xfrm>
            <a:off x="4616174" y="323851"/>
            <a:ext cx="4393650" cy="2448544"/>
          </a:xfrm>
          <a:prstGeom prst="rect">
            <a:avLst/>
          </a:prstGeom>
        </p:spPr>
      </p:pic>
      <p:sp>
        <p:nvSpPr>
          <p:cNvPr id="8" name="TextBox 7"/>
          <p:cNvSpPr txBox="1"/>
          <p:nvPr/>
        </p:nvSpPr>
        <p:spPr>
          <a:xfrm>
            <a:off x="227220" y="1786269"/>
            <a:ext cx="684783" cy="246211"/>
          </a:xfrm>
          <a:prstGeom prst="rect">
            <a:avLst/>
          </a:prstGeom>
          <a:noFill/>
        </p:spPr>
        <p:txBody>
          <a:bodyPr wrap="none" lIns="91430" tIns="45715" rIns="91430" bIns="45715" rtlCol="0">
            <a:spAutoFit/>
          </a:bodyPr>
          <a:lstStyle/>
          <a:p>
            <a:r>
              <a:rPr lang="en-US" sz="1000" dirty="0" smtClean="0"/>
              <a:t>CDR draft</a:t>
            </a:r>
            <a:endParaRPr lang="en-US" sz="1000" dirty="0"/>
          </a:p>
        </p:txBody>
      </p:sp>
      <p:pic>
        <p:nvPicPr>
          <p:cNvPr id="9" name="Picture 8"/>
          <p:cNvPicPr>
            <a:picLocks noChangeAspect="1"/>
          </p:cNvPicPr>
          <p:nvPr/>
        </p:nvPicPr>
        <p:blipFill>
          <a:blip r:embed="rId7"/>
          <a:stretch>
            <a:fillRect/>
          </a:stretch>
        </p:blipFill>
        <p:spPr>
          <a:xfrm>
            <a:off x="8084206" y="129024"/>
            <a:ext cx="803274" cy="495390"/>
          </a:xfrm>
          <a:prstGeom prst="rect">
            <a:avLst/>
          </a:prstGeom>
        </p:spPr>
      </p:pic>
      <p:sp>
        <p:nvSpPr>
          <p:cNvPr id="10" name="TextBox 9"/>
          <p:cNvSpPr txBox="1"/>
          <p:nvPr/>
        </p:nvSpPr>
        <p:spPr>
          <a:xfrm>
            <a:off x="1471449" y="1952151"/>
            <a:ext cx="2074686" cy="400099"/>
          </a:xfrm>
          <a:prstGeom prst="rect">
            <a:avLst/>
          </a:prstGeom>
          <a:noFill/>
        </p:spPr>
        <p:txBody>
          <a:bodyPr wrap="none" lIns="91430" tIns="45715" rIns="91430" bIns="45715" rtlCol="0">
            <a:spAutoFit/>
          </a:bodyPr>
          <a:lstStyle/>
          <a:p>
            <a:r>
              <a:rPr lang="en-US" sz="2000" b="1" dirty="0" smtClean="0">
                <a:solidFill>
                  <a:srgbClr val="1B337E"/>
                </a:solidFill>
              </a:rPr>
              <a:t>LINAC 60 </a:t>
            </a:r>
            <a:r>
              <a:rPr lang="en-US" sz="2000" b="1" dirty="0" err="1" smtClean="0">
                <a:solidFill>
                  <a:srgbClr val="1B337E"/>
                </a:solidFill>
              </a:rPr>
              <a:t>GeV</a:t>
            </a:r>
            <a:r>
              <a:rPr lang="en-US" sz="2000" b="1" dirty="0" smtClean="0">
                <a:solidFill>
                  <a:srgbClr val="1B337E"/>
                </a:solidFill>
              </a:rPr>
              <a:t> ERL</a:t>
            </a:r>
            <a:endParaRPr lang="en-US" sz="2000" b="1" dirty="0">
              <a:solidFill>
                <a:srgbClr val="1B337E"/>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762000" y="381000"/>
            <a:ext cx="7772400" cy="609600"/>
          </a:xfrm>
        </p:spPr>
        <p:txBody>
          <a:bodyPr/>
          <a:lstStyle/>
          <a:p>
            <a:r>
              <a:rPr lang="en-US" sz="2400" dirty="0"/>
              <a:t>Physics and Range</a:t>
            </a:r>
          </a:p>
        </p:txBody>
      </p:sp>
      <p:sp>
        <p:nvSpPr>
          <p:cNvPr id="39939" name="Text Box 3"/>
          <p:cNvSpPr txBox="1">
            <a:spLocks noChangeArrowheads="1"/>
          </p:cNvSpPr>
          <p:nvPr/>
        </p:nvSpPr>
        <p:spPr bwMode="auto">
          <a:xfrm>
            <a:off x="3352801" y="2209800"/>
            <a:ext cx="2568575" cy="379265"/>
          </a:xfrm>
          <a:prstGeom prst="rect">
            <a:avLst/>
          </a:prstGeom>
          <a:noFill/>
          <a:ln w="9525">
            <a:noFill/>
            <a:miter lim="800000"/>
            <a:headEnd/>
            <a:tailEnd/>
          </a:ln>
        </p:spPr>
        <p:txBody>
          <a:bodyPr lIns="91430" tIns="45715" rIns="91430" bIns="45715">
            <a:prstTxWarp prst="textNoShape">
              <a:avLst/>
            </a:prstTxWarp>
            <a:spAutoFit/>
          </a:bodyPr>
          <a:lstStyle/>
          <a:p>
            <a:pPr>
              <a:spcBef>
                <a:spcPct val="50000"/>
              </a:spcBef>
            </a:pPr>
            <a:r>
              <a:rPr lang="en-US"/>
              <a:t> </a:t>
            </a:r>
          </a:p>
        </p:txBody>
      </p:sp>
      <p:pic>
        <p:nvPicPr>
          <p:cNvPr id="39940" name="Picture 4"/>
          <p:cNvPicPr>
            <a:picLocks noChangeAspect="1" noChangeArrowheads="1"/>
          </p:cNvPicPr>
          <p:nvPr/>
        </p:nvPicPr>
        <p:blipFill>
          <a:blip r:embed="rId3"/>
          <a:srcRect/>
          <a:stretch>
            <a:fillRect/>
          </a:stretch>
        </p:blipFill>
        <p:spPr bwMode="auto">
          <a:xfrm>
            <a:off x="228600" y="152401"/>
            <a:ext cx="6477000" cy="6303963"/>
          </a:xfrm>
          <a:prstGeom prst="rect">
            <a:avLst/>
          </a:prstGeom>
          <a:noFill/>
          <a:ln w="9525">
            <a:noFill/>
            <a:miter lim="800000"/>
            <a:headEnd/>
            <a:tailEnd/>
          </a:ln>
        </p:spPr>
      </p:pic>
      <p:sp>
        <p:nvSpPr>
          <p:cNvPr id="39941" name="Text Box 5"/>
          <p:cNvSpPr txBox="1">
            <a:spLocks noChangeArrowheads="1"/>
          </p:cNvSpPr>
          <p:nvPr/>
        </p:nvSpPr>
        <p:spPr bwMode="auto">
          <a:xfrm>
            <a:off x="5486400" y="533400"/>
            <a:ext cx="1219200" cy="349514"/>
          </a:xfrm>
          <a:prstGeom prst="rect">
            <a:avLst/>
          </a:prstGeom>
          <a:solidFill>
            <a:schemeClr val="bg1"/>
          </a:solidFill>
          <a:ln w="15875">
            <a:solidFill>
              <a:srgbClr val="FF0000"/>
            </a:solidFill>
            <a:miter lim="800000"/>
            <a:headEnd/>
            <a:tailEnd/>
          </a:ln>
        </p:spPr>
        <p:txBody>
          <a:bodyPr wrap="square" lIns="91430" tIns="45715" rIns="91430" bIns="45715">
            <a:prstTxWarp prst="textNoShape">
              <a:avLst/>
            </a:prstTxWarp>
            <a:spAutoFit/>
          </a:bodyPr>
          <a:lstStyle/>
          <a:p>
            <a:r>
              <a:rPr lang="en-US" sz="1600" dirty="0" smtClean="0"/>
              <a:t>New Physics</a:t>
            </a:r>
            <a:endParaRPr lang="en-US" sz="1600" dirty="0"/>
          </a:p>
        </p:txBody>
      </p:sp>
      <p:sp>
        <p:nvSpPr>
          <p:cNvPr id="39942" name="Text Box 6"/>
          <p:cNvSpPr txBox="1">
            <a:spLocks noChangeArrowheads="1"/>
          </p:cNvSpPr>
          <p:nvPr/>
        </p:nvSpPr>
        <p:spPr bwMode="auto">
          <a:xfrm>
            <a:off x="4114800" y="2133601"/>
            <a:ext cx="1698882" cy="846376"/>
          </a:xfrm>
          <a:prstGeom prst="rect">
            <a:avLst/>
          </a:prstGeom>
          <a:solidFill>
            <a:schemeClr val="bg1"/>
          </a:solidFill>
          <a:ln w="15875">
            <a:solidFill>
              <a:srgbClr val="FF0000"/>
            </a:solidFill>
            <a:miter lim="800000"/>
            <a:headEnd/>
            <a:tailEnd/>
          </a:ln>
        </p:spPr>
        <p:txBody>
          <a:bodyPr wrap="none" lIns="91430" tIns="45715" rIns="91430" bIns="45715">
            <a:prstTxWarp prst="textNoShape">
              <a:avLst/>
            </a:prstTxWarp>
            <a:spAutoFit/>
          </a:bodyPr>
          <a:lstStyle/>
          <a:p>
            <a:r>
              <a:rPr lang="en-US" sz="1600" dirty="0"/>
              <a:t>High precision</a:t>
            </a:r>
          </a:p>
          <a:p>
            <a:r>
              <a:rPr lang="en-US" sz="1600" dirty="0" err="1"/>
              <a:t>partons</a:t>
            </a:r>
            <a:r>
              <a:rPr lang="en-US" sz="1600" dirty="0"/>
              <a:t> in plateau</a:t>
            </a:r>
          </a:p>
          <a:p>
            <a:r>
              <a:rPr lang="en-US" sz="1600" dirty="0"/>
              <a:t>of the </a:t>
            </a:r>
            <a:r>
              <a:rPr lang="en-US" sz="1600" dirty="0" err="1"/>
              <a:t>LHC</a:t>
            </a:r>
            <a:endParaRPr lang="en-US" dirty="0"/>
          </a:p>
        </p:txBody>
      </p:sp>
      <p:sp>
        <p:nvSpPr>
          <p:cNvPr id="39943" name="Text Box 7"/>
          <p:cNvSpPr txBox="1">
            <a:spLocks noChangeArrowheads="1"/>
          </p:cNvSpPr>
          <p:nvPr/>
        </p:nvSpPr>
        <p:spPr bwMode="auto">
          <a:xfrm>
            <a:off x="3276600" y="3352801"/>
            <a:ext cx="1155765" cy="1569650"/>
          </a:xfrm>
          <a:prstGeom prst="rect">
            <a:avLst/>
          </a:prstGeom>
          <a:solidFill>
            <a:schemeClr val="bg1"/>
          </a:solidFill>
          <a:ln w="15875">
            <a:solidFill>
              <a:srgbClr val="FF0000"/>
            </a:solidFill>
            <a:miter lim="800000"/>
            <a:headEnd/>
            <a:tailEnd/>
          </a:ln>
        </p:spPr>
        <p:txBody>
          <a:bodyPr wrap="none" lIns="91430" tIns="45715" rIns="91430" bIns="45715">
            <a:prstTxWarp prst="textNoShape">
              <a:avLst/>
            </a:prstTxWarp>
            <a:spAutoFit/>
          </a:bodyPr>
          <a:lstStyle/>
          <a:p>
            <a:r>
              <a:rPr lang="en-US" sz="1600" dirty="0"/>
              <a:t>Nuclear </a:t>
            </a:r>
          </a:p>
          <a:p>
            <a:endParaRPr lang="en-US" sz="1600" dirty="0"/>
          </a:p>
          <a:p>
            <a:endParaRPr lang="en-US" sz="1600" dirty="0"/>
          </a:p>
          <a:p>
            <a:endParaRPr lang="en-US" sz="1600" dirty="0"/>
          </a:p>
          <a:p>
            <a:r>
              <a:rPr lang="en-US" sz="1600" dirty="0"/>
              <a:t>Structure</a:t>
            </a:r>
          </a:p>
          <a:p>
            <a:r>
              <a:rPr lang="en-US" sz="1600" dirty="0"/>
              <a:t>&amp; dynamics</a:t>
            </a:r>
            <a:endParaRPr lang="en-US" dirty="0"/>
          </a:p>
        </p:txBody>
      </p:sp>
      <p:sp>
        <p:nvSpPr>
          <p:cNvPr id="39944" name="Text Box 8"/>
          <p:cNvSpPr txBox="1">
            <a:spLocks noChangeArrowheads="1"/>
          </p:cNvSpPr>
          <p:nvPr/>
        </p:nvSpPr>
        <p:spPr bwMode="auto">
          <a:xfrm>
            <a:off x="1676401" y="3962400"/>
            <a:ext cx="2133600" cy="338544"/>
          </a:xfrm>
          <a:prstGeom prst="rect">
            <a:avLst/>
          </a:prstGeom>
          <a:solidFill>
            <a:schemeClr val="bg1"/>
          </a:solidFill>
          <a:ln w="15875">
            <a:solidFill>
              <a:srgbClr val="FF0000"/>
            </a:solidFill>
            <a:miter lim="800000"/>
            <a:headEnd/>
            <a:tailEnd/>
          </a:ln>
        </p:spPr>
        <p:txBody>
          <a:bodyPr lIns="91430" tIns="45715" rIns="91430" bIns="45715">
            <a:prstTxWarp prst="textNoShape">
              <a:avLst/>
            </a:prstTxWarp>
            <a:spAutoFit/>
          </a:bodyPr>
          <a:lstStyle/>
          <a:p>
            <a:r>
              <a:rPr lang="en-US" sz="1600" dirty="0"/>
              <a:t>High Density Matter</a:t>
            </a:r>
            <a:endParaRPr lang="en-US" dirty="0"/>
          </a:p>
        </p:txBody>
      </p:sp>
      <p:sp>
        <p:nvSpPr>
          <p:cNvPr id="39945" name="Text Box 9"/>
          <p:cNvSpPr txBox="1">
            <a:spLocks noChangeArrowheads="1"/>
          </p:cNvSpPr>
          <p:nvPr/>
        </p:nvSpPr>
        <p:spPr bwMode="auto">
          <a:xfrm>
            <a:off x="6096000" y="1752601"/>
            <a:ext cx="774551" cy="338544"/>
          </a:xfrm>
          <a:prstGeom prst="rect">
            <a:avLst/>
          </a:prstGeom>
          <a:solidFill>
            <a:schemeClr val="bg1"/>
          </a:solidFill>
          <a:ln w="9525">
            <a:solidFill>
              <a:srgbClr val="FF0000"/>
            </a:solidFill>
            <a:miter lim="800000"/>
            <a:headEnd/>
            <a:tailEnd/>
          </a:ln>
        </p:spPr>
        <p:txBody>
          <a:bodyPr wrap="none" lIns="91430" tIns="45715" rIns="91430" bIns="45715">
            <a:prstTxWarp prst="textNoShape">
              <a:avLst/>
            </a:prstTxWarp>
            <a:spAutoFit/>
          </a:bodyPr>
          <a:lstStyle/>
          <a:p>
            <a:r>
              <a:rPr lang="en-US" sz="1600" dirty="0"/>
              <a:t>Large </a:t>
            </a:r>
            <a:r>
              <a:rPr lang="en-US" sz="1600" dirty="0" err="1"/>
              <a:t>x</a:t>
            </a:r>
            <a:endParaRPr lang="en-US" dirty="0"/>
          </a:p>
        </p:txBody>
      </p:sp>
      <p:sp>
        <p:nvSpPr>
          <p:cNvPr id="12" name="TextBox 11"/>
          <p:cNvSpPr txBox="1"/>
          <p:nvPr/>
        </p:nvSpPr>
        <p:spPr>
          <a:xfrm>
            <a:off x="7146816" y="1207799"/>
            <a:ext cx="1565332" cy="5539969"/>
          </a:xfrm>
          <a:prstGeom prst="rect">
            <a:avLst/>
          </a:prstGeom>
          <a:noFill/>
          <a:ln>
            <a:solidFill>
              <a:schemeClr val="bg1">
                <a:lumMod val="65000"/>
              </a:schemeClr>
            </a:solidFill>
          </a:ln>
        </p:spPr>
        <p:txBody>
          <a:bodyPr wrap="none" lIns="91430" tIns="45715" rIns="91430" bIns="45715" rtlCol="0">
            <a:spAutoFit/>
          </a:bodyPr>
          <a:lstStyle/>
          <a:p>
            <a:r>
              <a:rPr lang="en-US" sz="1600" dirty="0" err="1" smtClean="0"/>
              <a:t>eQ</a:t>
            </a:r>
            <a:r>
              <a:rPr lang="en-US" sz="1600" dirty="0" smtClean="0"/>
              <a:t> states</a:t>
            </a:r>
          </a:p>
          <a:p>
            <a:r>
              <a:rPr lang="en-US" sz="1600" dirty="0" smtClean="0"/>
              <a:t>GUT (</a:t>
            </a:r>
            <a:r>
              <a:rPr lang="en-US" sz="1600" dirty="0" err="1" smtClean="0"/>
              <a:t>δα</a:t>
            </a:r>
            <a:r>
              <a:rPr lang="en-US" sz="1600" baseline="-25000" dirty="0" err="1" smtClean="0"/>
              <a:t>s</a:t>
            </a:r>
            <a:r>
              <a:rPr lang="en-US" sz="1600" dirty="0" smtClean="0"/>
              <a:t>=0.1%)</a:t>
            </a:r>
          </a:p>
          <a:p>
            <a:r>
              <a:rPr lang="en-US" sz="1600" dirty="0" smtClean="0"/>
              <a:t>Excited fermions</a:t>
            </a:r>
          </a:p>
          <a:p>
            <a:r>
              <a:rPr lang="en-US" sz="1600" dirty="0" smtClean="0"/>
              <a:t>Hot/cold spots</a:t>
            </a:r>
          </a:p>
          <a:p>
            <a:r>
              <a:rPr lang="en-US" sz="1600" dirty="0" smtClean="0"/>
              <a:t>Single top</a:t>
            </a:r>
          </a:p>
          <a:p>
            <a:r>
              <a:rPr lang="en-US" sz="1600" dirty="0" smtClean="0"/>
              <a:t>Higgs</a:t>
            </a:r>
          </a:p>
          <a:p>
            <a:r>
              <a:rPr lang="en-US" sz="1600" dirty="0" err="1" smtClean="0"/>
              <a:t>PDFs</a:t>
            </a:r>
            <a:r>
              <a:rPr lang="en-US" sz="1600" dirty="0" smtClean="0"/>
              <a:t> </a:t>
            </a:r>
          </a:p>
          <a:p>
            <a:r>
              <a:rPr lang="en-US" sz="1600" dirty="0" smtClean="0"/>
              <a:t>Multi-Jets</a:t>
            </a:r>
          </a:p>
          <a:p>
            <a:r>
              <a:rPr lang="en-US" sz="1600" dirty="0" smtClean="0"/>
              <a:t>DVCS</a:t>
            </a:r>
          </a:p>
          <a:p>
            <a:r>
              <a:rPr lang="en-US" sz="1600" dirty="0" err="1" smtClean="0"/>
              <a:t>Unintegrated</a:t>
            </a:r>
            <a:r>
              <a:rPr lang="en-US" sz="1600" dirty="0" smtClean="0"/>
              <a:t> </a:t>
            </a:r>
          </a:p>
          <a:p>
            <a:r>
              <a:rPr lang="en-US" sz="1600" dirty="0" err="1" smtClean="0"/>
              <a:t>partons</a:t>
            </a:r>
            <a:endParaRPr lang="en-US" sz="1600" dirty="0" smtClean="0"/>
          </a:p>
          <a:p>
            <a:r>
              <a:rPr lang="en-US" sz="1600" dirty="0" smtClean="0"/>
              <a:t>Saturation</a:t>
            </a:r>
          </a:p>
          <a:p>
            <a:r>
              <a:rPr lang="en-US" sz="1600" dirty="0" smtClean="0"/>
              <a:t>Vector Mesons</a:t>
            </a:r>
          </a:p>
          <a:p>
            <a:r>
              <a:rPr lang="en-US" sz="1600" dirty="0" smtClean="0"/>
              <a:t>IP - graviton</a:t>
            </a:r>
          </a:p>
          <a:p>
            <a:r>
              <a:rPr lang="en-US" sz="1600" dirty="0" err="1" smtClean="0"/>
              <a:t>Odderons</a:t>
            </a:r>
            <a:endParaRPr lang="en-US" sz="1600" dirty="0" smtClean="0"/>
          </a:p>
          <a:p>
            <a:r>
              <a:rPr lang="en-US" sz="1600" dirty="0" smtClean="0"/>
              <a:t>NC couplings</a:t>
            </a:r>
          </a:p>
          <a:p>
            <a:r>
              <a:rPr lang="en-US" sz="1600" dirty="0" smtClean="0"/>
              <a:t>sin</a:t>
            </a:r>
            <a:r>
              <a:rPr lang="en-US" sz="1600" baseline="30000" dirty="0" smtClean="0"/>
              <a:t>2</a:t>
            </a:r>
            <a:r>
              <a:rPr lang="en-US" sz="1600" dirty="0" smtClean="0"/>
              <a:t>Θ</a:t>
            </a:r>
          </a:p>
          <a:p>
            <a:r>
              <a:rPr lang="en-US" sz="1600" dirty="0" smtClean="0"/>
              <a:t>Beauty</a:t>
            </a:r>
          </a:p>
          <a:p>
            <a:r>
              <a:rPr lang="en-US" sz="1600" dirty="0" smtClean="0"/>
              <a:t>Charm </a:t>
            </a:r>
          </a:p>
          <a:p>
            <a:r>
              <a:rPr lang="en-US" sz="1600" dirty="0" err="1" smtClean="0"/>
              <a:t>Partons</a:t>
            </a:r>
            <a:r>
              <a:rPr lang="en-US" sz="1600" dirty="0" smtClean="0"/>
              <a:t> in nuclei</a:t>
            </a:r>
          </a:p>
          <a:p>
            <a:r>
              <a:rPr lang="en-US" sz="1600" dirty="0" smtClean="0"/>
              <a:t>Shadowing</a:t>
            </a:r>
          </a:p>
          <a:p>
            <a:r>
              <a:rPr lang="en-US" sz="1600" dirty="0" smtClean="0"/>
              <a:t>….</a:t>
            </a:r>
          </a:p>
        </p:txBody>
      </p:sp>
      <p:sp>
        <p:nvSpPr>
          <p:cNvPr id="14" name="TextBox 13"/>
          <p:cNvSpPr txBox="1"/>
          <p:nvPr/>
        </p:nvSpPr>
        <p:spPr>
          <a:xfrm>
            <a:off x="452783" y="6456364"/>
            <a:ext cx="6259454" cy="307766"/>
          </a:xfrm>
          <a:prstGeom prst="rect">
            <a:avLst/>
          </a:prstGeom>
          <a:noFill/>
        </p:spPr>
        <p:txBody>
          <a:bodyPr wrap="none" lIns="91430" tIns="45715" rIns="91430" bIns="45715" rtlCol="0">
            <a:spAutoFit/>
          </a:bodyPr>
          <a:lstStyle/>
          <a:p>
            <a:r>
              <a:rPr lang="en-US" sz="1400" dirty="0" smtClean="0"/>
              <a:t>Q</a:t>
            </a:r>
            <a:r>
              <a:rPr lang="en-US" sz="1400" baseline="30000" dirty="0" smtClean="0"/>
              <a:t>2</a:t>
            </a:r>
            <a:r>
              <a:rPr lang="en-US" sz="1400" dirty="0" smtClean="0"/>
              <a:t> = 4momentum transfer</a:t>
            </a:r>
            <a:r>
              <a:rPr lang="en-US" sz="1400" baseline="30000" dirty="0" smtClean="0"/>
              <a:t>2  </a:t>
            </a:r>
            <a:r>
              <a:rPr lang="en-US" sz="1400" dirty="0" smtClean="0"/>
              <a:t>                            </a:t>
            </a:r>
            <a:r>
              <a:rPr lang="en-US" sz="1400" dirty="0" err="1" smtClean="0"/>
              <a:t>x</a:t>
            </a:r>
            <a:r>
              <a:rPr lang="en-US" sz="1400" dirty="0" smtClean="0"/>
              <a:t> = </a:t>
            </a:r>
            <a:r>
              <a:rPr lang="en-US" sz="1400" dirty="0" err="1" smtClean="0"/>
              <a:t>Bjorken</a:t>
            </a:r>
            <a:r>
              <a:rPr lang="en-US" sz="1400" dirty="0" smtClean="0"/>
              <a:t> </a:t>
            </a:r>
            <a:r>
              <a:rPr lang="en-US" sz="1400" dirty="0" err="1" smtClean="0"/>
              <a:t>x</a:t>
            </a:r>
            <a:r>
              <a:rPr lang="en-US" sz="1400" dirty="0" smtClean="0"/>
              <a:t>: fraction of </a:t>
            </a:r>
            <a:r>
              <a:rPr lang="en-US" sz="1400" dirty="0" err="1" smtClean="0"/>
              <a:t>p’s</a:t>
            </a:r>
            <a:r>
              <a:rPr lang="en-US" sz="1400" dirty="0" smtClean="0"/>
              <a:t> momentum</a:t>
            </a:r>
            <a:endParaRPr lang="en-US" sz="1400" dirty="0"/>
          </a:p>
        </p:txBody>
      </p:sp>
      <p:sp>
        <p:nvSpPr>
          <p:cNvPr id="15" name="TextBox 14"/>
          <p:cNvSpPr txBox="1"/>
          <p:nvPr/>
        </p:nvSpPr>
        <p:spPr>
          <a:xfrm>
            <a:off x="7147644" y="641121"/>
            <a:ext cx="1101814" cy="461655"/>
          </a:xfrm>
          <a:prstGeom prst="rect">
            <a:avLst/>
          </a:prstGeom>
          <a:noFill/>
        </p:spPr>
        <p:txBody>
          <a:bodyPr wrap="none" lIns="91430" tIns="45715" rIns="91430" bIns="45715" rtlCol="0">
            <a:spAutoFit/>
          </a:bodyPr>
          <a:lstStyle/>
          <a:p>
            <a:r>
              <a:rPr lang="en-US" sz="2400" b="1" dirty="0" smtClean="0">
                <a:solidFill>
                  <a:srgbClr val="1B337E"/>
                </a:solidFill>
              </a:rPr>
              <a:t>Physics</a:t>
            </a:r>
            <a:endParaRPr lang="en-US" sz="2400" b="1" dirty="0">
              <a:solidFill>
                <a:srgbClr val="1B337E"/>
              </a:solidFill>
            </a:endParaRPr>
          </a:p>
        </p:txBody>
      </p:sp>
      <p:pic>
        <p:nvPicPr>
          <p:cNvPr id="16" name="Picture 15"/>
          <p:cNvPicPr>
            <a:picLocks noChangeAspect="1"/>
          </p:cNvPicPr>
          <p:nvPr/>
        </p:nvPicPr>
        <p:blipFill>
          <a:blip r:embed="rId4"/>
          <a:stretch>
            <a:fillRect/>
          </a:stretch>
        </p:blipFill>
        <p:spPr>
          <a:xfrm>
            <a:off x="8084206" y="129024"/>
            <a:ext cx="803274" cy="49539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729" y="168454"/>
            <a:ext cx="8755230" cy="775252"/>
          </a:xfrm>
          <a:noFill/>
        </p:spPr>
        <p:txBody>
          <a:bodyPr>
            <a:normAutofit/>
          </a:bodyPr>
          <a:lstStyle/>
          <a:p>
            <a:r>
              <a:rPr lang="en-US" sz="3600" b="1" u="sng" dirty="0" smtClean="0">
                <a:solidFill>
                  <a:srgbClr val="FF0000"/>
                </a:solidFill>
              </a:rPr>
              <a:t>Detector:</a:t>
            </a:r>
            <a:endParaRPr lang="en-US" sz="3600" b="1" dirty="0">
              <a:solidFill>
                <a:srgbClr val="FF0000"/>
              </a:solidFill>
            </a:endParaRPr>
          </a:p>
        </p:txBody>
      </p:sp>
      <p:sp>
        <p:nvSpPr>
          <p:cNvPr id="3" name="TextBox 2"/>
          <p:cNvSpPr txBox="1"/>
          <p:nvPr/>
        </p:nvSpPr>
        <p:spPr>
          <a:xfrm>
            <a:off x="458544" y="927715"/>
            <a:ext cx="2520379" cy="369332"/>
          </a:xfrm>
          <a:prstGeom prst="rect">
            <a:avLst/>
          </a:prstGeom>
          <a:noFill/>
        </p:spPr>
        <p:txBody>
          <a:bodyPr wrap="none" rtlCol="0">
            <a:spAutoFit/>
          </a:bodyPr>
          <a:lstStyle/>
          <a:p>
            <a:r>
              <a:rPr lang="en-US" dirty="0" smtClean="0"/>
              <a:t>Integrated dipole field?</a:t>
            </a:r>
          </a:p>
        </p:txBody>
      </p:sp>
      <p:pic>
        <p:nvPicPr>
          <p:cNvPr id="7" name="Picture 6"/>
          <p:cNvPicPr>
            <a:picLocks noChangeAspect="1"/>
          </p:cNvPicPr>
          <p:nvPr/>
        </p:nvPicPr>
        <p:blipFill>
          <a:blip r:embed="rId2"/>
          <a:stretch>
            <a:fillRect/>
          </a:stretch>
        </p:blipFill>
        <p:spPr>
          <a:xfrm>
            <a:off x="8252673" y="77192"/>
            <a:ext cx="803274" cy="49539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19457" name="Picture 2"/>
          <p:cNvPicPr preferRelativeResize="0">
            <a:picLocks noChangeAspect="1" noChangeArrowheads="1"/>
          </p:cNvPicPr>
          <p:nvPr/>
        </p:nvPicPr>
        <p:blipFill>
          <a:blip r:embed="rId2" cstate="print"/>
          <a:srcRect/>
          <a:stretch>
            <a:fillRect/>
          </a:stretch>
        </p:blipFill>
        <p:spPr bwMode="auto">
          <a:xfrm>
            <a:off x="-1" y="0"/>
            <a:ext cx="9144000" cy="6934200"/>
          </a:xfrm>
          <a:prstGeom prst="rect">
            <a:avLst/>
          </a:prstGeom>
          <a:noFill/>
          <a:ln w="9525">
            <a:noFill/>
            <a:miter lim="800000"/>
            <a:headEnd/>
            <a:tailEnd/>
          </a:ln>
        </p:spPr>
      </p:pic>
      <p:sp>
        <p:nvSpPr>
          <p:cNvPr id="82947" name="Rectangle 3"/>
          <p:cNvSpPr>
            <a:spLocks noGrp="1" noChangeArrowheads="1"/>
          </p:cNvSpPr>
          <p:nvPr>
            <p:ph type="title"/>
          </p:nvPr>
        </p:nvSpPr>
        <p:spPr>
          <a:xfrm>
            <a:off x="323850" y="1412875"/>
            <a:ext cx="7772400" cy="1143000"/>
          </a:xfrm>
        </p:spPr>
        <p:txBody>
          <a:bodyPr rtlCol="0">
            <a:normAutofit/>
          </a:bodyPr>
          <a:lstStyle/>
          <a:p>
            <a:pPr fontAlgn="auto">
              <a:spcAft>
                <a:spcPts val="0"/>
              </a:spcAft>
              <a:defRPr/>
            </a:pPr>
            <a:r>
              <a:rPr lang="en-US" sz="3600" dirty="0" smtClean="0">
                <a:solidFill>
                  <a:schemeClr val="accent1">
                    <a:lumMod val="60000"/>
                    <a:lumOff val="40000"/>
                  </a:schemeClr>
                </a:solidFill>
                <a:latin typeface="Impact" pitchFamily="34" charset="0"/>
              </a:rPr>
              <a:t>Initial Phase of LHC will tell the way to go</a:t>
            </a:r>
            <a:endParaRPr lang="en-US" sz="3600" b="1" dirty="0" smtClean="0">
              <a:solidFill>
                <a:schemeClr val="accent1">
                  <a:lumMod val="60000"/>
                  <a:lumOff val="40000"/>
                </a:schemeClr>
              </a:solidFill>
            </a:endParaRPr>
          </a:p>
        </p:txBody>
      </p:sp>
      <p:sp>
        <p:nvSpPr>
          <p:cNvPr id="19459" name="Rectangle 4"/>
          <p:cNvSpPr>
            <a:spLocks noChangeArrowheads="1"/>
          </p:cNvSpPr>
          <p:nvPr/>
        </p:nvSpPr>
        <p:spPr bwMode="auto">
          <a:xfrm>
            <a:off x="1763713" y="3429000"/>
            <a:ext cx="6983412" cy="3097213"/>
          </a:xfrm>
          <a:prstGeom prst="rect">
            <a:avLst/>
          </a:prstGeom>
          <a:noFill/>
          <a:ln w="9525">
            <a:noFill/>
            <a:miter lim="800000"/>
            <a:headEnd/>
            <a:tailEnd/>
          </a:ln>
        </p:spPr>
        <p:txBody>
          <a:bodyPr lIns="91410" tIns="45706" rIns="91410" bIns="45706"/>
          <a:lstStyle/>
          <a:p>
            <a:pPr marL="609600" indent="-609600">
              <a:lnSpc>
                <a:spcPct val="120000"/>
              </a:lnSpc>
              <a:spcBef>
                <a:spcPct val="20000"/>
              </a:spcBef>
            </a:pPr>
            <a:r>
              <a:rPr lang="en-US" sz="2800" b="1">
                <a:solidFill>
                  <a:srgbClr val="FFFFFF"/>
                </a:solidFill>
              </a:rPr>
              <a:t>Possible ways beyond LHC</a:t>
            </a:r>
          </a:p>
          <a:p>
            <a:pPr marL="609600" indent="-609600">
              <a:lnSpc>
                <a:spcPct val="120000"/>
              </a:lnSpc>
              <a:spcBef>
                <a:spcPct val="20000"/>
              </a:spcBef>
            </a:pPr>
            <a:endParaRPr lang="en-US" sz="2800" b="1">
              <a:solidFill>
                <a:srgbClr val="FFFFFF"/>
              </a:solidFill>
            </a:endParaRPr>
          </a:p>
          <a:p>
            <a:pPr marL="609600" indent="-609600">
              <a:lnSpc>
                <a:spcPct val="120000"/>
              </a:lnSpc>
              <a:spcBef>
                <a:spcPct val="20000"/>
              </a:spcBef>
            </a:pPr>
            <a:r>
              <a:rPr lang="en-US" sz="2800" b="1">
                <a:solidFill>
                  <a:srgbClr val="FFFFFF"/>
                </a:solidFill>
              </a:rPr>
              <a:t>hadron - hadron   collider    </a:t>
            </a:r>
            <a:r>
              <a:rPr lang="en-US" sz="2000">
                <a:solidFill>
                  <a:srgbClr val="FFFFFF"/>
                </a:solidFill>
              </a:rPr>
              <a:t>(sLHC / DLHC)</a:t>
            </a:r>
            <a:endParaRPr lang="en-US" sz="2000" b="1">
              <a:solidFill>
                <a:srgbClr val="FFFFFF"/>
              </a:solidFill>
            </a:endParaRPr>
          </a:p>
          <a:p>
            <a:pPr marL="609600" indent="-609600">
              <a:lnSpc>
                <a:spcPct val="120000"/>
              </a:lnSpc>
              <a:spcBef>
                <a:spcPct val="20000"/>
              </a:spcBef>
            </a:pPr>
            <a:r>
              <a:rPr lang="en-US" sz="2800" b="1">
                <a:solidFill>
                  <a:srgbClr val="FFFF00"/>
                </a:solidFill>
              </a:rPr>
              <a:t>lepton - lepton </a:t>
            </a:r>
            <a:r>
              <a:rPr lang="en-US" sz="2800" b="1">
                <a:solidFill>
                  <a:srgbClr val="FFFFFF"/>
                </a:solidFill>
              </a:rPr>
              <a:t>     collider    </a:t>
            </a:r>
            <a:r>
              <a:rPr lang="en-US" sz="2000">
                <a:solidFill>
                  <a:srgbClr val="FFFFFF"/>
                </a:solidFill>
              </a:rPr>
              <a:t>(ILC / CLIC)</a:t>
            </a:r>
            <a:endParaRPr lang="en-US" sz="2400" b="1">
              <a:solidFill>
                <a:srgbClr val="000066"/>
              </a:solidFill>
              <a:latin typeface="Lucida Grande"/>
            </a:endParaRPr>
          </a:p>
          <a:p>
            <a:pPr marL="609600" indent="-609600">
              <a:lnSpc>
                <a:spcPct val="120000"/>
              </a:lnSpc>
              <a:spcBef>
                <a:spcPct val="20000"/>
              </a:spcBef>
            </a:pPr>
            <a:r>
              <a:rPr lang="en-US" sz="2800" b="1">
                <a:solidFill>
                  <a:srgbClr val="FFFF00"/>
                </a:solidFill>
              </a:rPr>
              <a:t>lepton </a:t>
            </a:r>
            <a:r>
              <a:rPr lang="en-US" sz="2800" b="1">
                <a:solidFill>
                  <a:srgbClr val="FFFFFF"/>
                </a:solidFill>
              </a:rPr>
              <a:t>- hadron     collider   </a:t>
            </a:r>
            <a:r>
              <a:rPr lang="en-US" sz="2000">
                <a:solidFill>
                  <a:srgbClr val="FFFFFF"/>
                </a:solidFill>
              </a:rPr>
              <a:t>(LHeC)</a:t>
            </a:r>
            <a:endParaRPr lang="en-US" sz="2800" b="1">
              <a:solidFill>
                <a:srgbClr val="FFFFFF"/>
              </a:solidFill>
            </a:endParaRPr>
          </a:p>
          <a:p>
            <a:pPr marL="609600" indent="-609600">
              <a:lnSpc>
                <a:spcPct val="90000"/>
              </a:lnSpc>
              <a:spcBef>
                <a:spcPct val="20000"/>
              </a:spcBef>
            </a:pPr>
            <a:endParaRPr lang="en-US" sz="2400" b="1">
              <a:solidFill>
                <a:srgbClr val="FFFFFF"/>
              </a:solidFill>
            </a:endParaRPr>
          </a:p>
        </p:txBody>
      </p:sp>
      <p:sp>
        <p:nvSpPr>
          <p:cNvPr id="19460" name="Rectangle 5"/>
          <p:cNvSpPr>
            <a:spLocks noChangeArrowheads="1"/>
          </p:cNvSpPr>
          <p:nvPr/>
        </p:nvSpPr>
        <p:spPr bwMode="auto">
          <a:xfrm>
            <a:off x="250825" y="260350"/>
            <a:ext cx="3960813" cy="503238"/>
          </a:xfrm>
          <a:prstGeom prst="rect">
            <a:avLst/>
          </a:prstGeom>
          <a:noFill/>
          <a:ln w="9525">
            <a:noFill/>
            <a:miter lim="800000"/>
            <a:headEnd/>
            <a:tailEnd/>
          </a:ln>
        </p:spPr>
        <p:txBody>
          <a:bodyPr lIns="91410" tIns="45706" rIns="91410" bIns="45706"/>
          <a:lstStyle/>
          <a:p>
            <a:pPr marL="609600" indent="-609600">
              <a:lnSpc>
                <a:spcPct val="120000"/>
              </a:lnSpc>
              <a:spcBef>
                <a:spcPct val="20000"/>
              </a:spcBef>
            </a:pPr>
            <a:r>
              <a:rPr lang="en-US" sz="2800" b="1">
                <a:solidFill>
                  <a:srgbClr val="FFFFFF"/>
                </a:solidFill>
              </a:rPr>
              <a:t>The Next Decades</a:t>
            </a:r>
            <a:endParaRPr lang="en-US" sz="2800">
              <a:solidFill>
                <a:srgbClr val="FFFFFF"/>
              </a:solidFill>
            </a:endParaRPr>
          </a:p>
        </p:txBody>
      </p:sp>
      <p:sp>
        <p:nvSpPr>
          <p:cNvPr id="6" name="TextBox 5"/>
          <p:cNvSpPr txBox="1"/>
          <p:nvPr/>
        </p:nvSpPr>
        <p:spPr>
          <a:xfrm>
            <a:off x="6272022" y="-1"/>
            <a:ext cx="2871977" cy="1412875"/>
          </a:xfrm>
          <a:prstGeom prst="rect">
            <a:avLst/>
          </a:prstGeom>
          <a:noFill/>
        </p:spPr>
        <p:txBody>
          <a:bodyPr wrap="square" rtlCol="0">
            <a:spAutoFit/>
          </a:bodyPr>
          <a:lstStyle/>
          <a:p>
            <a:r>
              <a:rPr lang="en-US" sz="1400" b="1" dirty="0" smtClean="0">
                <a:solidFill>
                  <a:srgbClr val="4279C0"/>
                </a:solidFill>
              </a:rPr>
              <a:t>Rolf </a:t>
            </a:r>
            <a:r>
              <a:rPr lang="en-US" sz="1400" b="1" dirty="0" err="1" smtClean="0">
                <a:solidFill>
                  <a:srgbClr val="4279C0"/>
                </a:solidFill>
              </a:rPr>
              <a:t>Heuer</a:t>
            </a:r>
            <a:r>
              <a:rPr lang="en-US" sz="1400" b="1" dirty="0" smtClean="0">
                <a:solidFill>
                  <a:srgbClr val="4279C0"/>
                </a:solidFill>
              </a:rPr>
              <a:t>: 3/4. 12. 09 at CERN: From the Proton </a:t>
            </a:r>
            <a:r>
              <a:rPr lang="en-US" sz="1400" b="1" dirty="0" err="1" smtClean="0">
                <a:solidFill>
                  <a:srgbClr val="4279C0"/>
                </a:solidFill>
              </a:rPr>
              <a:t>Synchroton</a:t>
            </a:r>
            <a:r>
              <a:rPr lang="en-US" sz="1400" b="1" dirty="0" smtClean="0">
                <a:solidFill>
                  <a:srgbClr val="4279C0"/>
                </a:solidFill>
              </a:rPr>
              <a:t> to the Large </a:t>
            </a:r>
            <a:r>
              <a:rPr lang="en-US" sz="1400" b="1" dirty="0" err="1" smtClean="0">
                <a:solidFill>
                  <a:srgbClr val="4279C0"/>
                </a:solidFill>
              </a:rPr>
              <a:t>Hadron</a:t>
            </a:r>
            <a:r>
              <a:rPr lang="en-US" sz="1400" b="1" dirty="0" smtClean="0">
                <a:solidFill>
                  <a:srgbClr val="4279C0"/>
                </a:solidFill>
              </a:rPr>
              <a:t> Collider </a:t>
            </a:r>
          </a:p>
          <a:p>
            <a:r>
              <a:rPr lang="en-US" sz="1400" b="1" dirty="0" smtClean="0">
                <a:solidFill>
                  <a:srgbClr val="4279C0"/>
                </a:solidFill>
              </a:rPr>
              <a:t>                                                                    50 Years of Nobel Memories in High-Energy Physics</a:t>
            </a:r>
            <a:endParaRPr lang="en-US" sz="1400" b="1" dirty="0">
              <a:solidFill>
                <a:srgbClr val="4279C0"/>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cstate="print"/>
          <a:srcRect/>
          <a:stretch>
            <a:fillRect/>
          </a:stretch>
        </p:blipFill>
        <p:spPr bwMode="auto">
          <a:xfrm>
            <a:off x="152400" y="914400"/>
            <a:ext cx="8620125" cy="5854700"/>
          </a:xfrm>
          <a:prstGeom prst="rect">
            <a:avLst/>
          </a:prstGeom>
          <a:noFill/>
          <a:ln w="9525">
            <a:noFill/>
            <a:miter lim="800000"/>
            <a:headEnd/>
            <a:tailEnd/>
          </a:ln>
        </p:spPr>
      </p:pic>
      <p:sp>
        <p:nvSpPr>
          <p:cNvPr id="1482757" name="Text Box 5"/>
          <p:cNvSpPr txBox="1">
            <a:spLocks noChangeArrowheads="1"/>
          </p:cNvSpPr>
          <p:nvPr/>
        </p:nvSpPr>
        <p:spPr bwMode="auto">
          <a:xfrm rot="-1061063">
            <a:off x="435988" y="5012938"/>
            <a:ext cx="3134191" cy="461665"/>
          </a:xfrm>
          <a:prstGeom prst="rect">
            <a:avLst/>
          </a:prstGeom>
          <a:solidFill>
            <a:srgbClr val="008000"/>
          </a:solidFill>
          <a:ln w="9525">
            <a:noFill/>
            <a:miter lim="800000"/>
            <a:headEnd/>
            <a:tailEnd/>
          </a:ln>
        </p:spPr>
        <p:txBody>
          <a:bodyPr wrap="none">
            <a:spAutoFit/>
          </a:bodyPr>
          <a:lstStyle/>
          <a:p>
            <a:pPr defTabSz="914400" fontAlgn="base">
              <a:spcBef>
                <a:spcPct val="0"/>
              </a:spcBef>
              <a:spcAft>
                <a:spcPct val="0"/>
              </a:spcAft>
            </a:pPr>
            <a:r>
              <a:rPr lang="en-US" sz="2400" dirty="0" smtClean="0">
                <a:solidFill>
                  <a:srgbClr val="002060"/>
                </a:solidFill>
                <a:latin typeface="Arial" charset="0"/>
              </a:rPr>
              <a:t>CDR currently in print </a:t>
            </a:r>
            <a:endParaRPr lang="en-US" sz="2400" dirty="0">
              <a:solidFill>
                <a:srgbClr val="002060"/>
              </a:solidFill>
              <a:latin typeface="Arial" charset="0"/>
            </a:endParaRPr>
          </a:p>
        </p:txBody>
      </p:sp>
      <p:sp>
        <p:nvSpPr>
          <p:cNvPr id="1482758" name="Text Box 6"/>
          <p:cNvSpPr txBox="1">
            <a:spLocks noChangeArrowheads="1"/>
          </p:cNvSpPr>
          <p:nvPr/>
        </p:nvSpPr>
        <p:spPr bwMode="auto">
          <a:xfrm rot="-1061063">
            <a:off x="6049085" y="5052824"/>
            <a:ext cx="1928984" cy="461665"/>
          </a:xfrm>
          <a:prstGeom prst="rect">
            <a:avLst/>
          </a:prstGeom>
          <a:solidFill>
            <a:srgbClr val="008000"/>
          </a:solidFill>
          <a:ln w="9525">
            <a:noFill/>
            <a:miter lim="800000"/>
            <a:headEnd/>
            <a:tailEnd/>
          </a:ln>
        </p:spPr>
        <p:txBody>
          <a:bodyPr wrap="none">
            <a:spAutoFit/>
          </a:bodyPr>
          <a:lstStyle/>
          <a:p>
            <a:pPr defTabSz="914400" fontAlgn="base">
              <a:spcBef>
                <a:spcPct val="0"/>
              </a:spcBef>
              <a:spcAft>
                <a:spcPct val="0"/>
              </a:spcAft>
            </a:pPr>
            <a:r>
              <a:rPr lang="de-DE" sz="2400" dirty="0" err="1" smtClean="0">
                <a:solidFill>
                  <a:srgbClr val="002060"/>
                </a:solidFill>
                <a:latin typeface="Arial" charset="0"/>
              </a:rPr>
              <a:t>CDR</a:t>
            </a:r>
            <a:r>
              <a:rPr lang="de-DE" sz="2400" dirty="0" smtClean="0">
                <a:solidFill>
                  <a:srgbClr val="002060"/>
                </a:solidFill>
                <a:latin typeface="Arial" charset="0"/>
              </a:rPr>
              <a:t> in </a:t>
            </a:r>
            <a:r>
              <a:rPr lang="de-DE" sz="2400" dirty="0" err="1" smtClean="0">
                <a:solidFill>
                  <a:srgbClr val="002060"/>
                </a:solidFill>
                <a:latin typeface="Arial" charset="0"/>
              </a:rPr>
              <a:t>Draft</a:t>
            </a:r>
            <a:endParaRPr lang="en-GB" sz="2400" dirty="0">
              <a:solidFill>
                <a:srgbClr val="002060"/>
              </a:solidFill>
              <a:latin typeface="Arial" charset="0"/>
            </a:endParaRPr>
          </a:p>
        </p:txBody>
      </p:sp>
      <p:sp>
        <p:nvSpPr>
          <p:cNvPr id="1482759" name="Text Box 7"/>
          <p:cNvSpPr txBox="1">
            <a:spLocks noChangeArrowheads="1"/>
          </p:cNvSpPr>
          <p:nvPr/>
        </p:nvSpPr>
        <p:spPr bwMode="auto">
          <a:xfrm rot="-1061063">
            <a:off x="2511425" y="2641600"/>
            <a:ext cx="4359275" cy="461963"/>
          </a:xfrm>
          <a:prstGeom prst="rect">
            <a:avLst/>
          </a:prstGeom>
          <a:solidFill>
            <a:srgbClr val="FFFF00"/>
          </a:solidFill>
          <a:ln w="9525">
            <a:noFill/>
            <a:miter lim="800000"/>
            <a:headEnd/>
            <a:tailEnd/>
          </a:ln>
        </p:spPr>
        <p:txBody>
          <a:bodyPr wrap="none">
            <a:spAutoFit/>
          </a:bodyPr>
          <a:lstStyle/>
          <a:p>
            <a:pPr defTabSz="914400" fontAlgn="base">
              <a:spcBef>
                <a:spcPct val="0"/>
              </a:spcBef>
              <a:spcAft>
                <a:spcPct val="0"/>
              </a:spcAft>
            </a:pPr>
            <a:r>
              <a:rPr lang="de-DE" sz="2400" dirty="0" err="1">
                <a:solidFill>
                  <a:srgbClr val="002060"/>
                </a:solidFill>
                <a:latin typeface="Arial" charset="0"/>
              </a:rPr>
              <a:t>new</a:t>
            </a:r>
            <a:r>
              <a:rPr lang="de-DE" sz="2400" dirty="0">
                <a:solidFill>
                  <a:srgbClr val="002060"/>
                </a:solidFill>
                <a:latin typeface="Arial" charset="0"/>
              </a:rPr>
              <a:t> </a:t>
            </a:r>
            <a:r>
              <a:rPr lang="de-DE" sz="2400" dirty="0" err="1">
                <a:solidFill>
                  <a:srgbClr val="002060"/>
                </a:solidFill>
                <a:latin typeface="Arial" charset="0"/>
              </a:rPr>
              <a:t>physics</a:t>
            </a:r>
            <a:r>
              <a:rPr lang="de-DE" sz="2400" dirty="0">
                <a:solidFill>
                  <a:srgbClr val="002060"/>
                </a:solidFill>
                <a:latin typeface="Arial" charset="0"/>
              </a:rPr>
              <a:t> </a:t>
            </a:r>
            <a:r>
              <a:rPr lang="de-DE" sz="2400" dirty="0" err="1">
                <a:solidFill>
                  <a:srgbClr val="002060"/>
                </a:solidFill>
                <a:latin typeface="Arial" charset="0"/>
              </a:rPr>
              <a:t>around</a:t>
            </a:r>
            <a:r>
              <a:rPr lang="de-DE" sz="2400" dirty="0">
                <a:solidFill>
                  <a:srgbClr val="002060"/>
                </a:solidFill>
                <a:latin typeface="Arial" charset="0"/>
              </a:rPr>
              <a:t> 2011-12 ?</a:t>
            </a:r>
            <a:endParaRPr lang="en-GB" sz="2400" dirty="0">
              <a:solidFill>
                <a:srgbClr val="002060"/>
              </a:solidFill>
              <a:latin typeface="Arial" charset="0"/>
            </a:endParaRPr>
          </a:p>
        </p:txBody>
      </p:sp>
      <p:sp>
        <p:nvSpPr>
          <p:cNvPr id="6" name="Slide Number Placeholder 4"/>
          <p:cNvSpPr>
            <a:spLocks noGrp="1"/>
          </p:cNvSpPr>
          <p:nvPr>
            <p:ph type="sldNum" sz="quarter" idx="12"/>
          </p:nvPr>
        </p:nvSpPr>
        <p:spPr/>
        <p:txBody>
          <a:bodyPr/>
          <a:lstStyle/>
          <a:p>
            <a:pPr>
              <a:defRPr/>
            </a:pPr>
            <a:fld id="{4AD22224-8185-4E09-A48C-E7C16DB0BC8F}" type="slidenum">
              <a:rPr lang="en-US">
                <a:solidFill>
                  <a:prstClr val="black">
                    <a:tint val="75000"/>
                  </a:prstClr>
                </a:solidFill>
              </a:rPr>
              <a:pPr>
                <a:defRPr/>
              </a:pPr>
              <a:t>5</a:t>
            </a:fld>
            <a:endParaRPr lang="en-US" dirty="0">
              <a:solidFill>
                <a:prstClr val="black">
                  <a:tint val="75000"/>
                </a:prstClr>
              </a:solidFill>
            </a:endParaRPr>
          </a:p>
        </p:txBody>
      </p:sp>
      <p:sp>
        <p:nvSpPr>
          <p:cNvPr id="7" name="Text Box 6"/>
          <p:cNvSpPr txBox="1">
            <a:spLocks noChangeArrowheads="1"/>
          </p:cNvSpPr>
          <p:nvPr/>
        </p:nvSpPr>
        <p:spPr bwMode="auto">
          <a:xfrm rot="20538937">
            <a:off x="6057576" y="5052824"/>
            <a:ext cx="1912002" cy="461665"/>
          </a:xfrm>
          <a:prstGeom prst="rect">
            <a:avLst/>
          </a:prstGeom>
          <a:solidFill>
            <a:srgbClr val="FFFF00"/>
          </a:solidFill>
          <a:ln w="9525">
            <a:noFill/>
            <a:miter lim="800000"/>
            <a:headEnd/>
            <a:tailEnd/>
          </a:ln>
        </p:spPr>
        <p:txBody>
          <a:bodyPr wrap="none">
            <a:spAutoFit/>
          </a:bodyPr>
          <a:lstStyle/>
          <a:p>
            <a:r>
              <a:rPr lang="de-DE" sz="2400" dirty="0" err="1" smtClean="0">
                <a:solidFill>
                  <a:srgbClr val="002060"/>
                </a:solidFill>
              </a:rPr>
              <a:t>CDR</a:t>
            </a:r>
            <a:r>
              <a:rPr lang="de-DE" sz="2400" dirty="0" smtClean="0">
                <a:solidFill>
                  <a:srgbClr val="002060"/>
                </a:solidFill>
              </a:rPr>
              <a:t>: </a:t>
            </a:r>
            <a:r>
              <a:rPr lang="de-DE" sz="2400" dirty="0" smtClean="0">
                <a:solidFill>
                  <a:srgbClr val="002060"/>
                </a:solidFill>
              </a:rPr>
              <a:t>2010</a:t>
            </a:r>
            <a:r>
              <a:rPr lang="de-DE" sz="2400" dirty="0">
                <a:solidFill>
                  <a:srgbClr val="002060"/>
                </a:solidFill>
              </a:rPr>
              <a:t>/12</a:t>
            </a:r>
            <a:endParaRPr lang="en-GB" sz="2400" dirty="0">
              <a:solidFill>
                <a:srgbClr val="002060"/>
              </a:solidFill>
            </a:endParaRPr>
          </a:p>
        </p:txBody>
      </p:sp>
      <p:sp>
        <p:nvSpPr>
          <p:cNvPr id="8" name="Text Box 5"/>
          <p:cNvSpPr txBox="1">
            <a:spLocks noChangeArrowheads="1"/>
          </p:cNvSpPr>
          <p:nvPr/>
        </p:nvSpPr>
        <p:spPr bwMode="auto">
          <a:xfrm rot="20538937">
            <a:off x="492576" y="5013583"/>
            <a:ext cx="3021013" cy="460375"/>
          </a:xfrm>
          <a:prstGeom prst="rect">
            <a:avLst/>
          </a:prstGeom>
          <a:solidFill>
            <a:srgbClr val="FFFF00"/>
          </a:solidFill>
          <a:ln w="9525">
            <a:noFill/>
            <a:miter lim="800000"/>
            <a:headEnd/>
            <a:tailEnd/>
          </a:ln>
        </p:spPr>
        <p:txBody>
          <a:bodyPr wrap="none">
            <a:spAutoFit/>
          </a:bodyPr>
          <a:lstStyle/>
          <a:p>
            <a:r>
              <a:rPr lang="de-DE" sz="2400" dirty="0">
                <a:solidFill>
                  <a:srgbClr val="002060"/>
                </a:solidFill>
              </a:rPr>
              <a:t>Goal: </a:t>
            </a:r>
            <a:r>
              <a:rPr lang="de-DE" sz="2400" dirty="0" err="1">
                <a:solidFill>
                  <a:srgbClr val="002060"/>
                </a:solidFill>
              </a:rPr>
              <a:t>CDR</a:t>
            </a:r>
            <a:r>
              <a:rPr lang="de-DE" sz="2400" dirty="0">
                <a:solidFill>
                  <a:srgbClr val="002060"/>
                </a:solidFill>
              </a:rPr>
              <a:t> </a:t>
            </a:r>
            <a:r>
              <a:rPr lang="de-DE" sz="2400" dirty="0" err="1">
                <a:solidFill>
                  <a:srgbClr val="002060"/>
                </a:solidFill>
              </a:rPr>
              <a:t>late</a:t>
            </a:r>
            <a:r>
              <a:rPr lang="de-DE" sz="2400" dirty="0">
                <a:solidFill>
                  <a:srgbClr val="002060"/>
                </a:solidFill>
              </a:rPr>
              <a:t> 2010</a:t>
            </a:r>
            <a:endParaRPr lang="en-GB" sz="2400" dirty="0">
              <a:solidFill>
                <a:srgbClr val="002060"/>
              </a:solidFill>
            </a:endParaRPr>
          </a:p>
        </p:txBody>
      </p:sp>
      <p:sp>
        <p:nvSpPr>
          <p:cNvPr id="9" name="TextBox 8"/>
          <p:cNvSpPr txBox="1"/>
          <p:nvPr/>
        </p:nvSpPr>
        <p:spPr>
          <a:xfrm>
            <a:off x="6272022" y="868185"/>
            <a:ext cx="2871977" cy="1412875"/>
          </a:xfrm>
          <a:prstGeom prst="rect">
            <a:avLst/>
          </a:prstGeom>
          <a:noFill/>
        </p:spPr>
        <p:txBody>
          <a:bodyPr wrap="square" rtlCol="0">
            <a:spAutoFit/>
          </a:bodyPr>
          <a:lstStyle/>
          <a:p>
            <a:r>
              <a:rPr lang="en-US" sz="1400" b="1" dirty="0" smtClean="0">
                <a:solidFill>
                  <a:srgbClr val="4279C0"/>
                </a:solidFill>
              </a:rPr>
              <a:t>Rolf </a:t>
            </a:r>
            <a:r>
              <a:rPr lang="en-US" sz="1400" b="1" dirty="0" err="1" smtClean="0">
                <a:solidFill>
                  <a:srgbClr val="4279C0"/>
                </a:solidFill>
              </a:rPr>
              <a:t>Heuer</a:t>
            </a:r>
            <a:r>
              <a:rPr lang="en-US" sz="1400" b="1" dirty="0" smtClean="0">
                <a:solidFill>
                  <a:srgbClr val="4279C0"/>
                </a:solidFill>
              </a:rPr>
              <a:t>: 3/4. 12. 09 at CERN: From the Proton </a:t>
            </a:r>
            <a:r>
              <a:rPr lang="en-US" sz="1400" b="1" dirty="0" err="1" smtClean="0">
                <a:solidFill>
                  <a:srgbClr val="4279C0"/>
                </a:solidFill>
              </a:rPr>
              <a:t>Synchroton</a:t>
            </a:r>
            <a:r>
              <a:rPr lang="en-US" sz="1400" b="1" dirty="0" smtClean="0">
                <a:solidFill>
                  <a:srgbClr val="4279C0"/>
                </a:solidFill>
              </a:rPr>
              <a:t> to the Large </a:t>
            </a:r>
            <a:r>
              <a:rPr lang="en-US" sz="1400" b="1" dirty="0" err="1" smtClean="0">
                <a:solidFill>
                  <a:srgbClr val="4279C0"/>
                </a:solidFill>
              </a:rPr>
              <a:t>Hadron</a:t>
            </a:r>
            <a:r>
              <a:rPr lang="en-US" sz="1400" b="1" dirty="0" smtClean="0">
                <a:solidFill>
                  <a:srgbClr val="4279C0"/>
                </a:solidFill>
              </a:rPr>
              <a:t> Collider </a:t>
            </a:r>
          </a:p>
          <a:p>
            <a:r>
              <a:rPr lang="en-US" sz="1400" b="1" dirty="0" smtClean="0">
                <a:solidFill>
                  <a:srgbClr val="4279C0"/>
                </a:solidFill>
              </a:rPr>
              <a:t>                                                                    50 Years of Nobel Memories in High-Energy Physics</a:t>
            </a:r>
            <a:endParaRPr lang="en-US" sz="1400" b="1" dirty="0">
              <a:solidFill>
                <a:srgbClr val="4279C0"/>
              </a:solidFill>
            </a:endParaRPr>
          </a:p>
        </p:txBody>
      </p:sp>
      <p:sp>
        <p:nvSpPr>
          <p:cNvPr id="10" name="Text Box 7"/>
          <p:cNvSpPr txBox="1">
            <a:spLocks noChangeArrowheads="1"/>
          </p:cNvSpPr>
          <p:nvPr/>
        </p:nvSpPr>
        <p:spPr bwMode="auto">
          <a:xfrm rot="20538937">
            <a:off x="3015391" y="2651611"/>
            <a:ext cx="3293289" cy="461665"/>
          </a:xfrm>
          <a:prstGeom prst="rect">
            <a:avLst/>
          </a:prstGeom>
          <a:solidFill>
            <a:srgbClr val="008000"/>
          </a:solidFill>
          <a:ln w="9525">
            <a:noFill/>
            <a:miter lim="800000"/>
            <a:headEnd/>
            <a:tailEnd/>
          </a:ln>
        </p:spPr>
        <p:txBody>
          <a:bodyPr wrap="none">
            <a:spAutoFit/>
          </a:bodyPr>
          <a:lstStyle/>
          <a:p>
            <a:pPr defTabSz="914400" fontAlgn="base">
              <a:spcBef>
                <a:spcPct val="0"/>
              </a:spcBef>
              <a:spcAft>
                <a:spcPct val="0"/>
              </a:spcAft>
            </a:pPr>
            <a:r>
              <a:rPr lang="de-DE" sz="2400" dirty="0" smtClean="0">
                <a:solidFill>
                  <a:srgbClr val="002060"/>
                </a:solidFill>
                <a:latin typeface="Arial" charset="0"/>
              </a:rPr>
              <a:t>3</a:t>
            </a:r>
            <a:r>
              <a:rPr lang="de-DE" sz="2400" dirty="0" smtClean="0">
                <a:solidFill>
                  <a:srgbClr val="002060"/>
                </a:solidFill>
                <a:latin typeface="Arial" charset="0"/>
              </a:rPr>
              <a:t> </a:t>
            </a:r>
            <a:r>
              <a:rPr lang="de-DE" sz="2400" dirty="0" smtClean="0">
                <a:solidFill>
                  <a:srgbClr val="002060"/>
                </a:solidFill>
                <a:latin typeface="Arial" charset="0"/>
              </a:rPr>
              <a:t>to</a:t>
            </a:r>
            <a:r>
              <a:rPr lang="de-DE" sz="2400" dirty="0" smtClean="0">
                <a:solidFill>
                  <a:srgbClr val="002060"/>
                </a:solidFill>
                <a:latin typeface="Arial" charset="0"/>
              </a:rPr>
              <a:t> 5 </a:t>
            </a:r>
            <a:r>
              <a:rPr lang="de-DE" sz="2400" dirty="0" smtClean="0">
                <a:solidFill>
                  <a:srgbClr val="002060"/>
                </a:solidFill>
                <a:latin typeface="Arial" charset="0"/>
              </a:rPr>
              <a:t>fb</a:t>
            </a:r>
            <a:r>
              <a:rPr lang="de-DE" sz="2400" baseline="30000" dirty="0" smtClean="0">
                <a:solidFill>
                  <a:srgbClr val="002060"/>
                </a:solidFill>
                <a:latin typeface="Arial" charset="0"/>
              </a:rPr>
              <a:t>-1 </a:t>
            </a:r>
            <a:r>
              <a:rPr lang="de-DE" sz="2400" dirty="0" err="1" smtClean="0">
                <a:solidFill>
                  <a:srgbClr val="002060"/>
                </a:solidFill>
                <a:latin typeface="Arial" charset="0"/>
              </a:rPr>
              <a:t>by</a:t>
            </a:r>
            <a:r>
              <a:rPr lang="de-DE" sz="2400" dirty="0" smtClean="0">
                <a:solidFill>
                  <a:srgbClr val="002060"/>
                </a:solidFill>
                <a:latin typeface="Arial" charset="0"/>
              </a:rPr>
              <a:t> end 2011!</a:t>
            </a:r>
            <a:endParaRPr lang="en-GB" sz="2400" dirty="0">
              <a:solidFill>
                <a:srgbClr val="002060"/>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482759"/>
                                        </p:tgtEl>
                                        <p:attrNameLst>
                                          <p:attrName>style.visibility</p:attrName>
                                        </p:attrNameLst>
                                      </p:cBhvr>
                                      <p:to>
                                        <p:strVal val="visible"/>
                                      </p:to>
                                    </p:set>
                                    <p:animEffect transition="in" filter="slide(fromBottom)">
                                      <p:cBhvr>
                                        <p:cTn id="10" dur="500"/>
                                        <p:tgtEl>
                                          <p:spTgt spid="1482759"/>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482757"/>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482758"/>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1482759"/>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2757" grpId="0" animBg="1"/>
      <p:bldP spid="1482758" grpId="0" animBg="1"/>
      <p:bldP spid="1482759" grpId="0" animBg="1"/>
      <p:bldP spid="1482759" grpId="1" animBg="1"/>
      <p:bldP spid="7" grpId="0" animBg="1"/>
      <p:bldP spid="7" grpId="1" animBg="1"/>
      <p:bldP spid="8" grpId="0" animBg="1"/>
      <p:bldP spid="8" grpId="1" animBg="1"/>
      <p:bldP spid="10" grpId="1"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28870" y="1032856"/>
          <a:ext cx="8509370" cy="5481230"/>
        </p:xfrm>
        <a:graphic>
          <a:graphicData uri="http://schemas.openxmlformats.org/drawingml/2006/table">
            <a:tbl>
              <a:tblPr firstRow="1" firstCol="1">
                <a:tableStyleId>{5940675A-B579-460E-94D1-54222C63F5DA}</a:tableStyleId>
              </a:tblPr>
              <a:tblGrid>
                <a:gridCol w="422000"/>
                <a:gridCol w="422000"/>
                <a:gridCol w="422000"/>
                <a:gridCol w="538840"/>
                <a:gridCol w="352980"/>
                <a:gridCol w="422000"/>
                <a:gridCol w="422000"/>
                <a:gridCol w="303110"/>
                <a:gridCol w="540890"/>
                <a:gridCol w="422000"/>
                <a:gridCol w="422000"/>
                <a:gridCol w="422000"/>
                <a:gridCol w="326710"/>
                <a:gridCol w="538840"/>
                <a:gridCol w="422000"/>
                <a:gridCol w="422000"/>
                <a:gridCol w="422000"/>
                <a:gridCol w="328760"/>
                <a:gridCol w="515240"/>
                <a:gridCol w="422000"/>
              </a:tblGrid>
              <a:tr h="548123">
                <a:tc>
                  <a:txBody>
                    <a:bodyPr/>
                    <a:lstStyle/>
                    <a:p>
                      <a:pPr algn="ctr"/>
                      <a:endParaRPr lang="en-GB" sz="9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B w="3175" cap="flat" cmpd="sng" algn="ctr">
                      <a:solidFill>
                        <a:schemeClr val="tx1"/>
                      </a:solidFill>
                      <a:prstDash val="solid"/>
                      <a:round/>
                      <a:headEnd type="none" w="med" len="med"/>
                      <a:tailEnd type="none" w="med" len="med"/>
                    </a:lnB>
                  </a:tcPr>
                </a:tc>
                <a:tc>
                  <a:txBody>
                    <a:bodyPr/>
                    <a:lstStyle/>
                    <a:p>
                      <a:pPr algn="ctr"/>
                      <a:r>
                        <a:rPr lang="en-GB" sz="1000" b="1" dirty="0" smtClean="0"/>
                        <a:t>2010</a:t>
                      </a:r>
                      <a:endParaRPr lang="en-GB" sz="1000" b="1" dirty="0"/>
                    </a:p>
                  </a:txBody>
                  <a:tcPr anchor="ctr">
                    <a:lnB w="3175" cap="flat" cmpd="sng" algn="ctr">
                      <a:solidFill>
                        <a:schemeClr val="tx1"/>
                      </a:solidFill>
                      <a:prstDash val="solid"/>
                      <a:round/>
                      <a:headEnd type="none" w="med" len="med"/>
                      <a:tailEnd type="none" w="med" len="med"/>
                    </a:lnB>
                  </a:tcPr>
                </a:tc>
                <a:tc>
                  <a:txBody>
                    <a:bodyPr/>
                    <a:lstStyle/>
                    <a:p>
                      <a:endParaRPr lang="de-DE"/>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r>
                        <a:rPr lang="en-GB" sz="1000" dirty="0" smtClean="0"/>
                        <a:t>2015</a:t>
                      </a: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r>
                        <a:rPr lang="en-GB" sz="1000" dirty="0" smtClean="0"/>
                        <a:t>2020</a:t>
                      </a: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r>
                        <a:rPr lang="en-GB" sz="1000" dirty="0" smtClean="0"/>
                        <a:t>2025</a:t>
                      </a: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FAIR</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700" dirty="0" smtClean="0"/>
                        <a:t>PANDA </a:t>
                      </a: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9">
                  <a:txBody>
                    <a:bodyPr/>
                    <a:lstStyle/>
                    <a:p>
                      <a:pPr algn="l"/>
                      <a:r>
                        <a:rPr lang="en-GB" sz="900" b="1" dirty="0" smtClean="0"/>
                        <a:t>R&amp;D                    Construction                  </a:t>
                      </a:r>
                      <a:r>
                        <a:rPr lang="en-GB" sz="900" b="1" dirty="0" smtClean="0">
                          <a:solidFill>
                            <a:schemeClr val="bg1"/>
                          </a:solidFill>
                        </a:rPr>
                        <a:t>Commissioning</a:t>
                      </a:r>
                      <a:r>
                        <a:rPr lang="en-GB" sz="900" b="1" dirty="0" smtClean="0"/>
                        <a:t>                                                                   </a:t>
                      </a:r>
                      <a:endParaRPr lang="en-GB" sz="900" b="1"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60000"/>
                        <a:lumOff val="40000"/>
                      </a:schemeClr>
                    </a:solidFill>
                  </a:tcPr>
                </a:tc>
                <a:tc gridSpan="9">
                  <a:txBody>
                    <a:bodyPr/>
                    <a:lstStyle/>
                    <a:p>
                      <a:pPr algn="l"/>
                      <a:r>
                        <a:rPr lang="en-GB" sz="900" b="1" dirty="0" smtClean="0">
                          <a:solidFill>
                            <a:schemeClr val="bg1"/>
                          </a:solidFill>
                        </a:rPr>
                        <a:t>Exploitation</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r>
              <a:tr h="548123">
                <a:tc>
                  <a:txBody>
                    <a:bodyPr/>
                    <a:lstStyle/>
                    <a:p>
                      <a:pPr algn="ct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700" dirty="0" smtClean="0"/>
                        <a:t>CBM</a:t>
                      </a: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9">
                  <a:txBody>
                    <a:bodyPr/>
                    <a:lstStyle/>
                    <a:p>
                      <a:pPr algn="l"/>
                      <a:r>
                        <a:rPr lang="en-GB" sz="900" b="1" dirty="0" smtClean="0"/>
                        <a:t>R&amp;D                    Construction                  </a:t>
                      </a:r>
                      <a:r>
                        <a:rPr lang="en-GB" sz="900" b="1" dirty="0" smtClean="0">
                          <a:solidFill>
                            <a:schemeClr val="bg1"/>
                          </a:solidFill>
                        </a:rPr>
                        <a:t>Commissioning</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40000"/>
                            <a:lumOff val="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40000"/>
                            <a:lumOff val="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40000"/>
                            <a:lumOff val="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bg1"/>
                          </a:solidFill>
                        </a:rPr>
                        <a:t>Exploitation</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c hMerge="1">
                  <a:txBody>
                    <a:bodyPr/>
                    <a:lstStyle/>
                    <a:p>
                      <a:endParaRPr lang="de-DE"/>
                    </a:p>
                  </a:txBody>
                  <a:tcPr/>
                </a:tc>
                <a:tc gridSpan="6">
                  <a:txBody>
                    <a:bodyPr/>
                    <a:lstStyle/>
                    <a:p>
                      <a:pPr algn="l"/>
                      <a:r>
                        <a:rPr lang="en-GB" sz="900" dirty="0" smtClean="0">
                          <a:solidFill>
                            <a:schemeClr val="bg1"/>
                          </a:solidFill>
                        </a:rPr>
                        <a:t>SIS300</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l"/>
                      <a:endParaRPr lang="en-GB" sz="8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r>
              <a:tr h="548123">
                <a:tc>
                  <a:txBody>
                    <a:bodyPr/>
                    <a:lstStyle/>
                    <a:p>
                      <a:pPr algn="ct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700" dirty="0" smtClean="0"/>
                        <a:t>NuSTAR</a:t>
                      </a: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9">
                  <a:txBody>
                    <a:bodyPr/>
                    <a:lstStyle/>
                    <a:p>
                      <a:pPr algn="l"/>
                      <a:r>
                        <a:rPr lang="en-GB" sz="900" b="1" dirty="0" smtClean="0"/>
                        <a:t>R&amp;D                    Construction                  </a:t>
                      </a:r>
                      <a:r>
                        <a:rPr lang="en-GB" sz="900" b="1" dirty="0" smtClean="0">
                          <a:solidFill>
                            <a:schemeClr val="bg1"/>
                          </a:solidFill>
                        </a:rPr>
                        <a:t>Commissioning</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smtClean="0">
                          <a:solidFill>
                            <a:schemeClr val="bg1"/>
                          </a:solidFill>
                        </a:rPr>
                        <a:t>Exploit.</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7">
                  <a:txBody>
                    <a:bodyPr/>
                    <a:lstStyle/>
                    <a:p>
                      <a:pPr algn="l"/>
                      <a:r>
                        <a:rPr lang="en-GB" sz="900" dirty="0" smtClean="0">
                          <a:solidFill>
                            <a:schemeClr val="bg1"/>
                          </a:solidFill>
                        </a:rPr>
                        <a:t>NESR   FLAIR</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l"/>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l"/>
                      <a:endParaRPr lang="en-GB" sz="8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r>
              <a:tr h="548123">
                <a:tc>
                  <a:txBody>
                    <a:bodyPr/>
                    <a:lstStyle/>
                    <a:p>
                      <a:pPr algn="ct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700" dirty="0" smtClean="0"/>
                        <a:t>PAX/ENC</a:t>
                      </a: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1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dirty="0" smtClean="0"/>
                        <a:t>Design</a:t>
                      </a:r>
                      <a:r>
                        <a:rPr lang="en-GB" sz="900" baseline="0" dirty="0" smtClean="0"/>
                        <a:t> Study       </a:t>
                      </a:r>
                      <a:r>
                        <a:rPr lang="en-GB" sz="900" dirty="0" smtClean="0"/>
                        <a:t>R&amp;D</a:t>
                      </a:r>
                      <a:r>
                        <a:rPr lang="en-GB" sz="900" baseline="0" dirty="0" smtClean="0"/>
                        <a:t>   </a:t>
                      </a:r>
                      <a:r>
                        <a:rPr lang="en-GB" sz="900" dirty="0" smtClean="0"/>
                        <a:t>       Tests                                                    </a:t>
                      </a:r>
                      <a:r>
                        <a:rPr lang="en-GB" sz="900" dirty="0" smtClean="0">
                          <a:solidFill>
                            <a:schemeClr val="bg1"/>
                          </a:solidFill>
                        </a:rPr>
                        <a:t>Construction/Commissioning</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0"/>
                    </a:gradFill>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0"/>
                    </a:gradFill>
                  </a:tcPr>
                </a:tc>
                <a:tc hMerge="1">
                  <a:txBody>
                    <a:bodyPr/>
                    <a:lstStyle/>
                    <a:p>
                      <a:endParaRPr lang="de-DE"/>
                    </a:p>
                  </a:txBody>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endParaRPr lang="en-GB" sz="8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dirty="0" smtClean="0">
                          <a:solidFill>
                            <a:schemeClr val="bg1"/>
                          </a:solidFill>
                        </a:rPr>
                        <a:t>Collider</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r>
              <a:tr h="548123">
                <a:tc>
                  <a:txBody>
                    <a:bodyPr/>
                    <a:lstStyle/>
                    <a:p>
                      <a:pPr algn="ctr"/>
                      <a:r>
                        <a:rPr lang="en-GB" sz="700" b="1" dirty="0" smtClean="0"/>
                        <a:t>SPIRAL2</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l"/>
                      <a:r>
                        <a:rPr lang="en-GB" sz="900" b="1" dirty="0" smtClean="0"/>
                        <a:t>R&amp;D       Constr./</a:t>
                      </a:r>
                      <a:r>
                        <a:rPr lang="en-GB" sz="900" b="1" dirty="0" smtClean="0">
                          <a:solidFill>
                            <a:schemeClr val="bg1"/>
                          </a:solidFill>
                        </a:rPr>
                        <a:t>Commission.</a:t>
                      </a:r>
                      <a:endParaRPr lang="en-GB" sz="900" b="1"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bg1"/>
                          </a:solidFill>
                        </a:rPr>
                        <a:t>Exploitation</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de-DE"/>
                    </a:p>
                  </a:txBody>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gridSpan="6">
                  <a:txBody>
                    <a:bodyPr/>
                    <a:lstStyle/>
                    <a:p>
                      <a:pPr algn="l"/>
                      <a:r>
                        <a:rPr lang="en-GB" sz="900" dirty="0" smtClean="0">
                          <a:solidFill>
                            <a:schemeClr val="bg1"/>
                          </a:solidFill>
                        </a:rPr>
                        <a:t>150 </a:t>
                      </a:r>
                      <a:r>
                        <a:rPr lang="en-GB" sz="900" baseline="0" dirty="0" smtClean="0">
                          <a:solidFill>
                            <a:schemeClr val="bg1"/>
                          </a:solidFill>
                        </a:rPr>
                        <a:t>MeV/u Post-accelerator</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HIE-ISOLDE</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t>   Constr./</a:t>
                      </a:r>
                      <a:r>
                        <a:rPr lang="en-GB" sz="900" b="1" dirty="0" smtClean="0">
                          <a:solidFill>
                            <a:schemeClr val="bg1"/>
                          </a:solidFill>
                        </a:rPr>
                        <a:t>Commission.</a:t>
                      </a:r>
                      <a:endParaRPr lang="en-GB" sz="900" b="1"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bg1"/>
                          </a:solidFill>
                        </a:rPr>
                        <a:t>Exploitation</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de-DE"/>
                    </a:p>
                  </a:txBody>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l"/>
                      <a:r>
                        <a:rPr lang="en-GB" sz="900" dirty="0" smtClean="0">
                          <a:solidFill>
                            <a:schemeClr val="bg1"/>
                          </a:solidFill>
                        </a:rPr>
                        <a:t>Injector Upgrade</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SPES</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4">
                  <a:txBody>
                    <a:bodyPr/>
                    <a:lstStyle/>
                    <a:p>
                      <a:r>
                        <a:rPr lang="en-GB" sz="900" b="1" dirty="0" smtClean="0"/>
                        <a:t>   Constr./</a:t>
                      </a:r>
                      <a:r>
                        <a:rPr lang="en-GB" sz="900" b="1" dirty="0" smtClean="0">
                          <a:solidFill>
                            <a:schemeClr val="bg1"/>
                          </a:solidFill>
                        </a:rPr>
                        <a:t>Commission.</a:t>
                      </a:r>
                      <a:endParaRPr lang="en-GB" sz="900" b="1"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bg1"/>
                          </a:solidFill>
                        </a:rPr>
                        <a:t>Exploitation</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EURISOL</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18">
                  <a:txBody>
                    <a:bodyPr/>
                    <a:lstStyle/>
                    <a:p>
                      <a:pPr algn="l"/>
                      <a:r>
                        <a:rPr lang="en-GB" sz="900" dirty="0" smtClean="0"/>
                        <a:t>Design Study             R&amp;D              Preparatory</a:t>
                      </a:r>
                      <a:r>
                        <a:rPr lang="en-GB" sz="900" baseline="0" dirty="0" smtClean="0"/>
                        <a:t> Phase / Site Decision</a:t>
                      </a:r>
                      <a:r>
                        <a:rPr lang="en-GB" sz="900" dirty="0" smtClean="0"/>
                        <a:t>             Engineering Study                       </a:t>
                      </a:r>
                      <a:r>
                        <a:rPr lang="en-GB" sz="900" dirty="0" smtClean="0">
                          <a:solidFill>
                            <a:schemeClr val="bg1"/>
                          </a:solidFill>
                        </a:rPr>
                        <a:t>Construction</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LHeC</a:t>
                      </a:r>
                      <a:endParaRPr lang="en-GB" sz="700" b="1" dirty="0"/>
                    </a:p>
                  </a:txBody>
                  <a:tcPr vert="vert270">
                    <a:lnT w="3175" cap="flat" cmpd="sng" algn="ctr">
                      <a:solidFill>
                        <a:schemeClr val="tx1"/>
                      </a:solidFill>
                      <a:prstDash val="solid"/>
                      <a:round/>
                      <a:headEnd type="none" w="med" len="med"/>
                      <a:tailEnd type="none" w="med" len="med"/>
                    </a:lnT>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tcPr>
                </a:tc>
                <a:tc gridSpan="1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dirty="0" smtClean="0"/>
                        <a:t>Design Study                    R&amp;D                              Engineering Study                                          </a:t>
                      </a:r>
                      <a:r>
                        <a:rPr lang="en-GB" sz="900" dirty="0" smtClean="0">
                          <a:solidFill>
                            <a:schemeClr val="bg1"/>
                          </a:solidFill>
                        </a:rPr>
                        <a:t>Construction/Commissioning</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endParaRPr lang="de-DE"/>
                    </a:p>
                  </a:txBody>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endParaRPr lang="de-DE"/>
                    </a:p>
                  </a:txBody>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900" dirty="0" smtClean="0">
                        <a:solidFill>
                          <a:schemeClr val="bg1"/>
                        </a:solidFill>
                      </a:endParaRPr>
                    </a:p>
                  </a:txBody>
                  <a:tcPr anchor="ctr">
                    <a:lnT w="3175" cap="flat" cmpd="sng" algn="ctr">
                      <a:solidFill>
                        <a:schemeClr val="tx1"/>
                      </a:solidFill>
                      <a:prstDash val="solid"/>
                      <a:round/>
                      <a:headEnd type="none" w="med" len="med"/>
                      <a:tailEnd type="none" w="med" len="med"/>
                    </a:lnT>
                    <a:solidFill>
                      <a:schemeClr val="accent5">
                        <a:lumMod val="7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900" dirty="0" smtClean="0">
                        <a:solidFill>
                          <a:schemeClr val="bg1"/>
                        </a:solidFill>
                      </a:endParaRPr>
                    </a:p>
                  </a:txBody>
                  <a:tcPr anchor="ctr">
                    <a:lnT w="3175" cap="flat" cmpd="sng" algn="ctr">
                      <a:solidFill>
                        <a:schemeClr val="tx1"/>
                      </a:solidFill>
                      <a:prstDash val="solid"/>
                      <a:round/>
                      <a:headEnd type="none" w="med" len="med"/>
                      <a:tailEnd type="none" w="med" len="med"/>
                    </a:lnT>
                    <a:solidFill>
                      <a:schemeClr val="accent5">
                        <a:lumMod val="75000"/>
                      </a:schemeClr>
                    </a:solidFill>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tcPr>
                </a:tc>
              </a:tr>
            </a:tbl>
          </a:graphicData>
        </a:graphic>
      </p:graphicFrame>
      <p:sp>
        <p:nvSpPr>
          <p:cNvPr id="10243" name="Title 4"/>
          <p:cNvSpPr>
            <a:spLocks noGrp="1"/>
          </p:cNvSpPr>
          <p:nvPr>
            <p:ph type="title" idx="4294967295"/>
          </p:nvPr>
        </p:nvSpPr>
        <p:spPr bwMode="auto">
          <a:xfrm>
            <a:off x="457200" y="274638"/>
            <a:ext cx="8229600" cy="758218"/>
          </a:xfrm>
          <a:noFill/>
          <a:ln>
            <a:miter lim="800000"/>
            <a:headEnd/>
            <a:tailEnd/>
          </a:ln>
        </p:spPr>
        <p:txBody>
          <a:bodyPr>
            <a:normAutofit/>
          </a:bodyPr>
          <a:lstStyle/>
          <a:p>
            <a:r>
              <a:rPr lang="en-GB" sz="2400" b="1" dirty="0" err="1" smtClean="0"/>
              <a:t>NuPECC</a:t>
            </a:r>
            <a:r>
              <a:rPr lang="en-GB" sz="2400" b="1" dirty="0" smtClean="0"/>
              <a:t> – Roadmap 5/2010: New </a:t>
            </a:r>
            <a:r>
              <a:rPr lang="en-GB" sz="2400" b="1" dirty="0"/>
              <a:t>Large-Scale Facilities</a:t>
            </a:r>
          </a:p>
        </p:txBody>
      </p:sp>
      <p:sp>
        <p:nvSpPr>
          <p:cNvPr id="4" name="TextBox 3"/>
          <p:cNvSpPr txBox="1"/>
          <p:nvPr/>
        </p:nvSpPr>
        <p:spPr>
          <a:xfrm>
            <a:off x="428870" y="6514086"/>
            <a:ext cx="5204144" cy="307777"/>
          </a:xfrm>
          <a:prstGeom prst="rect">
            <a:avLst/>
          </a:prstGeom>
          <a:noFill/>
        </p:spPr>
        <p:txBody>
          <a:bodyPr wrap="none" rtlCol="0">
            <a:spAutoFit/>
          </a:bodyPr>
          <a:lstStyle/>
          <a:p>
            <a:r>
              <a:rPr lang="en-US" sz="1400" dirty="0" smtClean="0"/>
              <a:t>G. </a:t>
            </a:r>
            <a:r>
              <a:rPr lang="en-US" sz="1400" dirty="0" err="1" smtClean="0"/>
              <a:t>Rosner</a:t>
            </a:r>
            <a:r>
              <a:rPr lang="en-US" sz="1400" dirty="0" smtClean="0"/>
              <a:t>, </a:t>
            </a:r>
            <a:r>
              <a:rPr lang="en-US" sz="1400" dirty="0" err="1" smtClean="0"/>
              <a:t>NuPECC</a:t>
            </a:r>
            <a:r>
              <a:rPr lang="en-US" sz="1400" dirty="0" smtClean="0"/>
              <a:t> Chair, Madrid 5/10</a:t>
            </a:r>
            <a:r>
              <a:rPr lang="en-US" sz="1400" dirty="0" smtClean="0"/>
              <a:t> – </a:t>
            </a:r>
            <a:r>
              <a:rPr lang="en-US" sz="1400" dirty="0" smtClean="0"/>
              <a:t>published in December 2010</a:t>
            </a:r>
            <a:endParaRPr lang="en-US" sz="1400" dirty="0"/>
          </a:p>
        </p:txBody>
      </p:sp>
      <p:sp>
        <p:nvSpPr>
          <p:cNvPr id="5" name="Text Box 6"/>
          <p:cNvSpPr txBox="1">
            <a:spLocks noChangeArrowheads="1"/>
          </p:cNvSpPr>
          <p:nvPr/>
        </p:nvSpPr>
        <p:spPr bwMode="auto">
          <a:xfrm>
            <a:off x="3349790" y="4910138"/>
            <a:ext cx="4544934" cy="830997"/>
          </a:xfrm>
          <a:prstGeom prst="rect">
            <a:avLst/>
          </a:prstGeom>
          <a:solidFill>
            <a:srgbClr val="FFFF00"/>
          </a:solidFill>
          <a:ln w="9525">
            <a:noFill/>
            <a:miter lim="800000"/>
            <a:headEnd/>
            <a:tailEnd/>
          </a:ln>
        </p:spPr>
        <p:txBody>
          <a:bodyPr wrap="none">
            <a:spAutoFit/>
          </a:bodyPr>
          <a:lstStyle/>
          <a:p>
            <a:r>
              <a:rPr lang="en-US" sz="2400" dirty="0" smtClean="0">
                <a:solidFill>
                  <a:srgbClr val="002060"/>
                </a:solidFill>
              </a:rPr>
              <a:t>We are here: at the transition from </a:t>
            </a:r>
          </a:p>
          <a:p>
            <a:r>
              <a:rPr lang="en-US" sz="2400" dirty="0" smtClean="0">
                <a:solidFill>
                  <a:srgbClr val="002060"/>
                </a:solidFill>
              </a:rPr>
              <a:t>Design Study to R&amp;D</a:t>
            </a:r>
            <a:endParaRPr lang="en-US" sz="2400" dirty="0">
              <a:solidFill>
                <a:srgbClr val="002060"/>
              </a:solidFill>
            </a:endParaRPr>
          </a:p>
        </p:txBody>
      </p:sp>
      <p:cxnSp>
        <p:nvCxnSpPr>
          <p:cNvPr id="7" name="Straight Arrow Connector 6"/>
          <p:cNvCxnSpPr/>
          <p:nvPr/>
        </p:nvCxnSpPr>
        <p:spPr>
          <a:xfrm rot="10800000" flipV="1">
            <a:off x="2371448" y="5371802"/>
            <a:ext cx="978343" cy="873933"/>
          </a:xfrm>
          <a:prstGeom prst="straightConnector1">
            <a:avLst/>
          </a:prstGeom>
          <a:ln w="47625">
            <a:solidFill>
              <a:srgbClr val="800000"/>
            </a:solidFill>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Bottom)">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047" y="207328"/>
            <a:ext cx="6569765" cy="750956"/>
          </a:xfrm>
        </p:spPr>
        <p:txBody>
          <a:bodyPr>
            <a:normAutofit/>
          </a:bodyPr>
          <a:lstStyle/>
          <a:p>
            <a:r>
              <a:rPr lang="en-US" sz="3600" u="sng" dirty="0" smtClean="0">
                <a:solidFill>
                  <a:srgbClr val="FF0000"/>
                </a:solidFill>
                <a:latin typeface="Times New Roman"/>
                <a:cs typeface="Times New Roman"/>
              </a:rPr>
              <a:t>Design Considerations</a:t>
            </a:r>
            <a:endParaRPr lang="en-US" sz="3600" u="sng" dirty="0">
              <a:solidFill>
                <a:srgbClr val="FF0000"/>
              </a:solidFill>
              <a:latin typeface="Times New Roman"/>
              <a:cs typeface="Times New Roman"/>
            </a:endParaRPr>
          </a:p>
        </p:txBody>
      </p:sp>
      <p:sp>
        <p:nvSpPr>
          <p:cNvPr id="4" name="TextBox 3"/>
          <p:cNvSpPr txBox="1"/>
          <p:nvPr/>
        </p:nvSpPr>
        <p:spPr>
          <a:xfrm>
            <a:off x="-1027" y="880537"/>
            <a:ext cx="9145027" cy="2062093"/>
          </a:xfrm>
          <a:prstGeom prst="rect">
            <a:avLst/>
          </a:prstGeom>
          <a:noFill/>
          <a:ln>
            <a:noFill/>
          </a:ln>
        </p:spPr>
        <p:txBody>
          <a:bodyPr wrap="square" lIns="91430" tIns="45715" rIns="91430" bIns="45715" rtlCol="0">
            <a:spAutoFit/>
          </a:bodyPr>
          <a:lstStyle/>
          <a:p>
            <a:pPr>
              <a:spcAft>
                <a:spcPts val="1200"/>
              </a:spcAft>
            </a:pPr>
            <a:r>
              <a:rPr lang="en-US" dirty="0" smtClean="0"/>
              <a:t>LHC </a:t>
            </a:r>
            <a:r>
              <a:rPr lang="en-US" dirty="0" err="1" smtClean="0"/>
              <a:t>hadron</a:t>
            </a:r>
            <a:r>
              <a:rPr lang="en-US" dirty="0" smtClean="0"/>
              <a:t> beams: </a:t>
            </a:r>
            <a:r>
              <a:rPr lang="en-US" dirty="0" err="1" smtClean="0"/>
              <a:t>E</a:t>
            </a:r>
            <a:r>
              <a:rPr lang="en-US" baseline="-25000" dirty="0" err="1" smtClean="0"/>
              <a:t>p</a:t>
            </a:r>
            <a:r>
              <a:rPr lang="en-US" dirty="0" smtClean="0"/>
              <a:t>=7 </a:t>
            </a:r>
            <a:r>
              <a:rPr lang="en-US" dirty="0" err="1" smtClean="0"/>
              <a:t>TeV</a:t>
            </a:r>
            <a:r>
              <a:rPr lang="en-US" dirty="0" smtClean="0"/>
              <a:t>; </a:t>
            </a:r>
            <a:r>
              <a:rPr lang="en-US" dirty="0" smtClean="0"/>
              <a:t>CM </a:t>
            </a:r>
            <a:r>
              <a:rPr lang="en-US" dirty="0" smtClean="0"/>
              <a:t>collision energy: E</a:t>
            </a:r>
            <a:r>
              <a:rPr lang="en-US" baseline="30000" dirty="0" smtClean="0"/>
              <a:t>2</a:t>
            </a:r>
            <a:r>
              <a:rPr lang="en-US" baseline="-25000" dirty="0" smtClean="0"/>
              <a:t>CM</a:t>
            </a:r>
            <a:r>
              <a:rPr lang="en-US" dirty="0" smtClean="0"/>
              <a:t> = 4 </a:t>
            </a:r>
            <a:r>
              <a:rPr lang="en-US" dirty="0" err="1" smtClean="0"/>
              <a:t>E</a:t>
            </a:r>
            <a:r>
              <a:rPr lang="en-US" baseline="-25000" dirty="0" err="1" smtClean="0"/>
              <a:t>e</a:t>
            </a:r>
            <a:r>
              <a:rPr lang="en-US" dirty="0" smtClean="0"/>
              <a:t>* </a:t>
            </a:r>
            <a:r>
              <a:rPr lang="en-US" dirty="0" err="1" smtClean="0"/>
              <a:t>E</a:t>
            </a:r>
            <a:r>
              <a:rPr lang="en-US" baseline="-25000" dirty="0" err="1" smtClean="0"/>
              <a:t>p</a:t>
            </a:r>
            <a:r>
              <a:rPr lang="en-US" baseline="-25000" dirty="0" err="1" smtClean="0"/>
              <a:t>,</a:t>
            </a:r>
            <a:r>
              <a:rPr lang="en-US" baseline="-25000" dirty="0" err="1" smtClean="0"/>
              <a:t>A</a:t>
            </a:r>
            <a:r>
              <a:rPr lang="en-US" dirty="0" smtClean="0"/>
              <a:t> </a:t>
            </a:r>
            <a:r>
              <a:rPr lang="en-US" dirty="0" err="1" smtClean="0">
                <a:sym typeface="Wingdings"/>
              </a:rPr>
              <a:t></a:t>
            </a:r>
            <a:r>
              <a:rPr lang="en-US" dirty="0" smtClean="0">
                <a:sym typeface="Wingdings"/>
              </a:rPr>
              <a:t> </a:t>
            </a:r>
            <a:r>
              <a:rPr lang="en-US" dirty="0" smtClean="0">
                <a:sym typeface="Wingdings"/>
              </a:rPr>
              <a:t>50 to 150GeV</a:t>
            </a:r>
            <a:endParaRPr lang="en-US" baseline="-25000" dirty="0" smtClean="0"/>
          </a:p>
          <a:p>
            <a:pPr>
              <a:spcAft>
                <a:spcPts val="1200"/>
              </a:spcAft>
            </a:pPr>
            <a:r>
              <a:rPr lang="en-US" dirty="0" smtClean="0"/>
              <a:t>Integrated </a:t>
            </a:r>
            <a:r>
              <a:rPr lang="en-US" dirty="0" err="1" smtClean="0"/>
              <a:t>e</a:t>
            </a:r>
            <a:r>
              <a:rPr lang="en-US" baseline="30000" dirty="0" err="1" smtClean="0"/>
              <a:t>±</a:t>
            </a:r>
            <a:r>
              <a:rPr lang="en-US" dirty="0" err="1" smtClean="0"/>
              <a:t>p</a:t>
            </a:r>
            <a:r>
              <a:rPr lang="en-US" dirty="0" smtClean="0"/>
              <a:t> : O(100) fb</a:t>
            </a:r>
            <a:r>
              <a:rPr lang="en-US" baseline="30000" dirty="0" smtClean="0"/>
              <a:t>-1 </a:t>
            </a:r>
            <a:r>
              <a:rPr lang="en-US" dirty="0" smtClean="0"/>
              <a:t> ≈ 100 * </a:t>
            </a:r>
            <a:r>
              <a:rPr lang="en-US" dirty="0" err="1" smtClean="0"/>
              <a:t>L(HERA</a:t>
            </a:r>
            <a:r>
              <a:rPr lang="en-US" dirty="0" smtClean="0"/>
              <a:t>) </a:t>
            </a:r>
            <a:r>
              <a:rPr lang="en-US" dirty="0" err="1" smtClean="0">
                <a:sym typeface="Wingdings"/>
              </a:rPr>
              <a:t></a:t>
            </a:r>
            <a:r>
              <a:rPr lang="en-US" dirty="0" smtClean="0"/>
              <a:t> synchronous </a:t>
            </a:r>
            <a:r>
              <a:rPr lang="en-US" dirty="0" err="1" smtClean="0"/>
              <a:t>ep</a:t>
            </a:r>
            <a:r>
              <a:rPr lang="en-US" dirty="0" smtClean="0"/>
              <a:t> and pp operation</a:t>
            </a:r>
          </a:p>
          <a:p>
            <a:pPr>
              <a:spcAft>
                <a:spcPts val="1200"/>
              </a:spcAft>
            </a:pPr>
            <a:r>
              <a:rPr lang="en-US" dirty="0" smtClean="0"/>
              <a:t>Luminosity </a:t>
            </a:r>
            <a:r>
              <a:rPr lang="en-US" dirty="0" smtClean="0"/>
              <a:t>O (10</a:t>
            </a:r>
            <a:r>
              <a:rPr lang="en-US" baseline="30000" dirty="0" smtClean="0"/>
              <a:t>33</a:t>
            </a:r>
            <a:r>
              <a:rPr lang="en-US" dirty="0" smtClean="0"/>
              <a:t>) cm</a:t>
            </a:r>
            <a:r>
              <a:rPr lang="en-US" baseline="30000" dirty="0" smtClean="0"/>
              <a:t>-2</a:t>
            </a:r>
            <a:r>
              <a:rPr lang="en-US" dirty="0" smtClean="0"/>
              <a:t>s</a:t>
            </a:r>
            <a:r>
              <a:rPr lang="en-US" baseline="30000" dirty="0" smtClean="0"/>
              <a:t>-1  </a:t>
            </a:r>
            <a:r>
              <a:rPr lang="en-US" dirty="0" smtClean="0"/>
              <a:t>with</a:t>
            </a:r>
            <a:r>
              <a:rPr lang="en-US" baseline="30000" dirty="0" smtClean="0"/>
              <a:t> </a:t>
            </a:r>
            <a:r>
              <a:rPr lang="en-US" dirty="0" smtClean="0"/>
              <a:t>100 MW power consumption </a:t>
            </a:r>
            <a:r>
              <a:rPr lang="en-US" dirty="0" err="1" smtClean="0">
                <a:sym typeface="Wingdings"/>
              </a:rPr>
              <a:t></a:t>
            </a:r>
            <a:r>
              <a:rPr lang="en-US" dirty="0" smtClean="0">
                <a:sym typeface="Wingdings"/>
              </a:rPr>
              <a:t> </a:t>
            </a:r>
            <a:r>
              <a:rPr lang="en-US" dirty="0" smtClean="0"/>
              <a:t>Beam Power &lt; 70 MW</a:t>
            </a:r>
            <a:r>
              <a:rPr lang="en-US" baseline="30000" dirty="0" smtClean="0"/>
              <a:t>   </a:t>
            </a:r>
            <a:endParaRPr lang="en-US" baseline="30000" dirty="0" smtClean="0"/>
          </a:p>
          <a:p>
            <a:pPr>
              <a:spcAft>
                <a:spcPts val="1200"/>
              </a:spcAft>
            </a:pPr>
            <a:r>
              <a:rPr lang="en-US" dirty="0" smtClean="0"/>
              <a:t>Start </a:t>
            </a:r>
            <a:r>
              <a:rPr lang="en-US" dirty="0" smtClean="0"/>
              <a:t>of </a:t>
            </a:r>
            <a:r>
              <a:rPr lang="en-US" dirty="0" err="1" smtClean="0"/>
              <a:t>LHeC</a:t>
            </a:r>
            <a:r>
              <a:rPr lang="en-US" dirty="0" smtClean="0"/>
              <a:t> operation together with HL-</a:t>
            </a:r>
            <a:r>
              <a:rPr lang="en-US" dirty="0" err="1" smtClean="0"/>
              <a:t>LHC</a:t>
            </a:r>
            <a:r>
              <a:rPr lang="en-US" dirty="0" smtClean="0"/>
              <a:t> in </a:t>
            </a:r>
            <a:r>
              <a:rPr lang="en-US" dirty="0" smtClean="0"/>
              <a:t>2023 (installation in </a:t>
            </a:r>
            <a:r>
              <a:rPr lang="en-US" smtClean="0"/>
              <a:t>LS3 in 2022)</a:t>
            </a:r>
            <a:endParaRPr lang="en-US" smtClean="0">
              <a:solidFill>
                <a:schemeClr val="bg1">
                  <a:lumMod val="65000"/>
                </a:schemeClr>
              </a:solidFill>
            </a:endParaRPr>
          </a:p>
          <a:p>
            <a:r>
              <a:rPr lang="en-US" sz="1600" b="1" dirty="0" smtClean="0"/>
              <a:t> </a:t>
            </a:r>
            <a:r>
              <a:rPr lang="en-US" sz="1600" b="1" dirty="0" err="1" smtClean="0">
                <a:solidFill>
                  <a:srgbClr val="AE9E49"/>
                </a:solidFill>
              </a:rPr>
              <a:t>e</a:t>
            </a:r>
            <a:r>
              <a:rPr lang="en-US" sz="1600" b="1" dirty="0" smtClean="0">
                <a:solidFill>
                  <a:srgbClr val="AE9E49"/>
                </a:solidFill>
              </a:rPr>
              <a:t> Ring in the LHC tunnel (Ring-Ring - RR)                  Superconducting ERL (</a:t>
            </a:r>
            <a:r>
              <a:rPr lang="en-US" sz="1600" b="1" dirty="0" err="1" smtClean="0">
                <a:solidFill>
                  <a:srgbClr val="AE9E49"/>
                </a:solidFill>
              </a:rPr>
              <a:t>Linac</a:t>
            </a:r>
            <a:r>
              <a:rPr lang="en-US" sz="1600" b="1" dirty="0" smtClean="0">
                <a:solidFill>
                  <a:srgbClr val="AE9E49"/>
                </a:solidFill>
              </a:rPr>
              <a:t>-Ring -LR</a:t>
            </a:r>
            <a:r>
              <a:rPr lang="en-US" sz="1600" b="1" dirty="0" smtClean="0"/>
              <a:t>)  </a:t>
            </a:r>
            <a:endParaRPr lang="en-US" sz="1600" b="1" dirty="0"/>
          </a:p>
        </p:txBody>
      </p:sp>
      <p:pic>
        <p:nvPicPr>
          <p:cNvPr id="8" name="Picture 7"/>
          <p:cNvPicPr>
            <a:picLocks noChangeAspect="1"/>
          </p:cNvPicPr>
          <p:nvPr/>
        </p:nvPicPr>
        <p:blipFill>
          <a:blip r:embed="rId2"/>
          <a:stretch>
            <a:fillRect/>
          </a:stretch>
        </p:blipFill>
        <p:spPr>
          <a:xfrm>
            <a:off x="4507380" y="2942630"/>
            <a:ext cx="4183506" cy="3899002"/>
          </a:xfrm>
          <a:prstGeom prst="rect">
            <a:avLst/>
          </a:prstGeom>
        </p:spPr>
      </p:pic>
      <p:pic>
        <p:nvPicPr>
          <p:cNvPr id="5" name="Picture 4"/>
          <p:cNvPicPr>
            <a:picLocks noChangeAspect="1"/>
          </p:cNvPicPr>
          <p:nvPr/>
        </p:nvPicPr>
        <p:blipFill>
          <a:blip r:embed="rId3"/>
          <a:stretch>
            <a:fillRect/>
          </a:stretch>
        </p:blipFill>
        <p:spPr>
          <a:xfrm>
            <a:off x="178035" y="2942629"/>
            <a:ext cx="4256346" cy="3914549"/>
          </a:xfrm>
          <a:prstGeom prst="rect">
            <a:avLst/>
          </a:prstGeom>
        </p:spPr>
      </p:pic>
      <p:pic>
        <p:nvPicPr>
          <p:cNvPr id="7" name="Picture 6"/>
          <p:cNvPicPr>
            <a:picLocks noChangeAspect="1"/>
          </p:cNvPicPr>
          <p:nvPr/>
        </p:nvPicPr>
        <p:blipFill>
          <a:blip r:embed="rId4"/>
          <a:stretch>
            <a:fillRect/>
          </a:stretch>
        </p:blipFill>
        <p:spPr>
          <a:xfrm>
            <a:off x="8084206" y="129024"/>
            <a:ext cx="803274" cy="49539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401729" y="155496"/>
            <a:ext cx="8742271" cy="855225"/>
          </a:xfrm>
        </p:spPr>
        <p:txBody>
          <a:bodyPr/>
          <a:lstStyle/>
          <a:p>
            <a:pPr eaLnBrk="1" hangingPunct="1"/>
            <a:r>
              <a:rPr lang="en-US" sz="3600" u="sng" dirty="0" err="1">
                <a:solidFill>
                  <a:srgbClr val="FF0000"/>
                </a:solidFill>
              </a:rPr>
              <a:t>LHeC</a:t>
            </a:r>
            <a:r>
              <a:rPr lang="en-US" sz="3600" u="sng" dirty="0" smtClean="0">
                <a:solidFill>
                  <a:srgbClr val="FF0000"/>
                </a:solidFill>
              </a:rPr>
              <a:t> options: RR and </a:t>
            </a:r>
            <a:r>
              <a:rPr lang="en-US" sz="3600" u="sng" dirty="0" err="1" smtClean="0">
                <a:solidFill>
                  <a:srgbClr val="FF0000"/>
                </a:solidFill>
              </a:rPr>
              <a:t>LR</a:t>
            </a:r>
            <a:endParaRPr lang="en-US" sz="3600" u="sng" dirty="0">
              <a:solidFill>
                <a:srgbClr val="FF0000"/>
              </a:solidFill>
            </a:endParaRPr>
          </a:p>
        </p:txBody>
      </p:sp>
      <p:pic>
        <p:nvPicPr>
          <p:cNvPr id="34819" name="Picture 3" descr="CERNcomplex-cropped.jpg"/>
          <p:cNvPicPr>
            <a:picLocks noChangeAspect="1"/>
          </p:cNvPicPr>
          <p:nvPr/>
        </p:nvPicPr>
        <p:blipFill>
          <a:blip r:embed="rId2"/>
          <a:srcRect/>
          <a:stretch>
            <a:fillRect/>
          </a:stretch>
        </p:blipFill>
        <p:spPr bwMode="auto">
          <a:xfrm>
            <a:off x="304800" y="793134"/>
            <a:ext cx="8485188" cy="5715000"/>
          </a:xfrm>
          <a:prstGeom prst="rect">
            <a:avLst/>
          </a:prstGeom>
          <a:noFill/>
          <a:ln w="9525">
            <a:noFill/>
            <a:miter lim="800000"/>
            <a:headEnd/>
            <a:tailEnd/>
          </a:ln>
        </p:spPr>
      </p:pic>
      <p:sp>
        <p:nvSpPr>
          <p:cNvPr id="4" name="Oval 3"/>
          <p:cNvSpPr/>
          <p:nvPr/>
        </p:nvSpPr>
        <p:spPr>
          <a:xfrm>
            <a:off x="381001" y="1264840"/>
            <a:ext cx="7391400" cy="24384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298" fontAlgn="base">
              <a:spcBef>
                <a:spcPct val="0"/>
              </a:spcBef>
              <a:spcAft>
                <a:spcPct val="0"/>
              </a:spcAft>
              <a:defRPr/>
            </a:pPr>
            <a:endParaRPr lang="en-US" dirty="0">
              <a:solidFill>
                <a:prstClr val="white"/>
              </a:solidFill>
            </a:endParaRPr>
          </a:p>
        </p:txBody>
      </p:sp>
      <p:sp>
        <p:nvSpPr>
          <p:cNvPr id="5" name="TextBox 4"/>
          <p:cNvSpPr txBox="1">
            <a:spLocks noChangeArrowheads="1"/>
          </p:cNvSpPr>
          <p:nvPr/>
        </p:nvSpPr>
        <p:spPr bwMode="auto">
          <a:xfrm>
            <a:off x="7461249" y="883841"/>
            <a:ext cx="1762602" cy="1754316"/>
          </a:xfrm>
          <a:prstGeom prst="rect">
            <a:avLst/>
          </a:prstGeom>
          <a:solidFill>
            <a:schemeClr val="bg1">
              <a:alpha val="50195"/>
            </a:schemeClr>
          </a:solidFill>
          <a:ln w="9525">
            <a:noFill/>
            <a:miter lim="800000"/>
            <a:headEnd/>
            <a:tailEnd/>
          </a:ln>
        </p:spPr>
        <p:txBody>
          <a:bodyPr wrap="none" lIns="91430" tIns="45715" rIns="91430" bIns="45715">
            <a:prstTxWarp prst="textNoShape">
              <a:avLst/>
            </a:prstTxWarp>
            <a:spAutoFit/>
          </a:bodyPr>
          <a:lstStyle/>
          <a:p>
            <a:pPr defTabSz="914298" fontAlgn="base">
              <a:spcBef>
                <a:spcPct val="0"/>
              </a:spcBef>
              <a:spcAft>
                <a:spcPct val="0"/>
              </a:spcAft>
            </a:pPr>
            <a:r>
              <a:rPr lang="en-US" b="1" dirty="0">
                <a:solidFill>
                  <a:srgbClr val="00B050"/>
                </a:solidFill>
                <a:latin typeface="Arial"/>
                <a:cs typeface="Arial"/>
              </a:rPr>
              <a:t>RR </a:t>
            </a:r>
            <a:r>
              <a:rPr lang="en-US" b="1" dirty="0" err="1">
                <a:solidFill>
                  <a:srgbClr val="00B050"/>
                </a:solidFill>
                <a:latin typeface="Arial"/>
                <a:cs typeface="Arial"/>
              </a:rPr>
              <a:t>LHeC</a:t>
            </a:r>
            <a:r>
              <a:rPr lang="en-US" b="1" dirty="0">
                <a:solidFill>
                  <a:srgbClr val="00B050"/>
                </a:solidFill>
                <a:latin typeface="Arial"/>
                <a:cs typeface="Arial"/>
              </a:rPr>
              <a:t>:</a:t>
            </a:r>
          </a:p>
          <a:p>
            <a:pPr defTabSz="914298" fontAlgn="base">
              <a:spcBef>
                <a:spcPct val="0"/>
              </a:spcBef>
              <a:spcAft>
                <a:spcPct val="0"/>
              </a:spcAft>
            </a:pPr>
            <a:r>
              <a:rPr lang="en-US" b="1" dirty="0">
                <a:solidFill>
                  <a:srgbClr val="00B050"/>
                </a:solidFill>
                <a:latin typeface="Arial"/>
                <a:cs typeface="Arial"/>
              </a:rPr>
              <a:t>new ring in </a:t>
            </a:r>
          </a:p>
          <a:p>
            <a:pPr defTabSz="914298" fontAlgn="base">
              <a:spcBef>
                <a:spcPct val="0"/>
              </a:spcBef>
              <a:spcAft>
                <a:spcPct val="0"/>
              </a:spcAft>
            </a:pPr>
            <a:r>
              <a:rPr lang="en-US" b="1" dirty="0" err="1">
                <a:solidFill>
                  <a:srgbClr val="00B050"/>
                </a:solidFill>
                <a:latin typeface="Arial"/>
                <a:cs typeface="Arial"/>
              </a:rPr>
              <a:t>LHC</a:t>
            </a:r>
            <a:r>
              <a:rPr lang="en-US" b="1" dirty="0">
                <a:solidFill>
                  <a:srgbClr val="00B050"/>
                </a:solidFill>
                <a:latin typeface="Arial"/>
                <a:cs typeface="Arial"/>
              </a:rPr>
              <a:t> tunnel,</a:t>
            </a:r>
          </a:p>
          <a:p>
            <a:pPr defTabSz="914298" fontAlgn="base">
              <a:spcBef>
                <a:spcPct val="0"/>
              </a:spcBef>
              <a:spcAft>
                <a:spcPct val="0"/>
              </a:spcAft>
            </a:pPr>
            <a:r>
              <a:rPr lang="en-US" b="1" dirty="0">
                <a:solidFill>
                  <a:srgbClr val="00B050"/>
                </a:solidFill>
                <a:latin typeface="Arial"/>
                <a:cs typeface="Arial"/>
              </a:rPr>
              <a:t>with bypasses</a:t>
            </a:r>
          </a:p>
          <a:p>
            <a:pPr defTabSz="914298" fontAlgn="base">
              <a:spcBef>
                <a:spcPct val="0"/>
              </a:spcBef>
              <a:spcAft>
                <a:spcPct val="0"/>
              </a:spcAft>
            </a:pPr>
            <a:r>
              <a:rPr lang="en-US" b="1" dirty="0">
                <a:solidFill>
                  <a:srgbClr val="00B050"/>
                </a:solidFill>
                <a:latin typeface="Arial"/>
                <a:cs typeface="Arial"/>
              </a:rPr>
              <a:t>around </a:t>
            </a:r>
          </a:p>
          <a:p>
            <a:pPr defTabSz="914298" fontAlgn="base">
              <a:spcBef>
                <a:spcPct val="0"/>
              </a:spcBef>
              <a:spcAft>
                <a:spcPct val="0"/>
              </a:spcAft>
            </a:pPr>
            <a:r>
              <a:rPr lang="en-US" b="1" dirty="0" smtClean="0">
                <a:solidFill>
                  <a:srgbClr val="00B050"/>
                </a:solidFill>
                <a:latin typeface="Arial"/>
                <a:cs typeface="Arial"/>
              </a:rPr>
              <a:t>experiments</a:t>
            </a:r>
            <a:endParaRPr lang="en-US" b="1" dirty="0">
              <a:solidFill>
                <a:srgbClr val="00B050"/>
              </a:solidFill>
              <a:latin typeface="Arial"/>
              <a:cs typeface="Arial"/>
            </a:endParaRPr>
          </a:p>
        </p:txBody>
      </p:sp>
      <p:sp>
        <p:nvSpPr>
          <p:cNvPr id="6" name="Oval 5"/>
          <p:cNvSpPr/>
          <p:nvPr/>
        </p:nvSpPr>
        <p:spPr>
          <a:xfrm>
            <a:off x="5562600" y="3855640"/>
            <a:ext cx="1371600" cy="6096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298" fontAlgn="base">
              <a:spcBef>
                <a:spcPct val="0"/>
              </a:spcBef>
              <a:spcAft>
                <a:spcPct val="0"/>
              </a:spcAft>
              <a:defRPr/>
            </a:pPr>
            <a:endParaRPr lang="en-US" dirty="0">
              <a:solidFill>
                <a:prstClr val="white"/>
              </a:solidFill>
            </a:endParaRPr>
          </a:p>
        </p:txBody>
      </p:sp>
      <p:sp>
        <p:nvSpPr>
          <p:cNvPr id="7" name="TextBox 6"/>
          <p:cNvSpPr txBox="1">
            <a:spLocks noChangeArrowheads="1"/>
          </p:cNvSpPr>
          <p:nvPr/>
        </p:nvSpPr>
        <p:spPr bwMode="auto">
          <a:xfrm>
            <a:off x="6940550" y="3703241"/>
            <a:ext cx="2198343" cy="1200318"/>
          </a:xfrm>
          <a:prstGeom prst="rect">
            <a:avLst/>
          </a:prstGeom>
          <a:solidFill>
            <a:schemeClr val="bg1">
              <a:alpha val="50195"/>
            </a:schemeClr>
          </a:solidFill>
          <a:ln w="9525">
            <a:noFill/>
            <a:miter lim="800000"/>
            <a:headEnd/>
            <a:tailEnd/>
          </a:ln>
        </p:spPr>
        <p:txBody>
          <a:bodyPr wrap="none" lIns="91430" tIns="45715" rIns="91430" bIns="45715">
            <a:prstTxWarp prst="textNoShape">
              <a:avLst/>
            </a:prstTxWarp>
            <a:spAutoFit/>
          </a:bodyPr>
          <a:lstStyle/>
          <a:p>
            <a:pPr defTabSz="914298" fontAlgn="base">
              <a:spcBef>
                <a:spcPct val="0"/>
              </a:spcBef>
              <a:spcAft>
                <a:spcPct val="0"/>
              </a:spcAft>
            </a:pPr>
            <a:r>
              <a:rPr lang="en-US" b="1" dirty="0">
                <a:solidFill>
                  <a:srgbClr val="00B050"/>
                </a:solidFill>
              </a:rPr>
              <a:t>RR </a:t>
            </a:r>
            <a:r>
              <a:rPr lang="en-US" b="1" dirty="0" err="1">
                <a:solidFill>
                  <a:srgbClr val="00B050"/>
                </a:solidFill>
              </a:rPr>
              <a:t>LHeC</a:t>
            </a:r>
            <a:endParaRPr lang="en-US" b="1" dirty="0">
              <a:solidFill>
                <a:srgbClr val="00B050"/>
              </a:solidFill>
            </a:endParaRPr>
          </a:p>
          <a:p>
            <a:pPr defTabSz="914298" fontAlgn="base">
              <a:spcBef>
                <a:spcPct val="0"/>
              </a:spcBef>
              <a:spcAft>
                <a:spcPct val="0"/>
              </a:spcAft>
            </a:pPr>
            <a:r>
              <a:rPr lang="en-US" b="1" dirty="0" err="1">
                <a:solidFill>
                  <a:srgbClr val="00B050"/>
                </a:solidFill>
              </a:rPr>
              <a:t>e-/e</a:t>
            </a:r>
            <a:r>
              <a:rPr lang="en-US" b="1" dirty="0">
                <a:solidFill>
                  <a:srgbClr val="00B050"/>
                </a:solidFill>
              </a:rPr>
              <a:t>+ injector</a:t>
            </a:r>
          </a:p>
          <a:p>
            <a:pPr defTabSz="914298" fontAlgn="base">
              <a:spcBef>
                <a:spcPct val="0"/>
              </a:spcBef>
              <a:spcAft>
                <a:spcPct val="0"/>
              </a:spcAft>
            </a:pPr>
            <a:r>
              <a:rPr lang="en-US" b="1" dirty="0">
                <a:solidFill>
                  <a:srgbClr val="00B050"/>
                </a:solidFill>
              </a:rPr>
              <a:t>10 </a:t>
            </a:r>
            <a:r>
              <a:rPr lang="en-US" b="1" dirty="0" err="1">
                <a:solidFill>
                  <a:srgbClr val="00B050"/>
                </a:solidFill>
              </a:rPr>
              <a:t>GeV</a:t>
            </a:r>
            <a:r>
              <a:rPr lang="en-US" b="1" dirty="0">
                <a:solidFill>
                  <a:srgbClr val="00B050"/>
                </a:solidFill>
              </a:rPr>
              <a:t>,</a:t>
            </a:r>
          </a:p>
          <a:p>
            <a:pPr defTabSz="914298" fontAlgn="base">
              <a:spcBef>
                <a:spcPct val="0"/>
              </a:spcBef>
              <a:spcAft>
                <a:spcPct val="0"/>
              </a:spcAft>
            </a:pPr>
            <a:r>
              <a:rPr lang="en-US" b="1" dirty="0">
                <a:solidFill>
                  <a:srgbClr val="00B050"/>
                </a:solidFill>
              </a:rPr>
              <a:t>10 min. filling </a:t>
            </a:r>
            <a:r>
              <a:rPr lang="en-US" b="1" dirty="0" smtClean="0">
                <a:solidFill>
                  <a:srgbClr val="00B050"/>
                </a:solidFill>
              </a:rPr>
              <a:t>time</a:t>
            </a:r>
            <a:endParaRPr lang="en-US" b="1" dirty="0">
              <a:solidFill>
                <a:srgbClr val="00B050"/>
              </a:solidFill>
            </a:endParaRPr>
          </a:p>
        </p:txBody>
      </p:sp>
      <p:cxnSp>
        <p:nvCxnSpPr>
          <p:cNvPr id="9" name="Straight Connector 8"/>
          <p:cNvCxnSpPr/>
          <p:nvPr/>
        </p:nvCxnSpPr>
        <p:spPr>
          <a:xfrm rot="5400000">
            <a:off x="6019801" y="3855641"/>
            <a:ext cx="1828800" cy="4572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190500" y="2750740"/>
            <a:ext cx="914400" cy="533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24" idx="2"/>
          </p:cNvCxnSpPr>
          <p:nvPr/>
        </p:nvCxnSpPr>
        <p:spPr>
          <a:xfrm rot="16200000" flipH="1">
            <a:off x="1200150" y="2731690"/>
            <a:ext cx="876300" cy="533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381000" y="240784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defTabSz="914298" fontAlgn="base">
              <a:spcBef>
                <a:spcPct val="0"/>
              </a:spcBef>
              <a:spcAft>
                <a:spcPct val="0"/>
              </a:spcAft>
              <a:defRPr/>
            </a:pPr>
            <a:endParaRPr lang="en-US" dirty="0">
              <a:solidFill>
                <a:prstClr val="black"/>
              </a:solidFill>
            </a:endParaRPr>
          </a:p>
        </p:txBody>
      </p:sp>
      <p:sp>
        <p:nvSpPr>
          <p:cNvPr id="20" name="Arc 19"/>
          <p:cNvSpPr/>
          <p:nvPr/>
        </p:nvSpPr>
        <p:spPr>
          <a:xfrm flipH="1">
            <a:off x="381000" y="240784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defTabSz="914298" fontAlgn="base">
              <a:spcBef>
                <a:spcPct val="0"/>
              </a:spcBef>
              <a:spcAft>
                <a:spcPct val="0"/>
              </a:spcAft>
              <a:defRPr/>
            </a:pPr>
            <a:endParaRPr lang="en-US" dirty="0">
              <a:solidFill>
                <a:prstClr val="black"/>
              </a:solidFill>
            </a:endParaRPr>
          </a:p>
        </p:txBody>
      </p:sp>
      <p:sp>
        <p:nvSpPr>
          <p:cNvPr id="23" name="Arc 22"/>
          <p:cNvSpPr/>
          <p:nvPr/>
        </p:nvSpPr>
        <p:spPr>
          <a:xfrm flipH="1" flipV="1">
            <a:off x="914400" y="324604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defTabSz="914298" fontAlgn="base">
              <a:spcBef>
                <a:spcPct val="0"/>
              </a:spcBef>
              <a:spcAft>
                <a:spcPct val="0"/>
              </a:spcAft>
              <a:defRPr/>
            </a:pPr>
            <a:endParaRPr lang="en-US" dirty="0">
              <a:solidFill>
                <a:prstClr val="black"/>
              </a:solidFill>
            </a:endParaRPr>
          </a:p>
        </p:txBody>
      </p:sp>
      <p:sp>
        <p:nvSpPr>
          <p:cNvPr id="24" name="Arc 23"/>
          <p:cNvSpPr/>
          <p:nvPr/>
        </p:nvSpPr>
        <p:spPr>
          <a:xfrm flipV="1">
            <a:off x="914400" y="324604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defTabSz="914298" fontAlgn="base">
              <a:spcBef>
                <a:spcPct val="0"/>
              </a:spcBef>
              <a:spcAft>
                <a:spcPct val="0"/>
              </a:spcAft>
              <a:defRPr/>
            </a:pPr>
            <a:endParaRPr lang="en-US" dirty="0">
              <a:solidFill>
                <a:prstClr val="black"/>
              </a:solidFill>
            </a:endParaRPr>
          </a:p>
        </p:txBody>
      </p:sp>
      <p:sp>
        <p:nvSpPr>
          <p:cNvPr id="26" name="TextBox 25"/>
          <p:cNvSpPr txBox="1">
            <a:spLocks noChangeArrowheads="1"/>
          </p:cNvSpPr>
          <p:nvPr/>
        </p:nvSpPr>
        <p:spPr bwMode="auto">
          <a:xfrm>
            <a:off x="1" y="3911143"/>
            <a:ext cx="1570091" cy="2031315"/>
          </a:xfrm>
          <a:prstGeom prst="rect">
            <a:avLst/>
          </a:prstGeom>
          <a:solidFill>
            <a:schemeClr val="bg1">
              <a:alpha val="50195"/>
            </a:schemeClr>
          </a:solidFill>
          <a:ln w="9525">
            <a:noFill/>
            <a:miter lim="800000"/>
            <a:headEnd/>
            <a:tailEnd/>
          </a:ln>
        </p:spPr>
        <p:txBody>
          <a:bodyPr wrap="square" lIns="91430" tIns="45715" rIns="91430" bIns="45715">
            <a:prstTxWarp prst="textNoShape">
              <a:avLst/>
            </a:prstTxWarp>
            <a:spAutoFit/>
          </a:bodyPr>
          <a:lstStyle/>
          <a:p>
            <a:pPr defTabSz="914298" fontAlgn="base">
              <a:spcBef>
                <a:spcPct val="0"/>
              </a:spcBef>
              <a:spcAft>
                <a:spcPct val="0"/>
              </a:spcAft>
            </a:pPr>
            <a:r>
              <a:rPr lang="en-US" b="1" dirty="0" err="1">
                <a:solidFill>
                  <a:srgbClr val="FF0000"/>
                </a:solidFill>
              </a:rPr>
              <a:t>LR</a:t>
            </a:r>
            <a:r>
              <a:rPr lang="en-US" b="1" dirty="0">
                <a:solidFill>
                  <a:srgbClr val="FF0000"/>
                </a:solidFill>
              </a:rPr>
              <a:t> </a:t>
            </a:r>
            <a:r>
              <a:rPr lang="en-US" b="1" dirty="0" err="1">
                <a:solidFill>
                  <a:srgbClr val="FF0000"/>
                </a:solidFill>
              </a:rPr>
              <a:t>LHeC</a:t>
            </a:r>
            <a:r>
              <a:rPr lang="en-US" b="1" dirty="0">
                <a:solidFill>
                  <a:srgbClr val="FF0000"/>
                </a:solidFill>
              </a:rPr>
              <a:t>:</a:t>
            </a:r>
          </a:p>
          <a:p>
            <a:pPr defTabSz="914298" fontAlgn="base">
              <a:spcBef>
                <a:spcPct val="0"/>
              </a:spcBef>
              <a:spcAft>
                <a:spcPct val="0"/>
              </a:spcAft>
            </a:pPr>
            <a:r>
              <a:rPr lang="en-US" b="1" dirty="0" err="1">
                <a:solidFill>
                  <a:srgbClr val="FF0000"/>
                </a:solidFill>
              </a:rPr>
              <a:t>recirculating</a:t>
            </a:r>
            <a:endParaRPr lang="en-US" b="1" dirty="0">
              <a:solidFill>
                <a:srgbClr val="FF0000"/>
              </a:solidFill>
            </a:endParaRPr>
          </a:p>
          <a:p>
            <a:pPr defTabSz="914298" fontAlgn="base">
              <a:spcBef>
                <a:spcPct val="0"/>
              </a:spcBef>
              <a:spcAft>
                <a:spcPct val="0"/>
              </a:spcAft>
            </a:pPr>
            <a:r>
              <a:rPr lang="en-US" b="1" dirty="0" err="1">
                <a:solidFill>
                  <a:srgbClr val="FF0000"/>
                </a:solidFill>
              </a:rPr>
              <a:t>linac</a:t>
            </a:r>
            <a:r>
              <a:rPr lang="en-US" b="1" dirty="0">
                <a:solidFill>
                  <a:srgbClr val="FF0000"/>
                </a:solidFill>
              </a:rPr>
              <a:t> with</a:t>
            </a:r>
          </a:p>
          <a:p>
            <a:pPr defTabSz="914298" fontAlgn="base">
              <a:spcBef>
                <a:spcPct val="0"/>
              </a:spcBef>
              <a:spcAft>
                <a:spcPct val="0"/>
              </a:spcAft>
            </a:pPr>
            <a:r>
              <a:rPr lang="en-US" b="1" dirty="0">
                <a:solidFill>
                  <a:srgbClr val="FF0000"/>
                </a:solidFill>
              </a:rPr>
              <a:t>energy </a:t>
            </a:r>
          </a:p>
          <a:p>
            <a:pPr defTabSz="914298" fontAlgn="base">
              <a:spcBef>
                <a:spcPct val="0"/>
              </a:spcBef>
              <a:spcAft>
                <a:spcPct val="0"/>
              </a:spcAft>
            </a:pPr>
            <a:r>
              <a:rPr lang="en-US" b="1" dirty="0">
                <a:solidFill>
                  <a:srgbClr val="FF0000"/>
                </a:solidFill>
              </a:rPr>
              <a:t>recovery,</a:t>
            </a:r>
          </a:p>
          <a:p>
            <a:pPr defTabSz="914298" fontAlgn="base">
              <a:spcBef>
                <a:spcPct val="0"/>
              </a:spcBef>
              <a:spcAft>
                <a:spcPct val="0"/>
              </a:spcAft>
            </a:pPr>
            <a:r>
              <a:rPr lang="en-US" b="1" dirty="0">
                <a:solidFill>
                  <a:srgbClr val="FF0000"/>
                </a:solidFill>
              </a:rPr>
              <a:t>or straight</a:t>
            </a:r>
          </a:p>
          <a:p>
            <a:pPr defTabSz="914298" fontAlgn="base">
              <a:spcBef>
                <a:spcPct val="0"/>
              </a:spcBef>
              <a:spcAft>
                <a:spcPct val="0"/>
              </a:spcAft>
            </a:pPr>
            <a:r>
              <a:rPr lang="en-US" b="1" dirty="0" err="1" smtClean="0">
                <a:solidFill>
                  <a:srgbClr val="FF0000"/>
                </a:solidFill>
              </a:rPr>
              <a:t>linac</a:t>
            </a:r>
            <a:endParaRPr lang="en-US" b="1" dirty="0" smtClean="0">
              <a:solidFill>
                <a:srgbClr val="FF0000"/>
              </a:solidFill>
            </a:endParaRPr>
          </a:p>
        </p:txBody>
      </p:sp>
      <p:cxnSp>
        <p:nvCxnSpPr>
          <p:cNvPr id="17" name="Straight Connector 16"/>
          <p:cNvCxnSpPr>
            <a:stCxn id="20" idx="2"/>
          </p:cNvCxnSpPr>
          <p:nvPr/>
        </p:nvCxnSpPr>
        <p:spPr>
          <a:xfrm rot="16200000" flipH="1">
            <a:off x="-476249" y="3455590"/>
            <a:ext cx="3238500" cy="1524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a:stretch>
            <a:fillRect/>
          </a:stretch>
        </p:blipFill>
        <p:spPr>
          <a:xfrm>
            <a:off x="8200837" y="323394"/>
            <a:ext cx="803274" cy="495390"/>
          </a:xfrm>
          <a:prstGeom prst="rect">
            <a:avLst/>
          </a:prstGeom>
        </p:spPr>
      </p:pic>
      <p:sp>
        <p:nvSpPr>
          <p:cNvPr id="21"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Frank Zimmermann, UPHUK4 </a:t>
            </a:r>
            <a:r>
              <a:rPr lang="en-US" sz="1500" dirty="0" err="1" smtClean="0">
                <a:solidFill>
                  <a:srgbClr val="006633"/>
                </a:solidFill>
                <a:latin typeface="Comic Sans MS" charset="0"/>
                <a:ea typeface="ＭＳ Ｐゴシック" charset="-128"/>
                <a:cs typeface="ＭＳ Ｐゴシック" charset="-128"/>
              </a:rPr>
              <a:t>Bodrum</a:t>
            </a:r>
            <a:r>
              <a:rPr lang="en-US" sz="1500" dirty="0" smtClean="0">
                <a:solidFill>
                  <a:srgbClr val="006633"/>
                </a:solidFill>
                <a:latin typeface="Comic Sans MS" charset="0"/>
                <a:ea typeface="ＭＳ Ｐゴシック" charset="-128"/>
                <a:cs typeface="ＭＳ Ｐゴシック" charset="-128"/>
              </a:rPr>
              <a:t> 2010</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par>
                                <p:cTn id="19" presetID="4"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ox(in)">
                                      <p:cBhvr>
                                        <p:cTn id="26" dur="500"/>
                                        <p:tgtEl>
                                          <p:spTgt spid="16"/>
                                        </p:tgtEl>
                                      </p:cBhvr>
                                    </p:animEffect>
                                  </p:childTnLst>
                                </p:cTn>
                              </p:par>
                              <p:par>
                                <p:cTn id="27" presetID="4"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ox(in)">
                                      <p:cBhvr>
                                        <p:cTn id="29" dur="500"/>
                                        <p:tgtEl>
                                          <p:spTgt spid="19"/>
                                        </p:tgtEl>
                                      </p:cBhvr>
                                    </p:animEffect>
                                  </p:childTnLst>
                                </p:cTn>
                              </p:par>
                              <p:par>
                                <p:cTn id="30" presetID="4"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500"/>
                                        <p:tgtEl>
                                          <p:spTgt spid="15"/>
                                        </p:tgtEl>
                                      </p:cBhvr>
                                    </p:animEffect>
                                  </p:childTnLst>
                                </p:cTn>
                              </p:par>
                              <p:par>
                                <p:cTn id="33" presetID="4" presetClass="entr" presetSubtype="16"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ox(in)">
                                      <p:cBhvr>
                                        <p:cTn id="35" dur="500"/>
                                        <p:tgtEl>
                                          <p:spTgt spid="23"/>
                                        </p:tgtEl>
                                      </p:cBhvr>
                                    </p:animEffect>
                                  </p:childTnLst>
                                </p:cTn>
                              </p:par>
                              <p:par>
                                <p:cTn id="36" presetID="4" presetClass="entr" presetSubtype="16"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ox(in)">
                                      <p:cBhvr>
                                        <p:cTn id="38" dur="500"/>
                                        <p:tgtEl>
                                          <p:spTgt spid="24"/>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par>
                                <p:cTn id="42" presetID="4"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ox(in)">
                                      <p:cBhvr>
                                        <p:cTn id="44" dur="500"/>
                                        <p:tgtEl>
                                          <p:spTgt spid="20"/>
                                        </p:tgtEl>
                                      </p:cBhvr>
                                    </p:animEffect>
                                  </p:childTnLst>
                                </p:cTn>
                              </p:par>
                              <p:par>
                                <p:cTn id="45" presetID="4"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in)">
                                      <p:cBhvr>
                                        <p:cTn id="47" dur="500"/>
                                        <p:tgtEl>
                                          <p:spTgt spid="17"/>
                                        </p:tgtEl>
                                      </p:cBhvr>
                                    </p:animEffect>
                                  </p:childTnLst>
                                </p:cTn>
                              </p:par>
                              <p:par>
                                <p:cTn id="48" presetID="4" presetClass="entr" presetSubtype="16"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ox(in)">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6"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1" descr="CCpicture1.jpg"/>
          <p:cNvPicPr>
            <a:picLocks noChangeAspect="1"/>
          </p:cNvPicPr>
          <p:nvPr/>
        </p:nvPicPr>
        <p:blipFill>
          <a:blip r:embed="rId3"/>
          <a:srcRect/>
          <a:stretch>
            <a:fillRect/>
          </a:stretch>
        </p:blipFill>
        <p:spPr bwMode="auto">
          <a:xfrm>
            <a:off x="1" y="778054"/>
            <a:ext cx="4346575" cy="4495800"/>
          </a:xfrm>
          <a:prstGeom prst="rect">
            <a:avLst/>
          </a:prstGeom>
          <a:noFill/>
          <a:ln w="9525">
            <a:noFill/>
            <a:miter lim="800000"/>
            <a:headEnd/>
            <a:tailEnd/>
          </a:ln>
        </p:spPr>
      </p:pic>
      <p:pic>
        <p:nvPicPr>
          <p:cNvPr id="30723" name="Picture 2" descr="CCpicture2.jpg"/>
          <p:cNvPicPr>
            <a:picLocks noChangeAspect="1"/>
          </p:cNvPicPr>
          <p:nvPr/>
        </p:nvPicPr>
        <p:blipFill>
          <a:blip r:embed="rId4"/>
          <a:srcRect/>
          <a:stretch>
            <a:fillRect/>
          </a:stretch>
        </p:blipFill>
        <p:spPr bwMode="auto">
          <a:xfrm>
            <a:off x="4737911" y="763549"/>
            <a:ext cx="4367212" cy="4267200"/>
          </a:xfrm>
          <a:prstGeom prst="rect">
            <a:avLst/>
          </a:prstGeom>
          <a:noFill/>
          <a:ln w="9525">
            <a:noFill/>
            <a:miter lim="800000"/>
            <a:headEnd/>
            <a:tailEnd/>
          </a:ln>
        </p:spPr>
      </p:pic>
      <p:sp>
        <p:nvSpPr>
          <p:cNvPr id="30724" name="TextBox 3"/>
          <p:cNvSpPr txBox="1">
            <a:spLocks noChangeArrowheads="1"/>
          </p:cNvSpPr>
          <p:nvPr/>
        </p:nvSpPr>
        <p:spPr bwMode="auto">
          <a:xfrm>
            <a:off x="0" y="5262048"/>
            <a:ext cx="4419600" cy="923320"/>
          </a:xfrm>
          <a:prstGeom prst="rect">
            <a:avLst/>
          </a:prstGeom>
          <a:noFill/>
          <a:ln w="9525">
            <a:noFill/>
            <a:miter lim="800000"/>
            <a:headEnd/>
            <a:tailEnd/>
          </a:ln>
        </p:spPr>
        <p:txBody>
          <a:bodyPr lIns="91430" tIns="45715" rIns="91430" bIns="45715">
            <a:prstTxWarp prst="textNoShape">
              <a:avLst/>
            </a:prstTxWarp>
            <a:spAutoFit/>
          </a:bodyPr>
          <a:lstStyle/>
          <a:p>
            <a:pPr defTabSz="914298" fontAlgn="base">
              <a:spcBef>
                <a:spcPct val="0"/>
              </a:spcBef>
              <a:spcAft>
                <a:spcPct val="0"/>
              </a:spcAft>
            </a:pPr>
            <a:r>
              <a:rPr lang="en-US" dirty="0">
                <a:solidFill>
                  <a:prstClr val="black"/>
                </a:solidFill>
              </a:rPr>
              <a:t>distance scales resolved in lepton-</a:t>
            </a:r>
            <a:r>
              <a:rPr lang="en-US" dirty="0" err="1">
                <a:solidFill>
                  <a:prstClr val="black"/>
                </a:solidFill>
              </a:rPr>
              <a:t>hadron</a:t>
            </a:r>
            <a:r>
              <a:rPr lang="en-US" dirty="0">
                <a:solidFill>
                  <a:prstClr val="black"/>
                </a:solidFill>
              </a:rPr>
              <a:t> scattering experiments since 1950s, and some of the new physics revealed</a:t>
            </a:r>
          </a:p>
        </p:txBody>
      </p:sp>
      <p:sp>
        <p:nvSpPr>
          <p:cNvPr id="5" name="TextBox 4"/>
          <p:cNvSpPr txBox="1">
            <a:spLocks noChangeArrowheads="1"/>
          </p:cNvSpPr>
          <p:nvPr/>
        </p:nvSpPr>
        <p:spPr bwMode="auto">
          <a:xfrm>
            <a:off x="4724400" y="5275402"/>
            <a:ext cx="4419600" cy="923320"/>
          </a:xfrm>
          <a:prstGeom prst="rect">
            <a:avLst/>
          </a:prstGeom>
          <a:noFill/>
          <a:ln w="9525">
            <a:noFill/>
            <a:miter lim="800000"/>
            <a:headEnd/>
            <a:tailEnd/>
          </a:ln>
        </p:spPr>
        <p:txBody>
          <a:bodyPr lIns="91430" tIns="45715" rIns="91430" bIns="45715">
            <a:prstTxWarp prst="textNoShape">
              <a:avLst/>
            </a:prstTxWarp>
            <a:spAutoFit/>
          </a:bodyPr>
          <a:lstStyle/>
          <a:p>
            <a:pPr defTabSz="914298" fontAlgn="base">
              <a:spcBef>
                <a:spcPct val="0"/>
              </a:spcBef>
              <a:spcAft>
                <a:spcPct val="0"/>
              </a:spcAft>
            </a:pPr>
            <a:r>
              <a:rPr lang="en-US" dirty="0">
                <a:solidFill>
                  <a:prstClr val="black"/>
                </a:solidFill>
              </a:rPr>
              <a:t>energies and luminosities of existing and proposed future lepton-proton scattering </a:t>
            </a:r>
            <a:r>
              <a:rPr lang="en-US" dirty="0" smtClean="0">
                <a:solidFill>
                  <a:prstClr val="black"/>
                </a:solidFill>
              </a:rPr>
              <a:t>facilities</a:t>
            </a:r>
            <a:endParaRPr lang="en-US" dirty="0">
              <a:solidFill>
                <a:prstClr val="black"/>
              </a:solidFill>
            </a:endParaRPr>
          </a:p>
        </p:txBody>
      </p:sp>
      <p:sp>
        <p:nvSpPr>
          <p:cNvPr id="30726" name="TextBox 5"/>
          <p:cNvSpPr txBox="1">
            <a:spLocks noChangeArrowheads="1"/>
          </p:cNvSpPr>
          <p:nvPr/>
        </p:nvSpPr>
        <p:spPr bwMode="auto">
          <a:xfrm>
            <a:off x="609600" y="155497"/>
            <a:ext cx="8534400" cy="707876"/>
          </a:xfrm>
          <a:prstGeom prst="rect">
            <a:avLst/>
          </a:prstGeom>
          <a:noFill/>
          <a:ln w="9525">
            <a:noFill/>
            <a:miter lim="800000"/>
            <a:headEnd/>
            <a:tailEnd/>
          </a:ln>
        </p:spPr>
        <p:txBody>
          <a:bodyPr lIns="91430" tIns="45715" rIns="91430" bIns="45715">
            <a:prstTxWarp prst="textNoShape">
              <a:avLst/>
            </a:prstTxWarp>
            <a:spAutoFit/>
          </a:bodyPr>
          <a:lstStyle/>
          <a:p>
            <a:pPr defTabSz="914298" fontAlgn="base">
              <a:spcBef>
                <a:spcPct val="0"/>
              </a:spcBef>
              <a:spcAft>
                <a:spcPct val="0"/>
              </a:spcAft>
            </a:pPr>
            <a:r>
              <a:rPr lang="en-US" sz="4000" u="sng" dirty="0" err="1">
                <a:solidFill>
                  <a:srgbClr val="FF0000"/>
                </a:solidFill>
                <a:latin typeface="Garamond"/>
                <a:cs typeface="Garamond"/>
              </a:rPr>
              <a:t>LHeC</a:t>
            </a:r>
            <a:r>
              <a:rPr lang="en-US" sz="4000" u="sng" dirty="0">
                <a:solidFill>
                  <a:srgbClr val="FF0000"/>
                </a:solidFill>
                <a:latin typeface="Garamond"/>
                <a:cs typeface="Garamond"/>
              </a:rPr>
              <a:t>  </a:t>
            </a:r>
            <a:r>
              <a:rPr lang="en-US" sz="4000" u="sng" dirty="0" smtClean="0">
                <a:solidFill>
                  <a:srgbClr val="FF0000"/>
                </a:solidFill>
                <a:latin typeface="Garamond"/>
                <a:cs typeface="Garamond"/>
              </a:rPr>
              <a:t>- Physics </a:t>
            </a:r>
            <a:r>
              <a:rPr lang="en-US" sz="4000" u="sng" dirty="0">
                <a:solidFill>
                  <a:srgbClr val="FF0000"/>
                </a:solidFill>
                <a:latin typeface="Garamond"/>
                <a:cs typeface="Garamond"/>
              </a:rPr>
              <a:t>motivation</a:t>
            </a:r>
          </a:p>
        </p:txBody>
      </p:sp>
      <p:sp>
        <p:nvSpPr>
          <p:cNvPr id="7" name="TextBox 6"/>
          <p:cNvSpPr txBox="1">
            <a:spLocks noChangeArrowheads="1"/>
          </p:cNvSpPr>
          <p:nvPr/>
        </p:nvSpPr>
        <p:spPr bwMode="auto">
          <a:xfrm>
            <a:off x="6553201" y="1183422"/>
            <a:ext cx="2403202" cy="646321"/>
          </a:xfrm>
          <a:prstGeom prst="rect">
            <a:avLst/>
          </a:prstGeom>
          <a:noFill/>
          <a:ln w="9525">
            <a:noFill/>
            <a:miter lim="800000"/>
            <a:headEnd/>
            <a:tailEnd/>
          </a:ln>
        </p:spPr>
        <p:txBody>
          <a:bodyPr wrap="none" lIns="91430" tIns="45715" rIns="91430" bIns="45715">
            <a:prstTxWarp prst="textNoShape">
              <a:avLst/>
            </a:prstTxWarp>
            <a:spAutoFit/>
          </a:bodyPr>
          <a:lstStyle/>
          <a:p>
            <a:pPr defTabSz="914298" fontAlgn="base">
              <a:spcBef>
                <a:spcPct val="0"/>
              </a:spcBef>
              <a:spcAft>
                <a:spcPct val="0"/>
              </a:spcAft>
            </a:pPr>
            <a:r>
              <a:rPr lang="en-US" b="1" dirty="0">
                <a:solidFill>
                  <a:srgbClr val="FF0000"/>
                </a:solidFill>
              </a:rPr>
              <a:t>&gt;5x HERA </a:t>
            </a:r>
            <a:r>
              <a:rPr lang="en-US" b="1" dirty="0" err="1">
                <a:solidFill>
                  <a:srgbClr val="FF0000"/>
                </a:solidFill>
              </a:rPr>
              <a:t>c.m</a:t>
            </a:r>
            <a:r>
              <a:rPr lang="en-US" b="1" dirty="0">
                <a:solidFill>
                  <a:srgbClr val="FF0000"/>
                </a:solidFill>
              </a:rPr>
              <a:t>. energy</a:t>
            </a:r>
          </a:p>
          <a:p>
            <a:pPr defTabSz="914298" fontAlgn="base">
              <a:spcBef>
                <a:spcPct val="0"/>
              </a:spcBef>
              <a:spcAft>
                <a:spcPct val="0"/>
              </a:spcAft>
            </a:pPr>
            <a:r>
              <a:rPr lang="en-US" b="1" dirty="0">
                <a:solidFill>
                  <a:srgbClr val="FF0000"/>
                </a:solidFill>
              </a:rPr>
              <a:t>&gt;&gt;10x HERA luminosity</a:t>
            </a:r>
          </a:p>
        </p:txBody>
      </p:sp>
      <p:cxnSp>
        <p:nvCxnSpPr>
          <p:cNvPr id="9" name="Straight Arrow Connector 8"/>
          <p:cNvCxnSpPr/>
          <p:nvPr/>
        </p:nvCxnSpPr>
        <p:spPr>
          <a:xfrm rot="5400000" flipH="1" flipV="1">
            <a:off x="7924800" y="3240822"/>
            <a:ext cx="381000" cy="381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2895601" y="3545622"/>
            <a:ext cx="381000" cy="381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730" name="TextBox 11"/>
          <p:cNvSpPr txBox="1">
            <a:spLocks noChangeArrowheads="1"/>
          </p:cNvSpPr>
          <p:nvPr/>
        </p:nvSpPr>
        <p:spPr bwMode="auto">
          <a:xfrm>
            <a:off x="685801" y="4155222"/>
            <a:ext cx="4572000" cy="542899"/>
          </a:xfrm>
          <a:prstGeom prst="rect">
            <a:avLst/>
          </a:prstGeom>
          <a:noFill/>
          <a:ln w="9525">
            <a:noFill/>
            <a:miter lim="800000"/>
            <a:headEnd/>
            <a:tailEnd/>
          </a:ln>
        </p:spPr>
        <p:txBody>
          <a:bodyPr lIns="91430" tIns="45715" rIns="91430" bIns="45715">
            <a:prstTxWarp prst="textNoShape">
              <a:avLst/>
            </a:prstTxWarp>
            <a:spAutoFit/>
          </a:bodyPr>
          <a:lstStyle/>
          <a:p>
            <a:pPr defTabSz="914298" fontAlgn="base">
              <a:spcBef>
                <a:spcPct val="0"/>
              </a:spcBef>
              <a:spcAft>
                <a:spcPct val="0"/>
              </a:spcAft>
            </a:pPr>
            <a:r>
              <a:rPr lang="en-US" sz="1400" dirty="0">
                <a:solidFill>
                  <a:prstClr val="black"/>
                </a:solidFill>
              </a:rPr>
              <a:t>Max Klein &amp; Paul Newman, </a:t>
            </a:r>
          </a:p>
          <a:p>
            <a:pPr defTabSz="914298" fontAlgn="base">
              <a:spcBef>
                <a:spcPct val="0"/>
              </a:spcBef>
              <a:spcAft>
                <a:spcPct val="0"/>
              </a:spcAft>
            </a:pPr>
            <a:r>
              <a:rPr lang="en-US" sz="1400" dirty="0">
                <a:solidFill>
                  <a:prstClr val="black"/>
                </a:solidFill>
              </a:rPr>
              <a:t>CERN Courier April 2009</a:t>
            </a:r>
          </a:p>
        </p:txBody>
      </p:sp>
      <p:sp>
        <p:nvSpPr>
          <p:cNvPr id="30731" name="TextBox 12"/>
          <p:cNvSpPr txBox="1">
            <a:spLocks noChangeArrowheads="1"/>
          </p:cNvSpPr>
          <p:nvPr/>
        </p:nvSpPr>
        <p:spPr bwMode="auto">
          <a:xfrm>
            <a:off x="4800600" y="4764823"/>
            <a:ext cx="4343400" cy="319762"/>
          </a:xfrm>
          <a:prstGeom prst="rect">
            <a:avLst/>
          </a:prstGeom>
          <a:noFill/>
          <a:ln w="9525">
            <a:noFill/>
            <a:miter lim="800000"/>
            <a:headEnd/>
            <a:tailEnd/>
          </a:ln>
        </p:spPr>
        <p:txBody>
          <a:bodyPr lIns="91430" tIns="45715" rIns="91430" bIns="45715">
            <a:prstTxWarp prst="textNoShape">
              <a:avLst/>
            </a:prstTxWarp>
            <a:spAutoFit/>
          </a:bodyPr>
          <a:lstStyle/>
          <a:p>
            <a:pPr defTabSz="914298" fontAlgn="base">
              <a:spcBef>
                <a:spcPct val="0"/>
              </a:spcBef>
              <a:spcAft>
                <a:spcPct val="0"/>
              </a:spcAft>
            </a:pPr>
            <a:r>
              <a:rPr lang="en-US" sz="1400" dirty="0">
                <a:solidFill>
                  <a:prstClr val="black"/>
                </a:solidFill>
              </a:rPr>
              <a:t>Max Klein &amp; Paul Newman, CERN Courier April 2009</a:t>
            </a:r>
          </a:p>
        </p:txBody>
      </p:sp>
      <p:pic>
        <p:nvPicPr>
          <p:cNvPr id="12" name="Picture 11"/>
          <p:cNvPicPr>
            <a:picLocks noChangeAspect="1"/>
          </p:cNvPicPr>
          <p:nvPr/>
        </p:nvPicPr>
        <p:blipFill>
          <a:blip r:embed="rId5"/>
          <a:stretch>
            <a:fillRect/>
          </a:stretch>
        </p:blipFill>
        <p:spPr>
          <a:xfrm>
            <a:off x="8161960" y="284520"/>
            <a:ext cx="803274" cy="495390"/>
          </a:xfrm>
          <a:prstGeom prst="rect">
            <a:avLst/>
          </a:prstGeom>
        </p:spPr>
      </p:pic>
      <p:sp>
        <p:nvSpPr>
          <p:cNvPr id="13"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defTabSz="914400"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defTabSz="914400"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8000">
            <a:alpha val="0"/>
          </a:srgbClr>
        </a:solidFill>
        <a:ln w="25400" cap="flat" cmpd="sng" algn="ctr">
          <a:solidFill>
            <a:srgbClr val="339966"/>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MS Mincho" pitchFamily="49" charset="-128"/>
          </a:defRPr>
        </a:defPPr>
      </a:lstStyle>
    </a:spDef>
    <a:lnDef>
      <a:spPr bwMode="auto">
        <a:xfrm>
          <a:off x="0" y="0"/>
          <a:ext cx="1" cy="1"/>
        </a:xfrm>
        <a:custGeom>
          <a:avLst/>
          <a:gdLst/>
          <a:ahLst/>
          <a:cxnLst/>
          <a:rect l="0" t="0" r="0" b="0"/>
          <a:pathLst/>
        </a:custGeom>
        <a:solidFill>
          <a:srgbClr val="008000">
            <a:alpha val="0"/>
          </a:srgbClr>
        </a:solidFill>
        <a:ln w="25400" cap="flat" cmpd="sng" algn="ctr">
          <a:solidFill>
            <a:srgbClr val="339966"/>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MS Mincho" pitchFamily="49"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11667</TotalTime>
  <Words>5203</Words>
  <Application>Microsoft Macintosh PowerPoint</Application>
  <PresentationFormat>On-screen Show (4:3)</PresentationFormat>
  <Paragraphs>943</Paragraphs>
  <Slides>45</Slides>
  <Notes>20</Notes>
  <HiddenSlides>0</HiddenSlides>
  <MMClips>0</MMClips>
  <ScaleCrop>false</ScaleCrop>
  <HeadingPairs>
    <vt:vector size="8" baseType="variant">
      <vt:variant>
        <vt:lpstr>Design Template</vt:lpstr>
      </vt:variant>
      <vt:variant>
        <vt:i4>8</vt:i4>
      </vt:variant>
      <vt:variant>
        <vt:lpstr>Links</vt:lpstr>
      </vt:variant>
      <vt:variant>
        <vt:i4>3</vt:i4>
      </vt:variant>
      <vt:variant>
        <vt:lpstr>Embedded OLE Servers</vt:lpstr>
      </vt:variant>
      <vt:variant>
        <vt:i4>2</vt:i4>
      </vt:variant>
      <vt:variant>
        <vt:lpstr>Slide Titles</vt:lpstr>
      </vt:variant>
      <vt:variant>
        <vt:i4>45</vt:i4>
      </vt:variant>
    </vt:vector>
  </HeadingPairs>
  <TitlesOfParts>
    <vt:vector size="58" baseType="lpstr">
      <vt:lpstr>Office Theme</vt:lpstr>
      <vt:lpstr>1_Edge</vt:lpstr>
      <vt:lpstr>2_Edge</vt:lpstr>
      <vt:lpstr>10_Office Theme</vt:lpstr>
      <vt:lpstr>3_Office Theme</vt:lpstr>
      <vt:lpstr>1_Office Theme</vt:lpstr>
      <vt:lpstr>3_Edge</vt:lpstr>
      <vt:lpstr>2_Office Theme</vt:lpstr>
      <vt:lpstr>???</vt:lpstr>
      <vt:lpstr>???</vt:lpstr>
      <vt:lpstr>???</vt:lpstr>
      <vt:lpstr>PowerPoint.Show.8</vt:lpstr>
      <vt:lpstr>Photo Editor Photo</vt:lpstr>
      <vt:lpstr>LHeC</vt:lpstr>
      <vt:lpstr>Slide 2</vt:lpstr>
      <vt:lpstr>LHeC: Motivation</vt:lpstr>
      <vt:lpstr>  LHeC Proposal endorsed by ECFA (30.11.2007)</vt:lpstr>
      <vt:lpstr>Slide 5</vt:lpstr>
      <vt:lpstr>NuPECC – Roadmap 5/2010: New Large-Scale Facilities</vt:lpstr>
      <vt:lpstr>Design Considerations</vt:lpstr>
      <vt:lpstr>LHeC options: RR and LR</vt:lpstr>
      <vt:lpstr>Slide 9</vt:lpstr>
      <vt:lpstr>LHeC: Ring-Ring Option</vt:lpstr>
      <vt:lpstr>Slide 11</vt:lpstr>
      <vt:lpstr>Slide 12</vt:lpstr>
      <vt:lpstr>LHeC: Ring-Ring Option</vt:lpstr>
      <vt:lpstr>Slide 14</vt:lpstr>
      <vt:lpstr>LHeC: Ring-Ring Option</vt:lpstr>
      <vt:lpstr>Dipole Prototype- BINP (Novosibirsk)</vt:lpstr>
      <vt:lpstr>Slide 17</vt:lpstr>
      <vt:lpstr>LHeC: Baseline Linac-Ring Option</vt:lpstr>
      <vt:lpstr>Slide 19</vt:lpstr>
      <vt:lpstr> LINAC – Ring: connection to the LHC</vt:lpstr>
      <vt:lpstr>Interaction Region: Accommodating 3 Beams</vt:lpstr>
      <vt:lpstr>Interaction Region: Synchrotron Radiation</vt:lpstr>
      <vt:lpstr>Interaction Region: Synchrotron Radiation</vt:lpstr>
      <vt:lpstr>Design Parameters</vt:lpstr>
      <vt:lpstr>Disclaimer:</vt:lpstr>
      <vt:lpstr>LHeC Options: Executive Summary</vt:lpstr>
      <vt:lpstr>LHeC Planning and Timeline </vt:lpstr>
      <vt:lpstr>Slide 28</vt:lpstr>
      <vt:lpstr>LHeC Planning and Timeline </vt:lpstr>
      <vt:lpstr>Slide 30</vt:lpstr>
      <vt:lpstr>LHeC Planning and Timeline </vt:lpstr>
      <vt:lpstr>Slide 32</vt:lpstr>
      <vt:lpstr>Slide 33</vt:lpstr>
      <vt:lpstr>Slide 34</vt:lpstr>
      <vt:lpstr>Reserve Transparencies</vt:lpstr>
      <vt:lpstr>Slide 36</vt:lpstr>
      <vt:lpstr>Slide 37</vt:lpstr>
      <vt:lpstr>Ring: Dipole + Quadrupole Magnets</vt:lpstr>
      <vt:lpstr>60 GeV Energy Recovery Linac</vt:lpstr>
      <vt:lpstr>Slide 40</vt:lpstr>
      <vt:lpstr>Slide 41</vt:lpstr>
      <vt:lpstr>Slide 42</vt:lpstr>
      <vt:lpstr>Physics and Range</vt:lpstr>
      <vt:lpstr>Detector:</vt:lpstr>
      <vt:lpstr>Initial Phase of LHC will tell the way to go</vt:lpstr>
    </vt:vector>
  </TitlesOfParts>
  <Company>Liverpool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Considerations</dc:title>
  <dc:creator>max klein</dc:creator>
  <cp:lastModifiedBy>Oliver Bruning</cp:lastModifiedBy>
  <cp:revision>38</cp:revision>
  <cp:lastPrinted>2011-07-21T07:21:57Z</cp:lastPrinted>
  <dcterms:created xsi:type="dcterms:W3CDTF">2011-07-20T10:58:05Z</dcterms:created>
  <dcterms:modified xsi:type="dcterms:W3CDTF">2011-07-22T20:55:25Z</dcterms:modified>
</cp:coreProperties>
</file>