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9" r:id="rId2"/>
    <p:sldMasterId id="2147483670" r:id="rId3"/>
    <p:sldMasterId id="2147483681" r:id="rId4"/>
  </p:sldMasterIdLst>
  <p:notesMasterIdLst>
    <p:notesMasterId r:id="rId53"/>
  </p:notesMasterIdLst>
  <p:sldIdLst>
    <p:sldId id="289" r:id="rId5"/>
    <p:sldId id="359" r:id="rId6"/>
    <p:sldId id="388" r:id="rId7"/>
    <p:sldId id="360" r:id="rId8"/>
    <p:sldId id="361" r:id="rId9"/>
    <p:sldId id="365" r:id="rId10"/>
    <p:sldId id="370" r:id="rId11"/>
    <p:sldId id="353" r:id="rId12"/>
    <p:sldId id="308" r:id="rId13"/>
    <p:sldId id="306" r:id="rId14"/>
    <p:sldId id="331" r:id="rId15"/>
    <p:sldId id="364" r:id="rId16"/>
    <p:sldId id="323" r:id="rId17"/>
    <p:sldId id="312" r:id="rId18"/>
    <p:sldId id="317" r:id="rId19"/>
    <p:sldId id="311" r:id="rId20"/>
    <p:sldId id="302" r:id="rId21"/>
    <p:sldId id="301" r:id="rId22"/>
    <p:sldId id="319" r:id="rId23"/>
    <p:sldId id="387" r:id="rId24"/>
    <p:sldId id="394" r:id="rId25"/>
    <p:sldId id="386" r:id="rId26"/>
    <p:sldId id="375" r:id="rId27"/>
    <p:sldId id="380" r:id="rId28"/>
    <p:sldId id="381" r:id="rId29"/>
    <p:sldId id="395" r:id="rId30"/>
    <p:sldId id="396" r:id="rId31"/>
    <p:sldId id="384" r:id="rId32"/>
    <p:sldId id="391" r:id="rId33"/>
    <p:sldId id="392" r:id="rId34"/>
    <p:sldId id="393" r:id="rId35"/>
    <p:sldId id="373" r:id="rId36"/>
    <p:sldId id="324" r:id="rId37"/>
    <p:sldId id="382" r:id="rId38"/>
    <p:sldId id="379" r:id="rId39"/>
    <p:sldId id="343" r:id="rId40"/>
    <p:sldId id="383" r:id="rId41"/>
    <p:sldId id="260" r:id="rId42"/>
    <p:sldId id="376" r:id="rId43"/>
    <p:sldId id="338" r:id="rId44"/>
    <p:sldId id="348" r:id="rId45"/>
    <p:sldId id="350" r:id="rId46"/>
    <p:sldId id="263" r:id="rId47"/>
    <p:sldId id="313" r:id="rId48"/>
    <p:sldId id="309" r:id="rId49"/>
    <p:sldId id="320" r:id="rId50"/>
    <p:sldId id="257" r:id="rId51"/>
    <p:sldId id="332" r:id="rId52"/>
  </p:sldIdLst>
  <p:sldSz cx="9144000" cy="6858000" type="screen4x3"/>
  <p:notesSz cx="6858000" cy="9144000"/>
  <p:defaultTextStyle>
    <a:defPPr>
      <a:defRPr lang="en-US"/>
    </a:defPPr>
    <a:lvl1pPr marL="0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7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4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9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479F"/>
    <a:srgbClr val="5661DA"/>
    <a:srgbClr val="5E52BC"/>
    <a:srgbClr val="3538FF"/>
    <a:srgbClr val="AE9E49"/>
    <a:srgbClr val="1B3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339" autoAdjust="0"/>
  </p:normalViewPr>
  <p:slideViewPr>
    <p:cSldViewPr snapToGrid="0" snapToObjects="1">
      <p:cViewPr>
        <p:scale>
          <a:sx n="100" d="100"/>
          <a:sy n="100" d="100"/>
        </p:scale>
        <p:origin x="-170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Relationship Id="rId2" Type="http://schemas.openxmlformats.org/officeDocument/2006/relationships/image" Target="../media/image41.wmf"/><Relationship Id="rId3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DB9F7-FB95-5B49-81D5-A6292D05164F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67A2E-FA6F-0341-8570-996F48668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5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7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9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1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21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22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23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27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574AB2-3CE7-6849-A5AE-E481110191FA}" type="slidenum">
              <a:rPr lang="en-US" smtClean="0">
                <a:solidFill>
                  <a:srgbClr val="C0504D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C0504D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30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31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  <a:latin typeface="Calibri"/>
              </a:rPr>
              <a:pPr/>
              <a:t>32</a:t>
            </a:fld>
            <a:endParaRPr lang="en-US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33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40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2A8C30-A664-594D-A604-0E1563ECA66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05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41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42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9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10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D35D9-8649-46CA-9166-1CA18C308592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574AB2-3CE7-6849-A5AE-E481110191FA}" type="slidenum">
              <a:rPr lang="en-US" smtClean="0">
                <a:solidFill>
                  <a:srgbClr val="C0504D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C0504D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14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17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18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1" y="6356350"/>
            <a:ext cx="34290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06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84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51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33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89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45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0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3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43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35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CAD0-3E0D-234F-9128-65419763C000}" type="datetimeFigureOut">
              <a:rPr lang="en-US" smtClean="0"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43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338F9-E562-0540-9F53-0EE006FAA13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0DDF-E027-D247-8B9C-FD6D687659D9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68075-537A-0E43-93AC-10DEB5D16C46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01256-EA06-D142-99DB-0F74414E6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23D03-6760-EC48-BE18-5AF1D51C8A19}" type="datetime1">
              <a:rPr lang="en-US"/>
              <a:pPr>
                <a:defRPr/>
              </a:pPr>
              <a:t>4/23/13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23A99-BCD3-6446-ABA8-A3DA17EA4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889D7-B6C9-3949-9ED8-25570DDF69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15498-D0D5-1F4D-9D20-5FE842BB6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07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0DDF-E027-D247-8B9C-FD6D687659D9}" type="datetimeFigureOut">
              <a:rPr lang="en-US" smtClean="0">
                <a:solidFill>
                  <a:srgbClr val="000000"/>
                </a:solidFill>
              </a:rPr>
              <a:pPr/>
              <a:t>4/23/13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041F-07D4-3747-95BF-64300969832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F5EFC-3116-AB48-B9E3-7E116E7E9D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BF3CB-3D84-8B47-AC29-B9E8E3692E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5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8" indent="0">
              <a:buNone/>
              <a:defRPr sz="1600" b="1"/>
            </a:lvl4pPr>
            <a:lvl5pPr marL="1828598" indent="0">
              <a:buNone/>
              <a:defRPr sz="1600" b="1"/>
            </a:lvl5pPr>
            <a:lvl6pPr marL="2285747" indent="0">
              <a:buNone/>
              <a:defRPr sz="1600" b="1"/>
            </a:lvl6pPr>
            <a:lvl7pPr marL="2742896" indent="0">
              <a:buNone/>
              <a:defRPr sz="1600" b="1"/>
            </a:lvl7pPr>
            <a:lvl8pPr marL="3200046" indent="0">
              <a:buNone/>
              <a:defRPr sz="1600" b="1"/>
            </a:lvl8pPr>
            <a:lvl9pPr marL="36571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8" indent="0">
              <a:buNone/>
              <a:defRPr sz="1600" b="1"/>
            </a:lvl4pPr>
            <a:lvl5pPr marL="1828598" indent="0">
              <a:buNone/>
              <a:defRPr sz="1600" b="1"/>
            </a:lvl5pPr>
            <a:lvl6pPr marL="2285747" indent="0">
              <a:buNone/>
              <a:defRPr sz="1600" b="1"/>
            </a:lvl6pPr>
            <a:lvl7pPr marL="2742896" indent="0">
              <a:buNone/>
              <a:defRPr sz="1600" b="1"/>
            </a:lvl7pPr>
            <a:lvl8pPr marL="3200046" indent="0">
              <a:buNone/>
              <a:defRPr sz="1600" b="1"/>
            </a:lvl8pPr>
            <a:lvl9pPr marL="36571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298" indent="0">
              <a:buNone/>
              <a:defRPr sz="1000"/>
            </a:lvl3pPr>
            <a:lvl4pPr marL="1371448" indent="0">
              <a:buNone/>
              <a:defRPr sz="900"/>
            </a:lvl4pPr>
            <a:lvl5pPr marL="1828598" indent="0">
              <a:buNone/>
              <a:defRPr sz="900"/>
            </a:lvl5pPr>
            <a:lvl6pPr marL="2285747" indent="0">
              <a:buNone/>
              <a:defRPr sz="900"/>
            </a:lvl6pPr>
            <a:lvl7pPr marL="2742896" indent="0">
              <a:buNone/>
              <a:defRPr sz="900"/>
            </a:lvl7pPr>
            <a:lvl8pPr marL="3200046" indent="0">
              <a:buNone/>
              <a:defRPr sz="900"/>
            </a:lvl8pPr>
            <a:lvl9pPr marL="36571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298" indent="0">
              <a:buNone/>
              <a:defRPr sz="2400"/>
            </a:lvl3pPr>
            <a:lvl4pPr marL="1371448" indent="0">
              <a:buNone/>
              <a:defRPr sz="2000"/>
            </a:lvl4pPr>
            <a:lvl5pPr marL="1828598" indent="0">
              <a:buNone/>
              <a:defRPr sz="2000"/>
            </a:lvl5pPr>
            <a:lvl6pPr marL="2285747" indent="0">
              <a:buNone/>
              <a:defRPr sz="2000"/>
            </a:lvl6pPr>
            <a:lvl7pPr marL="2742896" indent="0">
              <a:buNone/>
              <a:defRPr sz="2000"/>
            </a:lvl7pPr>
            <a:lvl8pPr marL="3200046" indent="0">
              <a:buNone/>
              <a:defRPr sz="2000"/>
            </a:lvl8pPr>
            <a:lvl9pPr marL="365719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298" indent="0">
              <a:buNone/>
              <a:defRPr sz="1000"/>
            </a:lvl3pPr>
            <a:lvl4pPr marL="1371448" indent="0">
              <a:buNone/>
              <a:defRPr sz="900"/>
            </a:lvl4pPr>
            <a:lvl5pPr marL="1828598" indent="0">
              <a:buNone/>
              <a:defRPr sz="900"/>
            </a:lvl5pPr>
            <a:lvl6pPr marL="2285747" indent="0">
              <a:buNone/>
              <a:defRPr sz="900"/>
            </a:lvl6pPr>
            <a:lvl7pPr marL="2742896" indent="0">
              <a:buNone/>
              <a:defRPr sz="900"/>
            </a:lvl7pPr>
            <a:lvl8pPr marL="3200046" indent="0">
              <a:buNone/>
              <a:defRPr sz="900"/>
            </a:lvl8pPr>
            <a:lvl9pPr marL="36571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8458200" y="6553200"/>
            <a:ext cx="68580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2" indent="-342862" algn="l" defTabSz="45715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8" indent="-285718" algn="l" defTabSz="45715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4" indent="-228574" algn="l" defTabSz="45715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3" indent="-228574" algn="l" defTabSz="45715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72" indent="-228574" algn="l" defTabSz="45715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2" indent="-228574" algn="l" defTabSz="457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1" indent="-228574" algn="l" defTabSz="457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0" indent="-228574" algn="l" defTabSz="457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70" indent="-228574" algn="l" defTabSz="457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6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2CAD0-3E0D-234F-9128-65419763C000}" type="datetimeFigureOut">
              <a:rPr lang="en-US" smtClean="0"/>
              <a:t>4/23/13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F786A-A5F7-F74A-94DF-EA72621D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8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10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Garamond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10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Garamond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10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Garamond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9DFAD98-DBF9-A247-98FB-5D13906027AD}" type="slidenum">
              <a:rPr lang="en-GB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4" r:id="rId2"/>
    <p:sldLayoutId id="2147483677" r:id="rId3"/>
    <p:sldLayoutId id="2147483678" r:id="rId4"/>
    <p:sldLayoutId id="2147483701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600">
          <a:solidFill>
            <a:schemeClr val="tx1"/>
          </a:solidFill>
          <a:latin typeface="+mn-lt"/>
          <a:ea typeface="ＭＳ Ｐゴシック" pitchFamily="-110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200">
          <a:solidFill>
            <a:schemeClr val="tx1"/>
          </a:solidFill>
          <a:latin typeface="+mn-lt"/>
          <a:ea typeface="ＭＳ Ｐゴシック" pitchFamily="-110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10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Garamond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10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Garamond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10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Garamond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9DFAD98-DBF9-A247-98FB-5D13906027AD}" type="slidenum">
              <a:rPr lang="en-GB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3B812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02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600">
          <a:solidFill>
            <a:schemeClr val="tx1"/>
          </a:solidFill>
          <a:latin typeface="+mn-lt"/>
          <a:ea typeface="ＭＳ Ｐゴシック" pitchFamily="-110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200">
          <a:solidFill>
            <a:schemeClr val="tx1"/>
          </a:solidFill>
          <a:latin typeface="+mn-lt"/>
          <a:ea typeface="ＭＳ Ｐゴシック" pitchFamily="-110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40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41.w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4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20" Type="http://schemas.openxmlformats.org/officeDocument/2006/relationships/image" Target="../media/image63.jpeg"/><Relationship Id="rId21" Type="http://schemas.openxmlformats.org/officeDocument/2006/relationships/image" Target="../media/image64.png"/><Relationship Id="rId22" Type="http://schemas.openxmlformats.org/officeDocument/2006/relationships/image" Target="../media/image65.png"/><Relationship Id="rId23" Type="http://schemas.openxmlformats.org/officeDocument/2006/relationships/oleObject" Target="???" TargetMode="External"/><Relationship Id="rId24" Type="http://schemas.openxmlformats.org/officeDocument/2006/relationships/image" Target="../media/image44.png"/><Relationship Id="rId25" Type="http://schemas.openxmlformats.org/officeDocument/2006/relationships/image" Target="../media/image45.png"/><Relationship Id="rId26" Type="http://schemas.openxmlformats.org/officeDocument/2006/relationships/image" Target="../media/image1.png"/><Relationship Id="rId10" Type="http://schemas.openxmlformats.org/officeDocument/2006/relationships/image" Target="../media/image53.wmf"/><Relationship Id="rId11" Type="http://schemas.openxmlformats.org/officeDocument/2006/relationships/image" Target="../media/image54.png"/><Relationship Id="rId12" Type="http://schemas.openxmlformats.org/officeDocument/2006/relationships/image" Target="../media/image55.jpeg"/><Relationship Id="rId13" Type="http://schemas.openxmlformats.org/officeDocument/2006/relationships/image" Target="../media/image56.jpeg"/><Relationship Id="rId14" Type="http://schemas.openxmlformats.org/officeDocument/2006/relationships/image" Target="../media/image57.jpeg"/><Relationship Id="rId15" Type="http://schemas.openxmlformats.org/officeDocument/2006/relationships/image" Target="../media/image58.png"/><Relationship Id="rId16" Type="http://schemas.openxmlformats.org/officeDocument/2006/relationships/image" Target="../media/image59.jpeg"/><Relationship Id="rId17" Type="http://schemas.openxmlformats.org/officeDocument/2006/relationships/image" Target="../media/image60.png"/><Relationship Id="rId18" Type="http://schemas.openxmlformats.org/officeDocument/2006/relationships/image" Target="../media/image61.jpeg"/><Relationship Id="rId19" Type="http://schemas.openxmlformats.org/officeDocument/2006/relationships/image" Target="../media/image6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5" Type="http://schemas.openxmlformats.org/officeDocument/2006/relationships/image" Target="../media/image74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5.png"/><Relationship Id="rId3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84138" y="1085375"/>
            <a:ext cx="9096389" cy="492125"/>
            <a:chOff x="288" y="720"/>
            <a:chExt cx="5730" cy="310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Design Considerations</a:t>
              </a:r>
              <a:r>
                <a:rPr lang="en-US" sz="2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</a:t>
              </a:r>
              <a:endParaRPr lang="en-US" sz="20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76200" y="4570431"/>
            <a:ext cx="3724279" cy="492125"/>
            <a:chOff x="288" y="720"/>
            <a:chExt cx="2346" cy="310"/>
          </a:xfrm>
        </p:grpSpPr>
        <p:sp>
          <p:nvSpPr>
            <p:cNvPr id="53260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1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1960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Planning and timeline	</a:t>
              </a:r>
              <a:endParaRPr lang="en-US" sz="26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84138" y="2118417"/>
            <a:ext cx="8953514" cy="1662111"/>
            <a:chOff x="288" y="720"/>
            <a:chExt cx="5640" cy="1047"/>
          </a:xfrm>
        </p:grpSpPr>
        <p:sp>
          <p:nvSpPr>
            <p:cNvPr id="53258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59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254" cy="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Two options:       </a:t>
              </a:r>
              <a:r>
                <a:rPr lang="en-US" sz="26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-Ring-Ring collider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6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baseline="30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	</a:t>
              </a:r>
              <a:r>
                <a:rPr lang="en-US" sz="26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    -</a:t>
              </a:r>
              <a:r>
                <a:rPr lang="en-US" sz="2600" dirty="0" err="1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6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-Ring collider with Energy Recovery </a:t>
              </a:r>
              <a:endParaRPr lang="en-US" sz="24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</a:t>
              </a:r>
              <a:endParaRPr lang="en-US" sz="24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755" y="336352"/>
            <a:ext cx="803274" cy="495390"/>
          </a:xfrm>
          <a:prstGeom prst="rect">
            <a:avLst/>
          </a:prstGeom>
        </p:spPr>
      </p:pic>
      <p:grpSp>
        <p:nvGrpSpPr>
          <p:cNvPr id="20" name="Group 23"/>
          <p:cNvGrpSpPr>
            <a:grpSpLocks/>
          </p:cNvGrpSpPr>
          <p:nvPr/>
        </p:nvGrpSpPr>
        <p:grpSpPr bwMode="auto">
          <a:xfrm>
            <a:off x="73092" y="5461437"/>
            <a:ext cx="2643193" cy="492125"/>
            <a:chOff x="288" y="720"/>
            <a:chExt cx="1665" cy="310"/>
          </a:xfrm>
        </p:grpSpPr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127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N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ext steps	</a:t>
              </a:r>
              <a:endParaRPr lang="en-US" sz="26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82943" y="3631263"/>
            <a:ext cx="2159003" cy="492125"/>
            <a:chOff x="288" y="720"/>
            <a:chExt cx="1360" cy="310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97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IR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Layout	</a:t>
              </a:r>
              <a:endParaRPr lang="en-US" sz="26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 rot="19773881">
            <a:off x="520445" y="2983403"/>
            <a:ext cx="84400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On behalf of the </a:t>
            </a:r>
            <a:r>
              <a:rPr lang="en-US" sz="3600" b="1" dirty="0" err="1" smtClean="0">
                <a:solidFill>
                  <a:srgbClr val="FF0000"/>
                </a:solidFill>
              </a:rPr>
              <a:t>LHeC</a:t>
            </a:r>
            <a:r>
              <a:rPr lang="en-US" sz="3600" b="1" dirty="0" smtClean="0">
                <a:solidFill>
                  <a:srgbClr val="FF0000"/>
                </a:solidFill>
              </a:rPr>
              <a:t> Collaboration!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: Ring-Ring Option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873127"/>
            <a:ext cx="9096389" cy="492125"/>
            <a:chOff x="288" y="720"/>
            <a:chExt cx="5730" cy="310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Challenge 2: 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Integration in the </a:t>
              </a:r>
              <a:r>
                <a:rPr lang="en-US" sz="26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tunnel</a:t>
              </a: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10" name="Picture 9" descr="messfig3_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783" y="3147678"/>
            <a:ext cx="4942328" cy="3015164"/>
          </a:xfrm>
          <a:prstGeom prst="rect">
            <a:avLst/>
          </a:prstGeom>
        </p:spPr>
      </p:pic>
      <p:pic>
        <p:nvPicPr>
          <p:cNvPr id="11" name="Picture 10" descr="messfig3_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8" y="1392947"/>
            <a:ext cx="4679282" cy="35094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57572" y="1801156"/>
            <a:ext cx="231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RF</a:t>
            </a:r>
            <a:r>
              <a:rPr lang="de-DE" dirty="0" smtClean="0"/>
              <a:t> Installation in IR4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1202057" y="5623754"/>
            <a:ext cx="231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Cryo</a:t>
            </a:r>
            <a:r>
              <a:rPr lang="de-DE" dirty="0" smtClean="0"/>
              <a:t> link in IR3</a:t>
            </a:r>
            <a:endParaRPr lang="de-DE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 rot="19773881">
            <a:off x="126199" y="2606036"/>
            <a:ext cx="876053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No principal problem found yet!</a:t>
            </a:r>
          </a:p>
          <a:p>
            <a:pPr algn="ctr"/>
            <a:endParaRPr lang="en-US" sz="3000" b="1" dirty="0">
              <a:solidFill>
                <a:srgbClr val="FF0000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(Still missing 3D integration study)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15925" y="194370"/>
            <a:ext cx="8348663" cy="435429"/>
          </a:xfrm>
          <a:noFill/>
          <a:ln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3000" b="1" dirty="0" err="1" smtClean="0">
                <a:solidFill>
                  <a:srgbClr val="FF0000"/>
                </a:solidFill>
              </a:rPr>
              <a:t>LHeC</a:t>
            </a:r>
            <a:r>
              <a:rPr lang="en-US" sz="3000" b="1" dirty="0" smtClean="0">
                <a:solidFill>
                  <a:srgbClr val="FF0000"/>
                </a:solidFill>
              </a:rPr>
              <a:t> Ring-Ring dipole 400 mm long CERN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7647" y="652095"/>
            <a:ext cx="8766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 smtClean="0"/>
              <a:t> interleaved</a:t>
            </a:r>
            <a:r>
              <a:rPr lang="en-US" dirty="0" smtClean="0"/>
              <a:t> ferromagnetic laminations</a:t>
            </a:r>
            <a:endParaRPr lang="en-US" sz="1800" dirty="0" smtClean="0"/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 air cooled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 two turns only, bolted bars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/>
              <a:t> 0.4 </a:t>
            </a:r>
            <a:r>
              <a:rPr lang="en-US" sz="1800" dirty="0" err="1" smtClean="0"/>
              <a:t>m</a:t>
            </a:r>
            <a:r>
              <a:rPr lang="en-US" sz="1800" dirty="0" smtClean="0"/>
              <a:t> models with different types of iron</a:t>
            </a:r>
          </a:p>
        </p:txBody>
      </p:sp>
      <p:pic>
        <p:nvPicPr>
          <p:cNvPr id="15" name="Picture 2" descr="\\cern.ch\dfs\Workspaces\n\NORMA\USERS\Davide\Projects\LHeC\Modeling\SF00.PNG"/>
          <p:cNvPicPr>
            <a:picLocks noChangeAspect="1" noChangeArrowheads="1"/>
          </p:cNvPicPr>
          <p:nvPr/>
        </p:nvPicPr>
        <p:blipFill>
          <a:blip r:embed="rId3" cstate="print"/>
          <a:srcRect l="19720" t="66938" r="33394" b="5700"/>
          <a:stretch>
            <a:fillRect/>
          </a:stretch>
        </p:blipFill>
        <p:spPr bwMode="auto">
          <a:xfrm>
            <a:off x="5257800" y="596635"/>
            <a:ext cx="3657600" cy="1600200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>
            <a:off x="5301342" y="2271487"/>
            <a:ext cx="2743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28771" y="238034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 cm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5239657" y="2785197"/>
          <a:ext cx="3715657" cy="372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583"/>
                <a:gridCol w="1384074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Magnet Parameters of the full length magnet</a:t>
                      </a:r>
                      <a:endParaRPr lang="en-US" sz="1200" dirty="0"/>
                    </a:p>
                  </a:txBody>
                  <a:tcPr marT="18000" marB="1800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Beam Energy [</a:t>
                      </a:r>
                      <a:r>
                        <a:rPr lang="en-US" sz="1200" dirty="0" err="1" smtClean="0"/>
                        <a:t>GeV</a:t>
                      </a:r>
                      <a:r>
                        <a:rPr lang="en-US" sz="1200" dirty="0" smtClean="0"/>
                        <a:t>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70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Magnetic Length [m]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5.45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Magnetic field [Gauss]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127-763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</a:t>
                      </a:r>
                      <a:r>
                        <a:rPr lang="en-US" sz="1200" baseline="0" dirty="0" smtClean="0"/>
                        <a:t> magnets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3080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Vertical aperture [mm]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Pole width [mm]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150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</a:t>
                      </a:r>
                      <a:r>
                        <a:rPr lang="en-US" sz="1200" baseline="0" dirty="0" smtClean="0"/>
                        <a:t> of coils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 of turns/coil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Current [A]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1500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Conductor section [</a:t>
                      </a:r>
                      <a:r>
                        <a:rPr lang="en-US" sz="1200" dirty="0" err="1" smtClean="0"/>
                        <a:t>mmxmm</a:t>
                      </a:r>
                      <a:r>
                        <a:rPr lang="en-US" sz="1200" dirty="0" smtClean="0"/>
                        <a:t>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92x43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Conductor material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aluminum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Magnet Inductance</a:t>
                      </a:r>
                      <a:r>
                        <a:rPr lang="en-US" sz="1200" baseline="0" dirty="0" smtClean="0"/>
                        <a:t> [</a:t>
                      </a:r>
                      <a:r>
                        <a:rPr lang="en-US" sz="1200" baseline="0" dirty="0" err="1" smtClean="0"/>
                        <a:t>mH</a:t>
                      </a:r>
                      <a:r>
                        <a:rPr lang="en-US" sz="1200" baseline="0" dirty="0" smtClean="0"/>
                        <a:t>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0.15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Magnet Resistance  [m</a:t>
                      </a:r>
                      <a:r>
                        <a:rPr lang="en-US" sz="1200" dirty="0" smtClean="0">
                          <a:sym typeface="Symbol"/>
                        </a:rPr>
                        <a:t></a:t>
                      </a:r>
                      <a:r>
                        <a:rPr lang="en-US" sz="1200" dirty="0" smtClean="0"/>
                        <a:t>]</a:t>
                      </a: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0.2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Power per magnet [W]</a:t>
                      </a: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450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Cooling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air</a:t>
                      </a:r>
                      <a:endParaRPr lang="en-US" sz="1200" dirty="0"/>
                    </a:p>
                  </a:txBody>
                  <a:tcPr marT="18000" marB="1800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Weight</a:t>
                      </a:r>
                      <a:r>
                        <a:rPr lang="en-US" sz="1200" baseline="0" dirty="0" smtClean="0"/>
                        <a:t> [tons]</a:t>
                      </a:r>
                      <a:endParaRPr lang="en-US" sz="12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1.5</a:t>
                      </a:r>
                      <a:endParaRPr lang="en-US" sz="1200" dirty="0"/>
                    </a:p>
                  </a:txBody>
                  <a:tcPr marT="18000" marB="18000"/>
                </a:tc>
              </a:tr>
            </a:tbl>
          </a:graphicData>
        </a:graphic>
      </p:graphicFrame>
      <p:pic>
        <p:nvPicPr>
          <p:cNvPr id="3074" name="Picture 2" descr="IMG_1482"/>
          <p:cNvPicPr>
            <a:picLocks noChangeAspect="1" noChangeArrowheads="1"/>
          </p:cNvPicPr>
          <p:nvPr/>
        </p:nvPicPr>
        <p:blipFill>
          <a:blip r:embed="rId4" cstate="print"/>
          <a:srcRect l="7979" t="11819" b="8984"/>
          <a:stretch>
            <a:fillRect/>
          </a:stretch>
        </p:blipFill>
        <p:spPr bwMode="auto">
          <a:xfrm>
            <a:off x="787138" y="1883728"/>
            <a:ext cx="3662624" cy="2362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5" name="Picture 3" descr="Pictu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323676"/>
            <a:ext cx="3757420" cy="183421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28600" y="620276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Manufacture &amp; tests of 3 models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63110" y="2388110"/>
            <a:ext cx="1980890" cy="33854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[</a:t>
            </a:r>
            <a:r>
              <a:rPr lang="en-US" sz="1600" dirty="0" err="1" smtClean="0">
                <a:solidFill>
                  <a:srgbClr val="800000"/>
                </a:solidFill>
              </a:rPr>
              <a:t>Davide</a:t>
            </a:r>
            <a:r>
              <a:rPr lang="en-US" sz="1600" dirty="0" smtClean="0">
                <a:solidFill>
                  <a:srgbClr val="800000"/>
                </a:solidFill>
              </a:rPr>
              <a:t> </a:t>
            </a:r>
            <a:r>
              <a:rPr lang="en-US" sz="1600" dirty="0" err="1" smtClean="0">
                <a:solidFill>
                  <a:srgbClr val="800000"/>
                </a:solidFill>
              </a:rPr>
              <a:t>Tommasini</a:t>
            </a:r>
            <a:r>
              <a:rPr lang="en-US" sz="1600" dirty="0" smtClean="0">
                <a:solidFill>
                  <a:srgbClr val="800000"/>
                </a:solidFill>
              </a:rPr>
              <a:t>]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162300" y="4737100"/>
            <a:ext cx="558800" cy="1524000"/>
          </a:xfrm>
          <a:prstGeom prst="ellipse">
            <a:avLst/>
          </a:prstGeom>
          <a:noFill/>
          <a:ln w="50800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9773881">
            <a:off x="12467" y="2256287"/>
            <a:ext cx="9120948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800000"/>
                </a:solidFill>
              </a:rPr>
              <a:t>Similar prototype development from Novosibirsk</a:t>
            </a:r>
          </a:p>
          <a:p>
            <a:pPr algn="ctr"/>
            <a:endParaRPr lang="en-US" sz="3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000" b="1" dirty="0" err="1" smtClean="0">
                <a:solidFill>
                  <a:srgbClr val="FF0000"/>
                </a:solidFill>
                <a:sym typeface="Wingdings"/>
              </a:rPr>
              <a:t></a:t>
            </a:r>
            <a:r>
              <a:rPr lang="en-US" sz="30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</a:rPr>
              <a:t>Long prototype with light magnet design shows that required field quality and reproducibility is feasible!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70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816838"/>
              </p:ext>
            </p:extLst>
          </p:nvPr>
        </p:nvGraphicFramePr>
        <p:xfrm>
          <a:off x="7950200" y="3472913"/>
          <a:ext cx="1219200" cy="2409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</a:tblGrid>
              <a:tr h="260887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7567">
                <a:tc>
                  <a:txBody>
                    <a:bodyPr/>
                    <a:lstStyle/>
                    <a:p>
                      <a:r>
                        <a:rPr lang="de-DE" sz="1200" b="1" dirty="0" smtClean="0">
                          <a:solidFill>
                            <a:srgbClr val="000000"/>
                          </a:solidFill>
                        </a:rPr>
                        <a:t>LS3</a:t>
                      </a:r>
                      <a:endParaRPr lang="de-DE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1497867">
                <a:tc>
                  <a:txBody>
                    <a:bodyPr/>
                    <a:lstStyle/>
                    <a:p>
                      <a:r>
                        <a:rPr lang="en-US" sz="1200" noProof="0" dirty="0" smtClean="0"/>
                        <a:t>Installation of the </a:t>
                      </a:r>
                    </a:p>
                    <a:p>
                      <a:r>
                        <a:rPr lang="en-US" sz="1200" noProof="0" dirty="0" smtClean="0"/>
                        <a:t>HL-</a:t>
                      </a:r>
                      <a:r>
                        <a:rPr lang="en-US" sz="1200" noProof="0" dirty="0" err="1" smtClean="0"/>
                        <a:t>LHC</a:t>
                      </a:r>
                      <a:r>
                        <a:rPr lang="en-US" sz="1200" noProof="0" dirty="0" smtClean="0"/>
                        <a:t> hardware</a:t>
                      </a:r>
                    </a:p>
                    <a:p>
                      <a:r>
                        <a:rPr lang="en-US" sz="1200" noProof="0" dirty="0" smtClean="0">
                          <a:solidFill>
                            <a:srgbClr val="FF0000"/>
                          </a:solidFill>
                        </a:rPr>
                        <a:t>Installation</a:t>
                      </a:r>
                    </a:p>
                    <a:p>
                      <a:r>
                        <a:rPr lang="en-US" sz="1200" noProof="0" dirty="0" smtClean="0">
                          <a:solidFill>
                            <a:srgbClr val="FF0000"/>
                          </a:solidFill>
                        </a:rPr>
                        <a:t>of </a:t>
                      </a:r>
                      <a:r>
                        <a:rPr lang="en-US" sz="1200" noProof="0" dirty="0" err="1" smtClean="0">
                          <a:solidFill>
                            <a:srgbClr val="FF0000"/>
                          </a:solidFill>
                        </a:rPr>
                        <a:t>LHeC</a:t>
                      </a:r>
                      <a:endParaRPr lang="en-US" sz="1200" noProof="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noProof="0" dirty="0" smtClean="0">
                          <a:solidFill>
                            <a:schemeClr val="tx1"/>
                          </a:solidFill>
                        </a:rPr>
                        <a:t>Preparation for HE-</a:t>
                      </a:r>
                      <a:r>
                        <a:rPr lang="en-US" sz="1200" noProof="0" dirty="0" err="1" smtClean="0">
                          <a:solidFill>
                            <a:schemeClr val="tx1"/>
                          </a:solidFill>
                        </a:rPr>
                        <a:t>LHC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5305"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2000" y="183634"/>
            <a:ext cx="49022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Current 10 Year Plan for LHC Operation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9773881">
            <a:off x="254538" y="1902357"/>
            <a:ext cx="8440078" cy="3046984"/>
          </a:xfrm>
          <a:prstGeom prst="rect">
            <a:avLst/>
          </a:prstGeom>
          <a:solidFill>
            <a:schemeClr val="bg1"/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R-R Installation is very challenging within current schedule!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800000"/>
                </a:solidFill>
              </a:rPr>
              <a:t>LS1 and LS2 are too soon to be used for </a:t>
            </a:r>
            <a:r>
              <a:rPr lang="en-US" sz="3200" b="1" dirty="0" err="1" smtClean="0">
                <a:solidFill>
                  <a:srgbClr val="800000"/>
                </a:solidFill>
              </a:rPr>
              <a:t>LHeC</a:t>
            </a:r>
            <a:r>
              <a:rPr lang="en-US" sz="3200" b="1" dirty="0" smtClean="0">
                <a:solidFill>
                  <a:srgbClr val="800000"/>
                </a:solidFill>
              </a:rPr>
              <a:t> activities inside LHC tunnel!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Leaves essentially only one long shutdown for </a:t>
            </a:r>
            <a:r>
              <a:rPr lang="en-US" sz="3200" b="1" dirty="0" err="1" smtClean="0">
                <a:solidFill>
                  <a:srgbClr val="FF0000"/>
                </a:solidFill>
              </a:rPr>
              <a:t>LHeC</a:t>
            </a:r>
            <a:r>
              <a:rPr lang="en-US" sz="3200" b="1" dirty="0" smtClean="0">
                <a:solidFill>
                  <a:srgbClr val="FF0000"/>
                </a:solidFill>
              </a:rPr>
              <a:t> installation!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2061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368041" y="1143000"/>
            <a:ext cx="8618977" cy="4926348"/>
            <a:chOff x="-14240" y="1"/>
            <a:chExt cx="9470980" cy="6172205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0" y="5638997"/>
              <a:ext cx="67751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914400" y="685802"/>
              <a:ext cx="14478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914400" y="913831"/>
              <a:ext cx="14478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209801" y="685801"/>
              <a:ext cx="228600" cy="228601"/>
              <a:chOff x="2209800" y="685800"/>
              <a:chExt cx="228600" cy="228600"/>
            </a:xfrm>
          </p:grpSpPr>
          <p:sp>
            <p:nvSpPr>
              <p:cNvPr id="8" name="Arc 7"/>
              <p:cNvSpPr/>
              <p:nvPr/>
            </p:nvSpPr>
            <p:spPr>
              <a:xfrm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flipV="1"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flipH="1">
              <a:off x="838200" y="685801"/>
              <a:ext cx="228600" cy="228601"/>
              <a:chOff x="2209800" y="685800"/>
              <a:chExt cx="228600" cy="228600"/>
            </a:xfrm>
          </p:grpSpPr>
          <p:sp>
            <p:nvSpPr>
              <p:cNvPr id="12" name="Arc 11"/>
              <p:cNvSpPr/>
              <p:nvPr/>
            </p:nvSpPr>
            <p:spPr>
              <a:xfrm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Arc 12"/>
              <p:cNvSpPr/>
              <p:nvPr/>
            </p:nvSpPr>
            <p:spPr>
              <a:xfrm flipV="1">
                <a:off x="2209800" y="685801"/>
                <a:ext cx="228600" cy="228029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15" name="Straight Connector 14"/>
            <p:cNvCxnSpPr>
              <a:endCxn id="13" idx="0"/>
            </p:cNvCxnSpPr>
            <p:nvPr/>
          </p:nvCxnSpPr>
          <p:spPr>
            <a:xfrm>
              <a:off x="685800" y="913831"/>
              <a:ext cx="2667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362201" y="913831"/>
              <a:ext cx="2667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1905001" y="457773"/>
              <a:ext cx="2057401" cy="1066420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667001" y="913831"/>
              <a:ext cx="5334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914400" y="533211"/>
              <a:ext cx="1447801" cy="1714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343121" y="240241"/>
              <a:ext cx="990600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1.67 km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>
              <a:off x="496414" y="798988"/>
              <a:ext cx="228029" cy="1657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" y="457773"/>
              <a:ext cx="869673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0.34 km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4400" y="838393"/>
              <a:ext cx="1447801" cy="15259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821" name="TextBox 32"/>
            <p:cNvSpPr txBox="1">
              <a:spLocks noChangeArrowheads="1"/>
            </p:cNvSpPr>
            <p:nvPr/>
          </p:nvSpPr>
          <p:spPr bwMode="auto">
            <a:xfrm>
              <a:off x="1066800" y="990601"/>
              <a:ext cx="969964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30-GeV </a:t>
              </a:r>
              <a:r>
                <a:rPr lang="en-US" sz="1100" b="1" dirty="0" err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linac</a:t>
              </a:r>
              <a:endParaRPr lang="en-US" sz="11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6822" name="TextBox 33"/>
            <p:cNvSpPr txBox="1">
              <a:spLocks noChangeArrowheads="1"/>
            </p:cNvSpPr>
            <p:nvPr/>
          </p:nvSpPr>
          <p:spPr bwMode="auto">
            <a:xfrm>
              <a:off x="3124201" y="228602"/>
              <a:ext cx="596900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LHC </a:t>
              </a:r>
              <a:r>
                <a:rPr lang="en-US" sz="1100" b="1" i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</a:p>
          </p:txBody>
        </p: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6172203" y="457201"/>
              <a:ext cx="1676401" cy="1828801"/>
              <a:chOff x="2209800" y="685800"/>
              <a:chExt cx="228600" cy="228600"/>
            </a:xfrm>
          </p:grpSpPr>
          <p:sp>
            <p:nvSpPr>
              <p:cNvPr id="38" name="Arc 37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Arc 38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40" name="Straight Connector 39"/>
            <p:cNvCxnSpPr>
              <a:stCxn id="47" idx="3"/>
            </p:cNvCxnSpPr>
            <p:nvPr/>
          </p:nvCxnSpPr>
          <p:spPr>
            <a:xfrm>
              <a:off x="6629403" y="457773"/>
              <a:ext cx="1143001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5715003" y="2209994"/>
              <a:ext cx="914400" cy="15259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715003" y="380620"/>
              <a:ext cx="914400" cy="15259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8" name="Straight Connector 47"/>
            <p:cNvCxnSpPr>
              <a:stCxn id="42" idx="3"/>
            </p:cNvCxnSpPr>
            <p:nvPr/>
          </p:nvCxnSpPr>
          <p:spPr>
            <a:xfrm>
              <a:off x="6629403" y="2285432"/>
              <a:ext cx="3048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/>
            <p:cNvSpPr/>
            <p:nvPr/>
          </p:nvSpPr>
          <p:spPr>
            <a:xfrm>
              <a:off x="6477003" y="1676783"/>
              <a:ext cx="2057401" cy="1066420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829" name="TextBox 49"/>
            <p:cNvSpPr txBox="1">
              <a:spLocks noChangeArrowheads="1"/>
            </p:cNvSpPr>
            <p:nvPr/>
          </p:nvSpPr>
          <p:spPr bwMode="auto">
            <a:xfrm>
              <a:off x="7848603" y="1447801"/>
              <a:ext cx="596900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LHC </a:t>
              </a:r>
              <a:r>
                <a:rPr lang="en-US" sz="1100" b="1" i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</a:p>
          </p:txBody>
        </p:sp>
        <p:grpSp>
          <p:nvGrpSpPr>
            <p:cNvPr id="10" name="Group 50"/>
            <p:cNvGrpSpPr>
              <a:grpSpLocks/>
            </p:cNvGrpSpPr>
            <p:nvPr/>
          </p:nvGrpSpPr>
          <p:grpSpPr bwMode="auto">
            <a:xfrm flipH="1">
              <a:off x="4876802" y="457201"/>
              <a:ext cx="1676401" cy="1828801"/>
              <a:chOff x="2209800" y="685800"/>
              <a:chExt cx="228600" cy="228600"/>
            </a:xfrm>
          </p:grpSpPr>
          <p:sp>
            <p:nvSpPr>
              <p:cNvPr id="52" name="Arc 51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Arc 52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56" name="Straight Arrow Connector 55"/>
            <p:cNvCxnSpPr/>
            <p:nvPr/>
          </p:nvCxnSpPr>
          <p:spPr>
            <a:xfrm>
              <a:off x="5676903" y="2027039"/>
              <a:ext cx="990600" cy="171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895882" y="1666380"/>
              <a:ext cx="915921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1.0 km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rot="5400000">
              <a:off x="4647089" y="1371631"/>
              <a:ext cx="1829372" cy="1656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638801" y="1033192"/>
              <a:ext cx="838201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2.0 km</a:t>
              </a:r>
            </a:p>
          </p:txBody>
        </p:sp>
        <p:sp>
          <p:nvSpPr>
            <p:cNvPr id="76835" name="TextBox 59"/>
            <p:cNvSpPr txBox="1">
              <a:spLocks noChangeArrowheads="1"/>
            </p:cNvSpPr>
            <p:nvPr/>
          </p:nvSpPr>
          <p:spPr bwMode="auto">
            <a:xfrm>
              <a:off x="5638802" y="2362202"/>
              <a:ext cx="969964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10-GeV linac</a:t>
              </a:r>
            </a:p>
          </p:txBody>
        </p:sp>
        <p:sp>
          <p:nvSpPr>
            <p:cNvPr id="76836" name="TextBox 62"/>
            <p:cNvSpPr txBox="1">
              <a:spLocks noChangeArrowheads="1"/>
            </p:cNvSpPr>
            <p:nvPr/>
          </p:nvSpPr>
          <p:spPr bwMode="auto">
            <a:xfrm>
              <a:off x="5638802" y="493335"/>
              <a:ext cx="1295401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10-GeV </a:t>
              </a:r>
              <a:r>
                <a:rPr lang="en-US" sz="1100" b="1" dirty="0" err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linac</a:t>
              </a:r>
              <a:endParaRPr lang="en-US" sz="11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6837" name="TextBox 65"/>
            <p:cNvSpPr txBox="1">
              <a:spLocks noChangeArrowheads="1"/>
            </p:cNvSpPr>
            <p:nvPr/>
          </p:nvSpPr>
          <p:spPr bwMode="auto">
            <a:xfrm>
              <a:off x="0" y="1"/>
              <a:ext cx="1066798" cy="46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Calibri" charset="0"/>
                </a:rPr>
                <a:t>p-60</a:t>
              </a:r>
            </a:p>
          </p:txBody>
        </p:sp>
        <p:sp>
          <p:nvSpPr>
            <p:cNvPr id="76838" name="TextBox 66"/>
            <p:cNvSpPr txBox="1">
              <a:spLocks noChangeArrowheads="1"/>
            </p:cNvSpPr>
            <p:nvPr/>
          </p:nvSpPr>
          <p:spPr bwMode="auto">
            <a:xfrm>
              <a:off x="8445502" y="73814"/>
              <a:ext cx="1011238" cy="46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err="1">
                  <a:latin typeface="Calibri" charset="0"/>
                </a:rPr>
                <a:t>erl</a:t>
              </a:r>
              <a:endParaRPr lang="en-US" b="1" i="1" dirty="0">
                <a:latin typeface="Calibri" charset="0"/>
              </a:endParaRPr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3886202" y="2514602"/>
              <a:ext cx="1676401" cy="1828801"/>
              <a:chOff x="2209800" y="685800"/>
              <a:chExt cx="228600" cy="228600"/>
            </a:xfrm>
          </p:grpSpPr>
          <p:sp>
            <p:nvSpPr>
              <p:cNvPr id="69" name="Arc 68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0" name="Arc 69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5257802" y="4342834"/>
              <a:ext cx="10668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1219201" y="4267395"/>
              <a:ext cx="3505202" cy="152590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4876802" y="4342834"/>
              <a:ext cx="3048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Freeform 73"/>
            <p:cNvSpPr/>
            <p:nvPr/>
          </p:nvSpPr>
          <p:spPr>
            <a:xfrm>
              <a:off x="4724402" y="3734185"/>
              <a:ext cx="2057401" cy="1066420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844" name="TextBox 74"/>
            <p:cNvSpPr txBox="1">
              <a:spLocks noChangeArrowheads="1"/>
            </p:cNvSpPr>
            <p:nvPr/>
          </p:nvSpPr>
          <p:spPr bwMode="auto">
            <a:xfrm>
              <a:off x="5943603" y="3505204"/>
              <a:ext cx="596900" cy="539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LHC </a:t>
              </a:r>
              <a:r>
                <a:rPr lang="en-US" sz="1100" b="1" i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</a:p>
          </p:txBody>
        </p:sp>
        <p:grpSp>
          <p:nvGrpSpPr>
            <p:cNvPr id="14" name="Group 75"/>
            <p:cNvGrpSpPr>
              <a:grpSpLocks/>
            </p:cNvGrpSpPr>
            <p:nvPr/>
          </p:nvGrpSpPr>
          <p:grpSpPr bwMode="auto">
            <a:xfrm flipH="1">
              <a:off x="381000" y="2514602"/>
              <a:ext cx="1676401" cy="1828801"/>
              <a:chOff x="2209800" y="685800"/>
              <a:chExt cx="228600" cy="228600"/>
            </a:xfrm>
          </p:grpSpPr>
          <p:sp>
            <p:nvSpPr>
              <p:cNvPr id="77" name="Arc 76"/>
              <p:cNvSpPr/>
              <p:nvPr/>
            </p:nvSpPr>
            <p:spPr>
              <a:xfrm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8" name="Arc 77"/>
              <p:cNvSpPr/>
              <p:nvPr/>
            </p:nvSpPr>
            <p:spPr>
              <a:xfrm flipV="1">
                <a:off x="2209800" y="685872"/>
                <a:ext cx="228600" cy="228457"/>
              </a:xfrm>
              <a:prstGeom prst="arc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6846" name="TextBox 78"/>
            <p:cNvSpPr txBox="1">
              <a:spLocks noChangeArrowheads="1"/>
            </p:cNvSpPr>
            <p:nvPr/>
          </p:nvSpPr>
          <p:spPr bwMode="auto">
            <a:xfrm>
              <a:off x="2362201" y="4419604"/>
              <a:ext cx="13589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70-GeV </a:t>
              </a:r>
              <a:r>
                <a:rPr lang="en-US" sz="1100" b="1" dirty="0" err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linac</a:t>
              </a:r>
              <a:endParaRPr lang="en-US" sz="11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1219201" y="4114804"/>
              <a:ext cx="3505202" cy="171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2743202" y="3809623"/>
              <a:ext cx="977899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3.9 km</a:t>
              </a: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5400000">
              <a:off x="152971" y="3429005"/>
              <a:ext cx="1827658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142999" y="3504442"/>
              <a:ext cx="893763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2.0 km</a:t>
              </a:r>
            </a:p>
          </p:txBody>
        </p:sp>
        <p:cxnSp>
          <p:nvCxnSpPr>
            <p:cNvPr id="87" name="Straight Connector 86"/>
            <p:cNvCxnSpPr>
              <a:stCxn id="77" idx="0"/>
              <a:endCxn id="69" idx="0"/>
            </p:cNvCxnSpPr>
            <p:nvPr/>
          </p:nvCxnSpPr>
          <p:spPr>
            <a:xfrm>
              <a:off x="1219201" y="2515175"/>
              <a:ext cx="3505202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457200" y="4342834"/>
              <a:ext cx="52511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853" name="TextBox 89"/>
            <p:cNvSpPr txBox="1">
              <a:spLocks noChangeArrowheads="1"/>
            </p:cNvSpPr>
            <p:nvPr/>
          </p:nvSpPr>
          <p:spPr bwMode="auto">
            <a:xfrm>
              <a:off x="0" y="2362202"/>
              <a:ext cx="1219201" cy="46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Calibri" charset="0"/>
                </a:rPr>
                <a:t>p-140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724402" y="457773"/>
              <a:ext cx="82991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855" name="TextBox 74"/>
            <p:cNvSpPr txBox="1">
              <a:spLocks noChangeArrowheads="1"/>
            </p:cNvSpPr>
            <p:nvPr/>
          </p:nvSpPr>
          <p:spPr bwMode="auto">
            <a:xfrm>
              <a:off x="7772402" y="304801"/>
              <a:ext cx="1022076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injector</a:t>
              </a:r>
            </a:p>
          </p:txBody>
        </p:sp>
        <p:sp>
          <p:nvSpPr>
            <p:cNvPr id="76856" name="TextBox 75"/>
            <p:cNvSpPr txBox="1">
              <a:spLocks noChangeArrowheads="1"/>
            </p:cNvSpPr>
            <p:nvPr/>
          </p:nvSpPr>
          <p:spPr bwMode="auto">
            <a:xfrm>
              <a:off x="4267202" y="457201"/>
              <a:ext cx="8382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dump</a:t>
              </a:r>
            </a:p>
          </p:txBody>
        </p:sp>
        <p:sp>
          <p:nvSpPr>
            <p:cNvPr id="76857" name="TextBox 78"/>
            <p:cNvSpPr txBox="1">
              <a:spLocks noChangeArrowheads="1"/>
            </p:cNvSpPr>
            <p:nvPr/>
          </p:nvSpPr>
          <p:spPr bwMode="auto">
            <a:xfrm>
              <a:off x="-14240" y="4419604"/>
              <a:ext cx="819103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injector</a:t>
              </a:r>
            </a:p>
          </p:txBody>
        </p:sp>
        <p:sp>
          <p:nvSpPr>
            <p:cNvPr id="76858" name="TextBox 80"/>
            <p:cNvSpPr txBox="1">
              <a:spLocks noChangeArrowheads="1"/>
            </p:cNvSpPr>
            <p:nvPr/>
          </p:nvSpPr>
          <p:spPr bwMode="auto">
            <a:xfrm>
              <a:off x="6172202" y="4419604"/>
              <a:ext cx="7620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dump</a:t>
              </a:r>
            </a:p>
          </p:txBody>
        </p:sp>
        <p:sp>
          <p:nvSpPr>
            <p:cNvPr id="76859" name="TextBox 85"/>
            <p:cNvSpPr txBox="1">
              <a:spLocks noChangeArrowheads="1"/>
            </p:cNvSpPr>
            <p:nvPr/>
          </p:nvSpPr>
          <p:spPr bwMode="auto">
            <a:xfrm>
              <a:off x="3124200" y="990601"/>
              <a:ext cx="838201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dump</a:t>
              </a:r>
            </a:p>
          </p:txBody>
        </p:sp>
        <p:sp>
          <p:nvSpPr>
            <p:cNvPr id="76860" name="TextBox 87"/>
            <p:cNvSpPr txBox="1">
              <a:spLocks noChangeArrowheads="1"/>
            </p:cNvSpPr>
            <p:nvPr/>
          </p:nvSpPr>
          <p:spPr bwMode="auto">
            <a:xfrm>
              <a:off x="-14240" y="990601"/>
              <a:ext cx="819103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injector</a:t>
              </a:r>
            </a:p>
          </p:txBody>
        </p:sp>
        <p:sp>
          <p:nvSpPr>
            <p:cNvPr id="76861" name="TextBox 91"/>
            <p:cNvSpPr txBox="1">
              <a:spLocks noChangeArrowheads="1"/>
            </p:cNvSpPr>
            <p:nvPr/>
          </p:nvSpPr>
          <p:spPr bwMode="auto">
            <a:xfrm>
              <a:off x="6858003" y="2362202"/>
              <a:ext cx="4572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IP</a:t>
              </a:r>
            </a:p>
          </p:txBody>
        </p:sp>
        <p:sp>
          <p:nvSpPr>
            <p:cNvPr id="76862" name="TextBox 92"/>
            <p:cNvSpPr txBox="1">
              <a:spLocks noChangeArrowheads="1"/>
            </p:cNvSpPr>
            <p:nvPr/>
          </p:nvSpPr>
          <p:spPr bwMode="auto">
            <a:xfrm>
              <a:off x="5105402" y="4419604"/>
              <a:ext cx="571501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IP</a:t>
              </a:r>
            </a:p>
          </p:txBody>
        </p:sp>
        <p:sp>
          <p:nvSpPr>
            <p:cNvPr id="76863" name="TextBox 93"/>
            <p:cNvSpPr txBox="1">
              <a:spLocks noChangeArrowheads="1"/>
            </p:cNvSpPr>
            <p:nvPr/>
          </p:nvSpPr>
          <p:spPr bwMode="auto">
            <a:xfrm>
              <a:off x="2514601" y="990601"/>
              <a:ext cx="5334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IP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7924803" y="5638997"/>
              <a:ext cx="869675" cy="1714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304800" y="5561844"/>
              <a:ext cx="3505202" cy="15259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7239003" y="5181224"/>
              <a:ext cx="1905001" cy="990982"/>
            </a:xfrm>
            <a:custGeom>
              <a:avLst/>
              <a:gdLst>
                <a:gd name="connsiteX0" fmla="*/ 0 w 1809750"/>
                <a:gd name="connsiteY0" fmla="*/ 1238250 h 1238250"/>
                <a:gd name="connsiteX1" fmla="*/ 642937 w 1809750"/>
                <a:gd name="connsiteY1" fmla="*/ 528637 h 1238250"/>
                <a:gd name="connsiteX2" fmla="*/ 1809750 w 1809750"/>
                <a:gd name="connsiteY2" fmla="*/ 0 h 1238250"/>
                <a:gd name="connsiteX3" fmla="*/ 1809750 w 1809750"/>
                <a:gd name="connsiteY3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0" h="1238250">
                  <a:moveTo>
                    <a:pt x="0" y="1238250"/>
                  </a:moveTo>
                  <a:cubicBezTo>
                    <a:pt x="170656" y="986631"/>
                    <a:pt x="341312" y="735012"/>
                    <a:pt x="642937" y="528637"/>
                  </a:cubicBezTo>
                  <a:cubicBezTo>
                    <a:pt x="944562" y="322262"/>
                    <a:pt x="1809750" y="0"/>
                    <a:pt x="1809750" y="0"/>
                  </a:cubicBezTo>
                  <a:lnTo>
                    <a:pt x="1809750" y="0"/>
                  </a:lnTo>
                </a:path>
              </a:pathLst>
            </a:cu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867" name="TextBox 78"/>
            <p:cNvSpPr txBox="1">
              <a:spLocks noChangeArrowheads="1"/>
            </p:cNvSpPr>
            <p:nvPr/>
          </p:nvSpPr>
          <p:spPr bwMode="auto">
            <a:xfrm>
              <a:off x="2590801" y="5715007"/>
              <a:ext cx="1371601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140-GeV </a:t>
              </a:r>
              <a:r>
                <a:rPr lang="en-US" sz="1100" b="1" dirty="0" err="1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linac</a:t>
              </a:r>
              <a:endParaRPr lang="en-US" sz="11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6868" name="TextBox 89"/>
            <p:cNvSpPr txBox="1">
              <a:spLocks noChangeArrowheads="1"/>
            </p:cNvSpPr>
            <p:nvPr/>
          </p:nvSpPr>
          <p:spPr bwMode="auto">
            <a:xfrm>
              <a:off x="-1" y="5024231"/>
              <a:ext cx="1066800" cy="462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latin typeface="Calibri" charset="0"/>
                </a:rPr>
                <a:t>p-140’</a:t>
              </a:r>
            </a:p>
          </p:txBody>
        </p:sp>
        <p:sp>
          <p:nvSpPr>
            <p:cNvPr id="76869" name="TextBox 78"/>
            <p:cNvSpPr txBox="1">
              <a:spLocks noChangeArrowheads="1"/>
            </p:cNvSpPr>
            <p:nvPr/>
          </p:nvSpPr>
          <p:spPr bwMode="auto">
            <a:xfrm>
              <a:off x="0" y="5791209"/>
              <a:ext cx="982319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injector</a:t>
              </a:r>
            </a:p>
          </p:txBody>
        </p:sp>
        <p:sp>
          <p:nvSpPr>
            <p:cNvPr id="76870" name="TextBox 80"/>
            <p:cNvSpPr txBox="1">
              <a:spLocks noChangeArrowheads="1"/>
            </p:cNvSpPr>
            <p:nvPr/>
          </p:nvSpPr>
          <p:spPr bwMode="auto">
            <a:xfrm>
              <a:off x="8458203" y="5715012"/>
              <a:ext cx="998537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dump</a:t>
              </a:r>
            </a:p>
          </p:txBody>
        </p:sp>
        <p:sp>
          <p:nvSpPr>
            <p:cNvPr id="76871" name="TextBox 92"/>
            <p:cNvSpPr txBox="1">
              <a:spLocks noChangeArrowheads="1"/>
            </p:cNvSpPr>
            <p:nvPr/>
          </p:nvSpPr>
          <p:spPr bwMode="auto">
            <a:xfrm>
              <a:off x="7758163" y="5269072"/>
              <a:ext cx="673100" cy="327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solidFill>
                    <a:srgbClr val="0000CC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IP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810002" y="5561844"/>
              <a:ext cx="3505202" cy="152591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7315203" y="5638997"/>
              <a:ext cx="533400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304800" y="5486405"/>
              <a:ext cx="7010403" cy="171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3048000" y="5181224"/>
              <a:ext cx="1219202" cy="318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7.8 km</a:t>
              </a:r>
            </a:p>
          </p:txBody>
        </p:sp>
      </p:grpSp>
      <p:sp>
        <p:nvSpPr>
          <p:cNvPr id="76804" name="TextBox 90"/>
          <p:cNvSpPr txBox="1">
            <a:spLocks noChangeArrowheads="1"/>
          </p:cNvSpPr>
          <p:nvPr/>
        </p:nvSpPr>
        <p:spPr bwMode="auto">
          <a:xfrm>
            <a:off x="7521756" y="2846387"/>
            <a:ext cx="1465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/>
              <a:t>high</a:t>
            </a:r>
          </a:p>
          <a:p>
            <a:r>
              <a:rPr lang="en-US" sz="2000" b="1" i="1" dirty="0"/>
              <a:t>luminosity</a:t>
            </a:r>
          </a:p>
        </p:txBody>
      </p:sp>
      <p:sp>
        <p:nvSpPr>
          <p:cNvPr id="76805" name="TextBox 91"/>
          <p:cNvSpPr txBox="1">
            <a:spLocks noChangeArrowheads="1"/>
          </p:cNvSpPr>
          <p:nvPr/>
        </p:nvSpPr>
        <p:spPr bwMode="auto">
          <a:xfrm>
            <a:off x="1371600" y="4815680"/>
            <a:ext cx="1025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/>
              <a:t>high</a:t>
            </a:r>
          </a:p>
          <a:p>
            <a:r>
              <a:rPr lang="en-US" sz="2000" b="1" i="1" dirty="0"/>
              <a:t>energy</a:t>
            </a:r>
          </a:p>
        </p:txBody>
      </p:sp>
      <p:sp>
        <p:nvSpPr>
          <p:cNvPr id="76806" name="TextBox 93"/>
          <p:cNvSpPr txBox="1">
            <a:spLocks noChangeArrowheads="1"/>
          </p:cNvSpPr>
          <p:nvPr/>
        </p:nvSpPr>
        <p:spPr bwMode="auto">
          <a:xfrm>
            <a:off x="838200" y="2362200"/>
            <a:ext cx="2328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/>
              <a:t>“least expensive"</a:t>
            </a:r>
          </a:p>
        </p:txBody>
      </p:sp>
      <p:sp>
        <p:nvSpPr>
          <p:cNvPr id="88" name="Rectangle 2"/>
          <p:cNvSpPr txBox="1">
            <a:spLocks noChangeArrowheads="1"/>
          </p:cNvSpPr>
          <p:nvPr/>
        </p:nvSpPr>
        <p:spPr bwMode="auto">
          <a:xfrm>
            <a:off x="368041" y="128885"/>
            <a:ext cx="83343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LHeC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: </a:t>
            </a: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Linac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-Ring Option</a:t>
            </a:r>
            <a:r>
              <a:rPr kumimoji="0" lang="en-US" sz="3600" b="0" i="0" u="sng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0" i="0" u="sng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  <a:sym typeface="Wingdings"/>
              </a:rPr>
              <a:t>Considered Various Layout Options </a:t>
            </a:r>
            <a:endParaRPr kumimoji="0" lang="en-US" sz="36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 rot="20014079">
            <a:off x="120218" y="2081214"/>
            <a:ext cx="4228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Luminosity limited by power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 rot="1289876">
            <a:off x="4923813" y="2164480"/>
            <a:ext cx="4228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High luminosity </a:t>
            </a:r>
            <a:r>
              <a:rPr lang="en-US" sz="2000" b="1" dirty="0" err="1" smtClean="0">
                <a:solidFill>
                  <a:srgbClr val="008000"/>
                </a:solidFill>
                <a:sym typeface="Wingdings"/>
              </a:rPr>
              <a:t></a:t>
            </a:r>
            <a:r>
              <a:rPr lang="en-US" sz="2000" b="1" dirty="0" smtClean="0">
                <a:solidFill>
                  <a:srgbClr val="008000"/>
                </a:solidFill>
                <a:sym typeface="Wingdings"/>
              </a:rPr>
              <a:t> baseline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 rot="19632858">
            <a:off x="2191500" y="4424286"/>
            <a:ext cx="422863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Highest Energy but Luminosity limited by power and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Cost!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1" name="Rectangle 100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" name="Rectangle 102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5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7" grpId="0" animBg="1"/>
      <p:bldP spid="9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: Baseline </a:t>
            </a:r>
            <a:r>
              <a:rPr lang="en-US" sz="3600" u="sng" dirty="0" err="1" smtClean="0">
                <a:solidFill>
                  <a:srgbClr val="FF0000"/>
                </a:solidFill>
              </a:rPr>
              <a:t>Linac</a:t>
            </a:r>
            <a:r>
              <a:rPr lang="en-US" sz="3600" u="sng" dirty="0" smtClean="0">
                <a:solidFill>
                  <a:srgbClr val="FF0000"/>
                </a:solidFill>
              </a:rPr>
              <a:t>-Ring Option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873127"/>
            <a:ext cx="9096389" cy="892175"/>
            <a:chOff x="288" y="720"/>
            <a:chExt cx="5730" cy="562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Challenge 1: 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Super Conducting </a:t>
              </a:r>
              <a:r>
                <a:rPr lang="en-US" sz="26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with Energy Recovery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					     &amp; high current (&gt; 6mA)</a:t>
              </a:r>
              <a:endParaRPr lang="en-US" sz="2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11" y="1596824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93989" y="4550103"/>
            <a:ext cx="9096389" cy="1600200"/>
            <a:chOff x="288" y="720"/>
            <a:chExt cx="5730" cy="1008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Challenge 2: 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Relatively large return arcs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è"/>
              </a:pPr>
              <a:r>
                <a:rPr lang="en-US" sz="2400" dirty="0" smtClean="0">
                  <a:solidFill>
                    <a:srgbClr val="0000FF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ca. 9 km underground tunnel installation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è"/>
              </a:pPr>
              <a:r>
                <a:rPr lang="en-US" sz="2400" dirty="0" smtClean="0">
                  <a:solidFill>
                    <a:srgbClr val="0000FF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total of 19 km bending arcs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è"/>
              </a:pPr>
              <a:r>
                <a:rPr lang="en-US" sz="2400" dirty="0" smtClean="0">
                  <a:solidFill>
                    <a:srgbClr val="0000FF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same magnet design as for RR option: &gt; 4500 magnets</a:t>
              </a:r>
              <a:endParaRPr lang="en-US" sz="2400" dirty="0" smtClean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791199" y="1739362"/>
            <a:ext cx="3212911" cy="267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Two 1 km long SC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linacs</a:t>
            </a: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in CW operation (Q &gt; 10</a:t>
            </a:r>
            <a:r>
              <a:rPr lang="en-US" sz="2400" baseline="30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10</a:t>
            </a: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3333CC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è"/>
            </a:pP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requires Cryogenic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system comparable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to </a:t>
            </a:r>
            <a:r>
              <a:rPr lang="en-US" sz="2400" dirty="0" err="1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LHC</a:t>
            </a: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system!</a:t>
            </a:r>
            <a:r>
              <a:rPr lang="en-US" sz="24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endParaRPr lang="en-US" sz="2400" dirty="0" smtClean="0">
              <a:solidFill>
                <a:srgbClr val="80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 rot="20161716">
            <a:off x="1570469" y="3169437"/>
            <a:ext cx="580038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</a:rPr>
              <a:t>Installation fully decoupled from </a:t>
            </a:r>
            <a:r>
              <a:rPr lang="en-US" sz="2800" b="1" dirty="0" err="1" smtClean="0">
                <a:solidFill>
                  <a:srgbClr val="008000"/>
                </a:solidFill>
              </a:rPr>
              <a:t>LHC</a:t>
            </a:r>
            <a:r>
              <a:rPr lang="en-US" sz="2800" b="1" dirty="0" smtClean="0">
                <a:solidFill>
                  <a:srgbClr val="008000"/>
                </a:solidFill>
              </a:rPr>
              <a:t> operation!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sborne_fig12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64" y="1382056"/>
            <a:ext cx="8290729" cy="523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647" y="310993"/>
            <a:ext cx="9144000" cy="575710"/>
          </a:xfrm>
          <a:noFill/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LINAC</a:t>
            </a:r>
            <a:r>
              <a:rPr lang="en-US" sz="3600" b="1" dirty="0" smtClean="0">
                <a:solidFill>
                  <a:srgbClr val="FF0000"/>
                </a:solidFill>
              </a:rPr>
              <a:t> – Ring: connection to the </a:t>
            </a:r>
            <a:r>
              <a:rPr lang="en-US" sz="3600" b="1" dirty="0" err="1" smtClean="0">
                <a:solidFill>
                  <a:srgbClr val="FF0000"/>
                </a:solidFill>
              </a:rPr>
              <a:t>LHC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97948" y="3597872"/>
            <a:ext cx="3669965" cy="25545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lIns="91430" tIns="45715" rIns="91430" bIns="45715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-944 cavities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-59 </a:t>
            </a:r>
            <a:r>
              <a:rPr lang="en-US" sz="1600" dirty="0" err="1" smtClean="0">
                <a:solidFill>
                  <a:srgbClr val="008000"/>
                </a:solidFill>
              </a:rPr>
              <a:t>cryo</a:t>
            </a:r>
            <a:r>
              <a:rPr lang="en-US" sz="1600" dirty="0" smtClean="0">
                <a:solidFill>
                  <a:srgbClr val="008000"/>
                </a:solidFill>
              </a:rPr>
              <a:t> modules per </a:t>
            </a:r>
            <a:r>
              <a:rPr lang="en-US" sz="1600" dirty="0" err="1" smtClean="0">
                <a:solidFill>
                  <a:srgbClr val="008000"/>
                </a:solidFill>
              </a:rPr>
              <a:t>linac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-721 MHz, 21 MV/</a:t>
            </a:r>
            <a:r>
              <a:rPr lang="en-US" sz="1600" dirty="0" err="1" smtClean="0">
                <a:solidFill>
                  <a:srgbClr val="008000"/>
                </a:solidFill>
              </a:rPr>
              <a:t>m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err="1" smtClean="0">
                <a:solidFill>
                  <a:srgbClr val="008000"/>
                </a:solidFill>
              </a:rPr>
              <a:t>CW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-Similar to  SPL, ESS, XFEL, ILC,   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err="1" smtClean="0">
                <a:solidFill>
                  <a:srgbClr val="008000"/>
                </a:solidFill>
              </a:rPr>
              <a:t>eRHIC</a:t>
            </a:r>
            <a:r>
              <a:rPr lang="en-US" sz="1600" dirty="0" smtClean="0">
                <a:solidFill>
                  <a:srgbClr val="008000"/>
                </a:solidFill>
              </a:rPr>
              <a:t>, </a:t>
            </a:r>
            <a:r>
              <a:rPr lang="en-US" sz="1600" dirty="0" err="1" smtClean="0">
                <a:solidFill>
                  <a:srgbClr val="008000"/>
                </a:solidFill>
              </a:rPr>
              <a:t>Jlab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-24 - 39 MW </a:t>
            </a:r>
            <a:r>
              <a:rPr lang="en-US" sz="1600" dirty="0" err="1" smtClean="0">
                <a:solidFill>
                  <a:srgbClr val="008000"/>
                </a:solidFill>
              </a:rPr>
              <a:t>RF</a:t>
            </a:r>
            <a:r>
              <a:rPr lang="en-US" sz="1600" dirty="0" smtClean="0">
                <a:solidFill>
                  <a:srgbClr val="008000"/>
                </a:solidFill>
              </a:rPr>
              <a:t> power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-29 MW </a:t>
            </a:r>
            <a:r>
              <a:rPr lang="en-US" sz="1600" dirty="0" err="1" smtClean="0">
                <a:solidFill>
                  <a:srgbClr val="008000"/>
                </a:solidFill>
              </a:rPr>
              <a:t>Cryo</a:t>
            </a:r>
            <a:r>
              <a:rPr lang="en-US" sz="1600" dirty="0" smtClean="0">
                <a:solidFill>
                  <a:srgbClr val="008000"/>
                </a:solidFill>
              </a:rPr>
              <a:t> for 37W/m heat load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-4500 Magnets in the 2 * 3 arcs: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 600 - 4m long  dipoles per arc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 240 - 1.2m long </a:t>
            </a:r>
            <a:r>
              <a:rPr lang="en-US" sz="1600" dirty="0" err="1" smtClean="0">
                <a:solidFill>
                  <a:srgbClr val="008000"/>
                </a:solidFill>
              </a:rPr>
              <a:t>quadrupoles</a:t>
            </a:r>
            <a:r>
              <a:rPr lang="en-US" sz="1600" dirty="0" smtClean="0">
                <a:solidFill>
                  <a:srgbClr val="008000"/>
                </a:solidFill>
              </a:rPr>
              <a:t> per arc</a:t>
            </a:r>
          </a:p>
        </p:txBody>
      </p:sp>
      <p:sp>
        <p:nvSpPr>
          <p:cNvPr id="9" name="Rectangle 8"/>
          <p:cNvSpPr/>
          <p:nvPr/>
        </p:nvSpPr>
        <p:spPr>
          <a:xfrm>
            <a:off x="5763172" y="1672897"/>
            <a:ext cx="735725" cy="3328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68850" y="2933404"/>
            <a:ext cx="415478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400" dirty="0" smtClean="0"/>
              <a:t>IP2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38943" y="5310244"/>
            <a:ext cx="1479872" cy="116954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400" dirty="0" err="1" smtClean="0"/>
              <a:t>Linac</a:t>
            </a:r>
            <a:r>
              <a:rPr lang="en-US" sz="1400" dirty="0" smtClean="0"/>
              <a:t> (racetrack)</a:t>
            </a:r>
          </a:p>
          <a:p>
            <a:r>
              <a:rPr lang="en-US" sz="1400" dirty="0" smtClean="0"/>
              <a:t>inside the LHC for</a:t>
            </a:r>
          </a:p>
          <a:p>
            <a:r>
              <a:rPr lang="en-US" sz="1400" dirty="0" smtClean="0"/>
              <a:t>access at CERN</a:t>
            </a:r>
          </a:p>
          <a:p>
            <a:r>
              <a:rPr lang="en-US" sz="1400" dirty="0" smtClean="0"/>
              <a:t>Territory</a:t>
            </a:r>
          </a:p>
          <a:p>
            <a:r>
              <a:rPr lang="en-US" sz="1400" dirty="0" smtClean="0"/>
              <a:t>U=U(LHC)/3=9km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pic>
        <p:nvPicPr>
          <p:cNvPr id="13" name="Picture 12" descr="osborne_fig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4" y="959857"/>
            <a:ext cx="3736975" cy="28479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9773881">
            <a:off x="306248" y="1960309"/>
            <a:ext cx="8780524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FF0000"/>
                </a:solidFill>
              </a:rPr>
              <a:t>LHeC</a:t>
            </a:r>
            <a:r>
              <a:rPr lang="en-US" sz="3000" b="1" dirty="0" smtClean="0">
                <a:solidFill>
                  <a:srgbClr val="FF0000"/>
                </a:solidFill>
              </a:rPr>
              <a:t> CDR based on 721 MHz cavity design</a:t>
            </a:r>
          </a:p>
          <a:p>
            <a:pPr algn="ctr"/>
            <a:endParaRPr lang="en-US" sz="3000" b="1" dirty="0">
              <a:solidFill>
                <a:srgbClr val="FF0000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But RF Frequency has been re-optimized after publication of the CDR!</a:t>
            </a:r>
          </a:p>
          <a:p>
            <a:pPr algn="ctr"/>
            <a:endParaRPr lang="en-US" sz="3000" b="1" dirty="0">
              <a:solidFill>
                <a:srgbClr val="FF0000"/>
              </a:solidFill>
            </a:endParaRPr>
          </a:p>
          <a:p>
            <a:pPr marL="457200" indent="-457200" algn="ctr">
              <a:buFont typeface="Wingdings" charset="0"/>
              <a:buChar char="è"/>
            </a:pPr>
            <a:r>
              <a:rPr lang="en-US" sz="3000" b="1" dirty="0">
                <a:solidFill>
                  <a:srgbClr val="008000"/>
                </a:solidFill>
                <a:sym typeface="Wingdings"/>
              </a:rPr>
              <a:t>800 MHz chosen after CDR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468" y="77192"/>
            <a:ext cx="803274" cy="495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934" y="168454"/>
            <a:ext cx="8755230" cy="775252"/>
          </a:xfrm>
          <a:noFill/>
        </p:spPr>
        <p:txBody>
          <a:bodyPr>
            <a:normAutofit fontScale="90000"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Interaction Region:</a:t>
            </a:r>
            <a:r>
              <a:rPr lang="en-US" sz="3600" b="1" dirty="0" smtClean="0">
                <a:solidFill>
                  <a:srgbClr val="FF0000"/>
                </a:solidFill>
              </a:rPr>
              <a:t> Accommodating 3 Beams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048027"/>
            <a:ext cx="7402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crossing angle of about 1mrad to avoid first parasitic crossing  (L </a:t>
            </a:r>
            <a:r>
              <a:rPr lang="en-US" dirty="0" err="1" smtClean="0"/>
              <a:t>x</a:t>
            </a:r>
            <a:r>
              <a:rPr lang="en-US" dirty="0" smtClean="0"/>
              <a:t> 0.77)</a:t>
            </a:r>
          </a:p>
          <a:p>
            <a:r>
              <a:rPr lang="en-US" dirty="0" smtClean="0"/>
              <a:t>(Dipole in detector? Crab cavities? Design for 25ns bunch crossing [50ns?]</a:t>
            </a:r>
          </a:p>
          <a:p>
            <a:r>
              <a:rPr lang="en-US" dirty="0" smtClean="0"/>
              <a:t> Synchrotron radiation –direct and back, absorption …  recall HERA upgrade…)</a:t>
            </a:r>
          </a:p>
        </p:txBody>
      </p:sp>
      <p:pic>
        <p:nvPicPr>
          <p:cNvPr id="5" name="Picture 4" descr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7826" y="2362864"/>
            <a:ext cx="2248120" cy="28592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43296" y="5578081"/>
            <a:ext cx="36876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quad: 3 beams in horizontal plane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eparation 8.5cm, MQY cables, 7600 A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18192" y="5583727"/>
            <a:ext cx="37045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sc half quad (focus and deflect)</a:t>
            </a:r>
          </a:p>
          <a:p>
            <a:r>
              <a:rPr lang="en-US" sz="1400" dirty="0" smtClean="0"/>
              <a:t> separation 5cm, </a:t>
            </a:r>
            <a:r>
              <a:rPr lang="en-US" sz="1400" dirty="0" err="1" smtClean="0"/>
              <a:t>g</a:t>
            </a:r>
            <a:r>
              <a:rPr lang="en-US" sz="1400" dirty="0" smtClean="0"/>
              <a:t>=127T/m, MQY cables, 4600 A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2085866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Focus of current activity</a:t>
            </a:r>
            <a:endParaRPr lang="en-US" sz="1200" b="1" dirty="0"/>
          </a:p>
        </p:txBody>
      </p:sp>
      <p:pic>
        <p:nvPicPr>
          <p:cNvPr id="9" name="Picture 4" descr="Ring-ring_2in1_half.pdf"/>
          <p:cNvPicPr>
            <a:picLocks noChangeAspect="1" noChangeArrowheads="1"/>
          </p:cNvPicPr>
          <p:nvPr/>
        </p:nvPicPr>
        <p:blipFill>
          <a:blip r:embed="rId5"/>
          <a:srcRect t="30334" b="16853"/>
          <a:stretch>
            <a:fillRect/>
          </a:stretch>
        </p:blipFill>
        <p:spPr bwMode="auto">
          <a:xfrm>
            <a:off x="4003664" y="3290956"/>
            <a:ext cx="3207727" cy="239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05656" y="2727739"/>
          <a:ext cx="4936217" cy="2634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43" name="Photo Editor Photo" r:id="rId6" imgW="5695238" imgH="4420217" progId="">
                  <p:embed/>
                </p:oleObj>
              </mc:Choice>
              <mc:Fallback>
                <p:oleObj name="Photo Editor Photo" r:id="rId6" imgW="5695238" imgH="442021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20000" contrast="4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56" y="2727739"/>
                        <a:ext cx="4936217" cy="2634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5400000" flipH="1" flipV="1">
            <a:off x="2876826" y="4897783"/>
            <a:ext cx="1303130" cy="27608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390347" y="5020337"/>
            <a:ext cx="1811131" cy="6670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4594088" y="3290956"/>
            <a:ext cx="2212381" cy="883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9773881">
            <a:off x="126199" y="1913538"/>
            <a:ext cx="8760539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First conceptual SC magnet designs exist</a:t>
            </a:r>
          </a:p>
          <a:p>
            <a:pPr algn="ctr"/>
            <a:endParaRPr lang="en-US" sz="3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But: </a:t>
            </a:r>
            <a:r>
              <a:rPr lang="en-US" sz="3000" b="1" dirty="0">
                <a:solidFill>
                  <a:srgbClr val="FF0000"/>
                </a:solidFill>
              </a:rPr>
              <a:t>S</a:t>
            </a:r>
            <a:r>
              <a:rPr lang="en-US" sz="3000" b="1" dirty="0" smtClean="0">
                <a:solidFill>
                  <a:srgbClr val="FF0000"/>
                </a:solidFill>
              </a:rPr>
              <a:t>till </a:t>
            </a:r>
            <a:r>
              <a:rPr lang="en-US" sz="3000" b="1" dirty="0" smtClean="0">
                <a:solidFill>
                  <a:srgbClr val="FF0000"/>
                </a:solidFill>
              </a:rPr>
              <a:t>requires additional design work and R&amp;D!</a:t>
            </a:r>
          </a:p>
          <a:p>
            <a:pPr algn="ctr"/>
            <a:endParaRPr lang="en-US" sz="3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Synergies with HL-</a:t>
            </a:r>
            <a:r>
              <a:rPr lang="en-US" sz="3000" b="1" dirty="0" err="1" smtClean="0">
                <a:solidFill>
                  <a:srgbClr val="FF0000"/>
                </a:solidFill>
              </a:rPr>
              <a:t>LHC</a:t>
            </a:r>
            <a:r>
              <a:rPr lang="en-US" sz="3000" b="1" dirty="0" smtClean="0">
                <a:solidFill>
                  <a:srgbClr val="FF0000"/>
                </a:solidFill>
              </a:rPr>
              <a:t> triplet development!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 Planning and Timeline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4032653"/>
            <a:ext cx="9122291" cy="2062165"/>
            <a:chOff x="288" y="720"/>
            <a:chExt cx="5635" cy="1299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50" y="720"/>
              <a:ext cx="5273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operation: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-Luminosity goal based on ca. 10 year exploitation time (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100fb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-1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)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operation beyond or after HL-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operation will imply   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significant operational cost overhead for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consolidation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84138" y="1015665"/>
            <a:ext cx="9096389" cy="2832101"/>
            <a:chOff x="288" y="720"/>
            <a:chExt cx="5730" cy="1784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We assume the 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will reach end of its lifetime with the end of the HL-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project: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-Goal of integrated luminosity of 3000 fb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-1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with 200fb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-1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to 300fb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-1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production per year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ca. 10 years of HL-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LHC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operation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-Current planning based on HL-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start in 2022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	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end of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lifetime by 2032 to 2035</a:t>
              </a:r>
              <a:endPara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 Options: Executive Summary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3457991"/>
            <a:ext cx="9096389" cy="2586041"/>
            <a:chOff x="288" y="720"/>
            <a:chExt cx="5619" cy="1629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1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-Ring option: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-Installation decoupled from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operation and shutdown planning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-Infrastructure investment with potential exploitation beyond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endPara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-Challenge 1: technology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 high current, high energy SC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ERL</a:t>
              </a:r>
              <a:endPara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-Challenge 2: Positron source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84138" y="848851"/>
            <a:ext cx="9096389" cy="2062164"/>
            <a:chOff x="288" y="720"/>
            <a:chExt cx="5730" cy="1299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Ring-Ring option: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-We know we can do it: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LEP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1.5</a:t>
              </a:r>
              <a:endPara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-Challenge 1: integration in tunnel and co-existence with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HW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-Challenge 2: installation within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shutdown schedule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729" y="168454"/>
            <a:ext cx="8755230" cy="775252"/>
          </a:xfrm>
          <a:noFill/>
        </p:spPr>
        <p:txBody>
          <a:bodyPr>
            <a:norm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b="1" u="sng" dirty="0" smtClean="0">
                <a:solidFill>
                  <a:srgbClr val="FF0000"/>
                </a:solidFill>
              </a:rPr>
              <a:t> CDR: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0570" y="904832"/>
            <a:ext cx="9096389" cy="4308475"/>
            <a:chOff x="288" y="720"/>
            <a:chExt cx="5730" cy="271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2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Total of ca. 500 pages: 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Detailed coverage of many topics: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Accelerator:          </a:t>
              </a: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Sources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Damping rings and injector complex</a:t>
              </a: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</a:t>
              </a: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Injection and injector complex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Collective effects and Beam-Beam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Cryogenic system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Polarization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Beam Dump 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Vacuum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Power generation and distribution, etc…..</a:t>
              </a:r>
            </a:p>
            <a:p>
              <a:pPr lvl="4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 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</a:t>
              </a:r>
              <a:r>
                <a:rPr lang="en-US" sz="2800" dirty="0" smtClean="0"/>
                <a:t>LHeC-Note-2011-003 GEN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755" y="103108"/>
            <a:ext cx="803274" cy="4953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175642">
            <a:off x="451552" y="860240"/>
            <a:ext cx="8440078" cy="5016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200" b="1" dirty="0" smtClean="0">
                <a:solidFill>
                  <a:srgbClr val="800000"/>
                </a:solidFill>
              </a:rPr>
              <a:t>Details remain to be addressed</a:t>
            </a:r>
          </a:p>
          <a:p>
            <a:pPr>
              <a:buFont typeface="Arial"/>
              <a:buChar char="•"/>
            </a:pPr>
            <a:endParaRPr lang="en-US" sz="3200" b="1" dirty="0" smtClean="0">
              <a:solidFill>
                <a:srgbClr val="800000"/>
              </a:solidFill>
            </a:endParaRPr>
          </a:p>
          <a:p>
            <a:pPr>
              <a:buFont typeface="Arial"/>
              <a:buChar char="•"/>
            </a:pPr>
            <a:r>
              <a:rPr lang="en-US" sz="3200" b="1" dirty="0" smtClean="0">
                <a:solidFill>
                  <a:srgbClr val="800000"/>
                </a:solidFill>
              </a:rPr>
              <a:t>Decision to focus R&amp;D work on LR </a:t>
            </a:r>
          </a:p>
          <a:p>
            <a:r>
              <a:rPr lang="en-US" sz="3200" b="1" dirty="0">
                <a:solidFill>
                  <a:srgbClr val="800000"/>
                </a:solidFill>
              </a:rPr>
              <a:t> </a:t>
            </a:r>
            <a:r>
              <a:rPr lang="en-US" sz="3200" b="1" dirty="0" smtClean="0">
                <a:solidFill>
                  <a:srgbClr val="800000"/>
                </a:solidFill>
              </a:rPr>
              <a:t>technologies over coming 4 years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>
              <a:buFont typeface="Wingdings" pitchFamily="1" charset="2"/>
              <a:buChar char="è"/>
            </a:pPr>
            <a:r>
              <a:rPr lang="en-US" sz="3200" b="1" dirty="0" smtClean="0">
                <a:solidFill>
                  <a:schemeClr val="tx2"/>
                </a:solidFill>
              </a:rPr>
              <a:t>Main Conclusion so far:</a:t>
            </a:r>
          </a:p>
          <a:p>
            <a:pPr lvl="6"/>
            <a:r>
              <a:rPr lang="en-US" sz="3200" b="1" dirty="0" err="1" smtClean="0">
                <a:solidFill>
                  <a:schemeClr val="tx2"/>
                </a:solidFill>
              </a:rPr>
              <a:t>LHeC</a:t>
            </a:r>
            <a:r>
              <a:rPr lang="en-US" sz="3200" b="1" dirty="0" smtClean="0">
                <a:solidFill>
                  <a:schemeClr val="tx2"/>
                </a:solidFill>
              </a:rPr>
              <a:t> can be realized in parallel with HL-LHC if necessary studies are not delayed!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  </a:t>
            </a:r>
            <a:r>
              <a:rPr lang="en-US" sz="2400" b="1" dirty="0" err="1" smtClean="0">
                <a:solidFill>
                  <a:srgbClr val="0000FF"/>
                </a:solidFill>
              </a:rPr>
              <a:t>LHeC</a:t>
            </a:r>
            <a:r>
              <a:rPr lang="en-US" sz="2400" b="1" dirty="0" smtClean="0">
                <a:solidFill>
                  <a:srgbClr val="0000FF"/>
                </a:solidFill>
              </a:rPr>
              <a:t> Proposal endorsed </a:t>
            </a:r>
            <a:r>
              <a:rPr lang="en-US" sz="2400" b="1" dirty="0">
                <a:solidFill>
                  <a:srgbClr val="0000FF"/>
                </a:solidFill>
              </a:rPr>
              <a:t>by ECFA (30.11.2007</a:t>
            </a:r>
            <a:r>
              <a:rPr lang="en-US" sz="1800" b="1" dirty="0">
                <a:solidFill>
                  <a:srgbClr val="0000FF"/>
                </a:solidFill>
              </a:rPr>
              <a:t>)</a:t>
            </a:r>
            <a:endParaRPr lang="en-US" dirty="0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838200" y="1371600"/>
            <a:ext cx="7620000" cy="449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dirty="0">
                <a:solidFill>
                  <a:prstClr val="black"/>
                </a:solidFill>
              </a:rPr>
              <a:t>As an add-on to the LHC, the </a:t>
            </a:r>
            <a:r>
              <a:rPr lang="en-US" b="1" dirty="0" err="1">
                <a:solidFill>
                  <a:prstClr val="black"/>
                </a:solidFill>
              </a:rPr>
              <a:t>LHeC</a:t>
            </a:r>
            <a:r>
              <a:rPr lang="en-US" b="1" dirty="0">
                <a:solidFill>
                  <a:prstClr val="black"/>
                </a:solidFill>
              </a:rPr>
              <a:t> delivers in excess of 1 </a:t>
            </a:r>
            <a:r>
              <a:rPr lang="en-US" b="1" dirty="0" err="1">
                <a:solidFill>
                  <a:prstClr val="black"/>
                </a:solidFill>
              </a:rPr>
              <a:t>TeV</a:t>
            </a:r>
            <a:r>
              <a:rPr lang="en-US" b="1" dirty="0">
                <a:solidFill>
                  <a:prstClr val="black"/>
                </a:solidFill>
              </a:rPr>
              <a:t> to the electron-quark </a:t>
            </a:r>
            <a:r>
              <a:rPr lang="en-US" b="1" dirty="0" err="1">
                <a:solidFill>
                  <a:prstClr val="black"/>
                </a:solidFill>
              </a:rPr>
              <a:t>cms</a:t>
            </a:r>
            <a:r>
              <a:rPr lang="en-US" b="1" dirty="0">
                <a:solidFill>
                  <a:prstClr val="black"/>
                </a:solidFill>
              </a:rPr>
              <a:t> system</a:t>
            </a:r>
            <a:r>
              <a:rPr lang="en-US" dirty="0">
                <a:solidFill>
                  <a:prstClr val="black"/>
                </a:solidFill>
              </a:rPr>
              <a:t>. It accesses high </a:t>
            </a:r>
            <a:r>
              <a:rPr lang="en-US" dirty="0" err="1">
                <a:solidFill>
                  <a:prstClr val="black"/>
                </a:solidFill>
              </a:rPr>
              <a:t>parton</a:t>
            </a:r>
            <a:r>
              <a:rPr lang="en-US" dirty="0">
                <a:solidFill>
                  <a:prstClr val="black"/>
                </a:solidFill>
              </a:rPr>
              <a:t> densities ‘beyond’ what is expected to be the </a:t>
            </a:r>
            <a:r>
              <a:rPr lang="en-US" dirty="0" err="1">
                <a:solidFill>
                  <a:prstClr val="black"/>
                </a:solidFill>
              </a:rPr>
              <a:t>unitarity</a:t>
            </a:r>
            <a:r>
              <a:rPr lang="en-US" dirty="0">
                <a:solidFill>
                  <a:prstClr val="black"/>
                </a:solidFill>
              </a:rPr>
              <a:t> limit. Its physics is thus fundamental and deserves to be further worked out, also with respect to the findings at the LHC and the final results of the </a:t>
            </a:r>
            <a:r>
              <a:rPr lang="en-US" dirty="0" err="1">
                <a:solidFill>
                  <a:prstClr val="black"/>
                </a:solidFill>
              </a:rPr>
              <a:t>Tevatron</a:t>
            </a:r>
            <a:r>
              <a:rPr lang="en-US" dirty="0">
                <a:solidFill>
                  <a:prstClr val="black"/>
                </a:solidFill>
              </a:rPr>
              <a:t> and of HERA.</a:t>
            </a:r>
          </a:p>
          <a:p>
            <a:pPr algn="just"/>
            <a:endParaRPr lang="en-US" dirty="0">
              <a:solidFill>
                <a:prstClr val="black"/>
              </a:solidFill>
            </a:endParaRPr>
          </a:p>
          <a:p>
            <a:pPr algn="just"/>
            <a:r>
              <a:rPr lang="en-US" b="1" dirty="0">
                <a:solidFill>
                  <a:prstClr val="black"/>
                </a:solidFill>
              </a:rPr>
              <a:t>First considerations of a ring-ring and a </a:t>
            </a:r>
            <a:r>
              <a:rPr lang="en-US" b="1" dirty="0" err="1">
                <a:solidFill>
                  <a:prstClr val="black"/>
                </a:solidFill>
              </a:rPr>
              <a:t>linac</a:t>
            </a:r>
            <a:r>
              <a:rPr lang="en-US" b="1" dirty="0">
                <a:solidFill>
                  <a:prstClr val="black"/>
                </a:solidFill>
              </a:rPr>
              <a:t>-ring accelerator layout  lead to an unprecedented combination of energy and luminosity in lepton-hadron physics</a:t>
            </a:r>
            <a:r>
              <a:rPr lang="en-US" dirty="0">
                <a:solidFill>
                  <a:prstClr val="black"/>
                </a:solidFill>
              </a:rPr>
              <a:t>, exploiting the latest developments in accelerator and detector technology.</a:t>
            </a:r>
          </a:p>
          <a:p>
            <a:pPr algn="just"/>
            <a:endParaRPr lang="en-US" dirty="0">
              <a:solidFill>
                <a:prstClr val="black"/>
              </a:solidFill>
            </a:endParaRPr>
          </a:p>
          <a:p>
            <a:pPr algn="just"/>
            <a:r>
              <a:rPr lang="en-US" b="1" dirty="0">
                <a:solidFill>
                  <a:prstClr val="black"/>
                </a:solidFill>
              </a:rPr>
              <a:t>It is thus proposed  to hold two workshops (2008 and 2009), under the auspices  of ECFA and CERN, with the goal of having a Conceptual Design Report on the accelerator, the experiment and the physics. </a:t>
            </a:r>
            <a:r>
              <a:rPr lang="en-US" dirty="0">
                <a:solidFill>
                  <a:prstClr val="black"/>
                </a:solidFill>
              </a:rPr>
              <a:t> A Technical Design report will then follow if appropriate.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6096000"/>
            <a:ext cx="6765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Unanimously supported by </a:t>
            </a:r>
            <a:r>
              <a:rPr lang="en-US" dirty="0" err="1" smtClean="0">
                <a:solidFill>
                  <a:prstClr val="black"/>
                </a:solidFill>
              </a:rPr>
              <a:t>rECFA</a:t>
            </a:r>
            <a:r>
              <a:rPr lang="en-US" dirty="0" smtClean="0">
                <a:solidFill>
                  <a:prstClr val="black"/>
                </a:solidFill>
              </a:rPr>
              <a:t> and ECFA plenary in November 2007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773881">
            <a:off x="329705" y="2939088"/>
            <a:ext cx="844007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Maximum Exploitation of the </a:t>
            </a:r>
            <a:r>
              <a:rPr lang="en-US" sz="3200" b="1" dirty="0" err="1" smtClean="0">
                <a:solidFill>
                  <a:srgbClr val="FF0000"/>
                </a:solidFill>
              </a:rPr>
              <a:t>LHC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infrastructure investment!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461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1" y="1075452"/>
            <a:ext cx="8119810" cy="183896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Has been studied for the </a:t>
            </a:r>
            <a:r>
              <a:rPr lang="en-US" dirty="0" err="1" smtClean="0"/>
              <a:t>linacs</a:t>
            </a:r>
            <a:r>
              <a:rPr lang="en-US" dirty="0" smtClean="0"/>
              <a:t> only</a:t>
            </a:r>
          </a:p>
          <a:p>
            <a:pPr lvl="1"/>
            <a:r>
              <a:rPr lang="en-US" dirty="0" smtClean="0"/>
              <a:t>Arcs need to be included</a:t>
            </a:r>
          </a:p>
          <a:p>
            <a:pPr lvl="1"/>
            <a:r>
              <a:rPr lang="en-US" dirty="0" smtClean="0"/>
              <a:t>Only analytics estimates used</a:t>
            </a:r>
          </a:p>
          <a:p>
            <a:r>
              <a:rPr lang="en-US" dirty="0"/>
              <a:t>C</a:t>
            </a:r>
            <a:r>
              <a:rPr lang="en-US" dirty="0" smtClean="0"/>
              <a:t>ontinuous beam would trap ions in the </a:t>
            </a:r>
            <a:r>
              <a:rPr lang="en-US" dirty="0" err="1" smtClean="0"/>
              <a:t>linacs</a:t>
            </a:r>
            <a:endParaRPr lang="en-US" dirty="0" smtClean="0"/>
          </a:p>
          <a:p>
            <a:pPr lvl="1"/>
            <a:r>
              <a:rPr lang="en-US" dirty="0" smtClean="0"/>
              <a:t>This would lead to unstable beam</a:t>
            </a:r>
          </a:p>
          <a:p>
            <a:r>
              <a:rPr lang="en-US" dirty="0" smtClean="0"/>
              <a:t>One 10μs long gap in beam prevents long-term </a:t>
            </a:r>
            <a:r>
              <a:rPr lang="en-US" dirty="0" smtClean="0"/>
              <a:t>trapping</a:t>
            </a:r>
            <a:endParaRPr lang="en-US" dirty="0" smtClean="0"/>
          </a:p>
          <a:p>
            <a:pPr lvl="1"/>
            <a:r>
              <a:rPr lang="en-US" dirty="0" smtClean="0"/>
              <a:t>Rise time of instability during the train between gaps seems to be acceptable (10 turns)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2146" y="3397566"/>
            <a:ext cx="3160711" cy="2243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Full study needed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Arcs will make instability worse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Ions are not completely lost during one passage of the gap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But the frequency of the induced instability varies along the machine, which helps</a:t>
            </a:r>
          </a:p>
        </p:txBody>
      </p:sp>
      <p:pic>
        <p:nvPicPr>
          <p:cNvPr id="5" name="Picture 4" descr="ion_new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950815"/>
            <a:ext cx="4572000" cy="32004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78720"/>
            <a:ext cx="9144000" cy="8061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LINAC: Beam Dynamics Issues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079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Post CDR Studies: ERL Beam Dynamics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64155" y="756865"/>
            <a:ext cx="8919973" cy="5878519"/>
            <a:chOff x="288" y="720"/>
            <a:chExt cx="5619" cy="3703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3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Beam Instabilities: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Optimum choice for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RF frequency?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0135" y="4719935"/>
            <a:ext cx="2761243" cy="92333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is stable for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both cases </a:t>
            </a:r>
            <a:r>
              <a:rPr lang="en-US" dirty="0" smtClean="0">
                <a:solidFill>
                  <a:sysClr val="windowText" lastClr="000000"/>
                </a:solidFill>
                <a:latin typeface="Calibri"/>
              </a:rPr>
              <a:t>but more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margins for lower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RF frequency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wake2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006" y="1105914"/>
            <a:ext cx="6637389" cy="46461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155" y="1459805"/>
            <a:ext cx="296071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Increased bunch charge</a:t>
            </a:r>
          </a:p>
          <a:p>
            <a:r>
              <a:rPr lang="en-US" dirty="0" smtClean="0"/>
              <a:t>To allow for ion-clearing gaps</a:t>
            </a:r>
          </a:p>
          <a:p>
            <a:r>
              <a:rPr lang="en-US" dirty="0" smtClean="0"/>
              <a:t>N=3 10</a:t>
            </a:r>
            <a:r>
              <a:rPr lang="en-US" baseline="30000" dirty="0" smtClean="0"/>
              <a:t>9</a:t>
            </a:r>
          </a:p>
          <a:p>
            <a:endParaRPr lang="en-US" baseline="30000" dirty="0" smtClean="0"/>
          </a:p>
          <a:p>
            <a:r>
              <a:rPr lang="en-US" dirty="0" smtClean="0"/>
              <a:t>Note: bunches were placed in the gaps</a:t>
            </a:r>
          </a:p>
          <a:p>
            <a:endParaRPr lang="en-US" dirty="0" smtClean="0"/>
          </a:p>
          <a:p>
            <a:r>
              <a:rPr lang="en-US" dirty="0" err="1" smtClean="0"/>
              <a:t>F</a:t>
            </a:r>
            <a:r>
              <a:rPr lang="en-US" baseline="-25000" dirty="0" err="1" smtClean="0"/>
              <a:t>rms</a:t>
            </a:r>
            <a:r>
              <a:rPr lang="en-US" dirty="0" smtClean="0"/>
              <a:t>=1.05 for ILC cavity</a:t>
            </a:r>
          </a:p>
          <a:p>
            <a:r>
              <a:rPr lang="en-US" dirty="0" err="1" smtClean="0"/>
              <a:t>F</a:t>
            </a:r>
            <a:r>
              <a:rPr lang="en-US" baseline="-25000" dirty="0" err="1" smtClean="0"/>
              <a:t>rms</a:t>
            </a:r>
            <a:r>
              <a:rPr lang="en-US" dirty="0" smtClean="0"/>
              <a:t>=1.001 for SPL cavity</a:t>
            </a:r>
          </a:p>
          <a:p>
            <a:endParaRPr lang="en-US" dirty="0" smtClean="0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290948" y="907684"/>
            <a:ext cx="4611752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Daniel Schulte @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Seminar 12. March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669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64155" y="756865"/>
            <a:ext cx="8919973" cy="5878519"/>
            <a:chOff x="288" y="720"/>
            <a:chExt cx="5619" cy="3703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3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Beam-Beam effects: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Optimum choice for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RF frequency?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wake3x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271" y="1000423"/>
            <a:ext cx="6458857" cy="4521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468376"/>
            <a:ext cx="33401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N=3 10</a:t>
            </a:r>
            <a:r>
              <a:rPr lang="en-US" baseline="30000" dirty="0" smtClean="0"/>
              <a:t>9</a:t>
            </a:r>
          </a:p>
          <a:p>
            <a:r>
              <a:rPr lang="en-US" dirty="0" smtClean="0"/>
              <a:t>Beam-beam effect included</a:t>
            </a:r>
          </a:p>
          <a:p>
            <a:r>
              <a:rPr lang="en-US" dirty="0"/>
              <a:t>a</a:t>
            </a:r>
            <a:r>
              <a:rPr lang="en-US" dirty="0" smtClean="0"/>
              <a:t>s linear kick</a:t>
            </a:r>
          </a:p>
          <a:p>
            <a:endParaRPr lang="en-US" dirty="0" smtClean="0"/>
          </a:p>
          <a:p>
            <a:r>
              <a:rPr lang="en-US" dirty="0" smtClean="0"/>
              <a:t>Result depends on seed for frequency spread</a:t>
            </a:r>
          </a:p>
          <a:p>
            <a:r>
              <a:rPr lang="en-US" dirty="0" smtClean="0"/>
              <a:t>“worst” of ten seed shown</a:t>
            </a:r>
          </a:p>
          <a:p>
            <a:endParaRPr lang="en-US" dirty="0" smtClean="0"/>
          </a:p>
          <a:p>
            <a:r>
              <a:rPr lang="en-US" dirty="0" err="1" smtClean="0"/>
              <a:t>F</a:t>
            </a:r>
            <a:r>
              <a:rPr lang="en-US" baseline="-25000" dirty="0" err="1" smtClean="0"/>
              <a:t>rms</a:t>
            </a:r>
            <a:r>
              <a:rPr lang="en-US" dirty="0" smtClean="0"/>
              <a:t>=1.135 for ILC cavity</a:t>
            </a:r>
          </a:p>
          <a:p>
            <a:r>
              <a:rPr lang="en-US" dirty="0" err="1" smtClean="0"/>
              <a:t>F</a:t>
            </a:r>
            <a:r>
              <a:rPr lang="en-US" baseline="-25000" dirty="0" err="1" smtClean="0"/>
              <a:t>rms</a:t>
            </a:r>
            <a:r>
              <a:rPr lang="en-US" dirty="0" smtClean="0"/>
              <a:t>=1.002 for SPL cavity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0135" y="4719935"/>
            <a:ext cx="2761243" cy="92333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is stable but very small margin with 1.3GHz cavity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290948" y="907684"/>
            <a:ext cx="4611752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Daniel Schulte @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Seminar 12. March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Post CDR Studies: ERL Beam Dynamics</a:t>
            </a:r>
            <a:endParaRPr lang="en-US" sz="36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3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Post CDR Studies: RF Frequency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892586"/>
            <a:ext cx="8919973" cy="1662115"/>
            <a:chOff x="288" y="720"/>
            <a:chExt cx="5619" cy="1047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Review of the SC RF frequency: 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-HL-LHC bunch spacing requires bunch spacing with multiples of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25ns (40.079 MHz)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2110" y="2443738"/>
            <a:ext cx="6379190" cy="2215991"/>
          </a:xfrm>
          <a:prstGeom prst="rect">
            <a:avLst/>
          </a:prstGeom>
          <a:solidFill>
            <a:srgbClr val="D5B95F">
              <a:alpha val="38000"/>
            </a:srgbClr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Frequency choice: </a:t>
            </a:r>
            <a:r>
              <a:rPr lang="en-GB" sz="2400" i="1" dirty="0"/>
              <a:t>h</a:t>
            </a:r>
            <a:r>
              <a:rPr lang="en-GB" sz="2400" dirty="0" smtClean="0"/>
              <a:t> </a:t>
            </a:r>
            <a:r>
              <a:rPr lang="en-GB" sz="2400" dirty="0"/>
              <a:t>* </a:t>
            </a:r>
            <a:r>
              <a:rPr lang="en-GB" sz="2400" dirty="0" smtClean="0"/>
              <a:t>n* 40.079 MHz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Symmetry in ERL: n=3 </a:t>
            </a:r>
            <a:r>
              <a:rPr lang="en-GB" sz="2400" dirty="0" smtClean="0">
                <a:sym typeface="Wingdings"/>
              </a:rPr>
              <a:t> h * </a:t>
            </a:r>
            <a:r>
              <a:rPr lang="en-GB" sz="2400" dirty="0" smtClean="0"/>
              <a:t>120.237 MHz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     h=6: 721 MHz</a:t>
            </a:r>
            <a:r>
              <a:rPr lang="en-GB" sz="2400" dirty="0"/>
              <a:t>  </a:t>
            </a:r>
            <a:r>
              <a:rPr lang="en-GB" sz="2400" dirty="0" smtClean="0"/>
              <a:t>   or    h=11: 1.323GHz </a:t>
            </a:r>
            <a:endParaRPr lang="en-GB" sz="2400" dirty="0"/>
          </a:p>
          <a:p>
            <a:r>
              <a:rPr lang="en-US" dirty="0" smtClean="0"/>
              <a:t>            SPL &amp; ESS:  704.42 MHz;    ILC &amp; XFEL: 1.3 GHz </a:t>
            </a:r>
            <a:endParaRPr lang="en-US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4841115"/>
            <a:ext cx="9144000" cy="163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F</a:t>
            </a:r>
            <a:r>
              <a: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requencies are slightly different (20MHz) from existing technologies! </a:t>
            </a:r>
            <a:r>
              <a: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But having the harmonic number be a multiple of the ERL symmetry is not a strong requirement </a:t>
            </a:r>
            <a:r>
              <a: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asymmetric bunch patterns </a:t>
            </a:r>
            <a:endParaRPr lang="en-US" sz="2400" dirty="0" smtClean="0">
              <a:solidFill>
                <a:srgbClr val="80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lvl="1" defTabSz="914400" fontAlgn="base">
              <a:spcBef>
                <a:spcPct val="0"/>
              </a:spcBef>
              <a:spcAft>
                <a:spcPts val="1200"/>
              </a:spcAft>
            </a:pPr>
            <a:endParaRPr lang="en-US" dirty="0" smtClean="0">
              <a:solidFill>
                <a:srgbClr val="80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7637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79900" y="946374"/>
            <a:ext cx="4678284" cy="457200"/>
          </a:xfrm>
        </p:spPr>
        <p:txBody>
          <a:bodyPr/>
          <a:lstStyle/>
          <a:p>
            <a:r>
              <a:rPr lang="en-US" sz="1800" dirty="0" err="1" smtClean="0"/>
              <a:t>Erk</a:t>
            </a:r>
            <a:r>
              <a:rPr lang="en-US" sz="1800" dirty="0" smtClean="0"/>
              <a:t> Jensen at </a:t>
            </a:r>
            <a:r>
              <a:rPr lang="en-US" sz="1800" dirty="0" err="1" smtClean="0"/>
              <a:t>Daresbury</a:t>
            </a:r>
            <a:r>
              <a:rPr lang="en-US" sz="1800" dirty="0" smtClean="0"/>
              <a:t> meeting 12 March 2013</a:t>
            </a:r>
            <a:endParaRPr lang="en-US" sz="1800" dirty="0"/>
          </a:p>
        </p:txBody>
      </p:sp>
      <p:pic>
        <p:nvPicPr>
          <p:cNvPr id="7" name="Picture 6" descr="\\cern.ch\dfs\Users\j\jensene\Documents\LHeC - ERL\Frequency choice\EllipticalCavities_FineGrai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38642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\\cern.ch\dfs\Users\j\jensene\Documents\LHeC - ERL\Frequency choice\EllipticalCavities_LargeGrain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018"/>
            <a:ext cx="4386184" cy="31681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57920" y="4737100"/>
            <a:ext cx="392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Large-grain </a:t>
            </a:r>
            <a:r>
              <a:rPr lang="en-US" dirty="0" err="1" smtClean="0"/>
              <a:t>Nb</a:t>
            </a:r>
            <a:r>
              <a:rPr lang="en-US" dirty="0" smtClean="0"/>
              <a:t>:</a:t>
            </a:r>
          </a:p>
          <a:p>
            <a:r>
              <a:rPr lang="en-US" dirty="0" smtClean="0"/>
              <a:t>Optimum frequency at 2K between 300 MHz and 800 MHz</a:t>
            </a:r>
          </a:p>
          <a:p>
            <a:r>
              <a:rPr lang="en-US" dirty="0" smtClean="0"/>
              <a:t>Lower T shift optimum f upwards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9920" y="4864100"/>
            <a:ext cx="392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Small-grain (normal) </a:t>
            </a:r>
            <a:r>
              <a:rPr lang="en-US" dirty="0" err="1" smtClean="0"/>
              <a:t>Nb</a:t>
            </a:r>
            <a:r>
              <a:rPr lang="en-US" dirty="0" smtClean="0"/>
              <a:t>:</a:t>
            </a:r>
          </a:p>
          <a:p>
            <a:r>
              <a:rPr lang="en-US" dirty="0" smtClean="0"/>
              <a:t>Optimum frequency at 2K between 700 MHz and 1050 MHz</a:t>
            </a:r>
          </a:p>
          <a:p>
            <a:r>
              <a:rPr lang="en-US" dirty="0" smtClean="0"/>
              <a:t>Lower T shift optimum f upwards </a:t>
            </a:r>
            <a:endParaRPr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44612" y="154285"/>
            <a:ext cx="8778671" cy="720725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solidFill>
                  <a:srgbClr val="FF0000"/>
                </a:solidFill>
              </a:rPr>
              <a:t>Optimum RF Frequency: Power Considerations</a:t>
            </a:r>
            <a:br>
              <a:rPr lang="en-US" sz="3600" u="sng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800000"/>
                </a:solidFill>
              </a:rPr>
              <a:t>Results from F. </a:t>
            </a:r>
            <a:r>
              <a:rPr lang="en-US" sz="2800" dirty="0" err="1" smtClean="0">
                <a:solidFill>
                  <a:srgbClr val="800000"/>
                </a:solidFill>
              </a:rPr>
              <a:t>Marhauser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3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5414" y="2256160"/>
            <a:ext cx="8353171" cy="947353"/>
            <a:chOff x="395536" y="3573016"/>
            <a:chExt cx="8353171" cy="947353"/>
          </a:xfrm>
        </p:grpSpPr>
        <p:pic>
          <p:nvPicPr>
            <p:cNvPr id="8" name="Picture 7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03" y="3573016"/>
              <a:ext cx="8098994" cy="576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95536" y="4134235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</a:t>
              </a:r>
              <a:r>
                <a:rPr lang="en-GB" baseline="30000" dirty="0" smtClean="0"/>
                <a:t>st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84368" y="4134235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</a:t>
              </a:r>
              <a:r>
                <a:rPr lang="en-GB" baseline="30000" dirty="0" smtClean="0"/>
                <a:t>st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87824" y="4150535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</a:t>
              </a:r>
              <a:r>
                <a:rPr lang="en-GB" baseline="30000" dirty="0" smtClean="0"/>
                <a:t>nd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48064" y="4151037"/>
              <a:ext cx="890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3</a:t>
              </a:r>
              <a:r>
                <a:rPr lang="en-GB" baseline="30000" dirty="0" smtClean="0"/>
                <a:t>rd</a:t>
              </a:r>
              <a:r>
                <a:rPr lang="en-GB" dirty="0" smtClean="0"/>
                <a:t> pass</a:t>
              </a:r>
              <a:endParaRPr lang="en-GB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5414" y="4191620"/>
            <a:ext cx="8353171" cy="1080120"/>
            <a:chOff x="395414" y="4826620"/>
            <a:chExt cx="8353171" cy="1080120"/>
          </a:xfrm>
        </p:grpSpPr>
        <p:sp>
          <p:nvSpPr>
            <p:cNvPr id="21" name="TextBox 20"/>
            <p:cNvSpPr txBox="1"/>
            <p:nvPr/>
          </p:nvSpPr>
          <p:spPr>
            <a:xfrm>
              <a:off x="395414" y="5520606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</a:t>
              </a:r>
              <a:r>
                <a:rPr lang="en-GB" baseline="30000" dirty="0" smtClean="0"/>
                <a:t>st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84246" y="5520606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</a:t>
              </a:r>
              <a:r>
                <a:rPr lang="en-GB" baseline="30000" dirty="0" smtClean="0"/>
                <a:t>st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17388" y="5537408"/>
              <a:ext cx="1001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3</a:t>
              </a:r>
              <a:r>
                <a:rPr lang="en-GB" baseline="30000" dirty="0" smtClean="0"/>
                <a:t>rd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40152" y="5537408"/>
              <a:ext cx="993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4</a:t>
              </a:r>
              <a:r>
                <a:rPr lang="en-GB" baseline="30000" dirty="0" smtClean="0"/>
                <a:t>th</a:t>
              </a:r>
              <a:r>
                <a:rPr lang="en-GB" dirty="0" smtClean="0"/>
                <a:t> pass</a:t>
              </a:r>
              <a:endParaRPr lang="en-GB" dirty="0"/>
            </a:p>
          </p:txBody>
        </p:sp>
        <p:pic>
          <p:nvPicPr>
            <p:cNvPr id="25" name="Picture 2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727" y="4826620"/>
              <a:ext cx="8098994" cy="598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2267744" y="5537408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</a:t>
              </a:r>
              <a:r>
                <a:rPr lang="en-GB" baseline="30000" dirty="0" smtClean="0"/>
                <a:t>nd</a:t>
              </a:r>
              <a:r>
                <a:rPr lang="en-GB" dirty="0" smtClean="0"/>
                <a:t> pass</a:t>
              </a:r>
              <a:endParaRPr lang="en-GB" dirty="0"/>
            </a:p>
          </p:txBody>
        </p:sp>
      </p:grp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780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Optimum RF Frequency: around 800 MHz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34" y="1048045"/>
            <a:ext cx="9105766" cy="541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GB" sz="2400" dirty="0"/>
              <a:t>F</a:t>
            </a:r>
            <a:r>
              <a:rPr lang="en-GB" sz="2400" baseline="-25000" dirty="0"/>
              <a:t>RF</a:t>
            </a:r>
            <a:r>
              <a:rPr lang="en-GB" sz="2400" dirty="0"/>
              <a:t> = 20* 40.079 MHz</a:t>
            </a:r>
            <a:r>
              <a:rPr lang="en-US" sz="2400" dirty="0">
                <a:solidFill>
                  <a:srgbClr val="0000FF"/>
                </a:solidFill>
              </a:rPr>
              <a:t>    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       801.58 MHz</a:t>
            </a:r>
          </a:p>
          <a:p>
            <a:pPr marL="742900" lvl="1" indent="-285750">
              <a:buFont typeface="Wingdings" charset="0"/>
              <a:buChar char="è"/>
            </a:pP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Buckets with slightly unevenly spaced bunches</a:t>
            </a:r>
          </a:p>
          <a:p>
            <a:pPr marL="285750" indent="-285750">
              <a:buFont typeface="Wingdings" charset="0"/>
              <a:buChar char="è"/>
            </a:pPr>
            <a:endParaRPr lang="en-US" sz="2400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endParaRPr lang="en-US" sz="2400" dirty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endParaRPr lang="en-US" sz="2400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endParaRPr lang="en-US" sz="2400" dirty="0">
              <a:solidFill>
                <a:srgbClr val="0000FF"/>
              </a:solidFill>
              <a:sym typeface="Wingdings"/>
            </a:endParaRPr>
          </a:p>
          <a:p>
            <a:pPr marL="742900" lvl="1" indent="-285750">
              <a:buFont typeface="Wingdings" charset="0"/>
              <a:buChar char="è"/>
            </a:pP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One could vary the number of passes through the ERL:</a:t>
            </a:r>
          </a:p>
          <a:p>
            <a:pPr marL="285750" indent="-285750">
              <a:buFont typeface="Wingdings" charset="0"/>
              <a:buChar char="è"/>
            </a:pPr>
            <a:endParaRPr lang="en-US" sz="2400" dirty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endParaRPr lang="en-US" sz="2400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endParaRPr lang="en-US" sz="2400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endParaRPr lang="en-US" sz="2400" dirty="0">
              <a:solidFill>
                <a:srgbClr val="0000FF"/>
              </a:solidFill>
              <a:sym typeface="Wingdings"/>
            </a:endParaRPr>
          </a:p>
          <a:p>
            <a:endParaRPr lang="en-US" sz="2400" dirty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Synergy with HL-LHC: Higher Harmonic RF System and TLEP!</a:t>
            </a:r>
            <a:endParaRPr lang="en-US" sz="2400" dirty="0" smtClean="0">
              <a:solidFill>
                <a:srgbClr val="008000"/>
              </a:solidFill>
            </a:endParaRPr>
          </a:p>
          <a:p>
            <a:endParaRPr lang="en-US" sz="2400" dirty="0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740832" y="786964"/>
            <a:ext cx="3909889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Erk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Jensen @ March 2013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LHeC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Seminar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24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" y="716611"/>
            <a:ext cx="4794623" cy="2953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0" y="3718468"/>
            <a:ext cx="503343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Have optics compatible with LHC ATS optics and β*=0.1m</a:t>
            </a:r>
          </a:p>
          <a:p>
            <a:r>
              <a:rPr lang="en-US" sz="1400" dirty="0" smtClean="0"/>
              <a:t>Head-on collisions mandatory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High synchrotron radiation load, dipole in detector</a:t>
            </a:r>
          </a:p>
          <a:p>
            <a:endParaRPr lang="en-US" sz="1400" dirty="0"/>
          </a:p>
          <a:p>
            <a:r>
              <a:rPr lang="en-US" b="1" dirty="0" smtClean="0">
                <a:solidFill>
                  <a:srgbClr val="3D49B0"/>
                </a:solidFill>
              </a:rPr>
              <a:t>Adapt </a:t>
            </a:r>
            <a:r>
              <a:rPr lang="en-US" b="1" dirty="0" err="1" smtClean="0">
                <a:solidFill>
                  <a:srgbClr val="3D49B0"/>
                </a:solidFill>
              </a:rPr>
              <a:t>LHeC</a:t>
            </a:r>
            <a:r>
              <a:rPr lang="en-US" b="1" dirty="0" smtClean="0">
                <a:solidFill>
                  <a:srgbClr val="3D49B0"/>
                </a:solidFill>
              </a:rPr>
              <a:t> to LHC ATS optics</a:t>
            </a:r>
            <a:endParaRPr lang="en-US" sz="1400" dirty="0">
              <a:sym typeface="Wingdings"/>
            </a:endParaRPr>
          </a:p>
          <a:p>
            <a:r>
              <a:rPr lang="en-US" b="1" dirty="0" smtClean="0">
                <a:solidFill>
                  <a:srgbClr val="3D49B0"/>
                </a:solidFill>
              </a:rPr>
              <a:t>Specification of Q1 – </a:t>
            </a:r>
            <a:r>
              <a:rPr lang="en-US" b="1" dirty="0" err="1" smtClean="0">
                <a:solidFill>
                  <a:srgbClr val="3D49B0"/>
                </a:solidFill>
              </a:rPr>
              <a:t>NbTi</a:t>
            </a:r>
            <a:r>
              <a:rPr lang="en-US" b="1" dirty="0" smtClean="0">
                <a:solidFill>
                  <a:srgbClr val="3D49B0"/>
                </a:solidFill>
              </a:rPr>
              <a:t> prototype </a:t>
            </a:r>
          </a:p>
          <a:p>
            <a:endParaRPr lang="en-US" b="1" dirty="0" smtClean="0">
              <a:solidFill>
                <a:srgbClr val="3D49B0"/>
              </a:solidFill>
            </a:endParaRPr>
          </a:p>
          <a:p>
            <a:r>
              <a:rPr lang="en-US" sz="1400" dirty="0" smtClean="0"/>
              <a:t>Revisit SR (direct and backscattered), </a:t>
            </a:r>
          </a:p>
          <a:p>
            <a:r>
              <a:rPr lang="en-US" sz="1400" dirty="0" err="1"/>
              <a:t>M</a:t>
            </a:r>
            <a:r>
              <a:rPr lang="en-US" sz="1400" dirty="0" err="1" smtClean="0"/>
              <a:t>asks+collimators</a:t>
            </a:r>
            <a:endParaRPr lang="en-US" sz="1400" dirty="0" smtClean="0"/>
          </a:p>
          <a:p>
            <a:r>
              <a:rPr lang="en-US" sz="1400" dirty="0" smtClean="0"/>
              <a:t>Beam-beam dynamics and 3 beam operation studies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2417235"/>
            <a:ext cx="2964001" cy="1137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5766" y="1084988"/>
            <a:ext cx="39666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D49B0"/>
                </a:solidFill>
              </a:rPr>
              <a:t>Beam pipe</a:t>
            </a:r>
            <a:r>
              <a:rPr lang="en-US" sz="1400" dirty="0" smtClean="0"/>
              <a:t>: in CDR 6m, Be, ANSYS calculations</a:t>
            </a:r>
          </a:p>
          <a:p>
            <a:endParaRPr lang="en-US" sz="1400" dirty="0"/>
          </a:p>
          <a:p>
            <a:r>
              <a:rPr lang="en-US" sz="1400" dirty="0" smtClean="0"/>
              <a:t>Composite material R+D, prototype, support..</a:t>
            </a:r>
          </a:p>
          <a:p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Essential for tracking, acceptance and Higgs</a:t>
            </a:r>
            <a:endParaRPr lang="en-US" sz="1400" dirty="0" smtClean="0"/>
          </a:p>
          <a:p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633" y="3839126"/>
            <a:ext cx="3154486" cy="2269067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85775" y="12888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Next Steps: Interaction Region Design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13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Vs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6255916"/>
          </a:xfrm>
          <a:prstGeom prst="rect">
            <a:avLst/>
          </a:prstGeom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920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Interaction Region Design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 rot="19773881">
            <a:off x="451552" y="1845123"/>
            <a:ext cx="844007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</a:rPr>
              <a:t>Final parameter set will be developed as we gain experience with LHC operational (beam-beam, spacing etc.)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8000"/>
                </a:solidFill>
              </a:rPr>
              <a:t>Performance reach of L = 10</a:t>
            </a:r>
            <a:r>
              <a:rPr lang="en-US" sz="3200" b="1" baseline="30000" dirty="0" smtClean="0">
                <a:solidFill>
                  <a:srgbClr val="008000"/>
                </a:solidFill>
              </a:rPr>
              <a:t>34</a:t>
            </a:r>
            <a:r>
              <a:rPr lang="en-US" sz="3200" b="1" dirty="0" smtClean="0">
                <a:solidFill>
                  <a:srgbClr val="008000"/>
                </a:solidFill>
              </a:rPr>
              <a:t> cm</a:t>
            </a:r>
            <a:r>
              <a:rPr lang="en-US" sz="3200" b="1" baseline="30000" dirty="0" smtClean="0">
                <a:solidFill>
                  <a:srgbClr val="008000"/>
                </a:solidFill>
              </a:rPr>
              <a:t>-2</a:t>
            </a:r>
            <a:r>
              <a:rPr lang="en-US" sz="3200" b="1" dirty="0" smtClean="0">
                <a:solidFill>
                  <a:srgbClr val="008000"/>
                </a:solidFill>
              </a:rPr>
              <a:t>s</a:t>
            </a:r>
            <a:r>
              <a:rPr lang="en-US" sz="3200" b="1" baseline="30000" dirty="0" smtClean="0">
                <a:solidFill>
                  <a:srgbClr val="008000"/>
                </a:solidFill>
              </a:rPr>
              <a:t>-1</a:t>
            </a:r>
            <a:r>
              <a:rPr lang="en-US" sz="3200" b="1" dirty="0" smtClean="0">
                <a:solidFill>
                  <a:srgbClr val="008000"/>
                </a:solidFill>
              </a:rPr>
              <a:t> seems to be well within reach of the </a:t>
            </a:r>
            <a:r>
              <a:rPr lang="en-US" sz="3200" b="1" dirty="0" err="1" smtClean="0">
                <a:solidFill>
                  <a:srgbClr val="008000"/>
                </a:solidFill>
              </a:rPr>
              <a:t>LHeC</a:t>
            </a:r>
            <a:r>
              <a:rPr lang="en-US" sz="3200" b="1" dirty="0" smtClean="0">
                <a:solidFill>
                  <a:srgbClr val="008000"/>
                </a:solidFill>
              </a:rPr>
              <a:t>!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866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HeC-time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77252"/>
            <a:ext cx="8430637" cy="4856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9" y="5998342"/>
            <a:ext cx="8150087" cy="45594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999356" y="5620920"/>
            <a:ext cx="1778000" cy="1588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99105" y="5813442"/>
            <a:ext cx="480462" cy="2217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7310" y="165680"/>
            <a:ext cx="4000594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b="1" dirty="0" err="1" smtClean="0">
                <a:solidFill>
                  <a:srgbClr val="1B337E"/>
                </a:solidFill>
              </a:rPr>
              <a:t>LHeC</a:t>
            </a:r>
            <a:r>
              <a:rPr lang="en-US" sz="2400" b="1" dirty="0" smtClean="0">
                <a:solidFill>
                  <a:srgbClr val="1B337E"/>
                </a:solidFill>
              </a:rPr>
              <a:t> Tentative Time Schedule</a:t>
            </a:r>
            <a:endParaRPr lang="en-US" sz="2400" b="1" dirty="0">
              <a:solidFill>
                <a:srgbClr val="1B337E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3214" y="1747344"/>
            <a:ext cx="8483613" cy="45242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 err="1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LHeC</a:t>
            </a:r>
            <a:r>
              <a: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Project is still on track for startup with HL-LHC:</a:t>
            </a:r>
          </a:p>
          <a:p>
            <a:pPr defTabSz="914400" fontAlgn="base">
              <a:spcBef>
                <a:spcPct val="0"/>
              </a:spcBef>
            </a:pPr>
            <a:r>
              <a: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	-10 years for the </a:t>
            </a:r>
            <a:r>
              <a:rPr lang="en-US" sz="2400" dirty="0" err="1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LHeC</a:t>
            </a:r>
            <a:r>
              <a:rPr lang="en-US" sz="24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from CDR to project start.</a:t>
            </a:r>
          </a:p>
          <a:p>
            <a:pPr defTabSz="914400" fontAlgn="base">
              <a:spcBef>
                <a:spcPct val="0"/>
              </a:spcBef>
            </a:pPr>
            <a:endParaRPr lang="en-US" sz="2400" dirty="0" smtClean="0">
              <a:solidFill>
                <a:srgbClr val="80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ct val="0"/>
              </a:spcBef>
            </a:pP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	(Other smaller projects like ESS and PSI XFEL plan for 8 to 9</a:t>
            </a:r>
          </a:p>
          <a:p>
            <a:pPr defTabSz="914400" fontAlgn="base">
              <a:spcBef>
                <a:spcPct val="0"/>
              </a:spcBef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	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years [TDR to project start] and the EU XFEL plans for 5 years</a:t>
            </a:r>
          </a:p>
          <a:p>
            <a:pPr defTabSz="914400" fontAlgn="base">
              <a:spcBef>
                <a:spcPct val="0"/>
              </a:spcBef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	</a:t>
            </a: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from construction to operation start)</a:t>
            </a:r>
          </a:p>
          <a:p>
            <a:pPr defTabSz="914400" fontAlgn="base">
              <a:spcBef>
                <a:spcPct val="0"/>
              </a:spcBef>
            </a:pPr>
            <a:endParaRPr lang="en-US" sz="2200" dirty="0" smtClean="0"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2200" dirty="0" smtClean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HERA required ca.10 years from proposal to completion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endParaRPr lang="en-US" sz="2200" dirty="0"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22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On schedule for launching SC RF development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22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</a:t>
            </a:r>
            <a:r>
              <a:rPr lang="en-US" sz="22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Synergies with HL-LHC and TLEP</a:t>
            </a:r>
            <a:endParaRPr lang="en-US" sz="2200" dirty="0">
              <a:solidFill>
                <a:srgbClr val="008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0465" y="5635764"/>
            <a:ext cx="1479872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LS3 --- HL LHC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36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E2A25B-9314-1444-BC47-A74146C8819A}" type="slidenum">
              <a:rPr lang="en-US" smtClean="0">
                <a:solidFill>
                  <a:srgbClr val="898989"/>
                </a:solidFill>
              </a:rPr>
              <a:pPr/>
              <a:t>29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77200" y="3523712"/>
          <a:ext cx="106680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</a:tblGrid>
              <a:tr h="265946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3019">
                <a:tc>
                  <a:txBody>
                    <a:bodyPr/>
                    <a:lstStyle/>
                    <a:p>
                      <a:endParaRPr lang="de-DE" sz="120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de-DE" sz="1200" b="1" dirty="0" smtClean="0">
                          <a:solidFill>
                            <a:srgbClr val="000000"/>
                          </a:solidFill>
                        </a:rPr>
                        <a:t>LS3</a:t>
                      </a:r>
                      <a:endParaRPr lang="de-DE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916036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Installation of the </a:t>
                      </a:r>
                    </a:p>
                    <a:p>
                      <a:r>
                        <a:rPr lang="en-US" sz="1400" noProof="0" dirty="0" smtClean="0"/>
                        <a:t>HL-</a:t>
                      </a:r>
                      <a:r>
                        <a:rPr lang="en-US" sz="1400" noProof="0" dirty="0" err="1" smtClean="0"/>
                        <a:t>LHC</a:t>
                      </a:r>
                      <a:r>
                        <a:rPr lang="en-US" sz="1400" noProof="0" dirty="0" smtClean="0"/>
                        <a:t> hardware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FF0000"/>
                          </a:solidFill>
                        </a:rPr>
                        <a:t>Installation</a:t>
                      </a:r>
                    </a:p>
                    <a:p>
                      <a:r>
                        <a:rPr lang="en-US" sz="1400" noProof="0" dirty="0" smtClean="0">
                          <a:solidFill>
                            <a:srgbClr val="FF0000"/>
                          </a:solidFill>
                        </a:rPr>
                        <a:t>of </a:t>
                      </a:r>
                      <a:r>
                        <a:rPr lang="en-US" sz="1400" noProof="0" dirty="0" err="1" smtClean="0">
                          <a:solidFill>
                            <a:srgbClr val="FF0000"/>
                          </a:solidFill>
                        </a:rPr>
                        <a:t>LHeC</a:t>
                      </a:r>
                      <a:endParaRPr lang="en-US" sz="1400" noProof="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400" noProof="0" dirty="0" smtClean="0">
                          <a:solidFill>
                            <a:schemeClr val="tx1"/>
                          </a:solidFill>
                        </a:rPr>
                        <a:t>Preparation for HE-</a:t>
                      </a:r>
                      <a:r>
                        <a:rPr lang="en-US" sz="1400" noProof="0" dirty="0" err="1" smtClean="0">
                          <a:solidFill>
                            <a:schemeClr val="tx1"/>
                          </a:solidFill>
                        </a:rPr>
                        <a:t>LHC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0514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06847"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29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4"/>
          <p:cNvSpPr txBox="1">
            <a:spLocks/>
          </p:cNvSpPr>
          <p:nvPr/>
        </p:nvSpPr>
        <p:spPr bwMode="auto">
          <a:xfrm>
            <a:off x="419100" y="134938"/>
            <a:ext cx="8280400" cy="75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r>
              <a:rPr lang="en-GB" sz="2400" b="1" u="sng" dirty="0" err="1" smtClean="0">
                <a:solidFill>
                  <a:srgbClr val="FF0000"/>
                </a:solidFill>
              </a:rPr>
              <a:t>NuPECC</a:t>
            </a:r>
            <a:r>
              <a:rPr lang="en-GB" sz="2400" b="1" u="sng" dirty="0" smtClean="0">
                <a:solidFill>
                  <a:srgbClr val="FF0000"/>
                </a:solidFill>
              </a:rPr>
              <a:t> – Roadmap 5/2010: New Large-Scale Facilities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106" y="129024"/>
            <a:ext cx="803274" cy="495390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768578"/>
              </p:ext>
            </p:extLst>
          </p:nvPr>
        </p:nvGraphicFramePr>
        <p:xfrm>
          <a:off x="428870" y="575656"/>
          <a:ext cx="8509370" cy="5481230"/>
        </p:xfrm>
        <a:graphic>
          <a:graphicData uri="http://schemas.openxmlformats.org/drawingml/2006/table">
            <a:tbl>
              <a:tblPr firstRow="1" firstCol="1"/>
              <a:tblGrid>
                <a:gridCol w="422000"/>
                <a:gridCol w="422000"/>
                <a:gridCol w="422000"/>
                <a:gridCol w="538840"/>
                <a:gridCol w="352980"/>
                <a:gridCol w="422000"/>
                <a:gridCol w="422000"/>
                <a:gridCol w="303110"/>
                <a:gridCol w="540890"/>
                <a:gridCol w="422000"/>
                <a:gridCol w="422000"/>
                <a:gridCol w="422000"/>
                <a:gridCol w="326710"/>
                <a:gridCol w="538840"/>
                <a:gridCol w="422000"/>
                <a:gridCol w="422000"/>
                <a:gridCol w="422000"/>
                <a:gridCol w="328760"/>
                <a:gridCol w="515240"/>
                <a:gridCol w="422000"/>
              </a:tblGrid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b="1" dirty="0" smtClean="0"/>
                        <a:t>2010</a:t>
                      </a:r>
                      <a:endParaRPr lang="en-GB" sz="1000" b="1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de-DE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dirty="0" smtClean="0"/>
                        <a:t>2015</a:t>
                      </a:r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dirty="0" smtClean="0"/>
                        <a:t>2020</a:t>
                      </a:r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dirty="0" smtClean="0"/>
                        <a:t>2025</a:t>
                      </a:r>
                      <a:endParaRPr lang="en-GB" sz="10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b="1" dirty="0" smtClean="0"/>
                        <a:t>FAIR</a:t>
                      </a:r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dirty="0" smtClean="0"/>
                        <a:t>PANDA </a:t>
                      </a:r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r>
                        <a:rPr lang="en-GB" sz="900" b="1" dirty="0" smtClean="0"/>
                        <a:t>                                                                   </a:t>
                      </a:r>
                      <a:endParaRPr lang="en-GB" sz="900" b="1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9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dirty="0" smtClean="0"/>
                        <a:t>CBM</a:t>
                      </a:r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SIS300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dirty="0" smtClean="0"/>
                        <a:t>NuSTAR</a:t>
                      </a:r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smtClean="0">
                          <a:solidFill>
                            <a:schemeClr val="bg1"/>
                          </a:solidFill>
                        </a:rPr>
                        <a:t>Exploit.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NESR   FLAIR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dirty="0" smtClean="0"/>
                        <a:t>PAX/ENC</a:t>
                      </a:r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Design</a:t>
                      </a:r>
                      <a:r>
                        <a:rPr lang="en-GB" sz="900" baseline="0" dirty="0" smtClean="0"/>
                        <a:t> Study       </a:t>
                      </a:r>
                      <a:r>
                        <a:rPr lang="en-GB" sz="900" dirty="0" smtClean="0"/>
                        <a:t>R&amp;D</a:t>
                      </a:r>
                      <a:r>
                        <a:rPr lang="en-GB" sz="900" baseline="0" dirty="0" smtClean="0"/>
                        <a:t>   </a:t>
                      </a:r>
                      <a:r>
                        <a:rPr lang="en-GB" sz="900" dirty="0" smtClean="0"/>
                        <a:t>       Tests                             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Construction/Commissioning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Collider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b="1" dirty="0" smtClean="0"/>
                        <a:t>SPIRAL2</a:t>
                      </a:r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b="1" dirty="0" smtClean="0"/>
                        <a:t>R&amp;D    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150 </a:t>
                      </a:r>
                      <a:r>
                        <a:rPr lang="en-GB" sz="900" baseline="0" dirty="0" smtClean="0">
                          <a:solidFill>
                            <a:schemeClr val="bg1"/>
                          </a:solidFill>
                        </a:rPr>
                        <a:t>MeV/u Post-accelerator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b="1" dirty="0" smtClean="0"/>
                        <a:t>HIE-ISOLDE</a:t>
                      </a:r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/>
                        <a:t>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Injector Upgrade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b="1" dirty="0" smtClean="0"/>
                        <a:t>SPES</a:t>
                      </a:r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900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900" b="1" dirty="0" smtClean="0"/>
                        <a:t>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b="1" dirty="0" smtClean="0"/>
                        <a:t>EURISOL</a:t>
                      </a:r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8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900" dirty="0" smtClean="0"/>
                        <a:t>Design Study             R&amp;D              Preparatory</a:t>
                      </a:r>
                      <a:r>
                        <a:rPr lang="en-GB" sz="900" baseline="0" dirty="0" smtClean="0"/>
                        <a:t> Phase / Site Decision</a:t>
                      </a:r>
                      <a:r>
                        <a:rPr lang="en-GB" sz="900" dirty="0" smtClean="0"/>
                        <a:t>             Engineering Study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700" b="1" dirty="0" smtClean="0"/>
                        <a:t>LHeC</a:t>
                      </a:r>
                      <a:endParaRPr lang="en-GB" sz="700" b="1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700" dirty="0"/>
                    </a:p>
                  </a:txBody>
                  <a:tcPr vert="vert27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8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Design Study                    R&amp;D                              Engineering Study                   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Construction/Commissioning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BACC6">
                            <a:lumMod val="75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4200690" y="4706938"/>
            <a:ext cx="4130510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 are here: at the start </a:t>
            </a:r>
            <a:r>
              <a:rPr lang="en-US" sz="2000" kern="0" dirty="0" smtClean="0">
                <a:solidFill>
                  <a:srgbClr val="002060"/>
                </a:solidFill>
              </a:rPr>
              <a:t>of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R&amp;D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3209648" y="4990802"/>
            <a:ext cx="978343" cy="873933"/>
          </a:xfrm>
          <a:prstGeom prst="straightConnector1">
            <a:avLst/>
          </a:prstGeom>
          <a:ln w="47625">
            <a:solidFill>
              <a:srgbClr val="8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612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: Post CDR Plans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740191"/>
            <a:ext cx="9096389" cy="2524130"/>
            <a:chOff x="288" y="720"/>
            <a:chExt cx="5619" cy="1590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Launch SC 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RF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and 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ERL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R&amp;D and Establish collaborations: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-SC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RF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R&amp;D has direct impact on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cryo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power consumption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-Synergy with HL-LHC and TLEP! </a:t>
              </a:r>
              <a:endPara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ERL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is a hot topic with many applications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0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-Synergy with national research plans: e.g. MESA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grpSp>
        <p:nvGrpSpPr>
          <p:cNvPr id="17" name="Group 23"/>
          <p:cNvGrpSpPr>
            <a:grpSpLocks/>
          </p:cNvGrpSpPr>
          <p:nvPr/>
        </p:nvGrpSpPr>
        <p:grpSpPr bwMode="auto">
          <a:xfrm>
            <a:off x="63500" y="3530600"/>
            <a:ext cx="9096389" cy="2462214"/>
            <a:chOff x="288" y="720"/>
            <a:chExt cx="5730" cy="1551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1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Magnet R&amp;D activities: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-Normal conducting compact magnet design </a:t>
              </a:r>
              <a:r>
                <a:rPr lang="en-US" sz="2400" dirty="0" smtClean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Wingdings" charset="2"/>
                </a:rPr>
                <a:t>✔</a:t>
              </a:r>
              <a:endPara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-Superconducting 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IR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magnet design 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  <a:buFont typeface="Wingdings" pitchFamily="1" charset="2"/>
                <a:buChar char="è"/>
              </a:pP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D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etailed magnet design depends on IR layout and optics 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  <a:buFont typeface="Wingdings" pitchFamily="1" charset="2"/>
                <a:buChar char="è"/>
              </a:pPr>
              <a:r>
                <a:rPr lang="en-US" sz="2000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</a:t>
              </a:r>
              <a:r>
                <a:rPr lang="en-US" sz="2000" dirty="0" smtClean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Optics &amp; IR magnet design influence experimental vacuum beam pipe</a:t>
              </a: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350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: Post CDR Plans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47611" y="1235491"/>
            <a:ext cx="9096389" cy="1538290"/>
            <a:chOff x="288" y="728"/>
            <a:chExt cx="5619" cy="969"/>
          </a:xfrm>
        </p:grpSpPr>
        <p:sp>
          <p:nvSpPr>
            <p:cNvPr id="23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634" y="728"/>
              <a:ext cx="5273" cy="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Develop an ERL test facility @ CERN: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-Beam Dynamics for ERL operation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develop expertise at CERN</a:t>
              </a:r>
              <a:endParaRPr lang="en-US" sz="24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-Synergy with other research plans: SC RF and TLEP</a:t>
              </a:r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789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75" y="1796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Next Steps: RF Prototype and Test Facility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841786"/>
            <a:ext cx="8970773" cy="5448310"/>
            <a:chOff x="288" y="752"/>
            <a:chExt cx="5651" cy="3432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40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66" y="752"/>
              <a:ext cx="5273" cy="3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Develop 2 RF </a:t>
              </a:r>
              <a:r>
                <a:rPr lang="en-US" sz="2600" dirty="0" err="1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Cryomodule</a:t>
              </a: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Prototypes over the nest 3 years</a:t>
              </a:r>
            </a:p>
            <a:p>
              <a:pPr lvl="0"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</a:t>
              </a:r>
              <a:r>
                <a:rPr lang="en-US" sz="24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  <a:r>
                <a:rPr lang="en-US" sz="24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RF </a:t>
              </a:r>
              <a:r>
                <a:rPr lang="en-US" sz="24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frequency choice driven by power considerations</a:t>
              </a:r>
              <a:endParaRPr lang="en-US" sz="24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marL="800050" lvl="1" indent="-342900" defTabSz="914400" fontAlgn="base">
                <a:spcBef>
                  <a:spcPct val="0"/>
                </a:spcBef>
                <a:spcAft>
                  <a:spcPts val="1200"/>
                </a:spcAft>
                <a:buFont typeface="Wingdings" charset="0"/>
                <a:buChar char="è"/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Choice of ERL RF frequency: 801.58 MHz 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800"/>
                </a:spcAft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 Synergy with HL-LHC and Higher Harmonic RF system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!</a:t>
              </a:r>
              <a:endParaRPr lang="en-US" sz="26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Design an ERL test facility @ CERN: </a:t>
              </a:r>
            </a:p>
            <a:p>
              <a:pPr defTabSz="914400" fontAlgn="base">
                <a:spcBef>
                  <a:spcPct val="0"/>
                </a:spcBef>
                <a:spcAft>
                  <a:spcPts val="1800"/>
                </a:spcAft>
              </a:pP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-Optimize magnet design for ERL return arcs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Optimize and Iterate on </a:t>
              </a:r>
              <a:r>
                <a:rPr lang="en-US" sz="2600" dirty="0" err="1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LHeC</a:t>
              </a: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ERL layout: 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-Optimization of </a:t>
              </a:r>
              <a:r>
                <a:rPr lang="en-US" sz="2400" dirty="0" err="1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configuration &amp; </a:t>
              </a: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of number of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passages</a:t>
              </a:r>
              <a:endParaRPr lang="en-US" sz="24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-Optimization of Civil Engineering layout</a:t>
              </a:r>
            </a:p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-Optimization of 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Interaction Region (L</a:t>
              </a:r>
              <a:r>
                <a:rPr lang="en-US" sz="2400" baseline="300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*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) and </a:t>
              </a:r>
              <a:r>
                <a:rPr lang="en-US" sz="2400" dirty="0" err="1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Synchroton</a:t>
              </a:r>
              <a:r>
                <a:rPr lang="en-US" sz="2400" dirty="0" smtClean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Light</a:t>
              </a:r>
              <a:endParaRPr lang="en-US" sz="24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4138" y="3216686"/>
            <a:ext cx="534976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9538" y="4334286"/>
            <a:ext cx="534976" cy="227013"/>
          </a:xfrm>
          <a:prstGeom prst="rect">
            <a:avLst/>
          </a:prstGeom>
          <a:solidFill>
            <a:srgbClr val="00CC00"/>
          </a:solidFill>
          <a:ln w="25400">
            <a:solidFill>
              <a:srgbClr val="3366FF"/>
            </a:solidFill>
            <a:miter lim="800000"/>
            <a:headEnd/>
            <a:tailEnd/>
          </a:ln>
        </p:spPr>
        <p:txBody>
          <a:bodyPr wrap="none" lIns="91369" tIns="45685" rIns="91369" bIns="45685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467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Reserve Transparencies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CF90FD8-B023-486F-B6EE-DCFB485F1C64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algn="r"/>
              <a:t>34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9" name="Group 14"/>
          <p:cNvGrpSpPr/>
          <p:nvPr/>
        </p:nvGrpSpPr>
        <p:grpSpPr>
          <a:xfrm>
            <a:off x="127000" y="815090"/>
            <a:ext cx="5435600" cy="5585710"/>
            <a:chOff x="-228600" y="815090"/>
            <a:chExt cx="5770200" cy="5585710"/>
          </a:xfrm>
        </p:grpSpPr>
        <p:grpSp>
          <p:nvGrpSpPr>
            <p:cNvPr id="10" name="Group 8"/>
            <p:cNvGrpSpPr/>
            <p:nvPr/>
          </p:nvGrpSpPr>
          <p:grpSpPr>
            <a:xfrm>
              <a:off x="228600" y="815090"/>
              <a:ext cx="5313000" cy="5509510"/>
              <a:chOff x="228600" y="815090"/>
              <a:chExt cx="5313000" cy="5509510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3" t="3436" r="23233"/>
              <a:stretch/>
            </p:blipFill>
            <p:spPr bwMode="auto">
              <a:xfrm>
                <a:off x="228600" y="815090"/>
                <a:ext cx="5221514" cy="55095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4932000" y="5105400"/>
                <a:ext cx="6096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3"/>
                <a:endParaRPr lang="en-GB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781" t="88930" r="17789"/>
            <a:stretch/>
          </p:blipFill>
          <p:spPr bwMode="auto">
            <a:xfrm>
              <a:off x="-228600" y="5791200"/>
              <a:ext cx="520509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152400" y="5715000"/>
              <a:ext cx="13716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3"/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562600" y="914400"/>
            <a:ext cx="3770086" cy="40011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2000" u="sng" dirty="0" smtClean="0">
                <a:solidFill>
                  <a:prstClr val="black"/>
                </a:solidFill>
              </a:rPr>
              <a:t>First conceptual cross-section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00300" y="5499100"/>
            <a:ext cx="2895600" cy="457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Attilio Milanese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2385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342287"/>
              </p:ext>
            </p:extLst>
          </p:nvPr>
        </p:nvGraphicFramePr>
        <p:xfrm>
          <a:off x="5537200" y="1409700"/>
          <a:ext cx="3528000" cy="5339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84000"/>
                <a:gridCol w="1044000"/>
              </a:tblGrid>
              <a:tr h="777240">
                <a:tc>
                  <a:txBody>
                    <a:bodyPr/>
                    <a:lstStyle/>
                    <a:p>
                      <a:r>
                        <a:rPr lang="en-GB" sz="1500" dirty="0" smtClean="0"/>
                        <a:t>flux density</a:t>
                      </a:r>
                      <a:r>
                        <a:rPr lang="en-GB" sz="1500" baseline="0" dirty="0" smtClean="0"/>
                        <a:t> in the gaps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aseline="0" dirty="0" smtClean="0"/>
                        <a:t>0.264 T</a:t>
                      </a:r>
                    </a:p>
                    <a:p>
                      <a:pPr algn="ctr"/>
                      <a:r>
                        <a:rPr lang="en-GB" sz="1500" baseline="0" dirty="0" smtClean="0"/>
                        <a:t>0.176 T</a:t>
                      </a:r>
                    </a:p>
                    <a:p>
                      <a:pPr algn="ctr"/>
                      <a:r>
                        <a:rPr lang="en-GB" sz="1500" baseline="0" dirty="0" smtClean="0"/>
                        <a:t>0.088 T </a:t>
                      </a:r>
                      <a:endParaRPr lang="en-GB" sz="1500" baseline="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magnetic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4.0 m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GB" sz="1500" dirty="0" smtClean="0"/>
                        <a:t>vertical aperture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25 mm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GB" sz="1500" dirty="0" smtClean="0"/>
                        <a:t>pole width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85 mm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number</a:t>
                      </a:r>
                      <a:r>
                        <a:rPr lang="en-GB" sz="1500" baseline="0" dirty="0" smtClean="0"/>
                        <a:t> of magnets</a:t>
                      </a:r>
                      <a:endParaRPr lang="en-GB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584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1750 A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number of turns per</a:t>
                      </a:r>
                      <a:r>
                        <a:rPr lang="en-GB" sz="1500" baseline="0" dirty="0" smtClean="0"/>
                        <a:t> aperture</a:t>
                      </a:r>
                      <a:endParaRPr lang="en-GB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1 / 2 / 3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current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0.7 A/mm</a:t>
                      </a:r>
                      <a:r>
                        <a:rPr lang="en-GB" sz="1500" baseline="30000" dirty="0" smtClean="0"/>
                        <a:t>2</a:t>
                      </a:r>
                      <a:endParaRPr lang="en-GB" sz="1500" baseline="300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conductor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copper 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0.36 m</a:t>
                      </a:r>
                      <a:r>
                        <a:rPr lang="en-US" sz="1500" dirty="0" smtClean="0">
                          <a:sym typeface="Symbol"/>
                        </a:rPr>
                        <a:t>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1.1 kW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total power</a:t>
                      </a:r>
                      <a:r>
                        <a:rPr lang="en-GB" sz="1500" baseline="0" dirty="0" smtClean="0"/>
                        <a:t> 20 / 40 / 60 GeV</a:t>
                      </a:r>
                      <a:endParaRPr lang="en-GB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642 kW</a:t>
                      </a:r>
                      <a:endParaRPr lang="en-GB" sz="1500" dirty="0"/>
                    </a:p>
                  </a:txBody>
                  <a:tcPr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air</a:t>
                      </a:r>
                      <a:endParaRPr lang="en-GB" sz="15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65101" y="128885"/>
            <a:ext cx="7873999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Next Steps: Test Facility and Magnets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3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 descr="Screen shot 2012-02-09 at 11.06.20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r="3089"/>
          <a:stretch>
            <a:fillRect/>
          </a:stretch>
        </p:blipFill>
        <p:spPr>
          <a:xfrm>
            <a:off x="5160016" y="705558"/>
            <a:ext cx="3946994" cy="4423302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102" y="3568948"/>
            <a:ext cx="4038600" cy="261595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Half-quad with field-free region, assembled using MQXC coils</a:t>
            </a:r>
          </a:p>
          <a:p>
            <a:pPr lvl="1"/>
            <a:r>
              <a:rPr lang="en-US" dirty="0" smtClean="0"/>
              <a:t>2.5 FTE</a:t>
            </a:r>
          </a:p>
          <a:p>
            <a:pPr lvl="1"/>
            <a:r>
              <a:rPr lang="en-US" dirty="0" smtClean="0"/>
              <a:t>500 </a:t>
            </a:r>
            <a:r>
              <a:rPr lang="en-US" dirty="0" err="1" smtClean="0"/>
              <a:t>kCHF</a:t>
            </a:r>
            <a:endParaRPr lang="en-US" dirty="0" smtClean="0"/>
          </a:p>
          <a:p>
            <a:pPr lvl="1"/>
            <a:r>
              <a:rPr lang="en-US" dirty="0"/>
              <a:t>a</a:t>
            </a:r>
            <a:r>
              <a:rPr lang="en-US" dirty="0" smtClean="0"/>
              <a:t>pprox. 2 years till test</a:t>
            </a:r>
            <a:endParaRPr lang="en-US" dirty="0"/>
          </a:p>
        </p:txBody>
      </p:sp>
      <p:pic>
        <p:nvPicPr>
          <p:cNvPr id="5" name="Picture 4" descr="Screen shot 2012-02-03 at 6.53.42 PM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1" t="8632"/>
          <a:stretch/>
        </p:blipFill>
        <p:spPr>
          <a:xfrm>
            <a:off x="1593900" y="743744"/>
            <a:ext cx="2813464" cy="2854310"/>
          </a:xfrm>
          <a:prstGeom prst="rect">
            <a:avLst/>
          </a:prstGeom>
        </p:spPr>
      </p:pic>
      <p:pic>
        <p:nvPicPr>
          <p:cNvPr id="7" name="Picture 6" descr="Screen shot 2012-02-03 at 6.58.51 PM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t="11382" r="42282" b="49006"/>
          <a:stretch/>
        </p:blipFill>
        <p:spPr>
          <a:xfrm flipV="1">
            <a:off x="4296934" y="3626194"/>
            <a:ext cx="2079476" cy="2145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62204" y="5022151"/>
            <a:ext cx="2344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Large forces on the magnetic wedge 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(&gt; 50 tons/m)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2102" y="882432"/>
            <a:ext cx="3909889" cy="4971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Luca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Bottura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@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Chamonix 2012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Next Steps: </a:t>
            </a:r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 IR </a:t>
            </a:r>
            <a:r>
              <a:rPr lang="en-US" sz="3600" u="sng" dirty="0" err="1" smtClean="0">
                <a:solidFill>
                  <a:srgbClr val="FF0000"/>
                </a:solidFill>
              </a:rPr>
              <a:t>Quadrupole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2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magnets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3384376" cy="230425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Ring-ring</a:t>
            </a:r>
          </a:p>
          <a:p>
            <a:pPr lvl="1"/>
            <a:r>
              <a:rPr lang="en-US" dirty="0" smtClean="0"/>
              <a:t>G=140 T/m </a:t>
            </a:r>
          </a:p>
          <a:p>
            <a:pPr lvl="1"/>
            <a:r>
              <a:rPr lang="en-US" dirty="0" smtClean="0"/>
              <a:t>A=70 mm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B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fringe</a:t>
            </a:r>
            <a:r>
              <a:rPr lang="en-US" b="1" dirty="0" smtClean="0">
                <a:solidFill>
                  <a:srgbClr val="FF0000"/>
                </a:solidFill>
              </a:rPr>
              <a:t> = 30 </a:t>
            </a:r>
            <a:r>
              <a:rPr lang="en-US" b="1" dirty="0" err="1" smtClean="0">
                <a:solidFill>
                  <a:srgbClr val="FF0000"/>
                </a:solidFill>
              </a:rPr>
              <a:t>mT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O(15) kW SR power in the proton aperture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107504" y="3573016"/>
            <a:ext cx="3240360" cy="2736304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Linac</a:t>
            </a:r>
            <a:r>
              <a:rPr lang="en-US" dirty="0"/>
              <a:t>-Ring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G=250-300 T/m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A=90 mm</a:t>
            </a:r>
          </a:p>
          <a:p>
            <a:pPr lvl="1"/>
            <a:r>
              <a:rPr lang="en-US" dirty="0" err="1"/>
              <a:t>B</a:t>
            </a:r>
            <a:r>
              <a:rPr lang="en-US" baseline="-25000" dirty="0" err="1"/>
              <a:t>fringe</a:t>
            </a:r>
            <a:r>
              <a:rPr lang="en-US" dirty="0"/>
              <a:t> = 500 </a:t>
            </a:r>
            <a:r>
              <a:rPr lang="en-US" dirty="0" err="1"/>
              <a:t>mT</a:t>
            </a: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O(2) kW SR power in the proton </a:t>
            </a:r>
            <a:r>
              <a:rPr lang="en-US" b="1" dirty="0" smtClean="0">
                <a:solidFill>
                  <a:srgbClr val="FF0000"/>
                </a:solidFill>
              </a:rPr>
              <a:t>aperture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7" name="Group 16"/>
          <p:cNvGrpSpPr/>
          <p:nvPr/>
        </p:nvGrpSpPr>
        <p:grpSpPr>
          <a:xfrm>
            <a:off x="3296041" y="3068960"/>
            <a:ext cx="5390759" cy="3661470"/>
            <a:chOff x="3296041" y="3126412"/>
            <a:chExt cx="5390759" cy="3661470"/>
          </a:xfrm>
        </p:grpSpPr>
        <p:grpSp>
          <p:nvGrpSpPr>
            <p:cNvPr id="8" name="Group 7"/>
            <p:cNvGrpSpPr/>
            <p:nvPr/>
          </p:nvGrpSpPr>
          <p:grpSpPr>
            <a:xfrm>
              <a:off x="3296041" y="3126412"/>
              <a:ext cx="5390759" cy="3661470"/>
              <a:chOff x="3296041" y="3126412"/>
              <a:chExt cx="5390759" cy="3661470"/>
            </a:xfrm>
          </p:grpSpPr>
          <p:pic>
            <p:nvPicPr>
              <p:cNvPr id="4" name="Picture 3" descr="Screen shot 2012-02-03 at 6.58.28 PM.png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81" t="5738" r="6120" b="5041"/>
              <a:stretch/>
            </p:blipFill>
            <p:spPr>
              <a:xfrm>
                <a:off x="3296041" y="3339090"/>
                <a:ext cx="3076159" cy="3080546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245132" y="5464443"/>
                <a:ext cx="244166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 smtClean="0">
                    <a:solidFill>
                      <a:srgbClr val="FF0000"/>
                    </a:solidFill>
                  </a:rPr>
                  <a:t>NbTi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 or Nb3Sn ?</a:t>
                </a:r>
              </a:p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Large aperture ?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Mechanics ?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Heat removal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?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6" name="Picture 5" descr="Screen shot 2012-02-03 at 6.58.51 PM.pn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75" t="11382" r="42282" b="10671"/>
              <a:stretch/>
            </p:blipFill>
            <p:spPr>
              <a:xfrm>
                <a:off x="7535464" y="3126412"/>
                <a:ext cx="1151336" cy="2337123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672309" y="4869160"/>
                <a:ext cx="1271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100 tons/m</a:t>
                </a:r>
                <a:endParaRPr lang="en-US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7164288" y="4941168"/>
                <a:ext cx="28803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ounded Rectangle 15"/>
            <p:cNvSpPr/>
            <p:nvPr/>
          </p:nvSpPr>
          <p:spPr>
            <a:xfrm>
              <a:off x="6245133" y="5464443"/>
              <a:ext cx="1927268" cy="1323439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107644" y="1052736"/>
            <a:ext cx="8895511" cy="5406668"/>
            <a:chOff x="107644" y="1052736"/>
            <a:chExt cx="8895511" cy="5406668"/>
          </a:xfrm>
        </p:grpSpPr>
        <p:grpSp>
          <p:nvGrpSpPr>
            <p:cNvPr id="17" name="Group 9"/>
            <p:cNvGrpSpPr/>
            <p:nvPr/>
          </p:nvGrpSpPr>
          <p:grpSpPr>
            <a:xfrm>
              <a:off x="3707904" y="1052736"/>
              <a:ext cx="5295251" cy="2286354"/>
              <a:chOff x="3707904" y="1052736"/>
              <a:chExt cx="5295251" cy="2286354"/>
            </a:xfrm>
          </p:grpSpPr>
          <p:grpSp>
            <p:nvGrpSpPr>
              <p:cNvPr id="19" name="Group 6"/>
              <p:cNvGrpSpPr/>
              <p:nvPr/>
            </p:nvGrpSpPr>
            <p:grpSpPr>
              <a:xfrm>
                <a:off x="3707904" y="1052736"/>
                <a:ext cx="5295251" cy="2286354"/>
                <a:chOff x="3707904" y="1052736"/>
                <a:chExt cx="5295251" cy="2286354"/>
              </a:xfrm>
            </p:grpSpPr>
            <p:pic>
              <p:nvPicPr>
                <p:cNvPr id="3" name="Picture 2" descr="Screen shot 2012-02-03 at 6.53.42 PM.png"/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751" t="8632"/>
                <a:stretch/>
              </p:blipFill>
              <p:spPr>
                <a:xfrm>
                  <a:off x="3707904" y="1052736"/>
                  <a:ext cx="2253636" cy="2286354"/>
                </a:xfrm>
                <a:prstGeom prst="rect">
                  <a:avLst/>
                </a:prstGeom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5856191" y="1889537"/>
                  <a:ext cx="314696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err="1" smtClean="0"/>
                    <a:t>NbTi</a:t>
                  </a:r>
                  <a:r>
                    <a:rPr lang="en-US" sz="2000" dirty="0" smtClean="0"/>
                    <a:t> suitable for this </a:t>
                  </a:r>
                  <a:r>
                    <a:rPr lang="en-US" sz="2000" i="1" dirty="0" smtClean="0"/>
                    <a:t>medium gradient </a:t>
                  </a:r>
                  <a:r>
                    <a:rPr lang="en-US" sz="2000" dirty="0" smtClean="0"/>
                    <a:t>option</a:t>
                  </a:r>
                </a:p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M</a:t>
                  </a:r>
                  <a:r>
                    <a:rPr lang="en-US" sz="2000" dirty="0" smtClean="0">
                      <a:solidFill>
                        <a:srgbClr val="FF0000"/>
                      </a:solidFill>
                    </a:rPr>
                    <a:t>echanics ?</a:t>
                  </a:r>
                </a:p>
                <a:p>
                  <a:r>
                    <a:rPr lang="en-US" sz="2000" dirty="0" smtClean="0">
                      <a:solidFill>
                        <a:srgbClr val="FF0000"/>
                      </a:solidFill>
                    </a:rPr>
                    <a:t>Heat removal ?</a:t>
                  </a:r>
                </a:p>
              </p:txBody>
            </p:sp>
          </p:grpSp>
          <p:sp>
            <p:nvSpPr>
              <p:cNvPr id="15" name="Rounded Rectangle 14"/>
              <p:cNvSpPr/>
              <p:nvPr/>
            </p:nvSpPr>
            <p:spPr>
              <a:xfrm>
                <a:off x="5856191" y="2557643"/>
                <a:ext cx="1740145" cy="655333"/>
              </a:xfrm>
              <a:prstGeom prst="roundRect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Rectangle 1030"/>
            <p:cNvSpPr>
              <a:spLocks noChangeArrowheads="1"/>
            </p:cNvSpPr>
            <p:nvPr/>
          </p:nvSpPr>
          <p:spPr bwMode="auto">
            <a:xfrm>
              <a:off x="107644" y="6059294"/>
              <a:ext cx="340645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By courtesy of </a:t>
              </a:r>
              <a:r>
                <a:rPr lang="en-US" sz="2000" dirty="0" smtClean="0">
                  <a:solidFill>
                    <a:srgbClr val="0000FF"/>
                  </a:solidFill>
                </a:rPr>
                <a:t>S. </a:t>
              </a:r>
              <a:r>
                <a:rPr lang="en-US" sz="2000" dirty="0" err="1" smtClean="0">
                  <a:solidFill>
                    <a:srgbClr val="0000FF"/>
                  </a:solidFill>
                </a:rPr>
                <a:t>Russenschuck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57200" y="274638"/>
            <a:ext cx="3909889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Luca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Bottura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@ Chamonix 2012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13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0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5715000" y="6229350"/>
            <a:ext cx="2895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 Unicode MS" pitchFamily="-84" charset="0"/>
              </a:rPr>
              <a:t>John Osborne</a:t>
            </a:r>
          </a:p>
        </p:txBody>
      </p:sp>
      <p:pic>
        <p:nvPicPr>
          <p:cNvPr id="67592" name="Picture 2" descr="G:\Departments\GS\Groups\SEM\CE\Activities and Services\DO\Kosmicki\etudes\LHeC\20120613-last minute.com\01.png"/>
          <p:cNvPicPr>
            <a:picLocks noChangeAspect="1" noChangeArrowheads="1"/>
          </p:cNvPicPr>
          <p:nvPr/>
        </p:nvPicPr>
        <p:blipFill>
          <a:blip r:embed="rId3"/>
          <a:srcRect l="11610" t="13136" r="13443" b="8539"/>
          <a:stretch>
            <a:fillRect/>
          </a:stretch>
        </p:blipFill>
        <p:spPr bwMode="auto">
          <a:xfrm>
            <a:off x="1114425" y="1141413"/>
            <a:ext cx="7078663" cy="4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84"/>
          <p:cNvSpPr txBox="1">
            <a:spLocks noChangeArrowheads="1"/>
          </p:cNvSpPr>
          <p:nvPr/>
        </p:nvSpPr>
        <p:spPr bwMode="auto">
          <a:xfrm>
            <a:off x="1304925" y="1296988"/>
            <a:ext cx="1620838" cy="36988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800080"/>
                </a:solidFill>
              </a:rPr>
              <a:t>J. Osborne</a:t>
            </a:r>
          </a:p>
        </p:txBody>
      </p:sp>
      <p:cxnSp>
        <p:nvCxnSpPr>
          <p:cNvPr id="67595" name="Straight Connector 10"/>
          <p:cNvCxnSpPr>
            <a:cxnSpLocks noChangeShapeType="1"/>
          </p:cNvCxnSpPr>
          <p:nvPr/>
        </p:nvCxnSpPr>
        <p:spPr bwMode="auto">
          <a:xfrm flipV="1">
            <a:off x="3490913" y="5191125"/>
            <a:ext cx="2538412" cy="141288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67596" name="Straight Connector 11"/>
          <p:cNvCxnSpPr>
            <a:cxnSpLocks noChangeShapeType="1"/>
          </p:cNvCxnSpPr>
          <p:nvPr/>
        </p:nvCxnSpPr>
        <p:spPr bwMode="auto">
          <a:xfrm flipV="1">
            <a:off x="2724150" y="2200275"/>
            <a:ext cx="2447925" cy="638175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</p:spPr>
      </p:cxn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52625" y="2500313"/>
            <a:ext cx="2697163" cy="2865437"/>
            <a:chOff x="1953371" y="2501065"/>
            <a:chExt cx="2695978" cy="2865175"/>
          </a:xfrm>
        </p:grpSpPr>
        <p:sp>
          <p:nvSpPr>
            <p:cNvPr id="16" name="Arc 15"/>
            <p:cNvSpPr/>
            <p:nvPr/>
          </p:nvSpPr>
          <p:spPr bwMode="auto">
            <a:xfrm rot="20401349" flipH="1">
              <a:off x="1986694" y="2761391"/>
              <a:ext cx="2438915" cy="2604849"/>
            </a:xfrm>
            <a:prstGeom prst="arc">
              <a:avLst>
                <a:gd name="adj1" fmla="val 16200000"/>
                <a:gd name="adj2" fmla="val 215820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  <p:sp>
          <p:nvSpPr>
            <p:cNvPr id="17" name="Arc 16"/>
            <p:cNvSpPr/>
            <p:nvPr/>
          </p:nvSpPr>
          <p:spPr bwMode="auto">
            <a:xfrm rot="21094158" flipH="1" flipV="1">
              <a:off x="1953371" y="2501065"/>
              <a:ext cx="2695978" cy="2846127"/>
            </a:xfrm>
            <a:prstGeom prst="arc">
              <a:avLst>
                <a:gd name="adj1" fmla="val 16200000"/>
                <a:gd name="adj2" fmla="val 215820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srgbClr val="000000"/>
                </a:solidFill>
              </a:endParaRPr>
            </a:p>
          </p:txBody>
        </p:sp>
      </p:grp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5984875" y="3389313"/>
            <a:ext cx="147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00"/>
                </a:solidFill>
              </a:rPr>
              <a:t>Arc 6 (60 GeV)</a:t>
            </a: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1955800" y="3941763"/>
            <a:ext cx="1766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00"/>
                </a:solidFill>
              </a:rPr>
              <a:t>Arc5 (50 GeV)</a:t>
            </a:r>
          </a:p>
        </p:txBody>
      </p:sp>
      <p:sp>
        <p:nvSpPr>
          <p:cNvPr id="67600" name="Text Box 132"/>
          <p:cNvSpPr txBox="1">
            <a:spLocks noChangeArrowheads="1"/>
          </p:cNvSpPr>
          <p:nvPr/>
        </p:nvSpPr>
        <p:spPr bwMode="auto">
          <a:xfrm>
            <a:off x="5381625" y="2270125"/>
            <a:ext cx="303213" cy="2444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00"/>
                </a:solidFill>
              </a:rPr>
              <a:t>IP</a:t>
            </a:r>
          </a:p>
        </p:txBody>
      </p:sp>
      <p:sp>
        <p:nvSpPr>
          <p:cNvPr id="23" name="5-Point Star 22"/>
          <p:cNvSpPr/>
          <p:nvPr/>
        </p:nvSpPr>
        <p:spPr bwMode="auto">
          <a:xfrm>
            <a:off x="5410200" y="2116138"/>
            <a:ext cx="190500" cy="171450"/>
          </a:xfrm>
          <a:prstGeom prst="star5">
            <a:avLst/>
          </a:prstGeom>
          <a:solidFill>
            <a:srgbClr val="FFFF00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solidFill>
                <a:srgbClr val="000000"/>
              </a:solidFill>
            </a:endParaRPr>
          </a:p>
        </p:txBody>
      </p:sp>
      <p:graphicFrame>
        <p:nvGraphicFramePr>
          <p:cNvPr id="104450" name="Object 4"/>
          <p:cNvGraphicFramePr>
            <a:graphicFrameLocks noChangeAspect="1"/>
          </p:cNvGraphicFramePr>
          <p:nvPr/>
        </p:nvGraphicFramePr>
        <p:xfrm>
          <a:off x="3689350" y="3668713"/>
          <a:ext cx="2147888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1" name="Equation" r:id="rId4" imgW="1320480" imgH="444240" progId="Equation.DSMT4">
                  <p:embed/>
                </p:oleObj>
              </mc:Choice>
              <mc:Fallback>
                <p:oleObj name="Equation" r:id="rId4" imgW="132048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9350" y="3668713"/>
                        <a:ext cx="2147888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"/>
          <p:cNvGraphicFramePr>
            <a:graphicFrameLocks noChangeAspect="1"/>
          </p:cNvGraphicFramePr>
          <p:nvPr/>
        </p:nvGraphicFramePr>
        <p:xfrm>
          <a:off x="3806825" y="4364038"/>
          <a:ext cx="13001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2" name="Equation" r:id="rId6" imgW="799920" imgH="203040" progId="Equation.DSMT4">
                  <p:embed/>
                </p:oleObj>
              </mc:Choice>
              <mc:Fallback>
                <p:oleObj name="Equation" r:id="rId6" imgW="7999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6825" y="4364038"/>
                        <a:ext cx="1300163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4"/>
          <p:cNvGraphicFramePr>
            <a:graphicFrameLocks noChangeAspect="1"/>
          </p:cNvGraphicFramePr>
          <p:nvPr/>
        </p:nvGraphicFramePr>
        <p:xfrm>
          <a:off x="3724275" y="4687888"/>
          <a:ext cx="196215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3" name="Equation" r:id="rId8" imgW="1206360" imgH="177480" progId="Equation.3">
                  <p:embed/>
                </p:oleObj>
              </mc:Choice>
              <mc:Fallback>
                <p:oleObj name="Equation" r:id="rId8" imgW="1206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275" y="4687888"/>
                        <a:ext cx="196215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2888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Next Steps: ERL Layout Finalization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20393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2" y="5676901"/>
            <a:ext cx="3100388" cy="113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6751" y="4876801"/>
            <a:ext cx="2607623" cy="69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7982" y="1066800"/>
            <a:ext cx="13260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1" y="2819400"/>
            <a:ext cx="4402103" cy="7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1" y="2667001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2743201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743201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1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1" y="4038601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9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7939089" y="3362325"/>
            <a:ext cx="1016103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sz="1600" dirty="0" err="1"/>
              <a:t>TOBB</a:t>
            </a:r>
            <a:r>
              <a:rPr lang="en-US" sz="1600" dirty="0"/>
              <a:t> </a:t>
            </a:r>
            <a:r>
              <a:rPr lang="en-US" sz="1600" dirty="0" err="1"/>
              <a:t>ETU</a:t>
            </a:r>
            <a:endParaRPr lang="en-US" sz="1600" dirty="0"/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01" y="4038601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57600" y="914401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62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078663" y="5334000"/>
            <a:ext cx="1720850" cy="99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21076" y="1752601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28600" y="4114800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5105401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8497888" y="6172200"/>
            <a:ext cx="54971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-1" y="194370"/>
            <a:ext cx="9085264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sz="2800" b="1" u="sng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LHeC</a:t>
            </a:r>
            <a:r>
              <a:rPr lang="en-US" sz="2800" b="1" u="sng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- Participating Institutes: </a:t>
            </a:r>
            <a:r>
              <a:rPr lang="en-US" sz="2800" b="1" dirty="0" smtClean="0">
                <a:solidFill>
                  <a:srgbClr val="1F497D"/>
                </a:solidFill>
                <a:ea typeface="Arial" charset="0"/>
                <a:cs typeface="Arial" charset="0"/>
              </a:rPr>
              <a:t>A very rich collaboration</a:t>
            </a:r>
            <a:endParaRPr lang="en-US" sz="2800" b="1" dirty="0">
              <a:solidFill>
                <a:srgbClr val="1F497D"/>
              </a:solidFill>
              <a:ea typeface="Arial" charset="0"/>
              <a:cs typeface="Arial" charset="0"/>
            </a:endParaRP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3888924" y="6000750"/>
          <a:ext cx="3045277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7" name="Document" r:id="rId23" imgW="5486400" imgH="812800" progId="Word.Document.12">
                  <p:link updateAutomatic="1"/>
                </p:oleObj>
              </mc:Choice>
              <mc:Fallback>
                <p:oleObj name="Document" r:id="rId23" imgW="5486400" imgH="8128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8924" y="6000750"/>
                        <a:ext cx="3045277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3956751" y="5849938"/>
          <a:ext cx="620899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8" name="Document" r:id="rId23" imgW="774700" imgH="863600" progId="Word.Document.12">
                  <p:link updateAutomatic="1"/>
                </p:oleObj>
              </mc:Choice>
              <mc:Fallback>
                <p:oleObj name="Document" r:id="rId23" imgW="774700" imgH="8636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751" y="5849938"/>
                        <a:ext cx="620899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291550" y="12402"/>
            <a:ext cx="803274" cy="49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7" t="22128" r="27911" b="7872"/>
          <a:stretch>
            <a:fillRect/>
          </a:stretch>
        </p:blipFill>
        <p:spPr bwMode="auto">
          <a:xfrm>
            <a:off x="428562" y="1224863"/>
            <a:ext cx="2842860" cy="372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upkov1012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41" y="4223480"/>
            <a:ext cx="6050652" cy="1870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4806" y="5183013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Neil Marks 7/12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760030" y="3604939"/>
            <a:ext cx="3114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Attilio</a:t>
            </a:r>
            <a:r>
              <a:rPr lang="en-US" sz="1400" dirty="0" smtClean="0"/>
              <a:t> Milanese and Yuri </a:t>
            </a:r>
            <a:r>
              <a:rPr lang="en-US" sz="1400" dirty="0" err="1" smtClean="0"/>
              <a:t>Pupkov</a:t>
            </a:r>
            <a:r>
              <a:rPr lang="en-US" sz="1400" dirty="0" smtClean="0"/>
              <a:t> 11/12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633484" y="1079496"/>
            <a:ext cx="5294616" cy="2308324"/>
          </a:xfrm>
          <a:prstGeom prst="rect">
            <a:avLst/>
          </a:prstGeom>
          <a:noFill/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Intend to build Collaboration of CERN Magnet</a:t>
            </a:r>
          </a:p>
          <a:p>
            <a:r>
              <a:rPr lang="en-US" dirty="0" smtClean="0"/>
              <a:t>Group for the dipole and possibly further arc</a:t>
            </a:r>
          </a:p>
          <a:p>
            <a:r>
              <a:rPr lang="en-US" dirty="0"/>
              <a:t>m</a:t>
            </a:r>
            <a:r>
              <a:rPr lang="en-US" dirty="0" smtClean="0"/>
              <a:t>agnets for the Test Facility (two turns)</a:t>
            </a:r>
          </a:p>
          <a:p>
            <a:r>
              <a:rPr lang="en-US" dirty="0"/>
              <a:t>a</a:t>
            </a:r>
            <a:r>
              <a:rPr lang="en-US" dirty="0" smtClean="0"/>
              <a:t>nd the </a:t>
            </a:r>
            <a:r>
              <a:rPr lang="en-US" dirty="0" err="1" smtClean="0"/>
              <a:t>LHeC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Initial designs for </a:t>
            </a:r>
            <a:r>
              <a:rPr lang="en-US" dirty="0" err="1" smtClean="0"/>
              <a:t>Linac</a:t>
            </a:r>
            <a:r>
              <a:rPr lang="en-US" dirty="0" smtClean="0"/>
              <a:t> magnets in CDR and</a:t>
            </a:r>
          </a:p>
          <a:p>
            <a:r>
              <a:rPr lang="en-US" dirty="0"/>
              <a:t>f</a:t>
            </a:r>
            <a:r>
              <a:rPr lang="en-US" dirty="0" smtClean="0"/>
              <a:t>urther discussions/thoughts from </a:t>
            </a:r>
            <a:r>
              <a:rPr lang="en-US" dirty="0" err="1" smtClean="0"/>
              <a:t>Daresbury</a:t>
            </a:r>
            <a:r>
              <a:rPr lang="en-US" dirty="0" smtClean="0"/>
              <a:t>,</a:t>
            </a:r>
          </a:p>
          <a:p>
            <a:r>
              <a:rPr lang="en-US" dirty="0" smtClean="0"/>
              <a:t>CERN and BINP colleagues.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5100" y="128885"/>
            <a:ext cx="8978899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Next Steps: Test Facility and Magnets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51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47" y="207328"/>
            <a:ext cx="6569765" cy="750956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Design Considerations</a:t>
            </a:r>
            <a:endParaRPr lang="en-US" sz="3600" u="sng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27" y="880537"/>
            <a:ext cx="9145027" cy="2062093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LHC </a:t>
            </a:r>
            <a:r>
              <a:rPr lang="en-US" dirty="0" err="1" smtClean="0"/>
              <a:t>hadron</a:t>
            </a:r>
            <a:r>
              <a:rPr lang="en-US" dirty="0" smtClean="0"/>
              <a:t> beams: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dirty="0" smtClean="0"/>
              <a:t>=7 </a:t>
            </a:r>
            <a:r>
              <a:rPr lang="en-US" dirty="0" err="1" smtClean="0"/>
              <a:t>TeV</a:t>
            </a:r>
            <a:r>
              <a:rPr lang="en-US" dirty="0" smtClean="0"/>
              <a:t>; CM collision energy: E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CM</a:t>
            </a:r>
            <a:r>
              <a:rPr lang="en-US" dirty="0" smtClean="0"/>
              <a:t> = 4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*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p,A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50 to 150GeV</a:t>
            </a:r>
            <a:endParaRPr lang="en-US" baseline="-25000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Integrated </a:t>
            </a:r>
            <a:r>
              <a:rPr lang="en-US" dirty="0" err="1" smtClean="0"/>
              <a:t>e</a:t>
            </a:r>
            <a:r>
              <a:rPr lang="en-US" baseline="30000" dirty="0" err="1" smtClean="0"/>
              <a:t>±</a:t>
            </a:r>
            <a:r>
              <a:rPr lang="en-US" dirty="0" err="1" smtClean="0"/>
              <a:t>p</a:t>
            </a:r>
            <a:r>
              <a:rPr lang="en-US" dirty="0" smtClean="0"/>
              <a:t> : O(100) fb</a:t>
            </a:r>
            <a:r>
              <a:rPr lang="en-US" baseline="30000" dirty="0" smtClean="0"/>
              <a:t>-1 </a:t>
            </a:r>
            <a:r>
              <a:rPr lang="en-US" dirty="0" smtClean="0"/>
              <a:t> ≈ 100 * </a:t>
            </a:r>
            <a:r>
              <a:rPr lang="en-US" dirty="0" err="1" smtClean="0"/>
              <a:t>L(HERA</a:t>
            </a:r>
            <a:r>
              <a:rPr lang="en-US" dirty="0" smtClean="0"/>
              <a:t>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synchronous </a:t>
            </a:r>
            <a:r>
              <a:rPr lang="en-US" dirty="0" err="1" smtClean="0"/>
              <a:t>ep</a:t>
            </a:r>
            <a:r>
              <a:rPr lang="en-US" dirty="0" smtClean="0"/>
              <a:t> and pp operation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Luminosity O (10</a:t>
            </a:r>
            <a:r>
              <a:rPr lang="en-US" baseline="30000" dirty="0" smtClean="0"/>
              <a:t>33</a:t>
            </a:r>
            <a:r>
              <a:rPr lang="en-US" dirty="0" smtClean="0"/>
              <a:t>)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  </a:t>
            </a:r>
            <a:r>
              <a:rPr lang="en-US" dirty="0" smtClean="0"/>
              <a:t>with</a:t>
            </a:r>
            <a:r>
              <a:rPr lang="en-US" baseline="30000" dirty="0" smtClean="0"/>
              <a:t> </a:t>
            </a:r>
            <a:r>
              <a:rPr lang="en-US" dirty="0" smtClean="0"/>
              <a:t>100 MW power consumption 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Beam Power &lt; 70 MW</a:t>
            </a:r>
            <a:r>
              <a:rPr lang="en-US" baseline="30000" dirty="0" smtClean="0"/>
              <a:t>   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Start of </a:t>
            </a:r>
            <a:r>
              <a:rPr lang="en-US" dirty="0" err="1" smtClean="0"/>
              <a:t>LHeC</a:t>
            </a:r>
            <a:r>
              <a:rPr lang="en-US" dirty="0" smtClean="0"/>
              <a:t> operation together with HL-</a:t>
            </a:r>
            <a:r>
              <a:rPr lang="en-US" dirty="0" err="1" smtClean="0"/>
              <a:t>LHC</a:t>
            </a:r>
            <a:r>
              <a:rPr lang="en-US" dirty="0" smtClean="0"/>
              <a:t> in 2023 (installation in </a:t>
            </a:r>
            <a:r>
              <a:rPr lang="en-US" smtClean="0"/>
              <a:t>LS3 in 2022)</a:t>
            </a:r>
            <a:endParaRPr lang="en-US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600" b="1" dirty="0" smtClean="0"/>
              <a:t> </a:t>
            </a:r>
            <a:r>
              <a:rPr lang="en-US" sz="1600" b="1" dirty="0" err="1" smtClean="0">
                <a:solidFill>
                  <a:srgbClr val="AE9E49"/>
                </a:solidFill>
              </a:rPr>
              <a:t>e</a:t>
            </a:r>
            <a:r>
              <a:rPr lang="en-US" sz="1600" b="1" dirty="0" smtClean="0">
                <a:solidFill>
                  <a:srgbClr val="AE9E49"/>
                </a:solidFill>
              </a:rPr>
              <a:t> Ring in the LHC tunnel (Ring-Ring - RR)                  Superconducting ERL (</a:t>
            </a:r>
            <a:r>
              <a:rPr lang="en-US" sz="1600" b="1" dirty="0" err="1" smtClean="0">
                <a:solidFill>
                  <a:srgbClr val="AE9E49"/>
                </a:solidFill>
              </a:rPr>
              <a:t>Linac</a:t>
            </a:r>
            <a:r>
              <a:rPr lang="en-US" sz="1600" b="1" dirty="0" smtClean="0">
                <a:solidFill>
                  <a:srgbClr val="AE9E49"/>
                </a:solidFill>
              </a:rPr>
              <a:t>-Ring -LR</a:t>
            </a:r>
            <a:r>
              <a:rPr lang="en-US" sz="1600" b="1" dirty="0" smtClean="0"/>
              <a:t>)  </a:t>
            </a:r>
            <a:endParaRPr lang="en-US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880" y="2917230"/>
            <a:ext cx="4183506" cy="3899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35" y="2879129"/>
            <a:ext cx="4256346" cy="3914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 rot="19773881">
            <a:off x="407460" y="2303356"/>
            <a:ext cx="8440078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Luminosity - Energy &amp; Power tradeoff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We chose 60GeV Beam Energy as reference case for comparison in the </a:t>
            </a:r>
            <a:r>
              <a:rPr lang="en-US" sz="3200" b="1" dirty="0" smtClean="0">
                <a:solidFill>
                  <a:srgbClr val="0000FF"/>
                </a:solidFill>
              </a:rPr>
              <a:t>CDR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318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smtClean="0">
                <a:solidFill>
                  <a:srgbClr val="FF0000"/>
                </a:solidFill>
              </a:rPr>
              <a:t>MESA Project at </a:t>
            </a:r>
            <a:r>
              <a:rPr lang="en-US" sz="3600" u="sng" dirty="0" err="1" smtClean="0">
                <a:solidFill>
                  <a:srgbClr val="FF0000"/>
                </a:solidFill>
              </a:rPr>
              <a:t>MAMI</a:t>
            </a:r>
            <a:r>
              <a:rPr lang="en-US" sz="3600" u="sng" dirty="0" smtClean="0">
                <a:solidFill>
                  <a:srgbClr val="FF0000"/>
                </a:solidFill>
              </a:rPr>
              <a:t> Mainz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7" name="Picture 6" descr="13 Aulenbacher_Page_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8" y="32682"/>
            <a:ext cx="9144000" cy="6467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449452"/>
            <a:ext cx="2514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u="sng" dirty="0" smtClean="0">
                <a:solidFill>
                  <a:srgbClr val="FF0000"/>
                </a:solidFill>
              </a:rPr>
              <a:t>MESA</a:t>
            </a:r>
            <a:endParaRPr lang="de-DE" sz="28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920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ERL</a:t>
            </a:r>
            <a:r>
              <a:rPr lang="en-US" sz="3600" u="sng" dirty="0" smtClean="0">
                <a:solidFill>
                  <a:srgbClr val="FF0000"/>
                </a:solidFill>
              </a:rPr>
              <a:t> Facilities around the World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6200" y="901511"/>
            <a:ext cx="9096389" cy="492125"/>
            <a:chOff x="288" y="720"/>
            <a:chExt cx="5730" cy="310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Planned Test Facilities and Installations: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485775" y="1393088"/>
            <a:ext cx="8547100" cy="51601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1175642">
            <a:off x="2534237" y="3504458"/>
            <a:ext cx="4091411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800000"/>
                </a:solidFill>
              </a:rPr>
              <a:t>Frequency choice!</a:t>
            </a:r>
            <a:endParaRPr lang="en-US" sz="32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ERL</a:t>
            </a:r>
            <a:r>
              <a:rPr lang="en-US" sz="3600" u="sng" dirty="0" smtClean="0">
                <a:solidFill>
                  <a:srgbClr val="FF0000"/>
                </a:solidFill>
              </a:rPr>
              <a:t> Test Facility at CERN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2700" y="876114"/>
            <a:ext cx="9096389" cy="492126"/>
            <a:chOff x="288" y="720"/>
            <a:chExt cx="5730" cy="310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Potential layout:</a:t>
              </a:r>
              <a:r>
                <a:rPr lang="en-US" sz="2000" dirty="0" smtClean="0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625476" y="1676400"/>
            <a:ext cx="8089899" cy="3937000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72102" y="183932"/>
            <a:ext cx="3909889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Erk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Jensen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721" y="3913154"/>
            <a:ext cx="4349197" cy="26870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Ring: Dipole + </a:t>
            </a:r>
            <a:r>
              <a:rPr lang="en-US" sz="2800" b="1" dirty="0" err="1" smtClean="0">
                <a:solidFill>
                  <a:srgbClr val="1F497D"/>
                </a:solidFill>
              </a:rPr>
              <a:t>Quadrupole</a:t>
            </a:r>
            <a:r>
              <a:rPr lang="en-US" sz="2800" b="1" dirty="0" smtClean="0">
                <a:solidFill>
                  <a:srgbClr val="1F497D"/>
                </a:solidFill>
              </a:rPr>
              <a:t> Magnets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945" y="774419"/>
            <a:ext cx="5523242" cy="3057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8697" y="5256697"/>
            <a:ext cx="1389202" cy="107720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600" dirty="0" smtClean="0"/>
              <a:t>5m long</a:t>
            </a:r>
          </a:p>
          <a:p>
            <a:r>
              <a:rPr lang="en-US" sz="1600" dirty="0" smtClean="0"/>
              <a:t>(35 cm)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r>
              <a:rPr lang="en-US" sz="1600" dirty="0" smtClean="0"/>
              <a:t>slim + light</a:t>
            </a:r>
          </a:p>
          <a:p>
            <a:r>
              <a:rPr lang="en-US" sz="1600" dirty="0" smtClean="0"/>
              <a:t>for installation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00158" y="2952763"/>
            <a:ext cx="1095552" cy="830987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BINP</a:t>
            </a:r>
            <a:r>
              <a:rPr lang="en-US" sz="1600" dirty="0" smtClean="0"/>
              <a:t> &amp;</a:t>
            </a:r>
          </a:p>
          <a:p>
            <a:r>
              <a:rPr lang="en-US" sz="1600" dirty="0" smtClean="0"/>
              <a:t>CERN</a:t>
            </a:r>
          </a:p>
          <a:p>
            <a:r>
              <a:rPr lang="en-US" sz="1600" dirty="0" smtClean="0"/>
              <a:t>prototypes</a:t>
            </a:r>
            <a:endParaRPr lang="en-US" sz="1600" dirty="0"/>
          </a:p>
        </p:txBody>
      </p:sp>
      <p:pic>
        <p:nvPicPr>
          <p:cNvPr id="9" name="Picture 5" descr="DSC00136"/>
          <p:cNvPicPr>
            <a:picLocks noChangeAspect="1" noChangeArrowheads="1"/>
          </p:cNvPicPr>
          <p:nvPr/>
        </p:nvPicPr>
        <p:blipFill>
          <a:blip r:embed="rId4" cstate="print">
            <a:lum bright="22000" contrast="20000"/>
          </a:blip>
          <a:srcRect l="15677" t="2953" r="8269" b="10925"/>
          <a:stretch>
            <a:fillRect/>
          </a:stretch>
        </p:blipFill>
        <p:spPr bwMode="auto">
          <a:xfrm>
            <a:off x="308360" y="993072"/>
            <a:ext cx="2165681" cy="182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58" y="3918191"/>
            <a:ext cx="3141041" cy="26098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15985" y="5941392"/>
            <a:ext cx="1125195" cy="5385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400" dirty="0" smtClean="0"/>
              <a:t>736 magnets</a:t>
            </a:r>
          </a:p>
          <a:p>
            <a:r>
              <a:rPr lang="en-US" sz="1400" dirty="0" smtClean="0"/>
              <a:t>1.2 </a:t>
            </a:r>
            <a:r>
              <a:rPr lang="en-US" sz="1400" dirty="0" err="1" smtClean="0"/>
              <a:t>m</a:t>
            </a:r>
            <a:r>
              <a:rPr lang="en-US" sz="1400" dirty="0" smtClean="0"/>
              <a:t> long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729" y="259160"/>
            <a:ext cx="8755230" cy="775252"/>
          </a:xfrm>
          <a:noFill/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Interaction Region:</a:t>
            </a:r>
            <a:r>
              <a:rPr lang="en-US" sz="3600" b="1" dirty="0" smtClean="0">
                <a:solidFill>
                  <a:srgbClr val="FF0000"/>
                </a:solidFill>
              </a:rPr>
              <a:t> Synchrotron Radiation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544" y="927715"/>
            <a:ext cx="502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Significant power: &gt; 20 kW. Example Ring-Ring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2085866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Focus of current activity</a:t>
            </a:r>
            <a:endParaRPr lang="en-US" sz="1200" b="1" dirty="0"/>
          </a:p>
        </p:txBody>
      </p:sp>
      <p:pic>
        <p:nvPicPr>
          <p:cNvPr id="13" name="Picture 12" descr="1degAb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983"/>
            <a:ext cx="8219796" cy="43011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509" y="38318"/>
            <a:ext cx="803274" cy="49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773881">
            <a:off x="126199" y="2144371"/>
            <a:ext cx="8760539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First design of SR masks exists.</a:t>
            </a:r>
          </a:p>
          <a:p>
            <a:pPr algn="ctr"/>
            <a:endParaRPr lang="en-US" sz="3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But still require more detailed vacuum and background studies for such high SC radiation power.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01729" y="142538"/>
            <a:ext cx="8151029" cy="806174"/>
          </a:xfrm>
          <a:prstGeom prst="rect">
            <a:avLst/>
          </a:prstGeom>
          <a:noFill/>
        </p:spPr>
        <p:txBody>
          <a:bodyPr vert="horz" lIns="91430" tIns="45715" rIns="91430" bIns="45715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b="1" u="sng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Bypassing CMS: 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20m distance to Cavern</a:t>
            </a:r>
            <a:endParaRPr lang="en-US" sz="36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217"/>
            <a:ext cx="9144000" cy="5978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18" y="3920435"/>
            <a:ext cx="2743926" cy="267160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3034" y="5666827"/>
            <a:ext cx="416042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/>
              <a:t>RF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726" y="103664"/>
            <a:ext cx="803274" cy="4953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0800000" flipV="1">
            <a:off x="3151751" y="5781029"/>
            <a:ext cx="580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ca. 1.3 km long bypass</a:t>
            </a:r>
          </a:p>
          <a:p>
            <a:r>
              <a:rPr lang="en-US" dirty="0" smtClean="0"/>
              <a:t>ca. 300m long dispersion free area for </a:t>
            </a:r>
            <a:r>
              <a:rPr lang="en-US" dirty="0" err="1" smtClean="0"/>
              <a:t>RF</a:t>
            </a:r>
            <a:r>
              <a:rPr lang="en-US" dirty="0" smtClean="0"/>
              <a:t> installation</a:t>
            </a:r>
            <a:endParaRPr lang="de-DE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27647" y="116622"/>
            <a:ext cx="8703394" cy="916609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600" b="1" u="sng" dirty="0" smtClean="0">
                <a:solidFill>
                  <a:srgbClr val="FF0000"/>
                </a:solidFill>
              </a:rPr>
              <a:t>Design Parameters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816689"/>
          <a:ext cx="5638799" cy="5362956"/>
        </p:xfrm>
        <a:graphic>
          <a:graphicData uri="http://schemas.openxmlformats.org/drawingml/2006/table">
            <a:tbl>
              <a:tblPr/>
              <a:tblGrid>
                <a:gridCol w="2590800"/>
                <a:gridCol w="1066800"/>
                <a:gridCol w="710483"/>
                <a:gridCol w="1270716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electron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beam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r>
                        <a:rPr lang="en-US" sz="1800" b="1" baseline="3000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**</a:t>
                      </a:r>
                      <a:endParaRPr lang="en-US" sz="1800" b="1" baseline="30000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r>
                        <a:rPr lang="en-US" sz="1800" b="1" baseline="3000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endParaRPr lang="en-US" sz="1800" b="1" baseline="30000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energy 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at IP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GeV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luminosity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cm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</a:t>
                      </a:r>
                      <a:endParaRPr lang="en-US" sz="1800" b="1" baseline="30000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0.44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polarization [%]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population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bunch length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6.88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interval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transv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emit. 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0.26, 0.15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rms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IP beam 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IP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beta 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funct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+mn-lt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+mn-lt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[m]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0.4, 0.2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full crossing angle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mrad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1.0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geometric reduction </a:t>
                      </a:r>
                      <a:r>
                        <a:rPr lang="en-US" sz="1800" b="1" i="1" dirty="0" err="1" smtClean="0"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hg</a:t>
                      </a:r>
                      <a:endParaRPr lang="en-US" sz="1800" b="1" baseline="-25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0.86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repetition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rate [Hz]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beam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pulse length [ms]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ER efficiency 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94%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average current 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5.4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tot. wall plug power[MW]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5000" y="843418"/>
          <a:ext cx="3429001" cy="1892808"/>
        </p:xfrm>
        <a:graphic>
          <a:graphicData uri="http://schemas.openxmlformats.org/drawingml/2006/table">
            <a:tbl>
              <a:tblPr/>
              <a:tblGrid>
                <a:gridCol w="1877786"/>
                <a:gridCol w="734785"/>
                <a:gridCol w="816430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 beam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pop.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tr.</a:t>
                      </a:r>
                      <a:r>
                        <a:rPr lang="en-US" sz="1800" b="1" baseline="0" dirty="0" err="1" smtClean="0">
                          <a:latin typeface="Calibri"/>
                          <a:ea typeface="Calibri"/>
                          <a:cs typeface="Times New Roman"/>
                        </a:rPr>
                        <a:t>emit.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baseline="0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spot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[m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1.8,0.5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baseline="30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spacing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41391" y="4472925"/>
            <a:ext cx="132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RR</a:t>
            </a:r>
            <a:r>
              <a:rPr lang="en-US" sz="1400" dirty="0" smtClean="0"/>
              <a:t>= Ring – Ring</a:t>
            </a:r>
          </a:p>
          <a:p>
            <a:r>
              <a:rPr lang="en-US" sz="1400" b="1" dirty="0" smtClean="0"/>
              <a:t>LR</a:t>
            </a:r>
            <a:r>
              <a:rPr lang="en-US" sz="1400" dirty="0" smtClean="0"/>
              <a:t> =</a:t>
            </a:r>
            <a:r>
              <a:rPr lang="en-US" sz="1400" dirty="0" err="1" smtClean="0"/>
              <a:t>Linac</a:t>
            </a:r>
            <a:r>
              <a:rPr lang="en-US" sz="1400" dirty="0" smtClean="0"/>
              <a:t> –Ring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391" y="5259653"/>
            <a:ext cx="2858425" cy="523220"/>
          </a:xfrm>
          <a:prstGeom prst="rect">
            <a:avLst/>
          </a:prstGeom>
          <a:solidFill>
            <a:srgbClr val="D1B039">
              <a:alpha val="1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Ring uses 1</a:t>
            </a:r>
            <a:r>
              <a:rPr lang="en-US" sz="1400" b="1" baseline="30000" dirty="0" smtClean="0">
                <a:solidFill>
                  <a:srgbClr val="1F497D"/>
                </a:solidFill>
              </a:rPr>
              <a:t>o</a:t>
            </a:r>
            <a:r>
              <a:rPr lang="en-US" sz="1400" b="1" dirty="0" smtClean="0">
                <a:solidFill>
                  <a:srgbClr val="1F497D"/>
                </a:solidFill>
              </a:rPr>
              <a:t> as baseline : L/2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          </a:t>
            </a:r>
            <a:r>
              <a:rPr lang="en-US" sz="1400" b="1" dirty="0" err="1" smtClean="0">
                <a:solidFill>
                  <a:srgbClr val="1F497D"/>
                </a:solidFill>
              </a:rPr>
              <a:t>Linac</a:t>
            </a:r>
            <a:r>
              <a:rPr lang="en-US" sz="1400" b="1" dirty="0" smtClean="0">
                <a:solidFill>
                  <a:srgbClr val="1F497D"/>
                </a:solidFill>
              </a:rPr>
              <a:t>: clearing gap: L*2/3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1391" y="2860787"/>
            <a:ext cx="25949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“ultimate </a:t>
            </a:r>
            <a:r>
              <a:rPr lang="en-US" dirty="0" err="1" smtClean="0"/>
              <a:t>p</a:t>
            </a:r>
            <a:r>
              <a:rPr lang="en-US" dirty="0" smtClean="0"/>
              <a:t> beam”</a:t>
            </a:r>
          </a:p>
          <a:p>
            <a:r>
              <a:rPr lang="en-US" dirty="0" smtClean="0"/>
              <a:t>1.7 probably conservative</a:t>
            </a:r>
          </a:p>
          <a:p>
            <a:endParaRPr lang="en-US" dirty="0" smtClean="0"/>
          </a:p>
          <a:p>
            <a:r>
              <a:rPr lang="en-US" dirty="0" smtClean="0"/>
              <a:t>Design also for deuterons </a:t>
            </a:r>
          </a:p>
          <a:p>
            <a:r>
              <a:rPr lang="en-US" dirty="0" smtClean="0"/>
              <a:t>(new) and lead (exists)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591" y="64234"/>
            <a:ext cx="803274" cy="49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6195903"/>
            <a:ext cx="6684211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200" b="1" dirty="0" smtClean="0">
                <a:solidFill>
                  <a:srgbClr val="1B337E"/>
                </a:solidFill>
              </a:rPr>
              <a:t>*) pulsed, but high energy </a:t>
            </a:r>
            <a:r>
              <a:rPr lang="en-US" sz="1200" b="1" baseline="-25000" dirty="0" smtClean="0">
                <a:solidFill>
                  <a:srgbClr val="1B337E"/>
                </a:solidFill>
              </a:rPr>
              <a:t> </a:t>
            </a:r>
            <a:r>
              <a:rPr lang="en-US" sz="1200" b="1" dirty="0" smtClean="0">
                <a:solidFill>
                  <a:srgbClr val="1B337E"/>
                </a:solidFill>
              </a:rPr>
              <a:t>ERL not impossible;</a:t>
            </a:r>
            <a:r>
              <a:rPr lang="en-US" sz="1200" b="1" baseline="30000" dirty="0" smtClean="0">
                <a:solidFill>
                  <a:srgbClr val="1B337E"/>
                </a:solidFill>
              </a:rPr>
              <a:t> ** </a:t>
            </a:r>
            <a:r>
              <a:rPr lang="en-US" sz="1200" b="1" dirty="0" smtClean="0">
                <a:solidFill>
                  <a:srgbClr val="1B337E"/>
                </a:solidFill>
              </a:rPr>
              <a:t>) 1</a:t>
            </a:r>
            <a:r>
              <a:rPr lang="en-US" sz="1200" b="1" baseline="30000" dirty="0" smtClean="0">
                <a:solidFill>
                  <a:srgbClr val="1B337E"/>
                </a:solidFill>
              </a:rPr>
              <a:t>o</a:t>
            </a:r>
            <a:r>
              <a:rPr lang="en-US" sz="1200" b="1" dirty="0" smtClean="0">
                <a:solidFill>
                  <a:srgbClr val="1B337E"/>
                </a:solidFill>
              </a:rPr>
              <a:t> acceptance optics</a:t>
            </a:r>
            <a:endParaRPr lang="en-US" sz="1200" b="1" dirty="0">
              <a:solidFill>
                <a:srgbClr val="1B337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9773881">
            <a:off x="451552" y="1845123"/>
            <a:ext cx="844007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Final parameter set to be developed as we gain experience with </a:t>
            </a:r>
            <a:r>
              <a:rPr lang="en-US" sz="3200" b="1" dirty="0" err="1" smtClean="0">
                <a:solidFill>
                  <a:srgbClr val="FF0000"/>
                </a:solidFill>
              </a:rPr>
              <a:t>LHC</a:t>
            </a:r>
            <a:r>
              <a:rPr lang="en-US" sz="3200" b="1" dirty="0" smtClean="0">
                <a:solidFill>
                  <a:srgbClr val="FF0000"/>
                </a:solidFill>
              </a:rPr>
              <a:t> operational (beam-beam, spacing etc)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The goal here is to demonstrate that realistic sets exist for both </a:t>
            </a:r>
            <a:r>
              <a:rPr lang="en-US" sz="3200" b="1" dirty="0" err="1" smtClean="0">
                <a:solidFill>
                  <a:srgbClr val="FF0000"/>
                </a:solidFill>
              </a:rPr>
              <a:t>LHeC</a:t>
            </a:r>
            <a:r>
              <a:rPr lang="en-US" sz="3200" b="1" dirty="0" smtClean="0">
                <a:solidFill>
                  <a:srgbClr val="FF0000"/>
                </a:solidFill>
              </a:rPr>
              <a:t> versions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392" y="248584"/>
            <a:ext cx="1419363" cy="875342"/>
          </a:xfrm>
          <a:prstGeom prst="rect">
            <a:avLst/>
          </a:prstGeom>
        </p:spPr>
      </p:pic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4156075" y="1960563"/>
            <a:ext cx="2287588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 b="1"/>
              <a:t>Accelerator Design [RR and LR]</a:t>
            </a:r>
            <a:endParaRPr lang="en-US" sz="1000"/>
          </a:p>
          <a:p>
            <a:r>
              <a:rPr lang="en-US" sz="1000"/>
              <a:t>Oliver Bruening (CERN), </a:t>
            </a:r>
          </a:p>
          <a:p>
            <a:r>
              <a:rPr lang="en-US" sz="1000"/>
              <a:t>Max Klein (Liverpool)</a:t>
            </a:r>
          </a:p>
          <a:p>
            <a:r>
              <a:rPr lang="en-US" sz="1000" b="1"/>
              <a:t>Interaction Region and Fwd/Bwd </a:t>
            </a:r>
            <a:endParaRPr lang="en-US" sz="1000"/>
          </a:p>
          <a:p>
            <a:r>
              <a:rPr lang="en-US" sz="1000">
                <a:solidFill>
                  <a:srgbClr val="000000"/>
                </a:solidFill>
              </a:rPr>
              <a:t>Bernhard Holzer (DESY), </a:t>
            </a:r>
          </a:p>
          <a:p>
            <a:r>
              <a:rPr lang="en-US" sz="1000">
                <a:solidFill>
                  <a:srgbClr val="000000"/>
                </a:solidFill>
              </a:rPr>
              <a:t>Uwe Schneekloth (DESY),</a:t>
            </a:r>
          </a:p>
          <a:p>
            <a:r>
              <a:rPr lang="en-US" sz="1000">
                <a:solidFill>
                  <a:srgbClr val="000000"/>
                </a:solidFill>
              </a:rPr>
              <a:t>Pierre van Mechelen (Antwerpen)</a:t>
            </a:r>
          </a:p>
          <a:p>
            <a:r>
              <a:rPr lang="en-US" sz="1000" b="1"/>
              <a:t>Detector Design </a:t>
            </a:r>
          </a:p>
          <a:p>
            <a:r>
              <a:rPr lang="en-US" sz="1000">
                <a:solidFill>
                  <a:srgbClr val="000000"/>
                </a:solidFill>
              </a:rPr>
              <a:t>Peter Kostka (DESY), </a:t>
            </a:r>
          </a:p>
          <a:p>
            <a:r>
              <a:rPr lang="en-US" sz="1000">
                <a:solidFill>
                  <a:srgbClr val="000000"/>
                </a:solidFill>
              </a:rPr>
              <a:t>Rainer Wallny (U Zurich), </a:t>
            </a:r>
          </a:p>
          <a:p>
            <a:r>
              <a:rPr lang="en-US" sz="1000">
                <a:solidFill>
                  <a:srgbClr val="000000"/>
                </a:solidFill>
              </a:rPr>
              <a:t>Alessandro Polini (Bologna)</a:t>
            </a:r>
          </a:p>
          <a:p>
            <a:r>
              <a:rPr lang="en-US" sz="1000" b="1"/>
              <a:t>New Physics at Large Scales</a:t>
            </a:r>
            <a:r>
              <a:rPr lang="en-US" sz="1000"/>
              <a:t> </a:t>
            </a:r>
          </a:p>
          <a:p>
            <a:r>
              <a:rPr lang="en-US" sz="1000">
                <a:solidFill>
                  <a:srgbClr val="000000"/>
                </a:solidFill>
              </a:rPr>
              <a:t>George Azuelos (Montreal)</a:t>
            </a:r>
          </a:p>
          <a:p>
            <a:r>
              <a:rPr lang="en-US" sz="1000">
                <a:solidFill>
                  <a:srgbClr val="000000"/>
                </a:solidFill>
              </a:rPr>
              <a:t>Emmanuelle Perez (CERN), </a:t>
            </a:r>
          </a:p>
          <a:p>
            <a:r>
              <a:rPr lang="en-US" sz="1000">
                <a:solidFill>
                  <a:srgbClr val="000000"/>
                </a:solidFill>
              </a:rPr>
              <a:t>Georg Weiglein (Durham)</a:t>
            </a:r>
          </a:p>
          <a:p>
            <a:r>
              <a:rPr lang="en-US" sz="1000" b="1"/>
              <a:t>Precision QCD and Electroweak </a:t>
            </a:r>
          </a:p>
          <a:p>
            <a:r>
              <a:rPr lang="en-US" sz="1000">
                <a:solidFill>
                  <a:srgbClr val="000000"/>
                </a:solidFill>
              </a:rPr>
              <a:t>Olaf Behnke (DESY),</a:t>
            </a:r>
          </a:p>
          <a:p>
            <a:r>
              <a:rPr lang="en-US" sz="1000">
                <a:solidFill>
                  <a:srgbClr val="000000"/>
                </a:solidFill>
              </a:rPr>
              <a:t>Paolo Gambino (Torino),</a:t>
            </a:r>
          </a:p>
          <a:p>
            <a:r>
              <a:rPr lang="en-US" sz="1000">
                <a:solidFill>
                  <a:srgbClr val="000000"/>
                </a:solidFill>
              </a:rPr>
              <a:t>Thomas Gehrmann (Zuerich)</a:t>
            </a:r>
          </a:p>
          <a:p>
            <a:r>
              <a:rPr lang="en-US" sz="1000">
                <a:solidFill>
                  <a:srgbClr val="000000"/>
                </a:solidFill>
              </a:rPr>
              <a:t>Claire Gwenlan (Oxford)</a:t>
            </a:r>
          </a:p>
          <a:p>
            <a:r>
              <a:rPr lang="en-US" sz="1000" b="1"/>
              <a:t>Physics at High Parton Densities </a:t>
            </a:r>
            <a:endParaRPr lang="en-US" sz="1000"/>
          </a:p>
          <a:p>
            <a:r>
              <a:rPr lang="en-US" sz="1000">
                <a:solidFill>
                  <a:srgbClr val="000000"/>
                </a:solidFill>
              </a:rPr>
              <a:t>Nestor Armesto (Santiago), </a:t>
            </a:r>
          </a:p>
          <a:p>
            <a:r>
              <a:rPr lang="en-US" sz="1000">
                <a:solidFill>
                  <a:srgbClr val="000000"/>
                </a:solidFill>
              </a:rPr>
              <a:t>Brian Cole (Columbia), </a:t>
            </a:r>
          </a:p>
          <a:p>
            <a:r>
              <a:rPr lang="en-US" sz="1000">
                <a:solidFill>
                  <a:srgbClr val="000000"/>
                </a:solidFill>
              </a:rPr>
              <a:t>Paul Newman (Birmingham), </a:t>
            </a:r>
          </a:p>
          <a:p>
            <a:r>
              <a:rPr lang="en-US" sz="1000">
                <a:solidFill>
                  <a:srgbClr val="000000"/>
                </a:solidFill>
              </a:rPr>
              <a:t>Anna Stasto (MSU)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92338" y="2714625"/>
            <a:ext cx="2119312" cy="20923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Oliver Bruening          (CERN)</a:t>
            </a:r>
          </a:p>
          <a:p>
            <a:r>
              <a:rPr lang="en-US" sz="1000"/>
              <a:t>John Dainton   (Cockcroft) Inst</a:t>
            </a:r>
          </a:p>
          <a:p>
            <a:r>
              <a:rPr lang="en-US" sz="1000"/>
              <a:t>Albert DeRoeck          (CERN)</a:t>
            </a:r>
          </a:p>
          <a:p>
            <a:r>
              <a:rPr lang="en-US" sz="1000"/>
              <a:t>Stefano Forte             (Milano)</a:t>
            </a:r>
          </a:p>
          <a:p>
            <a:r>
              <a:rPr lang="en-US" sz="1000"/>
              <a:t>Max Klein - chair    (Liverpool)</a:t>
            </a:r>
          </a:p>
          <a:p>
            <a:r>
              <a:rPr lang="en-US" sz="1000"/>
              <a:t>Paul Laycock (secretary) (L’pool)</a:t>
            </a:r>
          </a:p>
          <a:p>
            <a:r>
              <a:rPr lang="en-US" sz="1000"/>
              <a:t>Paul Newman    (Birmingham)</a:t>
            </a:r>
          </a:p>
          <a:p>
            <a:r>
              <a:rPr lang="en-US" sz="1000"/>
              <a:t>Emmanuelle Perez     (CERN)</a:t>
            </a:r>
          </a:p>
          <a:p>
            <a:r>
              <a:rPr lang="en-US" sz="1000"/>
              <a:t>Wesley Smith       (Wisconsin)</a:t>
            </a:r>
          </a:p>
          <a:p>
            <a:r>
              <a:rPr lang="en-US" sz="1000"/>
              <a:t>Bernd Surrow               (MIT)</a:t>
            </a:r>
          </a:p>
          <a:p>
            <a:r>
              <a:rPr lang="en-US" sz="1000"/>
              <a:t>Katsuo Tokushuku        (KEK)</a:t>
            </a:r>
          </a:p>
          <a:p>
            <a:r>
              <a:rPr lang="en-US" sz="1000"/>
              <a:t>Urs Wiedemann          (CERN)</a:t>
            </a:r>
            <a:r>
              <a:rPr lang="en-US" sz="1000">
                <a:solidFill>
                  <a:schemeClr val="bg1"/>
                </a:solidFill>
              </a:rPr>
              <a:t>)</a:t>
            </a:r>
          </a:p>
          <a:p>
            <a:r>
              <a:rPr lang="en-US" sz="1000"/>
              <a:t>Frank Zimmermann (CERN)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1275" y="1931988"/>
            <a:ext cx="2082800" cy="39401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Guido </a:t>
            </a:r>
            <a:r>
              <a:rPr lang="en-US" sz="1000" dirty="0" err="1"/>
              <a:t>Altarelli</a:t>
            </a:r>
            <a:r>
              <a:rPr lang="en-US" sz="1000" dirty="0"/>
              <a:t> (Rome)</a:t>
            </a:r>
          </a:p>
          <a:p>
            <a:r>
              <a:rPr lang="en-US" sz="1000" dirty="0"/>
              <a:t>Sergio </a:t>
            </a:r>
            <a:r>
              <a:rPr lang="en-US" sz="1000" dirty="0" err="1"/>
              <a:t>Bertolucci</a:t>
            </a:r>
            <a:r>
              <a:rPr lang="en-US" sz="1000" dirty="0"/>
              <a:t> (CERN)</a:t>
            </a:r>
          </a:p>
          <a:p>
            <a:r>
              <a:rPr lang="en-US" sz="1000" dirty="0"/>
              <a:t>Stan Brodsky (</a:t>
            </a:r>
            <a:r>
              <a:rPr lang="en-US" sz="1000" dirty="0" err="1"/>
              <a:t>SLAC</a:t>
            </a:r>
            <a:r>
              <a:rPr lang="en-US" sz="1000" dirty="0"/>
              <a:t>)</a:t>
            </a:r>
          </a:p>
          <a:p>
            <a:r>
              <a:rPr lang="en-US" sz="1000" dirty="0"/>
              <a:t>Allen Caldwell -chair  (</a:t>
            </a:r>
            <a:r>
              <a:rPr lang="en-US" sz="1000" dirty="0" err="1"/>
              <a:t>MPI</a:t>
            </a:r>
            <a:r>
              <a:rPr lang="en-US" sz="1000" dirty="0"/>
              <a:t> Munich)</a:t>
            </a:r>
          </a:p>
          <a:p>
            <a:r>
              <a:rPr lang="en-US" sz="1000" dirty="0" err="1"/>
              <a:t>Swapan</a:t>
            </a:r>
            <a:r>
              <a:rPr lang="en-US" sz="1000" dirty="0"/>
              <a:t> </a:t>
            </a:r>
            <a:r>
              <a:rPr lang="en-US" sz="1000" dirty="0" err="1"/>
              <a:t>Chattopadhyay</a:t>
            </a:r>
            <a:r>
              <a:rPr lang="en-US" sz="1000" dirty="0"/>
              <a:t> (Cockcroft)</a:t>
            </a:r>
          </a:p>
          <a:p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(Liverpool)</a:t>
            </a:r>
          </a:p>
          <a:p>
            <a:r>
              <a:rPr lang="en-US" sz="1000" dirty="0"/>
              <a:t>John Ellis (CERN)</a:t>
            </a:r>
          </a:p>
          <a:p>
            <a:r>
              <a:rPr lang="en-US" sz="1000" dirty="0" err="1"/>
              <a:t>Jos</a:t>
            </a:r>
            <a:r>
              <a:rPr lang="en-US" sz="1000" dirty="0"/>
              <a:t> </a:t>
            </a:r>
            <a:r>
              <a:rPr lang="en-US" sz="1000" dirty="0" err="1"/>
              <a:t>Engelen</a:t>
            </a:r>
            <a:r>
              <a:rPr lang="en-US" sz="1000" dirty="0"/>
              <a:t> (CERN)</a:t>
            </a:r>
          </a:p>
          <a:p>
            <a:r>
              <a:rPr lang="en-US" sz="1000" dirty="0"/>
              <a:t>Joel </a:t>
            </a:r>
            <a:r>
              <a:rPr lang="en-US" sz="1000" dirty="0" err="1"/>
              <a:t>Feltesse</a:t>
            </a:r>
            <a:r>
              <a:rPr lang="en-US" sz="1000" dirty="0"/>
              <a:t> (</a:t>
            </a:r>
            <a:r>
              <a:rPr lang="en-US" sz="1000" dirty="0" err="1"/>
              <a:t>Saclay</a:t>
            </a:r>
            <a:r>
              <a:rPr lang="en-US" sz="1000" dirty="0"/>
              <a:t>)</a:t>
            </a:r>
          </a:p>
          <a:p>
            <a:r>
              <a:rPr lang="en-US" sz="1000" dirty="0"/>
              <a:t>Lev </a:t>
            </a:r>
            <a:r>
              <a:rPr lang="en-US" sz="1000" dirty="0" err="1"/>
              <a:t>Lipatov</a:t>
            </a:r>
            <a:r>
              <a:rPr lang="en-US" sz="1000" dirty="0"/>
              <a:t> (</a:t>
            </a:r>
            <a:r>
              <a:rPr lang="en-US" sz="1000" dirty="0" err="1"/>
              <a:t>St.Petersburg</a:t>
            </a:r>
            <a:r>
              <a:rPr lang="en-US" sz="1000" dirty="0"/>
              <a:t>)</a:t>
            </a:r>
          </a:p>
          <a:p>
            <a:r>
              <a:rPr lang="en-US" sz="1000" dirty="0"/>
              <a:t>Roland </a:t>
            </a:r>
            <a:r>
              <a:rPr lang="en-US" sz="1000" dirty="0" err="1"/>
              <a:t>Garoby</a:t>
            </a:r>
            <a:r>
              <a:rPr lang="en-US" sz="1000" dirty="0"/>
              <a:t> (CERN)</a:t>
            </a:r>
          </a:p>
          <a:p>
            <a:r>
              <a:rPr lang="en-US" sz="1000" dirty="0"/>
              <a:t>Roland </a:t>
            </a:r>
            <a:r>
              <a:rPr lang="en-US" sz="1000" dirty="0" err="1"/>
              <a:t>Horisberger</a:t>
            </a:r>
            <a:r>
              <a:rPr lang="en-US" sz="1000" dirty="0"/>
              <a:t> (PSI)</a:t>
            </a:r>
          </a:p>
          <a:p>
            <a:r>
              <a:rPr lang="en-US" sz="1000" dirty="0"/>
              <a:t>Young-</a:t>
            </a:r>
            <a:r>
              <a:rPr lang="en-US" sz="1000" dirty="0" err="1"/>
              <a:t>Kee</a:t>
            </a:r>
            <a:r>
              <a:rPr lang="en-US" sz="1000" dirty="0"/>
              <a:t> Kim (</a:t>
            </a:r>
            <a:r>
              <a:rPr lang="en-US" sz="1000" dirty="0" err="1"/>
              <a:t>Fermilab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Aharon</a:t>
            </a:r>
            <a:r>
              <a:rPr lang="en-US" sz="1000" dirty="0"/>
              <a:t> Levy (Tel Aviv)</a:t>
            </a:r>
          </a:p>
          <a:p>
            <a:r>
              <a:rPr lang="en-US" sz="1000" dirty="0" err="1"/>
              <a:t>Karlheinz</a:t>
            </a:r>
            <a:r>
              <a:rPr lang="en-US" sz="1000" dirty="0"/>
              <a:t> Meier (Heidelberg)</a:t>
            </a:r>
          </a:p>
          <a:p>
            <a:r>
              <a:rPr lang="en-US" sz="1000" dirty="0"/>
              <a:t>Richard Milner (Bates)</a:t>
            </a:r>
          </a:p>
          <a:p>
            <a:r>
              <a:rPr lang="en-US" sz="1000" dirty="0"/>
              <a:t>Joachim </a:t>
            </a:r>
            <a:r>
              <a:rPr lang="en-US" sz="1000" dirty="0" err="1"/>
              <a:t>Mnich</a:t>
            </a:r>
            <a:r>
              <a:rPr lang="en-US" sz="1000" dirty="0"/>
              <a:t> (</a:t>
            </a:r>
            <a:r>
              <a:rPr lang="en-US" sz="1000" dirty="0" err="1"/>
              <a:t>DESY</a:t>
            </a:r>
            <a:r>
              <a:rPr lang="en-US" sz="1000" dirty="0"/>
              <a:t>)</a:t>
            </a:r>
          </a:p>
          <a:p>
            <a:r>
              <a:rPr lang="en-US" sz="1000" dirty="0"/>
              <a:t>Steven Myers, (CERN)</a:t>
            </a:r>
          </a:p>
          <a:p>
            <a:r>
              <a:rPr lang="en-US" sz="1000" dirty="0"/>
              <a:t>Tatsuya </a:t>
            </a:r>
            <a:r>
              <a:rPr lang="en-US" sz="1000" dirty="0" err="1"/>
              <a:t>Nakada</a:t>
            </a:r>
            <a:r>
              <a:rPr lang="en-US" sz="1000" dirty="0"/>
              <a:t> (Lausanne, </a:t>
            </a:r>
            <a:r>
              <a:rPr lang="en-US" sz="1000" dirty="0" err="1"/>
              <a:t>ECFA</a:t>
            </a:r>
            <a:r>
              <a:rPr lang="en-US" sz="1000" dirty="0"/>
              <a:t>)</a:t>
            </a:r>
          </a:p>
          <a:p>
            <a:r>
              <a:rPr lang="en-US" sz="1000" dirty="0"/>
              <a:t>Guenther </a:t>
            </a:r>
            <a:r>
              <a:rPr lang="en-US" sz="1000" dirty="0" err="1"/>
              <a:t>Rosner</a:t>
            </a:r>
            <a:r>
              <a:rPr lang="en-US" sz="1000" dirty="0"/>
              <a:t> (Glasgow, </a:t>
            </a:r>
            <a:r>
              <a:rPr lang="en-US" sz="1000" dirty="0" err="1"/>
              <a:t>NuPECC</a:t>
            </a:r>
            <a:r>
              <a:rPr lang="en-US" sz="1000" dirty="0"/>
              <a:t>)</a:t>
            </a:r>
          </a:p>
          <a:p>
            <a:r>
              <a:rPr lang="en-US" sz="1000" dirty="0"/>
              <a:t>Alexander </a:t>
            </a:r>
            <a:r>
              <a:rPr lang="en-US" sz="1000" dirty="0" err="1"/>
              <a:t>Skrinsky</a:t>
            </a:r>
            <a:r>
              <a:rPr lang="en-US" sz="1000" dirty="0"/>
              <a:t> (Novosibirsk)</a:t>
            </a:r>
          </a:p>
          <a:p>
            <a:r>
              <a:rPr lang="en-US" sz="1000" dirty="0"/>
              <a:t>Anthony Thomas (</a:t>
            </a:r>
            <a:r>
              <a:rPr lang="en-US" sz="1000" dirty="0" err="1"/>
              <a:t>Jlab</a:t>
            </a:r>
            <a:r>
              <a:rPr lang="en-US" sz="1000" dirty="0"/>
              <a:t>)</a:t>
            </a:r>
          </a:p>
          <a:p>
            <a:r>
              <a:rPr lang="en-US" sz="1000" dirty="0"/>
              <a:t>Steven </a:t>
            </a:r>
            <a:r>
              <a:rPr lang="en-US" sz="1000" dirty="0" err="1"/>
              <a:t>Vigdor</a:t>
            </a:r>
            <a:r>
              <a:rPr lang="en-US" sz="1000" dirty="0"/>
              <a:t> (</a:t>
            </a:r>
            <a:r>
              <a:rPr lang="en-US" sz="1000" dirty="0" err="1"/>
              <a:t>BNL</a:t>
            </a:r>
            <a:r>
              <a:rPr lang="en-US" sz="1000" dirty="0"/>
              <a:t>)</a:t>
            </a:r>
          </a:p>
          <a:p>
            <a:r>
              <a:rPr lang="en-US" sz="1000" dirty="0"/>
              <a:t>Frank </a:t>
            </a:r>
            <a:r>
              <a:rPr lang="en-US" sz="1000" dirty="0" err="1"/>
              <a:t>Wilczek</a:t>
            </a:r>
            <a:r>
              <a:rPr lang="en-US" sz="1000" dirty="0"/>
              <a:t> (MIT)</a:t>
            </a:r>
          </a:p>
          <a:p>
            <a:r>
              <a:rPr lang="en-US" sz="1000" dirty="0"/>
              <a:t>Ferdinand </a:t>
            </a:r>
            <a:r>
              <a:rPr lang="en-US" sz="1000" dirty="0" err="1"/>
              <a:t>Willeke</a:t>
            </a:r>
            <a:r>
              <a:rPr lang="en-US" sz="1000" dirty="0"/>
              <a:t> (</a:t>
            </a:r>
            <a:r>
              <a:rPr lang="en-US" sz="1000" dirty="0" err="1"/>
              <a:t>BNL</a:t>
            </a:r>
            <a:r>
              <a:rPr lang="en-US" sz="1000" dirty="0"/>
              <a:t>)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-36513" y="1368425"/>
            <a:ext cx="2416176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1F497D"/>
                </a:solidFill>
              </a:rPr>
              <a:t>Scientific Advisory Committee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324100" y="2041525"/>
            <a:ext cx="1671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1F497D"/>
                </a:solidFill>
              </a:rPr>
              <a:t>Steering Committee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4156075" y="1412875"/>
            <a:ext cx="1863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1F497D"/>
                </a:solidFill>
              </a:rPr>
              <a:t>Working Group</a:t>
            </a:r>
            <a:r>
              <a:rPr lang="en-US" sz="1200" b="1" dirty="0" smtClean="0">
                <a:solidFill>
                  <a:srgbClr val="1F497D"/>
                </a:solidFill>
              </a:rPr>
              <a:t> Conveners</a:t>
            </a:r>
            <a:endParaRPr lang="en-US" sz="1200" b="1" dirty="0">
              <a:solidFill>
                <a:srgbClr val="1F497D"/>
              </a:solidFill>
            </a:endParaRPr>
          </a:p>
        </p:txBody>
      </p:sp>
      <p:pic>
        <p:nvPicPr>
          <p:cNvPr id="10" name="Picture 17"/>
          <p:cNvPicPr>
            <a:picLocks noChangeAspect="1"/>
          </p:cNvPicPr>
          <p:nvPr/>
        </p:nvPicPr>
        <p:blipFill>
          <a:blip r:embed="rId3"/>
          <a:srcRect r="5246"/>
          <a:stretch>
            <a:fillRect/>
          </a:stretch>
        </p:blipFill>
        <p:spPr bwMode="auto">
          <a:xfrm>
            <a:off x="6443663" y="1936492"/>
            <a:ext cx="2592387" cy="4219575"/>
          </a:xfrm>
          <a:prstGeom prst="rect">
            <a:avLst/>
          </a:prstGeom>
          <a:noFill/>
          <a:ln w="25400">
            <a:solidFill>
              <a:srgbClr val="1F497D"/>
            </a:solidFill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68538" y="125413"/>
            <a:ext cx="3816350" cy="5667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3200">
                <a:solidFill>
                  <a:srgbClr val="0033CC"/>
                </a:solidFill>
              </a:rPr>
              <a:t>LH</a:t>
            </a:r>
            <a:r>
              <a:rPr lang="en-GB" sz="3200" i="1">
                <a:solidFill>
                  <a:srgbClr val="0033CC"/>
                </a:solidFill>
              </a:rPr>
              <a:t>e</a:t>
            </a:r>
            <a:r>
              <a:rPr lang="en-GB" sz="3200">
                <a:solidFill>
                  <a:srgbClr val="0033CC"/>
                </a:solidFill>
              </a:rPr>
              <a:t>C organisation</a:t>
            </a:r>
            <a:endParaRPr lang="en-US" sz="3200">
              <a:solidFill>
                <a:srgbClr val="0033CC"/>
              </a:solidFill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459669" y="1409779"/>
            <a:ext cx="25955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1F497D"/>
                </a:solidFill>
              </a:rPr>
              <a:t>Review Panel with experts on </a:t>
            </a:r>
            <a:r>
              <a:rPr lang="en-US" sz="1200" dirty="0" smtClean="0"/>
              <a:t>physics,</a:t>
            </a:r>
          </a:p>
          <a:p>
            <a:r>
              <a:rPr lang="en-US" sz="1200" dirty="0" smtClean="0"/>
              <a:t> detector, accelerator, specific systems </a:t>
            </a:r>
            <a:endParaRPr lang="en-US" sz="1200" b="1" dirty="0">
              <a:solidFill>
                <a:srgbClr val="1F497D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63851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black"/>
                </a:solidFill>
              </a:rPr>
              <a:t>CDR </a:t>
            </a:r>
            <a:r>
              <a:rPr lang="en-US" sz="2800" b="1" dirty="0" err="1" smtClean="0">
                <a:solidFill>
                  <a:prstClr val="black"/>
                </a:solidFill>
              </a:rPr>
              <a:t>Authorlist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smtClean="0">
                <a:solidFill>
                  <a:srgbClr val="7F7F7F"/>
                </a:solidFill>
              </a:rPr>
              <a:t>05.8.2011</a:t>
            </a:r>
            <a:r>
              <a:rPr lang="en-US" sz="2800" b="1" dirty="0" smtClean="0">
                <a:solidFill>
                  <a:srgbClr val="1F497D"/>
                </a:solidFill>
              </a:rPr>
              <a:t>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84" y="620054"/>
            <a:ext cx="8242147" cy="619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2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01729" y="155496"/>
            <a:ext cx="8742271" cy="855225"/>
          </a:xfrm>
        </p:spPr>
        <p:txBody>
          <a:bodyPr/>
          <a:lstStyle/>
          <a:p>
            <a:pPr eaLnBrk="1" hangingPunct="1"/>
            <a:r>
              <a:rPr lang="en-US" sz="3600" u="sng" dirty="0" err="1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 options: RR and </a:t>
            </a:r>
            <a:r>
              <a:rPr lang="en-US" sz="3600" u="sng" dirty="0" err="1" smtClean="0">
                <a:solidFill>
                  <a:srgbClr val="FF0000"/>
                </a:solidFill>
              </a:rPr>
              <a:t>LR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34819" name="Picture 3" descr="CERNcomplex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93134"/>
            <a:ext cx="84851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81001" y="1264840"/>
            <a:ext cx="7391400" cy="24384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1249" y="883841"/>
            <a:ext cx="1762602" cy="203131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RR </a:t>
            </a:r>
            <a:r>
              <a:rPr lang="en-US" b="1" dirty="0" err="1">
                <a:solidFill>
                  <a:srgbClr val="00B050"/>
                </a:solidFill>
                <a:latin typeface="Arial"/>
                <a:cs typeface="Arial"/>
              </a:rPr>
              <a:t>LHeC</a:t>
            </a: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: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new ring in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B050"/>
                </a:solidFill>
                <a:latin typeface="Arial"/>
                <a:cs typeface="Arial"/>
              </a:rPr>
              <a:t>LHC</a:t>
            </a: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 tunnel,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with bypasses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around </a:t>
            </a:r>
            <a:endParaRPr lang="en-US" b="1" dirty="0" smtClean="0">
              <a:solidFill>
                <a:srgbClr val="00B050"/>
              </a:solidFill>
              <a:latin typeface="Arial"/>
              <a:cs typeface="Arial"/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/>
                <a:cs typeface="Arial"/>
              </a:rPr>
              <a:t>existing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/>
                <a:cs typeface="Arial"/>
              </a:rPr>
              <a:t>experiments</a:t>
            </a:r>
            <a:endParaRPr lang="en-US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62600" y="3855640"/>
            <a:ext cx="1371600" cy="6096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40550" y="3703241"/>
            <a:ext cx="2198343" cy="120031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RR </a:t>
            </a:r>
            <a:r>
              <a:rPr lang="en-US" b="1" dirty="0" err="1">
                <a:solidFill>
                  <a:srgbClr val="00B050"/>
                </a:solidFill>
              </a:rPr>
              <a:t>LHeC</a:t>
            </a:r>
            <a:endParaRPr lang="en-US" b="1" dirty="0">
              <a:solidFill>
                <a:srgbClr val="00B050"/>
              </a:solidFill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B050"/>
                </a:solidFill>
              </a:rPr>
              <a:t>e-/e</a:t>
            </a:r>
            <a:r>
              <a:rPr lang="en-US" b="1" dirty="0">
                <a:solidFill>
                  <a:srgbClr val="00B050"/>
                </a:solidFill>
              </a:rPr>
              <a:t>+ injector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10 </a:t>
            </a:r>
            <a:r>
              <a:rPr lang="en-US" b="1" dirty="0" err="1">
                <a:solidFill>
                  <a:srgbClr val="00B050"/>
                </a:solidFill>
              </a:rPr>
              <a:t>GeV</a:t>
            </a:r>
            <a:r>
              <a:rPr lang="en-US" b="1" dirty="0">
                <a:solidFill>
                  <a:srgbClr val="00B050"/>
                </a:solidFill>
              </a:rPr>
              <a:t>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10 min. filling </a:t>
            </a:r>
            <a:r>
              <a:rPr lang="en-US" b="1" dirty="0" smtClean="0">
                <a:solidFill>
                  <a:srgbClr val="00B050"/>
                </a:solidFill>
              </a:rPr>
              <a:t>time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019801" y="3855641"/>
            <a:ext cx="1828800" cy="457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190500" y="2750740"/>
            <a:ext cx="9144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4" idx="2"/>
          </p:cNvCxnSpPr>
          <p:nvPr/>
        </p:nvCxnSpPr>
        <p:spPr>
          <a:xfrm rot="16200000" flipH="1">
            <a:off x="1200150" y="2731690"/>
            <a:ext cx="8763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381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flipH="1">
            <a:off x="381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Arc 22"/>
          <p:cNvSpPr/>
          <p:nvPr/>
        </p:nvSpPr>
        <p:spPr>
          <a:xfrm flipH="1" flipV="1">
            <a:off x="914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914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" y="3911143"/>
            <a:ext cx="1570091" cy="203131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LR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LHeC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recirculating</a:t>
            </a:r>
            <a:endParaRPr lang="en-US" b="1" dirty="0">
              <a:solidFill>
                <a:srgbClr val="FF0000"/>
              </a:solidFill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linac</a:t>
            </a:r>
            <a:r>
              <a:rPr lang="en-US" b="1" dirty="0">
                <a:solidFill>
                  <a:srgbClr val="FF0000"/>
                </a:solidFill>
              </a:rPr>
              <a:t> with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</a:rPr>
              <a:t>energy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</a:rPr>
              <a:t>recovery,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</a:rPr>
              <a:t>or straight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>
            <a:stCxn id="20" idx="2"/>
          </p:cNvCxnSpPr>
          <p:nvPr/>
        </p:nvCxnSpPr>
        <p:spPr>
          <a:xfrm rot="16200000" flipH="1">
            <a:off x="-476249" y="3455590"/>
            <a:ext cx="3238500" cy="1524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146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3694" y="202398"/>
            <a:ext cx="7772400" cy="681727"/>
          </a:xfrm>
        </p:spPr>
        <p:txBody>
          <a:bodyPr>
            <a:normAutofit/>
          </a:bodyPr>
          <a:lstStyle/>
          <a:p>
            <a:r>
              <a:rPr lang="en-US" sz="3200" b="1" u="sng" dirty="0" err="1" smtClean="0">
                <a:solidFill>
                  <a:schemeClr val="accent6">
                    <a:lumMod val="50000"/>
                  </a:schemeClr>
                </a:solidFill>
              </a:rPr>
              <a:t>LHeC</a:t>
            </a:r>
            <a:r>
              <a:rPr lang="en-US" sz="3200" b="1" u="sng" dirty="0" smtClean="0">
                <a:solidFill>
                  <a:schemeClr val="accent6">
                    <a:lumMod val="50000"/>
                  </a:schemeClr>
                </a:solidFill>
              </a:rPr>
              <a:t> CDR</a:t>
            </a:r>
            <a:endParaRPr lang="en-US" sz="32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52" y="765868"/>
            <a:ext cx="4217982" cy="53553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35594" y="753168"/>
            <a:ext cx="4673074" cy="5386091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1. Design for </a:t>
            </a:r>
            <a:r>
              <a:rPr lang="en-US" dirty="0" smtClean="0">
                <a:solidFill>
                  <a:srgbClr val="008000"/>
                </a:solidFill>
                <a:latin typeface="Calibri"/>
              </a:rPr>
              <a:t>synchronous </a:t>
            </a:r>
            <a:r>
              <a:rPr lang="en-US" dirty="0" err="1" smtClean="0">
                <a:solidFill>
                  <a:srgbClr val="008000"/>
                </a:solidFill>
                <a:latin typeface="Calibri"/>
              </a:rPr>
              <a:t>ep</a:t>
            </a:r>
            <a:r>
              <a:rPr lang="en-US" dirty="0" smtClean="0">
                <a:solidFill>
                  <a:srgbClr val="008000"/>
                </a:solidFill>
                <a:latin typeface="Calibri"/>
              </a:rPr>
              <a:t> and </a:t>
            </a:r>
            <a:r>
              <a:rPr lang="en-US" dirty="0" err="1" smtClean="0">
                <a:solidFill>
                  <a:srgbClr val="008000"/>
                </a:solidFill>
                <a:latin typeface="Calibri"/>
              </a:rPr>
              <a:t>pp</a:t>
            </a:r>
            <a:endParaRPr lang="en-US" dirty="0" smtClean="0">
              <a:solidFill>
                <a:srgbClr val="008000"/>
              </a:solidFill>
              <a:latin typeface="Calibri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n-US" dirty="0" smtClean="0">
                <a:solidFill>
                  <a:srgbClr val="008000"/>
                </a:solidFill>
                <a:latin typeface="Calibri"/>
              </a:rPr>
              <a:t> operation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(including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eA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 after LS3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which is about 2025 – no firm schedule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exists for HL-LHC, but it may operate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until ~2035 </a:t>
            </a:r>
          </a:p>
          <a:p>
            <a:pPr defTabSz="457200"/>
            <a:endParaRPr lang="en-US" dirty="0" smtClean="0">
              <a:solidFill>
                <a:prstClr val="black"/>
              </a:solidFill>
              <a:latin typeface="Calibri"/>
              <a:sym typeface="Wingdings"/>
            </a:endParaRPr>
          </a:p>
          <a:p>
            <a:pPr defTabSz="457200">
              <a:spcBef>
                <a:spcPts val="1200"/>
              </a:spcBef>
            </a:pP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2.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sym typeface="Wingdings"/>
              </a:rPr>
              <a:t>LHeC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is a new collider: the </a:t>
            </a:r>
            <a:r>
              <a:rPr lang="en-US" dirty="0" smtClean="0">
                <a:solidFill>
                  <a:srgbClr val="008000"/>
                </a:solidFill>
                <a:latin typeface="Calibri"/>
                <a:sym typeface="Wingdings"/>
              </a:rPr>
              <a:t>cleanest</a:t>
            </a:r>
          </a:p>
          <a:p>
            <a:pPr defTabSz="457200"/>
            <a:r>
              <a:rPr lang="en-US" dirty="0">
                <a:solidFill>
                  <a:srgbClr val="008000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alibri"/>
                <a:sym typeface="Wingdings"/>
              </a:rPr>
              <a:t>   microscope of the world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, a </a:t>
            </a:r>
            <a:r>
              <a:rPr lang="en-US" dirty="0" smtClean="0">
                <a:solidFill>
                  <a:srgbClr val="008000"/>
                </a:solidFill>
                <a:latin typeface="Calibri"/>
                <a:sym typeface="Wingdings"/>
              </a:rPr>
              <a:t>complementary</a:t>
            </a:r>
          </a:p>
          <a:p>
            <a:pPr defTabSz="457200"/>
            <a:r>
              <a:rPr lang="en-US" dirty="0">
                <a:solidFill>
                  <a:srgbClr val="008000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alibri"/>
                <a:sym typeface="Wingdings"/>
              </a:rPr>
              <a:t>   Higgs facility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, a unique QCD machine with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a striking discovery potential, </a:t>
            </a:r>
            <a:r>
              <a:rPr lang="en-US" dirty="0" smtClean="0">
                <a:solidFill>
                  <a:srgbClr val="008000"/>
                </a:solidFill>
                <a:latin typeface="Calibri"/>
                <a:sym typeface="Wingdings"/>
              </a:rPr>
              <a:t>with possible </a:t>
            </a:r>
          </a:p>
          <a:p>
            <a:pPr defTabSz="457200"/>
            <a:r>
              <a:rPr lang="en-US" dirty="0">
                <a:solidFill>
                  <a:srgbClr val="008000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alibri"/>
                <a:sym typeface="Wingdings"/>
              </a:rPr>
              <a:t>   applications as </a:t>
            </a:r>
            <a:r>
              <a:rPr lang="en-US" dirty="0" err="1" smtClean="0">
                <a:solidFill>
                  <a:srgbClr val="008000"/>
                </a:solidFill>
                <a:latin typeface="Calibri"/>
                <a:sym typeface="Wingdings"/>
              </a:rPr>
              <a:t>γγ</a:t>
            </a:r>
            <a:r>
              <a:rPr lang="en-US" dirty="0" smtClean="0">
                <a:solidFill>
                  <a:srgbClr val="008000"/>
                </a:solidFill>
                <a:latin typeface="Calibri"/>
                <a:sym typeface="Wingdings"/>
              </a:rPr>
              <a:t>  H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or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injector to TLEPP or others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AND an exciting new accelerator project</a:t>
            </a:r>
          </a:p>
          <a:p>
            <a:pPr defTabSz="457200"/>
            <a:endParaRPr lang="en-US" dirty="0">
              <a:solidFill>
                <a:prstClr val="black"/>
              </a:solidFill>
              <a:latin typeface="Calibri"/>
              <a:sym typeface="Wingdings"/>
            </a:endParaRPr>
          </a:p>
          <a:p>
            <a:pPr defTabSz="457200">
              <a:spcBef>
                <a:spcPts val="1200"/>
              </a:spcBef>
            </a:pP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3. </a:t>
            </a:r>
            <a:r>
              <a:rPr lang="en-US" dirty="0" smtClean="0">
                <a:solidFill>
                  <a:srgbClr val="008000"/>
                </a:solidFill>
                <a:latin typeface="Calibri"/>
                <a:sym typeface="Wingdings"/>
              </a:rPr>
              <a:t>CERN Mandate to develop key technologies</a:t>
            </a:r>
          </a:p>
          <a:p>
            <a:pPr defTabSz="457200"/>
            <a:r>
              <a:rPr lang="en-US" dirty="0">
                <a:solidFill>
                  <a:srgbClr val="008000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alibri"/>
                <a:sym typeface="Wingdings"/>
              </a:rPr>
              <a:t>   for the </a:t>
            </a:r>
            <a:r>
              <a:rPr lang="en-US" dirty="0" err="1" smtClean="0">
                <a:solidFill>
                  <a:srgbClr val="008000"/>
                </a:solidFill>
                <a:latin typeface="Calibri"/>
                <a:sym typeface="Wingdings"/>
              </a:rPr>
              <a:t>LHeC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for project decision after start of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LHC Run II and in time for start parallel to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/>
              </a:rPr>
              <a:t>   HL LHC phase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779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415" y="155222"/>
            <a:ext cx="7194883" cy="784578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solidFill>
                  <a:schemeClr val="tx2">
                    <a:lumMod val="75000"/>
                  </a:schemeClr>
                </a:solidFill>
                <a:latin typeface="Avenir Heavy"/>
                <a:cs typeface="Avenir Heavy"/>
              </a:rPr>
              <a:t>CERN </a:t>
            </a:r>
            <a:r>
              <a:rPr lang="en-US" sz="3200" u="sng" dirty="0" smtClean="0">
                <a:solidFill>
                  <a:schemeClr val="tx2">
                    <a:lumMod val="75000"/>
                  </a:schemeClr>
                </a:solidFill>
                <a:latin typeface="Avenir Heavy"/>
                <a:cs typeface="Avenir Heavy"/>
              </a:rPr>
              <a:t>Mandate: 5 main points</a:t>
            </a:r>
            <a:endParaRPr lang="en-US" sz="2000" u="sng" dirty="0">
              <a:solidFill>
                <a:schemeClr val="tx2">
                  <a:lumMod val="75000"/>
                </a:schemeClr>
              </a:solidFill>
              <a:latin typeface="Avenir Heavy"/>
              <a:cs typeface="Avenir Heavy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015" y="885371"/>
            <a:ext cx="8172785" cy="5170843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66302" y="6136200"/>
            <a:ext cx="4243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800000"/>
                </a:solidFill>
              </a:rPr>
              <a:t>S.Bertolucci</a:t>
            </a:r>
            <a:r>
              <a:rPr lang="en-US" sz="1400" dirty="0" smtClean="0">
                <a:solidFill>
                  <a:srgbClr val="800000"/>
                </a:solidFill>
              </a:rPr>
              <a:t> at Chavannes workshop 6/12 based on 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CERN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</a:rPr>
              <a:t>directorate’s decision to include </a:t>
            </a:r>
            <a:r>
              <a:rPr lang="en-US" sz="1400" b="1" dirty="0" err="1" smtClean="0">
                <a:solidFill>
                  <a:srgbClr val="800000"/>
                </a:solidFill>
              </a:rPr>
              <a:t>LHeC</a:t>
            </a:r>
            <a:r>
              <a:rPr lang="en-US" sz="1400" b="1" dirty="0" smtClean="0">
                <a:solidFill>
                  <a:srgbClr val="800000"/>
                </a:solidFill>
              </a:rPr>
              <a:t> in the MTP 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700" y="939800"/>
            <a:ext cx="77597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F479F"/>
                </a:solidFill>
              </a:rPr>
              <a:t>The mandate for the technology development </a:t>
            </a:r>
            <a:r>
              <a:rPr lang="en-US" b="1" dirty="0" smtClean="0">
                <a:solidFill>
                  <a:srgbClr val="3F479F"/>
                </a:solidFill>
              </a:rPr>
              <a:t>includes studies and prototyping of the following key technical components</a:t>
            </a:r>
            <a:r>
              <a:rPr lang="en-US" dirty="0" smtClean="0">
                <a:solidFill>
                  <a:srgbClr val="3F479F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Superconducting RF </a:t>
            </a:r>
            <a:r>
              <a:rPr lang="en-US" dirty="0" smtClean="0">
                <a:solidFill>
                  <a:srgbClr val="3F479F"/>
                </a:solidFill>
              </a:rPr>
              <a:t>system for CW operation in an Energy Recovery </a:t>
            </a:r>
            <a:r>
              <a:rPr lang="en-US" dirty="0" err="1" smtClean="0">
                <a:solidFill>
                  <a:srgbClr val="3F479F"/>
                </a:solidFill>
              </a:rPr>
              <a:t>Linac</a:t>
            </a:r>
            <a:r>
              <a:rPr lang="en-US" dirty="0" smtClean="0">
                <a:solidFill>
                  <a:srgbClr val="3F479F"/>
                </a:solidFill>
              </a:rPr>
              <a:t> (high Q</a:t>
            </a:r>
            <a:r>
              <a:rPr lang="en-US" baseline="-25000" dirty="0" smtClean="0">
                <a:solidFill>
                  <a:srgbClr val="3F479F"/>
                </a:solidFill>
              </a:rPr>
              <a:t>0</a:t>
            </a:r>
            <a:r>
              <a:rPr lang="en-US" dirty="0" smtClean="0">
                <a:solidFill>
                  <a:srgbClr val="3F479F"/>
                </a:solidFill>
              </a:rPr>
              <a:t> for efficient energy recovery) 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Superconducting </a:t>
            </a:r>
            <a:r>
              <a:rPr lang="en-US" dirty="0" smtClean="0">
                <a:solidFill>
                  <a:srgbClr val="008000"/>
                </a:solidFill>
              </a:rPr>
              <a:t>magnet development </a:t>
            </a:r>
            <a:r>
              <a:rPr lang="en-US" dirty="0" smtClean="0">
                <a:solidFill>
                  <a:srgbClr val="3F479F"/>
                </a:solidFill>
              </a:rPr>
              <a:t>of the insertion regions of the </a:t>
            </a:r>
            <a:r>
              <a:rPr lang="en-US" dirty="0" err="1" smtClean="0">
                <a:solidFill>
                  <a:srgbClr val="3F479F"/>
                </a:solidFill>
              </a:rPr>
              <a:t>LHeC</a:t>
            </a:r>
            <a:r>
              <a:rPr lang="en-US" dirty="0" smtClean="0">
                <a:solidFill>
                  <a:srgbClr val="3F479F"/>
                </a:solidFill>
              </a:rPr>
              <a:t> with three beams. The studies require the design and construction of short magnet models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F479F"/>
                </a:solidFill>
              </a:rPr>
              <a:t>Studies related to the </a:t>
            </a:r>
            <a:r>
              <a:rPr lang="en-US" dirty="0" smtClean="0">
                <a:solidFill>
                  <a:srgbClr val="008000"/>
                </a:solidFill>
              </a:rPr>
              <a:t>experimental </a:t>
            </a:r>
            <a:r>
              <a:rPr lang="en-US" dirty="0" smtClean="0">
                <a:solidFill>
                  <a:srgbClr val="008000"/>
                </a:solidFill>
              </a:rPr>
              <a:t>beam pipes </a:t>
            </a:r>
            <a:r>
              <a:rPr lang="en-US" dirty="0" smtClean="0">
                <a:solidFill>
                  <a:srgbClr val="3F479F"/>
                </a:solidFill>
              </a:rPr>
              <a:t>with large beam acceptance in a high synchrotron radiation environment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The design and specification of an ERL test facility </a:t>
            </a:r>
            <a:r>
              <a:rPr lang="en-US" dirty="0" smtClean="0">
                <a:solidFill>
                  <a:srgbClr val="3F479F"/>
                </a:solidFill>
              </a:rPr>
              <a:t>for the </a:t>
            </a:r>
            <a:r>
              <a:rPr lang="en-US" dirty="0" err="1" smtClean="0">
                <a:solidFill>
                  <a:srgbClr val="3F479F"/>
                </a:solidFill>
              </a:rPr>
              <a:t>LHeC</a:t>
            </a:r>
            <a:r>
              <a:rPr lang="en-US" dirty="0" smtClean="0">
                <a:solidFill>
                  <a:srgbClr val="3F479F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The finalization of the ERL design for the </a:t>
            </a:r>
            <a:r>
              <a:rPr lang="en-US" dirty="0" err="1" smtClean="0">
                <a:solidFill>
                  <a:srgbClr val="008000"/>
                </a:solidFill>
              </a:rPr>
              <a:t>LHeC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3F479F"/>
                </a:solidFill>
              </a:rPr>
              <a:t>including a finalization of the optics design, beam dynamics studies and </a:t>
            </a:r>
            <a:r>
              <a:rPr lang="en-US" dirty="0" err="1" smtClean="0">
                <a:solidFill>
                  <a:srgbClr val="3F479F"/>
                </a:solidFill>
              </a:rPr>
              <a:t>identificationof</a:t>
            </a:r>
            <a:r>
              <a:rPr lang="en-US" dirty="0" smtClean="0">
                <a:solidFill>
                  <a:srgbClr val="3F479F"/>
                </a:solidFill>
              </a:rPr>
              <a:t> potential performance limitations</a:t>
            </a:r>
          </a:p>
          <a:p>
            <a:r>
              <a:rPr lang="en-US" dirty="0" smtClean="0">
                <a:solidFill>
                  <a:srgbClr val="3F479F"/>
                </a:solidFill>
              </a:rPr>
              <a:t>The above technological developments require close collaboration between the relevant technical groups at CERN and external collaborators.</a:t>
            </a:r>
          </a:p>
          <a:p>
            <a:r>
              <a:rPr lang="en-US" dirty="0" smtClean="0">
                <a:solidFill>
                  <a:srgbClr val="3F479F"/>
                </a:solidFill>
              </a:rPr>
              <a:t>Given the rather tight personnel resource conditions at CERN </a:t>
            </a:r>
            <a:r>
              <a:rPr lang="en-US" b="1" dirty="0" smtClean="0">
                <a:solidFill>
                  <a:srgbClr val="3F479F"/>
                </a:solidFill>
              </a:rPr>
              <a:t>the above studies should exploit where possible synergies with  existing CERN studies. </a:t>
            </a:r>
            <a:endParaRPr lang="en-US" b="1" dirty="0">
              <a:solidFill>
                <a:srgbClr val="3F47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6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TL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226"/>
            <a:ext cx="9143668" cy="3875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0" y="3450830"/>
            <a:ext cx="3734098" cy="34076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074601" y="4820676"/>
            <a:ext cx="1999548" cy="13234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For the CDR the 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bypass concepts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were decided to be confined to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ATLAS and CMS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837" y="103108"/>
            <a:ext cx="803274" cy="4953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92428" y="4820676"/>
            <a:ext cx="2868356" cy="13234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Without using the survey gallery the ATLAS bypass would need to be 100m away from the IP or on the inside of the tunnel!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0800000" flipV="1">
            <a:off x="3942250" y="6066105"/>
            <a:ext cx="5131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ca. 1.3 km long bypass</a:t>
            </a:r>
          </a:p>
          <a:p>
            <a:r>
              <a:rPr lang="en-US" dirty="0" smtClean="0"/>
              <a:t>ca. 170m long dispersion free area for </a:t>
            </a:r>
            <a:r>
              <a:rPr lang="en-US" dirty="0" err="1" smtClean="0"/>
              <a:t>RF</a:t>
            </a:r>
            <a:endParaRPr lang="de-DE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: Ring-Ring Option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84138" y="873127"/>
            <a:ext cx="9096389" cy="492125"/>
            <a:chOff x="288" y="720"/>
            <a:chExt cx="5730" cy="310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Challenge 1: 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Bypassing the main </a:t>
              </a:r>
              <a:r>
                <a:rPr lang="en-US" sz="26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detectors</a:t>
              </a:r>
              <a:endParaRPr lang="en-US" sz="2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193675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 err="1" smtClean="0">
                <a:solidFill>
                  <a:srgbClr val="FF0000"/>
                </a:solidFill>
              </a:rPr>
              <a:t>LHeC</a:t>
            </a:r>
            <a:r>
              <a:rPr lang="en-US" sz="3600" u="sng" dirty="0" smtClean="0">
                <a:solidFill>
                  <a:srgbClr val="FF0000"/>
                </a:solidFill>
              </a:rPr>
              <a:t>: Ring-Ring Option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4138" y="873127"/>
            <a:ext cx="9096389" cy="4494213"/>
            <a:chOff x="288" y="720"/>
            <a:chExt cx="5730" cy="2831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2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Challenge 3: 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Installation with </a:t>
              </a:r>
              <a:r>
                <a:rPr lang="en-US" sz="2600" dirty="0" err="1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LHC</a:t>
              </a: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circumference: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6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requires: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support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structure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with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efficient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montage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and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compact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 smtClean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magnets</a:t>
              </a:r>
              <a:endParaRPr lang="en-US" sz="2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837" y="323394"/>
            <a:ext cx="803274" cy="495390"/>
          </a:xfrm>
          <a:prstGeom prst="rect">
            <a:avLst/>
          </a:prstGeom>
        </p:spPr>
      </p:pic>
      <p:pic>
        <p:nvPicPr>
          <p:cNvPr id="11" name="Picture 10" descr="Tunnel Cross Sec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228" y="1365252"/>
            <a:ext cx="6545147" cy="4781593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6556375"/>
            <a:ext cx="55626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DIS13, 22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nd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– 26</a:t>
            </a:r>
            <a:r>
              <a:rPr lang="en-US" sz="1500" baseline="300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April 2013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500" b="1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854700" y="6553200"/>
            <a:ext cx="2209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 smtClean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  <a:endParaRPr lang="en-US" sz="1500" dirty="0">
              <a:solidFill>
                <a:srgbClr val="006633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rot="10800000"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29538</TotalTime>
  <Words>4505</Words>
  <Application>Microsoft Macintosh PowerPoint</Application>
  <PresentationFormat>On-screen Show (4:3)</PresentationFormat>
  <Paragraphs>920</Paragraphs>
  <Slides>48</Slides>
  <Notes>21</Notes>
  <HiddenSlides>0</HiddenSlides>
  <MMClips>0</MMClips>
  <ScaleCrop>false</ScaleCrop>
  <HeadingPairs>
    <vt:vector size="8" baseType="variant">
      <vt:variant>
        <vt:lpstr>Theme</vt:lpstr>
      </vt:variant>
      <vt:variant>
        <vt:i4>4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Office Theme</vt:lpstr>
      <vt:lpstr>Custom Design</vt:lpstr>
      <vt:lpstr>2_Edge</vt:lpstr>
      <vt:lpstr>3_Edge</vt:lpstr>
      <vt:lpstr>???</vt:lpstr>
      <vt:lpstr>???</vt:lpstr>
      <vt:lpstr>Photo Editor Photo</vt:lpstr>
      <vt:lpstr>Equation</vt:lpstr>
      <vt:lpstr>LHeC</vt:lpstr>
      <vt:lpstr>  LHeC Proposal endorsed by ECFA (30.11.2007)</vt:lpstr>
      <vt:lpstr>PowerPoint Presentation</vt:lpstr>
      <vt:lpstr>Design Considerations</vt:lpstr>
      <vt:lpstr>LHeC options: RR and LR</vt:lpstr>
      <vt:lpstr>LHeC CDR</vt:lpstr>
      <vt:lpstr>CERN Mandate: 5 main points</vt:lpstr>
      <vt:lpstr>LHeC: Ring-Ring Option</vt:lpstr>
      <vt:lpstr>LHeC: Ring-Ring Option</vt:lpstr>
      <vt:lpstr>LHeC: Ring-Ring Option</vt:lpstr>
      <vt:lpstr>LHeC Ring-Ring dipole 400 mm long CERN model</vt:lpstr>
      <vt:lpstr>PowerPoint Presentation</vt:lpstr>
      <vt:lpstr>PowerPoint Presentation</vt:lpstr>
      <vt:lpstr>LHeC: Baseline Linac-Ring Option</vt:lpstr>
      <vt:lpstr> LINAC – Ring: connection to the LHC</vt:lpstr>
      <vt:lpstr>Interaction Region: Accommodating 3 Beams</vt:lpstr>
      <vt:lpstr>LHeC Planning and Timeline </vt:lpstr>
      <vt:lpstr>LHeC Options: Executive Summary</vt:lpstr>
      <vt:lpstr>LHeC CDR:</vt:lpstr>
      <vt:lpstr>PowerPoint Presentation</vt:lpstr>
      <vt:lpstr>Post CDR Studies: ERL Beam Dynamics</vt:lpstr>
      <vt:lpstr>Post CDR Studies: ERL Beam Dynamics</vt:lpstr>
      <vt:lpstr>Post CDR Studies: RF Frequency</vt:lpstr>
      <vt:lpstr>Optimum RF Frequency: Power Considerations Results from F. Marhauser </vt:lpstr>
      <vt:lpstr>Optimum RF Frequency: around 800 MHz</vt:lpstr>
      <vt:lpstr>PowerPoint Presentation</vt:lpstr>
      <vt:lpstr>Interaction Region Design</vt:lpstr>
      <vt:lpstr>PowerPoint Presentation</vt:lpstr>
      <vt:lpstr>PowerPoint Presentation</vt:lpstr>
      <vt:lpstr>LHeC: Post CDR Plans</vt:lpstr>
      <vt:lpstr>LHeC: Post CDR Plans</vt:lpstr>
      <vt:lpstr>Next Steps: RF Prototype and Test Facility</vt:lpstr>
      <vt:lpstr>Reserve Transparencies</vt:lpstr>
      <vt:lpstr>PowerPoint Presentation</vt:lpstr>
      <vt:lpstr>Next Steps: LHeC IR Quadrupole</vt:lpstr>
      <vt:lpstr>IR magnets</vt:lpstr>
      <vt:lpstr>Next Steps: ERL Layout Finalization</vt:lpstr>
      <vt:lpstr>PowerPoint Presentation</vt:lpstr>
      <vt:lpstr>PowerPoint Presentation</vt:lpstr>
      <vt:lpstr>MESA Project at MAMI Mainz</vt:lpstr>
      <vt:lpstr>ERL Facilities around the World</vt:lpstr>
      <vt:lpstr>ERL Test Facility at CERN</vt:lpstr>
      <vt:lpstr>Ring: Dipole + Quadrupole Magnets</vt:lpstr>
      <vt:lpstr>Interaction Region: Synchrotron Radiation</vt:lpstr>
      <vt:lpstr>PowerPoint Presentation</vt:lpstr>
      <vt:lpstr>Design Parameters</vt:lpstr>
      <vt:lpstr>PowerPoint Presentation</vt:lpstr>
      <vt:lpstr>PowerPoint Presentation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Considerations</dc:title>
  <dc:creator>max klein</dc:creator>
  <cp:lastModifiedBy>Oliver Bruning</cp:lastModifiedBy>
  <cp:revision>123</cp:revision>
  <cp:lastPrinted>2011-07-21T07:21:57Z</cp:lastPrinted>
  <dcterms:created xsi:type="dcterms:W3CDTF">2012-03-18T17:48:31Z</dcterms:created>
  <dcterms:modified xsi:type="dcterms:W3CDTF">2013-04-23T13:45:51Z</dcterms:modified>
</cp:coreProperties>
</file>